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CC0C-8350-4347-80A7-EB585B070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17FAFB-7D2A-4A6F-A9D4-756DF6ECD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833A4-328B-4254-BD7A-5D24891E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AEB92-B7CE-43BD-A712-231574E7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E532E-9CBB-43BE-BFA6-42A044FA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8268D-E1D1-4FA0-9DB7-F09C6A90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C19AC-092F-47E6-9FE2-8DFF29D5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84F28-16AD-44A6-9ECC-E4C906B1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8ADC0-0605-4FE8-ADDE-0A41A684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C97CC-8F51-41F6-8224-F831EFC4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A6E02A-0268-4595-B043-2282A4EE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63DB4-7C10-42B8-A90B-FFE257F7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B1FD6-ED13-4909-9E46-B8C34F7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3BC36-A6B8-403A-B1AD-82BCB331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8A820-0790-4FAA-AB6E-F646FA5A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7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EC0B0-FB52-41FA-A1CA-87052F61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EB2A0-B850-4E1E-8EF4-2944E606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5813A-1954-4B5C-B437-96DF7454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EDB6B-8FDF-4EFC-B7E4-BE0CD872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7639D-7A32-4AF8-A23C-22FF776C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045DC-BBB5-45F9-8D9D-3B01B811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4A4D0-010F-4F18-839A-E8372470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B6664-A913-43DF-9681-D342AB7A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0AC0-1F66-4E7C-BA30-55C47303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A5710-FBB7-4E95-9149-18D1D59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C2D0-3B0D-4F87-91B2-8029FDB4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5F9C4-357A-4CAF-942D-CFAE38F89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6C9D2-F506-4445-BD21-7EFB45BC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A71FF-7657-486B-88BC-585563E6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CF3A4-8FB6-4897-B976-2DFFDF7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C941E-AE60-4A8E-AEF8-47987DC7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01D79-27A9-437B-8089-48A1D771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9DFA3-D8F2-43A3-95A7-ABFF644C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816FB-CD0F-4003-A171-B4920534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A88AD-42F1-41BC-ABF3-1333807BE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BF06D-8CA3-4197-9B4C-073A89867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F639EE-617C-4201-823B-CB2A9C5E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99AEF-5E39-47F5-9DAF-985577C5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DD738-1596-4162-8824-8A3D512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BBCCB-6B37-4364-AB7C-27B7B169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E5D73-5BF0-418E-8567-98E768E6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ED8967-30A4-4FBB-89C2-71556352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5EC4A2-E719-41C7-BC2A-9AA9791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BF06A3-268B-444C-8B98-60E48BAF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B73B7A-F65C-48EE-A10C-D642E0A7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1ACC1-0613-499C-9B83-EA83DA2A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3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3FF2-55F2-45E5-8F09-15422EBB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EB6A5-8DAC-4C38-AFC6-8D64BC3E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6FD29-08E5-4F98-8634-2D69EBD0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A2A36-8615-405B-846E-D8226C3B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3152-858B-4C5B-AF2E-1F0C0B6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F51C7-A267-4D59-8AED-EE44A67B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0690C-D2EF-499D-AF75-95345B0E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DB1DF-F80A-4744-BBC7-2ABAF8B5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A46310-9EB4-4BCA-993E-D7CC8D4C1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0B5D2-CD8F-4002-8DED-1C4C602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35573-4DE7-48B3-ADCB-DDA3F1FF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0DE6D-FD67-4B29-B989-100D7C42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95688-82DD-4DC1-A136-80192000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2F6D2-DBCC-486D-B72D-7CDD6F03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29937-D8BB-48C3-A223-6DAAEA825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FC43-F691-4DEA-82C5-D04A8003A48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428BE-A8E0-4F43-8AFD-B811AC3F8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82A03-AEB6-40F9-93DE-451BE1DC6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CF01-67E0-4FAE-850A-77BF04AB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ACCA-DB55-4C37-8017-9E51E28B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Course in Real Analysis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1333C6-9361-4B8D-8A5F-1B39613A3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N. </a:t>
            </a:r>
            <a:r>
              <a:rPr lang="en-US" altLang="zh-CN" dirty="0"/>
              <a:t>McDonald, Neil A. Weiss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9E56-CAC2-46A2-BD05-C843D84E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SET THEORY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7F75E-48F8-4502-8E1A-E338E800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 Basic Definitions and Properties</a:t>
            </a:r>
          </a:p>
          <a:p>
            <a:r>
              <a:rPr lang="en-US" dirty="0"/>
              <a:t>1.2 Functions and Sets</a:t>
            </a:r>
          </a:p>
          <a:p>
            <a:r>
              <a:rPr lang="en-US" dirty="0"/>
              <a:t>1.3 Equivalences of Sets; Countability</a:t>
            </a:r>
          </a:p>
          <a:p>
            <a:r>
              <a:rPr lang="en-US" dirty="0"/>
              <a:t>1.4 Algebras, </a:t>
            </a:r>
            <a:r>
              <a:rPr lang="en-US" altLang="zh-CN" dirty="0"/>
              <a:t>σ-Algebras, and Monotone Classes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5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DE3E-17F3-44A3-9335-221CB71B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645E3-E874-4EC7-B238-F561DD80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Set: collections of elements</a:t>
            </a:r>
          </a:p>
          <a:p>
            <a:endParaRPr lang="en-US" dirty="0"/>
          </a:p>
          <a:p>
            <a:r>
              <a:rPr lang="en-US" dirty="0"/>
              <a:t>Belong to , (proper) subset</a:t>
            </a:r>
          </a:p>
          <a:p>
            <a:endParaRPr lang="en-US" dirty="0"/>
          </a:p>
          <a:p>
            <a:r>
              <a:rPr lang="en-US" dirty="0"/>
              <a:t>(un)bounded interval of real numbers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3" name="图片 22" descr="\documentclass{article}&#10;\usepackage{amsmath}&#10;\pagestyle{empty}&#10;\begin{document}&#10;&#10;$x \in A,B \subset A,$&#10;&#10;&#10;&#10;&#10;\end{document}" title="IguanaTex Bitmap Display">
            <a:extLst>
              <a:ext uri="{FF2B5EF4-FFF2-40B4-BE49-F238E27FC236}">
                <a16:creationId xmlns:a16="http://schemas.microsoft.com/office/drawing/2014/main" id="{C08A2D67-C748-4F39-A08B-60849AEF26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17" y="2406997"/>
            <a:ext cx="2146401" cy="322174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A365723-A979-435C-B8FC-925EEBB22479}"/>
              </a:ext>
            </a:extLst>
          </p:cNvPr>
          <p:cNvGrpSpPr/>
          <p:nvPr/>
        </p:nvGrpSpPr>
        <p:grpSpPr>
          <a:xfrm>
            <a:off x="7365075" y="2261062"/>
            <a:ext cx="1523285" cy="1022912"/>
            <a:chOff x="7365075" y="2261062"/>
            <a:chExt cx="1523285" cy="102291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3E1136-B95C-403D-A33F-E1ECF024A62D}"/>
                </a:ext>
              </a:extLst>
            </p:cNvPr>
            <p:cNvSpPr/>
            <p:nvPr/>
          </p:nvSpPr>
          <p:spPr>
            <a:xfrm>
              <a:off x="7365075" y="2261062"/>
              <a:ext cx="1523285" cy="1022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9A57F6B-080D-4367-AD7B-B02BCA5AACD4}"/>
                </a:ext>
              </a:extLst>
            </p:cNvPr>
            <p:cNvSpPr/>
            <p:nvPr/>
          </p:nvSpPr>
          <p:spPr>
            <a:xfrm>
              <a:off x="7698658" y="2517058"/>
              <a:ext cx="78658" cy="58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图片 27" descr="\documentclass{article}&#10;\usepackage{amsmath}&#10;\pagestyle{empty}&#10;\begin{document}&#10;&#10;$x$&#10;&#10;&#10;\end{document}" title="IguanaTex Bitmap Display">
              <a:extLst>
                <a:ext uri="{FF2B5EF4-FFF2-40B4-BE49-F238E27FC236}">
                  <a16:creationId xmlns:a16="http://schemas.microsoft.com/office/drawing/2014/main" id="{B6E3DFA3-330B-4AD9-8A70-184E087F9B9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599" y="2540000"/>
              <a:ext cx="128016" cy="114300"/>
            </a:xfrm>
            <a:prstGeom prst="rect">
              <a:avLst/>
            </a:prstGeom>
          </p:spPr>
        </p:pic>
        <p:pic>
          <p:nvPicPr>
            <p:cNvPr id="30" name="图片 29" descr="\documentclass{article}&#10;\usepackage{amsmath}&#10;\pagestyle{empty}&#10;\begin{document}&#10;&#10;&#10;$A$&#10;&#10;\end{document}" title="IguanaTex Bitmap Display">
              <a:extLst>
                <a:ext uri="{FF2B5EF4-FFF2-40B4-BE49-F238E27FC236}">
                  <a16:creationId xmlns:a16="http://schemas.microsoft.com/office/drawing/2014/main" id="{18743521-21D2-4289-8C0A-7AC4C005E7E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697" y="2691860"/>
              <a:ext cx="175260" cy="181356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C8931E-0F34-4B6D-BA33-F88E9A2D3431}"/>
              </a:ext>
            </a:extLst>
          </p:cNvPr>
          <p:cNvGrpSpPr/>
          <p:nvPr/>
        </p:nvGrpSpPr>
        <p:grpSpPr>
          <a:xfrm>
            <a:off x="9359437" y="2271082"/>
            <a:ext cx="1523285" cy="1022912"/>
            <a:chOff x="9359437" y="2271082"/>
            <a:chExt cx="1523285" cy="102291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BFB0899-4998-427D-9CB6-0EBD6345E511}"/>
                </a:ext>
              </a:extLst>
            </p:cNvPr>
            <p:cNvSpPr/>
            <p:nvPr/>
          </p:nvSpPr>
          <p:spPr>
            <a:xfrm>
              <a:off x="9359437" y="2271082"/>
              <a:ext cx="1523285" cy="1022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7521631-0A76-42F7-801B-764036D28842}"/>
                </a:ext>
              </a:extLst>
            </p:cNvPr>
            <p:cNvSpPr/>
            <p:nvPr/>
          </p:nvSpPr>
          <p:spPr>
            <a:xfrm>
              <a:off x="9607628" y="2517058"/>
              <a:ext cx="662039" cy="5897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图片 36" descr="\documentclass{article}&#10;\usepackage{amsmath}&#10;\pagestyle{empty}&#10;\begin{document}&#10;&#10;$B$&#10;&#10;&#10;\end{document}" title="IguanaTex Bitmap Display">
              <a:extLst>
                <a:ext uri="{FF2B5EF4-FFF2-40B4-BE49-F238E27FC236}">
                  <a16:creationId xmlns:a16="http://schemas.microsoft.com/office/drawing/2014/main" id="{D595ABBF-ADC2-4B93-BBDF-9ECF144DAF2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07" y="2713721"/>
              <a:ext cx="182880" cy="172212"/>
            </a:xfrm>
            <a:prstGeom prst="rect">
              <a:avLst/>
            </a:prstGeom>
          </p:spPr>
        </p:pic>
        <p:pic>
          <p:nvPicPr>
            <p:cNvPr id="34" name="图片 33" descr="\documentclass{article}&#10;\usepackage{amsmath}&#10;\pagestyle{empty}&#10;\begin{document}&#10;&#10;&#10;$A$&#10;&#10;\end{document}" title="IguanaTex Bitmap Display">
              <a:extLst>
                <a:ext uri="{FF2B5EF4-FFF2-40B4-BE49-F238E27FC236}">
                  <a16:creationId xmlns:a16="http://schemas.microsoft.com/office/drawing/2014/main" id="{06646055-7916-4472-B9B5-39F35005EE6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59" y="2701880"/>
              <a:ext cx="175260" cy="181356"/>
            </a:xfrm>
            <a:prstGeom prst="rect">
              <a:avLst/>
            </a:prstGeom>
          </p:spPr>
        </p:pic>
      </p:grpSp>
      <p:pic>
        <p:nvPicPr>
          <p:cNvPr id="43" name="图片 42" descr="\documentclass{article}&#10;\usepackage{amsmath}&#10;\usepackage{amsfonts}&#10;\pagestyle{empty}&#10;\begin{document}&#10;&#10;$\mathbb{N} \subset \mathbb{Z} \subset \mathbb{Q} \subset \mathbb{R} \subset \mathbb{C}$&#10;&#10;&#10;&#10;&#10;\end{document}" title="IguanaTex Bitmap Display">
            <a:extLst>
              <a:ext uri="{FF2B5EF4-FFF2-40B4-BE49-F238E27FC236}">
                <a16:creationId xmlns:a16="http://schemas.microsoft.com/office/drawing/2014/main" id="{AC4934A5-8CC6-4D24-BC63-407D556F89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7" y="3429000"/>
            <a:ext cx="3147063" cy="313639"/>
          </a:xfrm>
          <a:prstGeom prst="rect">
            <a:avLst/>
          </a:prstGeom>
        </p:spPr>
      </p:pic>
      <p:pic>
        <p:nvPicPr>
          <p:cNvPr id="53" name="图片 52" descr="\documentclass{article}&#10;\usepackage{amsmath}&#10;\usepackage{amsfonts}&#10;\pagestyle{empty}&#10;\begin{document}&#10;&#10;$(a,b)=\{x \in \mathbb{R}: a&lt;x&lt;b\}$&#10;&#10;$[a,\infty)=\{ x \in \mathbb{R}: x \geq a \}$&#10;&#10;&#10;\end{document}" title="IguanaTex Bitmap Display">
            <a:extLst>
              <a:ext uri="{FF2B5EF4-FFF2-40B4-BE49-F238E27FC236}">
                <a16:creationId xmlns:a16="http://schemas.microsoft.com/office/drawing/2014/main" id="{E4EBF158-8232-47BE-9ACA-47FF9C96EB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18" y="4442470"/>
            <a:ext cx="3610051" cy="6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55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5"/>
  <p:tag name="ORIGINALWIDTH" val="754.5"/>
  <p:tag name="LATEXADDIN" val="\documentclass{article}&#10;\usepackage{amsmath}&#10;\pagestyle{empty}&#10;\begin{document}&#10;&#10;$x \in A,B \subset A,$&#10;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5"/>
  <p:tag name="ORIGINALWIDTH" val="1106.25"/>
  <p:tag name="LATEXADDIN" val="\documentclass{article}&#10;\usepackage{amsmath}&#10;\usepackage{amsfonts}&#10;\pagestyle{empty}&#10;\begin{document}&#10;&#10;$\mathbb{N} \subset \mathbb{Z} \subset \mathbb{Q} \subset \mathbb{R} \subset \mathbb{C}$&#10;&#10;&#10;&#10;&#10;\end{document}"/>
  <p:tag name="IGUANATEXSIZE" val="28"/>
  <p:tag name="IGUANATEXCURSOR" val="1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5"/>
  <p:tag name="ORIGINALWIDTH" val="1480.5"/>
  <p:tag name="LATEXADDIN" val="\documentclass{article}&#10;\usepackage{amsmath}&#10;\usepackage{amsfonts}&#10;\pagestyle{empty}&#10;\begin{document}&#10;&#10;$(a,b)=\{x \in \mathbb{R}: a&lt;x&lt;b\}$&#10;&#10;$[a,\infty)=\{ x \in \mathbb{R}: x \geq a \}$&#10;&#10;&#10;\end{document}"/>
  <p:tag name="IGUANATEXSIZE" val="24"/>
  <p:tag name="IGUANATEXCURSOR" val="1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5"/>
  <p:tag name="ORIGINALWIDTH" val="90"/>
  <p:tag name="LATEXADDIN" val="\documentclass{article}&#10;\usepackage{amsmath}&#10;\pagestyle{empty}&#10;\begin{document}&#10;&#10;$B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5"/>
  <p:tag name="ORIGINALWIDTH" val="86.25"/>
  <p:tag name="LATEXADDIN" val="\documentclass{article}&#10;\usepackage{amsmath}&#10;\pagestyle{empty}&#10;\begin{document}&#10;&#10;&#10;$A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"/>
  <p:tag name="ORIGINALWIDTH" val="63"/>
  <p:tag name="LATEXADDIN" val="\documentclass{article}&#10;\usepackage{amsmath}&#10;\pagestyle{empty}&#10;\begin{document}&#10;&#10;$x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5"/>
  <p:tag name="ORIGINALWIDTH" val="86.25"/>
  <p:tag name="LATEXADDIN" val="\documentclass{article}&#10;\usepackage{amsmath}&#10;\pagestyle{empty}&#10;\begin{document}&#10;&#10;&#10;$A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A Course in Real Analysis</vt:lpstr>
      <vt:lpstr>1 SET THEORY</vt:lpstr>
      <vt:lpstr>Basic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Course in Real Analysis</dc:title>
  <dc:creator>~ Young</dc:creator>
  <cp:lastModifiedBy>~ Young</cp:lastModifiedBy>
  <cp:revision>1</cp:revision>
  <dcterms:created xsi:type="dcterms:W3CDTF">2022-03-15T11:43:24Z</dcterms:created>
  <dcterms:modified xsi:type="dcterms:W3CDTF">2022-03-15T11:43:29Z</dcterms:modified>
</cp:coreProperties>
</file>