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78" r:id="rId2"/>
    <p:sldId id="614" r:id="rId3"/>
    <p:sldId id="598" r:id="rId4"/>
    <p:sldId id="616" r:id="rId5"/>
    <p:sldId id="617" r:id="rId6"/>
    <p:sldId id="601" r:id="rId7"/>
  </p:sldIdLst>
  <p:sldSz cx="9144000" cy="6858000" type="screen4x3"/>
  <p:notesSz cx="6807200" cy="9939338"/>
  <p:embeddedFontLst>
    <p:embeddedFont>
      <p:font typeface="배달의민족 주아" panose="02020603020101020101" pitchFamily="18" charset="-127"/>
      <p:regular r:id="rId10"/>
    </p:embeddedFont>
    <p:embeddedFont>
      <p:font typeface="배달의민족 도현" panose="020B0600000101010101" pitchFamily="50" charset="-127"/>
      <p:regular r:id="rId11"/>
    </p:embeddedFont>
    <p:embeddedFont>
      <p:font typeface="나눔스퀘어 Bold" panose="020B0600000101010101" pitchFamily="50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orient="horz" pos="1706">
          <p15:clr>
            <a:srgbClr val="A4A3A4"/>
          </p15:clr>
        </p15:guide>
        <p15:guide id="5" orient="horz" pos="2886">
          <p15:clr>
            <a:srgbClr val="A4A3A4"/>
          </p15:clr>
        </p15:guide>
        <p15:guide id="6" pos="2880">
          <p15:clr>
            <a:srgbClr val="A4A3A4"/>
          </p15:clr>
        </p15:guide>
        <p15:guide id="7" orient="horz" pos="3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65AA2"/>
    <a:srgbClr val="104BC2"/>
    <a:srgbClr val="DC5112"/>
    <a:srgbClr val="1B5CB6"/>
    <a:srgbClr val="002060"/>
    <a:srgbClr val="83251B"/>
    <a:srgbClr val="077ED0"/>
    <a:srgbClr val="000000"/>
    <a:srgbClr val="E2490C"/>
    <a:srgbClr val="099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3" autoAdjust="0"/>
    <p:restoredTop sz="95332" autoAdjust="0"/>
  </p:normalViewPr>
  <p:slideViewPr>
    <p:cSldViewPr>
      <p:cViewPr varScale="1">
        <p:scale>
          <a:sx n="71" d="100"/>
          <a:sy n="71" d="100"/>
        </p:scale>
        <p:origin x="1125" y="33"/>
      </p:cViewPr>
      <p:guideLst>
        <p:guide orient="horz" pos="1979"/>
        <p:guide orient="horz" pos="799"/>
        <p:guide orient="horz" pos="4020"/>
        <p:guide orient="horz" pos="1706"/>
        <p:guide orient="horz" pos="2886"/>
        <p:guide pos="2880"/>
        <p:guide orient="horz" pos="3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25" d="100"/>
          <a:sy n="125" d="100"/>
        </p:scale>
        <p:origin x="235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9575" cy="496888"/>
          </a:xfrm>
          <a:prstGeom prst="rect">
            <a:avLst/>
          </a:prstGeom>
        </p:spPr>
        <p:txBody>
          <a:bodyPr vert="horz" lIns="91381" tIns="45689" rIns="91381" bIns="456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44" y="1"/>
            <a:ext cx="2949575" cy="496888"/>
          </a:xfrm>
          <a:prstGeom prst="rect">
            <a:avLst/>
          </a:prstGeom>
        </p:spPr>
        <p:txBody>
          <a:bodyPr vert="horz" lIns="91381" tIns="45689" rIns="91381" bIns="45689" rtlCol="0"/>
          <a:lstStyle>
            <a:lvl1pPr algn="r">
              <a:defRPr sz="1200"/>
            </a:lvl1pPr>
          </a:lstStyle>
          <a:p>
            <a:fld id="{2B026EDF-9ED7-496D-83A0-0C18D4E864A9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40867"/>
            <a:ext cx="2949575" cy="496887"/>
          </a:xfrm>
          <a:prstGeom prst="rect">
            <a:avLst/>
          </a:prstGeom>
        </p:spPr>
        <p:txBody>
          <a:bodyPr vert="horz" lIns="91381" tIns="45689" rIns="91381" bIns="456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44" y="9440867"/>
            <a:ext cx="2949575" cy="496887"/>
          </a:xfrm>
          <a:prstGeom prst="rect">
            <a:avLst/>
          </a:prstGeom>
        </p:spPr>
        <p:txBody>
          <a:bodyPr vert="horz" lIns="91381" tIns="45689" rIns="91381" bIns="45689" rtlCol="0" anchor="b"/>
          <a:lstStyle>
            <a:lvl1pPr algn="r">
              <a:defRPr sz="1200"/>
            </a:lvl1pPr>
          </a:lstStyle>
          <a:p>
            <a:fld id="{304ABD67-B9E8-434C-BB3F-F2285A0C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902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9788" cy="496968"/>
          </a:xfrm>
          <a:prstGeom prst="rect">
            <a:avLst/>
          </a:prstGeom>
        </p:spPr>
        <p:txBody>
          <a:bodyPr vert="horz" lIns="91381" tIns="45689" rIns="91381" bIns="456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0" y="3"/>
            <a:ext cx="2949788" cy="496968"/>
          </a:xfrm>
          <a:prstGeom prst="rect">
            <a:avLst/>
          </a:prstGeom>
        </p:spPr>
        <p:txBody>
          <a:bodyPr vert="horz" lIns="91381" tIns="45689" rIns="91381" bIns="45689" rtlCol="0"/>
          <a:lstStyle>
            <a:lvl1pPr algn="r">
              <a:defRPr sz="1200"/>
            </a:lvl1pPr>
          </a:lstStyle>
          <a:p>
            <a:fld id="{FC4E3A43-119A-4C5D-8821-E08A19BC5AD4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7713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1" tIns="45689" rIns="91381" bIns="4568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7"/>
            <a:ext cx="5445760" cy="4472702"/>
          </a:xfrm>
          <a:prstGeom prst="rect">
            <a:avLst/>
          </a:prstGeom>
        </p:spPr>
        <p:txBody>
          <a:bodyPr vert="horz" lIns="91381" tIns="45689" rIns="91381" bIns="45689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788" cy="496968"/>
          </a:xfrm>
          <a:prstGeom prst="rect">
            <a:avLst/>
          </a:prstGeom>
        </p:spPr>
        <p:txBody>
          <a:bodyPr vert="horz" lIns="91381" tIns="45689" rIns="91381" bIns="456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0" y="9440646"/>
            <a:ext cx="2949788" cy="496968"/>
          </a:xfrm>
          <a:prstGeom prst="rect">
            <a:avLst/>
          </a:prstGeom>
        </p:spPr>
        <p:txBody>
          <a:bodyPr vert="horz" lIns="91381" tIns="45689" rIns="91381" bIns="45689" rtlCol="0" anchor="b"/>
          <a:lstStyle>
            <a:lvl1pPr algn="r">
              <a:defRPr sz="1200"/>
            </a:lvl1pPr>
          </a:lstStyle>
          <a:p>
            <a:fld id="{1D561E81-0C07-4E35-A252-97F3E7A53E2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" t="2869" b="10133"/>
          <a:stretch/>
        </p:blipFill>
        <p:spPr>
          <a:xfrm>
            <a:off x="904626" y="743728"/>
            <a:ext cx="2617842" cy="4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7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61E81-0C07-4E35-A252-97F3E7A53E2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5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3F08C0-F2A4-42D8-B0B5-2DFDD0AA50E5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4866B7-64EC-4C7C-880A-F4D50DF712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09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3F08C0-F2A4-42D8-B0B5-2DFDD0AA50E5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4866B7-64EC-4C7C-880A-F4D50DF712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7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3F08C0-F2A4-42D8-B0B5-2DFDD0AA50E5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4866B7-64EC-4C7C-880A-F4D50DF712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0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3F08C0-F2A4-42D8-B0B5-2DFDD0AA50E5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4866B7-64EC-4C7C-880A-F4D50DF712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3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3F08C0-F2A4-42D8-B0B5-2DFDD0AA50E5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4866B7-64EC-4C7C-880A-F4D50DF712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21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3F08C0-F2A4-42D8-B0B5-2DFDD0AA50E5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4866B7-64EC-4C7C-880A-F4D50DF712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6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3F08C0-F2A4-42D8-B0B5-2DFDD0AA50E5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4866B7-64EC-4C7C-880A-F4D50DF712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4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3F08C0-F2A4-42D8-B0B5-2DFDD0AA50E5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4866B7-64EC-4C7C-880A-F4D50DF712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5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3F08C0-F2A4-42D8-B0B5-2DFDD0AA50E5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4866B7-64EC-4C7C-880A-F4D50DF712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28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3F08C0-F2A4-42D8-B0B5-2DFDD0AA50E5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4866B7-64EC-4C7C-880A-F4D50DF712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9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3F08C0-F2A4-42D8-B0B5-2DFDD0AA50E5}" type="datetimeFigureOut">
              <a:rPr lang="ko-KR" altLang="en-US" smtClean="0"/>
              <a:pPr/>
              <a:t>2020-06-13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4866B7-64EC-4C7C-880A-F4D50DF712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79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F1CC92A-1E9E-46A1-B876-20A6DFA5B0B8}" type="datetimeFigureOut">
              <a:rPr lang="ko-KR" altLang="en-US"/>
              <a:pPr>
                <a:defRPr/>
              </a:pPr>
              <a:t>2020-06-13</a:t>
            </a:fld>
            <a:endParaRPr lang="ko-KR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B8CAA8-20C5-4B16-B7D8-207756173F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984057" y="657860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B4866B7-64EC-4C7C-880A-F4D50DF712F7}" type="slidenum">
              <a:rPr lang="ko-KR" altLang="en-US" sz="1200" smtClean="0"/>
              <a:pPr algn="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7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0"/>
            <a:ext cx="9180512" cy="6957392"/>
            <a:chOff x="0" y="0"/>
            <a:chExt cx="9180512" cy="6957392"/>
          </a:xfrm>
        </p:grpSpPr>
        <p:grpSp>
          <p:nvGrpSpPr>
            <p:cNvPr id="8" name="그룹 7"/>
            <p:cNvGrpSpPr/>
            <p:nvPr/>
          </p:nvGrpSpPr>
          <p:grpSpPr>
            <a:xfrm>
              <a:off x="0" y="0"/>
              <a:ext cx="9180512" cy="6957392"/>
              <a:chOff x="108520" y="-116630"/>
              <a:chExt cx="9155084" cy="6857999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08520" y="-116630"/>
                <a:ext cx="9144000" cy="6857999"/>
              </a:xfrm>
              <a:prstGeom prst="rect">
                <a:avLst/>
              </a:prstGeom>
              <a:solidFill>
                <a:srgbClr val="065AA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6435" y="-78770"/>
                <a:ext cx="2077169" cy="1425712"/>
              </a:xfrm>
              <a:prstGeom prst="rect">
                <a:avLst/>
              </a:prstGeom>
            </p:spPr>
          </p:pic>
        </p:grpSp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l="804" t="1668"/>
            <a:stretch/>
          </p:blipFill>
          <p:spPr>
            <a:xfrm>
              <a:off x="19226" y="6202113"/>
              <a:ext cx="9124773" cy="750451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755576" y="2204864"/>
            <a:ext cx="784887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25400"/>
            </a:sp3d>
          </a:bodyPr>
          <a:lstStyle/>
          <a:p>
            <a:pPr algn="ctr" fontAlgn="base" latinLnBrk="0"/>
            <a:r>
              <a:rPr lang="ko-KR" altLang="en-US" sz="48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</a:t>
            </a:r>
            <a:r>
              <a:rPr lang="ko-KR" altLang="en-US" sz="4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기반 </a:t>
            </a:r>
            <a:endParaRPr lang="en-US" altLang="ko-KR" sz="48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 fontAlgn="base" latinLnBrk="0"/>
            <a:r>
              <a:rPr lang="ko-KR" altLang="en-US" sz="48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기부금 </a:t>
            </a:r>
            <a:r>
              <a:rPr lang="ko-KR" altLang="en-US" sz="4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내역 및 경로 플랫폼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4751" y="5030939"/>
            <a:ext cx="4342974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25400"/>
            </a:sp3d>
          </a:bodyPr>
          <a:lstStyle/>
          <a:p>
            <a:pPr algn="r" fontAlgn="base" latinLnBrk="0"/>
            <a:r>
              <a:rPr lang="en-US" altLang="ko-KR" sz="20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CoBI</a:t>
            </a:r>
            <a:endParaRPr lang="en-US" altLang="ko-KR" sz="20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 fontAlgn="base" latinLnBrk="0"/>
            <a:r>
              <a:rPr lang="ko-KR" altLang="en-US" sz="20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이채영</a:t>
            </a:r>
            <a:r>
              <a:rPr lang="en-US" altLang="ko-KR" sz="20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이연주</a:t>
            </a:r>
            <a:r>
              <a:rPr lang="en-US" altLang="ko-KR" sz="20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조하담</a:t>
            </a:r>
            <a:r>
              <a:rPr lang="en-US" altLang="ko-KR" sz="20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김세준</a:t>
            </a:r>
            <a:endParaRPr lang="en-US" altLang="ko-KR" sz="20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5758901"/>
            <a:ext cx="4464496" cy="4030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67944" y="3761853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CoBl</a:t>
            </a:r>
            <a:endParaRPr lang="ko-KR" altLang="en-US" sz="3600" b="1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958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52195"/>
              </p:ext>
            </p:extLst>
          </p:nvPr>
        </p:nvGraphicFramePr>
        <p:xfrm>
          <a:off x="767910" y="1434790"/>
          <a:ext cx="7609456" cy="2642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096">
                  <a:extLst>
                    <a:ext uri="{9D8B030D-6E8A-4147-A177-3AD203B41FA5}">
                      <a16:colId xmlns:a16="http://schemas.microsoft.com/office/drawing/2014/main" val="2169682073"/>
                    </a:ext>
                  </a:extLst>
                </a:gridCol>
                <a:gridCol w="3236408">
                  <a:extLst>
                    <a:ext uri="{9D8B030D-6E8A-4147-A177-3AD203B41FA5}">
                      <a16:colId xmlns:a16="http://schemas.microsoft.com/office/drawing/2014/main" val="220547042"/>
                    </a:ext>
                  </a:extLst>
                </a:gridCol>
                <a:gridCol w="3072952">
                  <a:extLst>
                    <a:ext uri="{9D8B030D-6E8A-4147-A177-3AD203B41FA5}">
                      <a16:colId xmlns:a16="http://schemas.microsoft.com/office/drawing/2014/main" val="1217221088"/>
                    </a:ext>
                  </a:extLst>
                </a:gridCol>
              </a:tblGrid>
              <a:tr h="658359"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14142" marR="114142" marT="57071" marB="5707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14142" marR="114142" marT="57071" marB="5707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14142" marR="114142" marT="57071" marB="57071" anchor="ctr"/>
                </a:tc>
                <a:extLst>
                  <a:ext uri="{0D108BD9-81ED-4DB2-BD59-A6C34878D82A}">
                    <a16:rowId xmlns:a16="http://schemas.microsoft.com/office/drawing/2014/main" val="2846265097"/>
                  </a:ext>
                </a:extLst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구현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14142" marR="114142" marT="57071" marB="5707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모바일 앱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14142" marR="114142" marT="57071" marB="5707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웹 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&amp; 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앱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14142" marR="114142" marT="57071" marB="57071" anchor="ctr"/>
                </a:tc>
                <a:extLst>
                  <a:ext uri="{0D108BD9-81ED-4DB2-BD59-A6C34878D82A}">
                    <a16:rowId xmlns:a16="http://schemas.microsoft.com/office/drawing/2014/main" val="1046106124"/>
                  </a:ext>
                </a:extLst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기부</a:t>
                      </a:r>
                      <a:endParaRPr lang="en-US" altLang="ko-KR" sz="1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목록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14142" marR="114142" marT="57071" marB="5707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기부금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14142" marR="114142" marT="57071" marB="5707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코로나 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19</a:t>
                      </a:r>
                      <a:r>
                        <a:rPr lang="en-US" altLang="ko-KR" sz="18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물품</a:t>
                      </a:r>
                      <a:r>
                        <a:rPr lang="en-US" altLang="ko-KR" sz="18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ko-KR" altLang="en-US" sz="18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현물</a:t>
                      </a:r>
                      <a:r>
                        <a:rPr lang="en-US" altLang="ko-KR" sz="18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14142" marR="114142" marT="57071" marB="57071" anchor="ctr"/>
                </a:tc>
                <a:extLst>
                  <a:ext uri="{0D108BD9-81ED-4DB2-BD59-A6C34878D82A}">
                    <a16:rowId xmlns:a16="http://schemas.microsoft.com/office/drawing/2014/main" val="2501638400"/>
                  </a:ext>
                </a:extLst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기부</a:t>
                      </a:r>
                      <a:endParaRPr lang="en-US" altLang="ko-KR" sz="1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단체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14142" marR="114142" marT="57071" marB="5707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국내외 전체 단체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14142" marR="114142" marT="57071" marB="5707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국내 지역별 세분화된 단체</a:t>
                      </a:r>
                      <a:endParaRPr lang="ko-KR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14142" marR="114142" marT="57071" marB="57071" anchor="ctr"/>
                </a:tc>
                <a:extLst>
                  <a:ext uri="{0D108BD9-81ED-4DB2-BD59-A6C34878D82A}">
                    <a16:rowId xmlns:a16="http://schemas.microsoft.com/office/drawing/2014/main" val="1548190138"/>
                  </a:ext>
                </a:extLst>
              </a:tr>
            </a:tbl>
          </a:graphicData>
        </a:graphic>
      </p:graphicFrame>
      <p:grpSp>
        <p:nvGrpSpPr>
          <p:cNvPr id="11" name="그룹 371"/>
          <p:cNvGrpSpPr/>
          <p:nvPr/>
        </p:nvGrpSpPr>
        <p:grpSpPr>
          <a:xfrm flipV="1">
            <a:off x="508004" y="355598"/>
            <a:ext cx="65314" cy="316707"/>
            <a:chOff x="167951" y="-1"/>
            <a:chExt cx="102637" cy="742145"/>
          </a:xfrm>
        </p:grpSpPr>
        <p:sp>
          <p:nvSpPr>
            <p:cNvPr id="12" name="직사각형 11"/>
            <p:cNvSpPr/>
            <p:nvPr/>
          </p:nvSpPr>
          <p:spPr>
            <a:xfrm>
              <a:off x="167951" y="-1"/>
              <a:ext cx="102637" cy="742145"/>
            </a:xfrm>
            <a:prstGeom prst="rect">
              <a:avLst/>
            </a:prstGeom>
            <a:solidFill>
              <a:srgbClr val="0070C0"/>
            </a:solidFill>
            <a:ln w="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7951" y="526144"/>
              <a:ext cx="102637" cy="216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 rot="16200000">
            <a:off x="4776306" y="-3504095"/>
            <a:ext cx="56345" cy="8679046"/>
          </a:xfrm>
          <a:prstGeom prst="rect">
            <a:avLst/>
          </a:prstGeom>
          <a:gradFill>
            <a:gsLst>
              <a:gs pos="60000">
                <a:srgbClr val="00B0F0"/>
              </a:gs>
              <a:gs pos="50000">
                <a:srgbClr val="0070C0"/>
              </a:gs>
              <a:gs pos="47000">
                <a:schemeClr val="tx2">
                  <a:lumMod val="75000"/>
                </a:schemeClr>
              </a:gs>
              <a:gs pos="83000">
                <a:srgbClr val="0070C0"/>
              </a:gs>
            </a:gsLst>
            <a:lin ang="5400000" scaled="0"/>
          </a:gradFill>
          <a:ln w="15875" cap="rnd">
            <a:noFill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97979" y="239589"/>
            <a:ext cx="382348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ko-KR" altLang="en-US" sz="2800" b="1" spc="-15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시장 분석 및 기부 투명성</a:t>
            </a:r>
            <a:endParaRPr lang="ko-KR" altLang="en-US" sz="2800" b="1" spc="-15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6" name="Picture 2" descr="http://wiki.hash.kr/images/a/a1/%EC%B2%B4%EB%A6%AC_%EB%A1%9C%EA%B3%A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1155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2200" y="150998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CoBl</a:t>
            </a:r>
            <a:endParaRPr lang="ko-KR" altLang="en-US" sz="2800" b="1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67910" y="1434790"/>
            <a:ext cx="1283810" cy="626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27584" y="4648985"/>
            <a:ext cx="1800200" cy="15121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정보공개 주기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347023" y="4648985"/>
            <a:ext cx="1800200" cy="15121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모금액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751938" y="4648985"/>
            <a:ext cx="1800200" cy="15121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집행액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212873" y="4648985"/>
            <a:ext cx="1800200" cy="15121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지원대상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745672" y="4648985"/>
            <a:ext cx="1800200" cy="15121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기부자 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명단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44527" y="23958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CoBl</a:t>
            </a:r>
            <a:endParaRPr lang="ko-KR" altLang="en-US" sz="3600" b="1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10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371"/>
          <p:cNvGrpSpPr/>
          <p:nvPr/>
        </p:nvGrpSpPr>
        <p:grpSpPr>
          <a:xfrm flipV="1">
            <a:off x="508004" y="355598"/>
            <a:ext cx="65314" cy="316707"/>
            <a:chOff x="167951" y="-1"/>
            <a:chExt cx="102637" cy="742145"/>
          </a:xfrm>
        </p:grpSpPr>
        <p:sp>
          <p:nvSpPr>
            <p:cNvPr id="12" name="직사각형 11"/>
            <p:cNvSpPr/>
            <p:nvPr/>
          </p:nvSpPr>
          <p:spPr>
            <a:xfrm>
              <a:off x="167951" y="-1"/>
              <a:ext cx="102637" cy="742145"/>
            </a:xfrm>
            <a:prstGeom prst="rect">
              <a:avLst/>
            </a:prstGeom>
            <a:solidFill>
              <a:srgbClr val="0070C0"/>
            </a:solidFill>
            <a:ln w="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7951" y="526144"/>
              <a:ext cx="102637" cy="216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 rot="16200000">
            <a:off x="4776306" y="-3504095"/>
            <a:ext cx="56345" cy="8679046"/>
          </a:xfrm>
          <a:prstGeom prst="rect">
            <a:avLst/>
          </a:prstGeom>
          <a:gradFill>
            <a:gsLst>
              <a:gs pos="60000">
                <a:srgbClr val="00B0F0"/>
              </a:gs>
              <a:gs pos="50000">
                <a:srgbClr val="0070C0"/>
              </a:gs>
              <a:gs pos="47000">
                <a:schemeClr val="tx2">
                  <a:lumMod val="75000"/>
                </a:schemeClr>
              </a:gs>
              <a:gs pos="83000">
                <a:srgbClr val="0070C0"/>
              </a:gs>
            </a:gsLst>
            <a:lin ang="5400000" scaled="0"/>
          </a:gradFill>
          <a:ln w="15875" cap="rnd">
            <a:noFill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97979" y="239589"/>
            <a:ext cx="116089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ko-KR" altLang="en-US" sz="2800" b="1" spc="-150" dirty="0" err="1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플로우</a:t>
            </a:r>
            <a:endParaRPr lang="ko-KR" altLang="en-US" sz="2800" b="1" spc="-15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9" name="Shape 2617">
            <a:extLst>
              <a:ext uri="{FF2B5EF4-FFF2-40B4-BE49-F238E27FC236}">
                <a16:creationId xmlns:a16="http://schemas.microsoft.com/office/drawing/2014/main" id="{C5FEF27E-11BA-41CD-80A5-0388B3EC7BBA}"/>
              </a:ext>
            </a:extLst>
          </p:cNvPr>
          <p:cNvSpPr/>
          <p:nvPr/>
        </p:nvSpPr>
        <p:spPr>
          <a:xfrm>
            <a:off x="436594" y="3118737"/>
            <a:ext cx="1174896" cy="905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38" name="Picture 14" descr="공장, 산업, 제조, 워크숍, 오염, 연기, 굴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8" y="2707651"/>
            <a:ext cx="1368152" cy="125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Shape 2624">
            <a:extLst>
              <a:ext uri="{FF2B5EF4-FFF2-40B4-BE49-F238E27FC236}">
                <a16:creationId xmlns:a16="http://schemas.microsoft.com/office/drawing/2014/main" id="{3733A3D6-DBE8-4BAC-B2E0-4A6E93B8A241}"/>
              </a:ext>
            </a:extLst>
          </p:cNvPr>
          <p:cNvSpPr/>
          <p:nvPr/>
        </p:nvSpPr>
        <p:spPr>
          <a:xfrm>
            <a:off x="7515518" y="2826386"/>
            <a:ext cx="1232946" cy="1133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원형 화살표 123"/>
          <p:cNvSpPr/>
          <p:nvPr/>
        </p:nvSpPr>
        <p:spPr>
          <a:xfrm rot="10800000" flipH="1">
            <a:off x="1473314" y="3271400"/>
            <a:ext cx="1946558" cy="1728192"/>
          </a:xfrm>
          <a:prstGeom prst="circularArrow">
            <a:avLst>
              <a:gd name="adj1" fmla="val 6002"/>
              <a:gd name="adj2" fmla="val 857847"/>
              <a:gd name="adj3" fmla="val 21216534"/>
              <a:gd name="adj4" fmla="val 10762740"/>
              <a:gd name="adj5" fmla="val 1165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23828" y="329111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CoBl</a:t>
            </a:r>
            <a:endParaRPr lang="ko-KR" altLang="en-US" sz="3600" b="1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Shape 2803">
            <a:extLst>
              <a:ext uri="{FF2B5EF4-FFF2-40B4-BE49-F238E27FC236}">
                <a16:creationId xmlns:a16="http://schemas.microsoft.com/office/drawing/2014/main" id="{F757F9CF-99FE-4842-A83F-749E16BFCDC9}"/>
              </a:ext>
            </a:extLst>
          </p:cNvPr>
          <p:cNvSpPr/>
          <p:nvPr/>
        </p:nvSpPr>
        <p:spPr>
          <a:xfrm>
            <a:off x="2134837" y="4541039"/>
            <a:ext cx="696446" cy="443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34" y="12227"/>
                </a:moveTo>
                <a:lnTo>
                  <a:pt x="9494" y="12771"/>
                </a:lnTo>
                <a:lnTo>
                  <a:pt x="8171" y="12771"/>
                </a:lnTo>
                <a:cubicBezTo>
                  <a:pt x="8167" y="12799"/>
                  <a:pt x="8165" y="12839"/>
                  <a:pt x="8165" y="12890"/>
                </a:cubicBezTo>
                <a:lnTo>
                  <a:pt x="8165" y="13085"/>
                </a:lnTo>
                <a:cubicBezTo>
                  <a:pt x="8165" y="13232"/>
                  <a:pt x="8167" y="13320"/>
                  <a:pt x="8171" y="13348"/>
                </a:cubicBezTo>
                <a:lnTo>
                  <a:pt x="9418" y="13348"/>
                </a:lnTo>
                <a:lnTo>
                  <a:pt x="9283" y="13883"/>
                </a:lnTo>
                <a:lnTo>
                  <a:pt x="8198" y="13883"/>
                </a:lnTo>
                <a:cubicBezTo>
                  <a:pt x="8241" y="14342"/>
                  <a:pt x="8333" y="14701"/>
                  <a:pt x="8473" y="14961"/>
                </a:cubicBezTo>
                <a:cubicBezTo>
                  <a:pt x="8635" y="15284"/>
                  <a:pt x="8855" y="15445"/>
                  <a:pt x="9132" y="15445"/>
                </a:cubicBezTo>
                <a:cubicBezTo>
                  <a:pt x="9312" y="15445"/>
                  <a:pt x="9461" y="15401"/>
                  <a:pt x="9580" y="15310"/>
                </a:cubicBezTo>
                <a:cubicBezTo>
                  <a:pt x="9688" y="15225"/>
                  <a:pt x="9810" y="15084"/>
                  <a:pt x="9947" y="14885"/>
                </a:cubicBezTo>
                <a:lnTo>
                  <a:pt x="9947" y="15828"/>
                </a:lnTo>
                <a:cubicBezTo>
                  <a:pt x="9702" y="16076"/>
                  <a:pt x="9430" y="16202"/>
                  <a:pt x="9132" y="16202"/>
                </a:cubicBezTo>
                <a:cubicBezTo>
                  <a:pt x="8649" y="16202"/>
                  <a:pt x="8273" y="15970"/>
                  <a:pt x="8003" y="15505"/>
                </a:cubicBezTo>
                <a:cubicBezTo>
                  <a:pt x="7769" y="15104"/>
                  <a:pt x="7623" y="14562"/>
                  <a:pt x="7566" y="13883"/>
                </a:cubicBezTo>
                <a:lnTo>
                  <a:pt x="7150" y="13883"/>
                </a:lnTo>
                <a:lnTo>
                  <a:pt x="7296" y="13348"/>
                </a:lnTo>
                <a:lnTo>
                  <a:pt x="7539" y="13348"/>
                </a:lnTo>
                <a:cubicBezTo>
                  <a:pt x="7536" y="13309"/>
                  <a:pt x="7532" y="13267"/>
                  <a:pt x="7530" y="13221"/>
                </a:cubicBezTo>
                <a:cubicBezTo>
                  <a:pt x="7529" y="13175"/>
                  <a:pt x="7528" y="13127"/>
                  <a:pt x="7528" y="13077"/>
                </a:cubicBezTo>
                <a:cubicBezTo>
                  <a:pt x="7528" y="13037"/>
                  <a:pt x="7529" y="12991"/>
                  <a:pt x="7530" y="12941"/>
                </a:cubicBezTo>
                <a:cubicBezTo>
                  <a:pt x="7532" y="12890"/>
                  <a:pt x="7536" y="12833"/>
                  <a:pt x="7539" y="12771"/>
                </a:cubicBezTo>
                <a:lnTo>
                  <a:pt x="7150" y="12771"/>
                </a:lnTo>
                <a:lnTo>
                  <a:pt x="7291" y="12227"/>
                </a:lnTo>
                <a:lnTo>
                  <a:pt x="7577" y="12227"/>
                </a:lnTo>
                <a:cubicBezTo>
                  <a:pt x="7667" y="11576"/>
                  <a:pt x="7831" y="11061"/>
                  <a:pt x="8068" y="10682"/>
                </a:cubicBezTo>
                <a:cubicBezTo>
                  <a:pt x="8345" y="10247"/>
                  <a:pt x="8700" y="10028"/>
                  <a:pt x="9132" y="10028"/>
                </a:cubicBezTo>
                <a:cubicBezTo>
                  <a:pt x="9445" y="10028"/>
                  <a:pt x="9766" y="10203"/>
                  <a:pt x="10093" y="10554"/>
                </a:cubicBezTo>
                <a:lnTo>
                  <a:pt x="9845" y="11327"/>
                </a:lnTo>
                <a:cubicBezTo>
                  <a:pt x="9614" y="10965"/>
                  <a:pt x="9362" y="10783"/>
                  <a:pt x="9089" y="10783"/>
                </a:cubicBezTo>
                <a:cubicBezTo>
                  <a:pt x="8847" y="10783"/>
                  <a:pt x="8646" y="10934"/>
                  <a:pt x="8484" y="11234"/>
                </a:cubicBezTo>
                <a:cubicBezTo>
                  <a:pt x="8347" y="11500"/>
                  <a:pt x="8255" y="11831"/>
                  <a:pt x="8209" y="12227"/>
                </a:cubicBezTo>
                <a:cubicBezTo>
                  <a:pt x="8209" y="12227"/>
                  <a:pt x="9634" y="12227"/>
                  <a:pt x="9634" y="12227"/>
                </a:cubicBezTo>
                <a:close/>
                <a:moveTo>
                  <a:pt x="8836" y="7714"/>
                </a:moveTo>
                <a:cubicBezTo>
                  <a:pt x="6938" y="7714"/>
                  <a:pt x="5400" y="10133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3"/>
                  <a:pt x="10734" y="7714"/>
                  <a:pt x="8836" y="7714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8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8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2" y="20057"/>
                  <a:pt x="982" y="19712"/>
                  <a:pt x="982" y="19286"/>
                </a:cubicBezTo>
                <a:cubicBezTo>
                  <a:pt x="982" y="18860"/>
                  <a:pt x="1202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2" y="7714"/>
                  <a:pt x="982" y="7369"/>
                  <a:pt x="982" y="6943"/>
                </a:cubicBezTo>
                <a:cubicBezTo>
                  <a:pt x="982" y="6517"/>
                  <a:pt x="1202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89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5" y="15429"/>
                  <a:pt x="18655" y="15775"/>
                  <a:pt x="18655" y="16200"/>
                </a:cubicBezTo>
                <a:cubicBezTo>
                  <a:pt x="18655" y="16626"/>
                  <a:pt x="18875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3255" y="16971"/>
                </a:moveTo>
                <a:cubicBezTo>
                  <a:pt x="12984" y="16971"/>
                  <a:pt x="12764" y="17317"/>
                  <a:pt x="12764" y="17743"/>
                </a:cubicBezTo>
                <a:cubicBezTo>
                  <a:pt x="12764" y="18169"/>
                  <a:pt x="12984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7"/>
                  <a:pt x="13525" y="16971"/>
                  <a:pt x="13255" y="1697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원형 화살표 17"/>
          <p:cNvSpPr/>
          <p:nvPr/>
        </p:nvSpPr>
        <p:spPr>
          <a:xfrm rot="10800000" flipH="1">
            <a:off x="3779912" y="3271401"/>
            <a:ext cx="1946558" cy="1728192"/>
          </a:xfrm>
          <a:prstGeom prst="circularArrow">
            <a:avLst>
              <a:gd name="adj1" fmla="val 6002"/>
              <a:gd name="adj2" fmla="val 857847"/>
              <a:gd name="adj3" fmla="val 21216534"/>
              <a:gd name="adj4" fmla="val 10762740"/>
              <a:gd name="adj5" fmla="val 1165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원형 화살표 18"/>
          <p:cNvSpPr/>
          <p:nvPr/>
        </p:nvSpPr>
        <p:spPr>
          <a:xfrm rot="10800000" flipH="1">
            <a:off x="6279984" y="3289866"/>
            <a:ext cx="1946558" cy="1728192"/>
          </a:xfrm>
          <a:prstGeom prst="circularArrow">
            <a:avLst>
              <a:gd name="adj1" fmla="val 6002"/>
              <a:gd name="adj2" fmla="val 857847"/>
              <a:gd name="adj3" fmla="val 21216534"/>
              <a:gd name="adj4" fmla="val 10762740"/>
              <a:gd name="adj5" fmla="val 1165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마스크, 코로나, 바이러스, Covid19, 위생, 제한 없음, 의료, 건강, 발발, 생물학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950" y="4435269"/>
            <a:ext cx="846786" cy="67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손소독제 사진, 이미지, 일러스트, 캘리그라피 - 크라우드픽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88" y="4024193"/>
            <a:ext cx="1284890" cy="128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BM Blockchain Starter Kit · GitHu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96752"/>
            <a:ext cx="1291113" cy="12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0945" y="1635392"/>
            <a:ext cx="221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65AA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IBM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b="1" dirty="0" err="1" smtClean="0">
                <a:solidFill>
                  <a:srgbClr val="104B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Blockchain</a:t>
            </a:r>
            <a:endParaRPr lang="ko-KR" altLang="en-US" sz="2400" b="1" dirty="0">
              <a:solidFill>
                <a:srgbClr val="104B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44527" y="23958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CoBl</a:t>
            </a:r>
            <a:endParaRPr lang="ko-KR" altLang="en-US" sz="3600" b="1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7660" y="5446965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 선택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기부 단체 선택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구호 용품 개수 선택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53190" y="5445715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구호 용품 관련 공장 주문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-&gt;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기부 단체 배송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Shape 2532">
            <a:extLst>
              <a:ext uri="{FF2B5EF4-FFF2-40B4-BE49-F238E27FC236}">
                <a16:creationId xmlns:a16="http://schemas.microsoft.com/office/drawing/2014/main" id="{AC1E98EB-5DA3-44E3-BABD-CA70558D8797}"/>
              </a:ext>
            </a:extLst>
          </p:cNvPr>
          <p:cNvSpPr/>
          <p:nvPr/>
        </p:nvSpPr>
        <p:spPr>
          <a:xfrm>
            <a:off x="2264257" y="3866215"/>
            <a:ext cx="439111" cy="538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4918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2" grpId="0" animBg="1"/>
      <p:bldP spid="124" grpId="0" animBg="1"/>
      <p:bldP spid="14" grpId="0"/>
      <p:bldP spid="17" grpId="0" animBg="1"/>
      <p:bldP spid="18" grpId="0" animBg="1"/>
      <p:bldP spid="19" grpId="0" animBg="1"/>
      <p:bldP spid="2" grpId="0"/>
      <p:bldP spid="3" grpId="0"/>
      <p:bldP spid="24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371"/>
          <p:cNvGrpSpPr/>
          <p:nvPr/>
        </p:nvGrpSpPr>
        <p:grpSpPr>
          <a:xfrm flipV="1">
            <a:off x="508004" y="355598"/>
            <a:ext cx="65314" cy="316707"/>
            <a:chOff x="167951" y="-1"/>
            <a:chExt cx="102637" cy="742145"/>
          </a:xfrm>
        </p:grpSpPr>
        <p:sp>
          <p:nvSpPr>
            <p:cNvPr id="12" name="직사각형 11"/>
            <p:cNvSpPr/>
            <p:nvPr/>
          </p:nvSpPr>
          <p:spPr>
            <a:xfrm>
              <a:off x="167951" y="-1"/>
              <a:ext cx="102637" cy="742145"/>
            </a:xfrm>
            <a:prstGeom prst="rect">
              <a:avLst/>
            </a:prstGeom>
            <a:solidFill>
              <a:srgbClr val="0070C0"/>
            </a:solidFill>
            <a:ln w="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7951" y="526144"/>
              <a:ext cx="102637" cy="216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 rot="16200000">
            <a:off x="4776306" y="-3504095"/>
            <a:ext cx="56345" cy="8679046"/>
          </a:xfrm>
          <a:prstGeom prst="rect">
            <a:avLst/>
          </a:prstGeom>
          <a:gradFill>
            <a:gsLst>
              <a:gs pos="60000">
                <a:srgbClr val="00B0F0"/>
              </a:gs>
              <a:gs pos="50000">
                <a:srgbClr val="0070C0"/>
              </a:gs>
              <a:gs pos="47000">
                <a:schemeClr val="tx2">
                  <a:lumMod val="75000"/>
                </a:schemeClr>
              </a:gs>
              <a:gs pos="83000">
                <a:srgbClr val="0070C0"/>
              </a:gs>
            </a:gsLst>
            <a:lin ang="5400000" scaled="0"/>
          </a:gradFill>
          <a:ln w="15875" cap="rnd">
            <a:noFill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97979" y="239589"/>
            <a:ext cx="265489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ko-KR" altLang="en-US" sz="2800" b="1" spc="-15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수익성 및 확장성</a:t>
            </a:r>
            <a:endParaRPr lang="ko-KR" altLang="en-US" sz="2800" b="1" spc="-15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293" y="1263531"/>
            <a:ext cx="8207636" cy="175432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  <a:scene3d>
              <a:camera prst="orthographicFront"/>
              <a:lightRig rig="threePt" dir="t"/>
            </a:scene3d>
            <a:sp3d>
              <a:bevelT w="1270" h="25400"/>
            </a:sp3d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 </a:t>
            </a:r>
            <a:r>
              <a:rPr lang="ko-KR" altLang="en-US" dirty="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수익성</a:t>
            </a:r>
            <a:endParaRPr lang="en-US" altLang="ko-KR" dirty="0" smtClean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 기부 시 </a:t>
            </a:r>
            <a:r>
              <a:rPr lang="ko-KR" altLang="en-US" u="sng" dirty="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수수료</a:t>
            </a:r>
            <a:endParaRPr lang="en-US" altLang="ko-KR" u="sng" dirty="0" smtClean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단체 목표 구호 용품 달성 시 </a:t>
            </a:r>
            <a:r>
              <a:rPr lang="ko-KR" altLang="en-US" u="sng" dirty="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수수료</a:t>
            </a:r>
            <a:endParaRPr lang="en-US" altLang="ko-KR" u="sng" dirty="0" smtClean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자선단체 </a:t>
            </a:r>
            <a:r>
              <a:rPr lang="en-US" altLang="ko-KR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ko-KR" altLang="en-US" dirty="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외부 기업 </a:t>
            </a:r>
            <a:r>
              <a:rPr lang="ko-KR" altLang="en-US" u="sng" dirty="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홍보 및 광고</a:t>
            </a:r>
            <a:endParaRPr lang="ko-KR" altLang="en-US" u="sng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44527" y="23958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CoBl</a:t>
            </a:r>
            <a:endParaRPr lang="ko-KR" altLang="en-US" sz="3600" b="1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4293" y="3501008"/>
            <a:ext cx="8207636" cy="133882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  <a:scene3d>
              <a:camera prst="orthographicFront"/>
              <a:lightRig rig="threePt" dir="t"/>
            </a:scene3d>
            <a:sp3d>
              <a:bevelT w="1270" h="25400"/>
            </a:sp3d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 </a:t>
            </a:r>
            <a:r>
              <a:rPr lang="ko-KR" altLang="en-US" dirty="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확장성</a:t>
            </a:r>
            <a:endParaRPr lang="en-US" altLang="ko-KR" dirty="0" smtClean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IBM </a:t>
            </a:r>
            <a:r>
              <a:rPr lang="ko-KR" altLang="en-US" dirty="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제공 코로나</a:t>
            </a:r>
            <a:r>
              <a:rPr lang="en-US" altLang="ko-KR" dirty="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19 </a:t>
            </a:r>
            <a:r>
              <a:rPr lang="ko-KR" altLang="en-US" dirty="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위기 대응 커뮤니케이션 </a:t>
            </a:r>
            <a:r>
              <a:rPr lang="ko-KR" altLang="en-US" dirty="0" err="1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챗봇</a:t>
            </a:r>
            <a:r>
              <a:rPr lang="ko-KR" altLang="en-US" dirty="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u="sng" dirty="0" smtClean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IBM </a:t>
            </a:r>
            <a:r>
              <a:rPr lang="ko-KR" altLang="en-US" dirty="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제공 가상 교실 환경 구축</a:t>
            </a:r>
            <a:endParaRPr lang="en-US" altLang="ko-KR" dirty="0" smtClean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79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71"/>
          <p:cNvGrpSpPr/>
          <p:nvPr/>
        </p:nvGrpSpPr>
        <p:grpSpPr>
          <a:xfrm flipV="1">
            <a:off x="508004" y="355598"/>
            <a:ext cx="65314" cy="316707"/>
            <a:chOff x="167951" y="-1"/>
            <a:chExt cx="102637" cy="742145"/>
          </a:xfrm>
        </p:grpSpPr>
        <p:sp>
          <p:nvSpPr>
            <p:cNvPr id="3" name="직사각형 2"/>
            <p:cNvSpPr/>
            <p:nvPr/>
          </p:nvSpPr>
          <p:spPr>
            <a:xfrm>
              <a:off x="167951" y="-1"/>
              <a:ext cx="102637" cy="742145"/>
            </a:xfrm>
            <a:prstGeom prst="rect">
              <a:avLst/>
            </a:prstGeom>
            <a:solidFill>
              <a:srgbClr val="0070C0"/>
            </a:solidFill>
            <a:ln w="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67951" y="526144"/>
              <a:ext cx="102637" cy="21600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 rot="16200000">
            <a:off x="4776306" y="-3504095"/>
            <a:ext cx="56345" cy="8679046"/>
          </a:xfrm>
          <a:prstGeom prst="rect">
            <a:avLst/>
          </a:prstGeom>
          <a:gradFill>
            <a:gsLst>
              <a:gs pos="60000">
                <a:srgbClr val="00B0F0"/>
              </a:gs>
              <a:gs pos="50000">
                <a:srgbClr val="0070C0"/>
              </a:gs>
              <a:gs pos="47000">
                <a:schemeClr val="tx2">
                  <a:lumMod val="75000"/>
                </a:schemeClr>
              </a:gs>
              <a:gs pos="83000">
                <a:srgbClr val="0070C0"/>
              </a:gs>
            </a:gsLst>
            <a:lin ang="5400000" scaled="0"/>
          </a:gradFill>
          <a:ln w="15875" cap="rnd">
            <a:noFill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97979" y="239589"/>
            <a:ext cx="148630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ko-KR" altLang="en-US" sz="2800" b="1" spc="-150" dirty="0" err="1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시연영상</a:t>
            </a:r>
            <a:endParaRPr lang="ko-KR" altLang="en-US" sz="2800" b="1" spc="-15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4527" y="23958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CoBl</a:t>
            </a:r>
            <a:endParaRPr lang="ko-KR" altLang="en-US" sz="3600" b="1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56069"/>
            <a:ext cx="6779395" cy="423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5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923482"/>
            <a:ext cx="9144000" cy="9345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69268" y="2636912"/>
            <a:ext cx="8784976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25400"/>
            </a:sp3d>
          </a:bodyPr>
          <a:lstStyle/>
          <a:p>
            <a:pPr algn="ctr" fontAlgn="base"/>
            <a:r>
              <a:rPr lang="ko-KR" altLang="en-US" sz="6000" dirty="0" smtClean="0">
                <a:solidFill>
                  <a:srgbClr val="064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r>
              <a:rPr lang="en-US" altLang="ko-KR" sz="6000" dirty="0" smtClean="0">
                <a:solidFill>
                  <a:srgbClr val="064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6000" dirty="0">
              <a:solidFill>
                <a:srgbClr val="0648A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804" t="1668"/>
          <a:stretch/>
        </p:blipFill>
        <p:spPr>
          <a:xfrm>
            <a:off x="-36512" y="5877273"/>
            <a:ext cx="9217024" cy="107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6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7410</TotalTime>
  <Words>122</Words>
  <Application>Microsoft Office PowerPoint</Application>
  <PresentationFormat>화면 슬라이드 쇼(4:3)</PresentationFormat>
  <Paragraphs>45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배달의민족 주아</vt:lpstr>
      <vt:lpstr>Arial</vt:lpstr>
      <vt:lpstr>배달의민족 도현</vt:lpstr>
      <vt:lpstr>Gill Sans</vt:lpstr>
      <vt:lpstr>나눔스퀘어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leeyeonjoo</cp:lastModifiedBy>
  <cp:revision>1350</cp:revision>
  <cp:lastPrinted>2018-06-19T08:48:30Z</cp:lastPrinted>
  <dcterms:created xsi:type="dcterms:W3CDTF">2015-11-05T05:46:16Z</dcterms:created>
  <dcterms:modified xsi:type="dcterms:W3CDTF">2020-06-13T01:13:21Z</dcterms:modified>
</cp:coreProperties>
</file>