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68" r:id="rId6"/>
    <p:sldId id="270" r:id="rId7"/>
    <p:sldId id="271" r:id="rId8"/>
    <p:sldId id="272" r:id="rId9"/>
    <p:sldId id="273" r:id="rId10"/>
    <p:sldId id="263" r:id="rId11"/>
    <p:sldId id="264" r:id="rId12"/>
    <p:sldId id="265" r:id="rId13"/>
    <p:sldId id="266" r:id="rId14"/>
    <p:sldId id="267" r:id="rId15"/>
    <p:sldId id="291" r:id="rId16"/>
    <p:sldId id="275" r:id="rId17"/>
    <p:sldId id="284" r:id="rId18"/>
    <p:sldId id="285" r:id="rId19"/>
    <p:sldId id="276" r:id="rId20"/>
    <p:sldId id="299" r:id="rId21"/>
    <p:sldId id="277" r:id="rId22"/>
    <p:sldId id="278" r:id="rId23"/>
    <p:sldId id="279" r:id="rId2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74727" autoAdjust="0"/>
  </p:normalViewPr>
  <p:slideViewPr>
    <p:cSldViewPr snapToGrid="0">
      <p:cViewPr varScale="1">
        <p:scale>
          <a:sx n="86" d="100"/>
          <a:sy n="86" d="100"/>
        </p:scale>
        <p:origin x="1354" y="72"/>
      </p:cViewPr>
      <p:guideLst>
        <p:guide orient="horz" pos="2091"/>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D5A7E47F-496E-464F-BAEF-680B0A24DF0E}" type="doc">
      <dgm:prSet loTypeId="urn:microsoft.com/office/officeart/2005/8/layout/process1" loCatId="process" qsTypeId="urn:microsoft.com/office/officeart/2005/8/quickstyle/simple1" qsCatId="simple" csTypeId="urn:microsoft.com/office/officeart/2005/8/colors/accent0_1" csCatId="mainScheme" phldr="1"/>
      <dgm:spPr/>
    </dgm:pt>
    <dgm:pt modelId="{F87037B6-96DD-450C-B602-20B6778C5716}">
      <dgm:prSet phldrT="[文本]"/>
      <dgm:spPr/>
      <dgm:t>
        <a:bodyPr/>
        <a:lstStyle/>
        <a:p>
          <a:r>
            <a:rPr lang="en-US" altLang="zh-CN" dirty="0"/>
            <a:t>Gaussian Filtering</a:t>
          </a:r>
          <a:endParaRPr lang="zh-CN" altLang="en-US" dirty="0"/>
        </a:p>
      </dgm:t>
    </dgm:pt>
    <dgm:pt modelId="{E8717FF1-CD55-48B7-9D42-1B140C2BD41D}" cxnId="{BF9835EE-3449-4C30-9EA8-2AE4C92073A9}" type="parTrans">
      <dgm:prSet/>
      <dgm:spPr/>
      <dgm:t>
        <a:bodyPr/>
        <a:lstStyle/>
        <a:p>
          <a:endParaRPr lang="zh-CN" altLang="en-US"/>
        </a:p>
      </dgm:t>
    </dgm:pt>
    <dgm:pt modelId="{2286F75D-2C19-46AB-ABDE-D0511A789978}" cxnId="{BF9835EE-3449-4C30-9EA8-2AE4C92073A9}" type="sibTrans">
      <dgm:prSet/>
      <dgm:spPr/>
      <dgm:t>
        <a:bodyPr/>
        <a:lstStyle/>
        <a:p>
          <a:endParaRPr lang="zh-CN" altLang="en-US"/>
        </a:p>
      </dgm:t>
    </dgm:pt>
    <dgm:pt modelId="{2AF25207-4E4E-4476-A00F-836B0B778819}">
      <dgm:prSet phldrT="[文本]"/>
      <dgm:spPr/>
      <dgm:t>
        <a:bodyPr/>
        <a:lstStyle/>
        <a:p>
          <a:r>
            <a:rPr lang="en-US" altLang="zh-CN" dirty="0"/>
            <a:t>Gradient Calculation</a:t>
          </a:r>
          <a:endParaRPr lang="zh-CN" altLang="en-US" dirty="0"/>
        </a:p>
      </dgm:t>
    </dgm:pt>
    <dgm:pt modelId="{493CAC58-356D-4D0A-A2D7-32662567DF6E}" cxnId="{E0D39202-6973-4B00-BD80-4DF5238FF285}" type="parTrans">
      <dgm:prSet/>
      <dgm:spPr/>
      <dgm:t>
        <a:bodyPr/>
        <a:lstStyle/>
        <a:p>
          <a:endParaRPr lang="zh-CN" altLang="en-US"/>
        </a:p>
      </dgm:t>
    </dgm:pt>
    <dgm:pt modelId="{1127CC5F-DF54-4DD2-953D-B48464524006}" cxnId="{E0D39202-6973-4B00-BD80-4DF5238FF285}" type="sibTrans">
      <dgm:prSet/>
      <dgm:spPr/>
      <dgm:t>
        <a:bodyPr/>
        <a:lstStyle/>
        <a:p>
          <a:endParaRPr lang="zh-CN" altLang="en-US"/>
        </a:p>
      </dgm:t>
    </dgm:pt>
    <dgm:pt modelId="{8C4C0930-5D26-451F-B950-F29E4A719592}">
      <dgm:prSet phldrT="[文本]"/>
      <dgm:spPr/>
      <dgm:t>
        <a:bodyPr/>
        <a:lstStyle/>
        <a:p>
          <a:r>
            <a:rPr lang="en-US" altLang="zh-CN" dirty="0"/>
            <a:t>Threshold Calculation</a:t>
          </a:r>
          <a:endParaRPr lang="zh-CN" altLang="en-US" dirty="0"/>
        </a:p>
      </dgm:t>
    </dgm:pt>
    <dgm:pt modelId="{FE029DC4-EC25-49C1-B196-DFE85A4AE1C2}" cxnId="{5F6648DB-5248-4896-B9AD-EC61725A5E80}" type="parTrans">
      <dgm:prSet/>
      <dgm:spPr/>
      <dgm:t>
        <a:bodyPr/>
        <a:lstStyle/>
        <a:p>
          <a:endParaRPr lang="zh-CN" altLang="en-US"/>
        </a:p>
      </dgm:t>
    </dgm:pt>
    <dgm:pt modelId="{59AD183E-D9D1-459C-831D-6F912986E144}" cxnId="{5F6648DB-5248-4896-B9AD-EC61725A5E80}" type="sibTrans">
      <dgm:prSet/>
      <dgm:spPr/>
      <dgm:t>
        <a:bodyPr/>
        <a:lstStyle/>
        <a:p>
          <a:endParaRPr lang="zh-CN" altLang="en-US"/>
        </a:p>
      </dgm:t>
    </dgm:pt>
    <dgm:pt modelId="{CF7D0C8A-9836-4E4F-BCD5-0830799921E4}">
      <dgm:prSet phldrT="[文本]"/>
      <dgm:spPr/>
      <dgm:t>
        <a:bodyPr/>
        <a:lstStyle/>
        <a:p>
          <a:r>
            <a:rPr lang="en-US" altLang="zh-CN" dirty="0"/>
            <a:t>Edge Connecting</a:t>
          </a:r>
          <a:endParaRPr lang="zh-CN" altLang="en-US" dirty="0"/>
        </a:p>
      </dgm:t>
    </dgm:pt>
    <dgm:pt modelId="{D72E859A-2B44-49E5-96B7-E934324381EB}" cxnId="{4AF56FE5-3D55-4B50-8737-A611DDF7CAC8}" type="parTrans">
      <dgm:prSet/>
      <dgm:spPr/>
      <dgm:t>
        <a:bodyPr/>
        <a:lstStyle/>
        <a:p>
          <a:endParaRPr lang="zh-CN" altLang="en-US"/>
        </a:p>
      </dgm:t>
    </dgm:pt>
    <dgm:pt modelId="{3E695FAE-B00C-4A63-BF85-F8676E783AC6}" cxnId="{4AF56FE5-3D55-4B50-8737-A611DDF7CAC8}" type="sibTrans">
      <dgm:prSet/>
      <dgm:spPr/>
      <dgm:t>
        <a:bodyPr/>
        <a:lstStyle/>
        <a:p>
          <a:endParaRPr lang="zh-CN" altLang="en-US"/>
        </a:p>
      </dgm:t>
    </dgm:pt>
    <dgm:pt modelId="{E32147B3-A893-47B7-8387-E277F27FE17B}">
      <dgm:prSet phldrT="[文本]"/>
      <dgm:spPr/>
      <dgm:t>
        <a:bodyPr/>
        <a:lstStyle/>
        <a:p>
          <a:r>
            <a:rPr lang="en-US" altLang="zh-CN" dirty="0"/>
            <a:t>Non-Maximum Suppression</a:t>
          </a:r>
          <a:endParaRPr lang="zh-CN" altLang="en-US" dirty="0"/>
        </a:p>
      </dgm:t>
    </dgm:pt>
    <dgm:pt modelId="{64D712A2-BC55-4EF3-9289-261666DC4540}" cxnId="{17621DC4-8445-43A3-8251-190A49B70950}" type="parTrans">
      <dgm:prSet/>
      <dgm:spPr/>
      <dgm:t>
        <a:bodyPr/>
        <a:lstStyle/>
        <a:p>
          <a:endParaRPr lang="zh-CN" altLang="en-US"/>
        </a:p>
      </dgm:t>
    </dgm:pt>
    <dgm:pt modelId="{1E6FBE30-6723-4277-8124-1FD3B1476682}" cxnId="{17621DC4-8445-43A3-8251-190A49B70950}" type="sibTrans">
      <dgm:prSet/>
      <dgm:spPr/>
      <dgm:t>
        <a:bodyPr/>
        <a:lstStyle/>
        <a:p>
          <a:endParaRPr lang="zh-CN" altLang="en-US"/>
        </a:p>
      </dgm:t>
    </dgm:pt>
    <dgm:pt modelId="{8B9537D4-D3D4-418B-9BA9-AEC95C79D08B}" type="pres">
      <dgm:prSet presAssocID="{D5A7E47F-496E-464F-BAEF-680B0A24DF0E}" presName="Name0" presStyleCnt="0">
        <dgm:presLayoutVars>
          <dgm:dir/>
          <dgm:resizeHandles val="exact"/>
        </dgm:presLayoutVars>
      </dgm:prSet>
      <dgm:spPr/>
    </dgm:pt>
    <dgm:pt modelId="{A17D4C60-90B8-4172-B31F-5F1BD21EABDB}" type="pres">
      <dgm:prSet presAssocID="{F87037B6-96DD-450C-B602-20B6778C5716}" presName="node" presStyleLbl="node1" presStyleIdx="0" presStyleCnt="5">
        <dgm:presLayoutVars>
          <dgm:bulletEnabled val="1"/>
        </dgm:presLayoutVars>
      </dgm:prSet>
      <dgm:spPr/>
    </dgm:pt>
    <dgm:pt modelId="{F9DD4E2E-F476-475C-B06F-791687D380E8}" type="pres">
      <dgm:prSet presAssocID="{2286F75D-2C19-46AB-ABDE-D0511A789978}" presName="sibTrans" presStyleLbl="sibTrans2D1" presStyleIdx="0" presStyleCnt="4"/>
      <dgm:spPr/>
    </dgm:pt>
    <dgm:pt modelId="{222BEE85-F31D-4711-B5DC-18982EA9CA32}" type="pres">
      <dgm:prSet presAssocID="{2286F75D-2C19-46AB-ABDE-D0511A789978}" presName="connectorText" presStyleLbl="sibTrans2D1" presStyleIdx="0" presStyleCnt="4"/>
      <dgm:spPr/>
    </dgm:pt>
    <dgm:pt modelId="{5B24D2C9-7DEB-4772-94E5-CB946A6093C0}" type="pres">
      <dgm:prSet presAssocID="{2AF25207-4E4E-4476-A00F-836B0B778819}" presName="node" presStyleLbl="node1" presStyleIdx="1" presStyleCnt="5">
        <dgm:presLayoutVars>
          <dgm:bulletEnabled val="1"/>
        </dgm:presLayoutVars>
      </dgm:prSet>
      <dgm:spPr/>
    </dgm:pt>
    <dgm:pt modelId="{8B9981AB-83EC-487E-B175-0BFB9E183C35}" type="pres">
      <dgm:prSet presAssocID="{1127CC5F-DF54-4DD2-953D-B48464524006}" presName="sibTrans" presStyleLbl="sibTrans2D1" presStyleIdx="1" presStyleCnt="4"/>
      <dgm:spPr/>
    </dgm:pt>
    <dgm:pt modelId="{741397B4-CDCA-4E13-94E8-9F0ACD0FEF19}" type="pres">
      <dgm:prSet presAssocID="{1127CC5F-DF54-4DD2-953D-B48464524006}" presName="connectorText" presStyleLbl="sibTrans2D1" presStyleIdx="1" presStyleCnt="4"/>
      <dgm:spPr/>
    </dgm:pt>
    <dgm:pt modelId="{09D05DFC-92AD-4050-BC6C-B4448AB4A0EE}" type="pres">
      <dgm:prSet presAssocID="{E32147B3-A893-47B7-8387-E277F27FE17B}" presName="node" presStyleLbl="node1" presStyleIdx="2" presStyleCnt="5">
        <dgm:presLayoutVars>
          <dgm:bulletEnabled val="1"/>
        </dgm:presLayoutVars>
      </dgm:prSet>
      <dgm:spPr/>
    </dgm:pt>
    <dgm:pt modelId="{2EC2D58C-FB5E-4379-AFB4-F9B6B703A274}" type="pres">
      <dgm:prSet presAssocID="{1E6FBE30-6723-4277-8124-1FD3B1476682}" presName="sibTrans" presStyleLbl="sibTrans2D1" presStyleIdx="2" presStyleCnt="4"/>
      <dgm:spPr/>
    </dgm:pt>
    <dgm:pt modelId="{E1AF20B5-6275-4D1B-96ED-E4D034886E62}" type="pres">
      <dgm:prSet presAssocID="{1E6FBE30-6723-4277-8124-1FD3B1476682}" presName="connectorText" presStyleLbl="sibTrans2D1" presStyleIdx="2" presStyleCnt="4"/>
      <dgm:spPr/>
    </dgm:pt>
    <dgm:pt modelId="{EAD216E8-98CD-4F96-AFB8-80F4992382CC}" type="pres">
      <dgm:prSet presAssocID="{8C4C0930-5D26-451F-B950-F29E4A719592}" presName="node" presStyleLbl="node1" presStyleIdx="3" presStyleCnt="5">
        <dgm:presLayoutVars>
          <dgm:bulletEnabled val="1"/>
        </dgm:presLayoutVars>
      </dgm:prSet>
      <dgm:spPr/>
    </dgm:pt>
    <dgm:pt modelId="{80A9B36C-DD8F-4019-A6A6-EB83760B2589}" type="pres">
      <dgm:prSet presAssocID="{59AD183E-D9D1-459C-831D-6F912986E144}" presName="sibTrans" presStyleLbl="sibTrans2D1" presStyleIdx="3" presStyleCnt="4"/>
      <dgm:spPr/>
    </dgm:pt>
    <dgm:pt modelId="{74FF83D2-4D61-4A48-9483-3D8B9311DBA1}" type="pres">
      <dgm:prSet presAssocID="{59AD183E-D9D1-459C-831D-6F912986E144}" presName="connectorText" presStyleLbl="sibTrans2D1" presStyleIdx="3" presStyleCnt="4"/>
      <dgm:spPr/>
    </dgm:pt>
    <dgm:pt modelId="{63D429B2-7FDC-4E6D-A69A-E20CE7CE567E}" type="pres">
      <dgm:prSet presAssocID="{CF7D0C8A-9836-4E4F-BCD5-0830799921E4}" presName="node" presStyleLbl="node1" presStyleIdx="4" presStyleCnt="5">
        <dgm:presLayoutVars>
          <dgm:bulletEnabled val="1"/>
        </dgm:presLayoutVars>
      </dgm:prSet>
      <dgm:spPr/>
    </dgm:pt>
  </dgm:ptLst>
  <dgm:cxnLst>
    <dgm:cxn modelId="{E0D39202-6973-4B00-BD80-4DF5238FF285}" srcId="{D5A7E47F-496E-464F-BAEF-680B0A24DF0E}" destId="{2AF25207-4E4E-4476-A00F-836B0B778819}" srcOrd="1" destOrd="0" parTransId="{493CAC58-356D-4D0A-A2D7-32662567DF6E}" sibTransId="{1127CC5F-DF54-4DD2-953D-B48464524006}"/>
    <dgm:cxn modelId="{538C6416-3780-4378-BFF8-EB92DB7614CB}" type="presOf" srcId="{2286F75D-2C19-46AB-ABDE-D0511A789978}" destId="{F9DD4E2E-F476-475C-B06F-791687D380E8}" srcOrd="0" destOrd="0" presId="urn:microsoft.com/office/officeart/2005/8/layout/process1"/>
    <dgm:cxn modelId="{6636EF2D-4535-4E1E-8E1B-C929CF566D74}" type="presOf" srcId="{1127CC5F-DF54-4DD2-953D-B48464524006}" destId="{8B9981AB-83EC-487E-B175-0BFB9E183C35}" srcOrd="0" destOrd="0" presId="urn:microsoft.com/office/officeart/2005/8/layout/process1"/>
    <dgm:cxn modelId="{0B46B03F-EA4D-4E59-8B3E-73989B989300}" type="presOf" srcId="{1E6FBE30-6723-4277-8124-1FD3B1476682}" destId="{2EC2D58C-FB5E-4379-AFB4-F9B6B703A274}" srcOrd="0" destOrd="0" presId="urn:microsoft.com/office/officeart/2005/8/layout/process1"/>
    <dgm:cxn modelId="{09FC235C-2AC1-490B-800E-A775A2961363}" type="presOf" srcId="{59AD183E-D9D1-459C-831D-6F912986E144}" destId="{80A9B36C-DD8F-4019-A6A6-EB83760B2589}" srcOrd="0" destOrd="0" presId="urn:microsoft.com/office/officeart/2005/8/layout/process1"/>
    <dgm:cxn modelId="{D927335D-79BE-4E29-A1EF-F941C0BC9807}" type="presOf" srcId="{8C4C0930-5D26-451F-B950-F29E4A719592}" destId="{EAD216E8-98CD-4F96-AFB8-80F4992382CC}" srcOrd="0" destOrd="0" presId="urn:microsoft.com/office/officeart/2005/8/layout/process1"/>
    <dgm:cxn modelId="{23FAFE4D-EBD5-4806-A7FD-90A18498123B}" type="presOf" srcId="{F87037B6-96DD-450C-B602-20B6778C5716}" destId="{A17D4C60-90B8-4172-B31F-5F1BD21EABDB}" srcOrd="0" destOrd="0" presId="urn:microsoft.com/office/officeart/2005/8/layout/process1"/>
    <dgm:cxn modelId="{8FE87E57-9DDC-4E06-BD39-66F996DA7DF1}" type="presOf" srcId="{1E6FBE30-6723-4277-8124-1FD3B1476682}" destId="{E1AF20B5-6275-4D1B-96ED-E4D034886E62}" srcOrd="1" destOrd="0" presId="urn:microsoft.com/office/officeart/2005/8/layout/process1"/>
    <dgm:cxn modelId="{9BC8AC8F-30D0-46D3-9A3D-0C75749F18C8}" type="presOf" srcId="{CF7D0C8A-9836-4E4F-BCD5-0830799921E4}" destId="{63D429B2-7FDC-4E6D-A69A-E20CE7CE567E}" srcOrd="0" destOrd="0" presId="urn:microsoft.com/office/officeart/2005/8/layout/process1"/>
    <dgm:cxn modelId="{8EDE449A-3C0C-498B-82C3-D6AE2F770DF4}" type="presOf" srcId="{1127CC5F-DF54-4DD2-953D-B48464524006}" destId="{741397B4-CDCA-4E13-94E8-9F0ACD0FEF19}" srcOrd="1" destOrd="0" presId="urn:microsoft.com/office/officeart/2005/8/layout/process1"/>
    <dgm:cxn modelId="{33479DA1-17B8-4FC8-8A1C-2626E4A8EC1C}" type="presOf" srcId="{E32147B3-A893-47B7-8387-E277F27FE17B}" destId="{09D05DFC-92AD-4050-BC6C-B4448AB4A0EE}" srcOrd="0" destOrd="0" presId="urn:microsoft.com/office/officeart/2005/8/layout/process1"/>
    <dgm:cxn modelId="{9C129CB5-5E8D-4341-9745-B11014648CA8}" type="presOf" srcId="{59AD183E-D9D1-459C-831D-6F912986E144}" destId="{74FF83D2-4D61-4A48-9483-3D8B9311DBA1}" srcOrd="1" destOrd="0" presId="urn:microsoft.com/office/officeart/2005/8/layout/process1"/>
    <dgm:cxn modelId="{8129D4C1-088A-4239-AB66-32D519FC7FA3}" type="presOf" srcId="{2AF25207-4E4E-4476-A00F-836B0B778819}" destId="{5B24D2C9-7DEB-4772-94E5-CB946A6093C0}" srcOrd="0" destOrd="0" presId="urn:microsoft.com/office/officeart/2005/8/layout/process1"/>
    <dgm:cxn modelId="{17621DC4-8445-43A3-8251-190A49B70950}" srcId="{D5A7E47F-496E-464F-BAEF-680B0A24DF0E}" destId="{E32147B3-A893-47B7-8387-E277F27FE17B}" srcOrd="2" destOrd="0" parTransId="{64D712A2-BC55-4EF3-9289-261666DC4540}" sibTransId="{1E6FBE30-6723-4277-8124-1FD3B1476682}"/>
    <dgm:cxn modelId="{5F6648DB-5248-4896-B9AD-EC61725A5E80}" srcId="{D5A7E47F-496E-464F-BAEF-680B0A24DF0E}" destId="{8C4C0930-5D26-451F-B950-F29E4A719592}" srcOrd="3" destOrd="0" parTransId="{FE029DC4-EC25-49C1-B196-DFE85A4AE1C2}" sibTransId="{59AD183E-D9D1-459C-831D-6F912986E144}"/>
    <dgm:cxn modelId="{4AF56FE5-3D55-4B50-8737-A611DDF7CAC8}" srcId="{D5A7E47F-496E-464F-BAEF-680B0A24DF0E}" destId="{CF7D0C8A-9836-4E4F-BCD5-0830799921E4}" srcOrd="4" destOrd="0" parTransId="{D72E859A-2B44-49E5-96B7-E934324381EB}" sibTransId="{3E695FAE-B00C-4A63-BF85-F8676E783AC6}"/>
    <dgm:cxn modelId="{3B927AEB-3C42-4882-B428-0FA9ABDB076A}" type="presOf" srcId="{2286F75D-2C19-46AB-ABDE-D0511A789978}" destId="{222BEE85-F31D-4711-B5DC-18982EA9CA32}" srcOrd="1" destOrd="0" presId="urn:microsoft.com/office/officeart/2005/8/layout/process1"/>
    <dgm:cxn modelId="{5C24F7EB-2683-4E81-980C-8622584B0F92}" type="presOf" srcId="{D5A7E47F-496E-464F-BAEF-680B0A24DF0E}" destId="{8B9537D4-D3D4-418B-9BA9-AEC95C79D08B}" srcOrd="0" destOrd="0" presId="urn:microsoft.com/office/officeart/2005/8/layout/process1"/>
    <dgm:cxn modelId="{BF9835EE-3449-4C30-9EA8-2AE4C92073A9}" srcId="{D5A7E47F-496E-464F-BAEF-680B0A24DF0E}" destId="{F87037B6-96DD-450C-B602-20B6778C5716}" srcOrd="0" destOrd="0" parTransId="{E8717FF1-CD55-48B7-9D42-1B140C2BD41D}" sibTransId="{2286F75D-2C19-46AB-ABDE-D0511A789978}"/>
    <dgm:cxn modelId="{B72F2355-F1A2-4F36-9321-EC793DB6D816}" type="presParOf" srcId="{8B9537D4-D3D4-418B-9BA9-AEC95C79D08B}" destId="{A17D4C60-90B8-4172-B31F-5F1BD21EABDB}" srcOrd="0" destOrd="0" presId="urn:microsoft.com/office/officeart/2005/8/layout/process1"/>
    <dgm:cxn modelId="{4C01A790-B16B-48A6-BC3B-9C34FBA100FD}" type="presParOf" srcId="{8B9537D4-D3D4-418B-9BA9-AEC95C79D08B}" destId="{F9DD4E2E-F476-475C-B06F-791687D380E8}" srcOrd="1" destOrd="0" presId="urn:microsoft.com/office/officeart/2005/8/layout/process1"/>
    <dgm:cxn modelId="{47239933-AE52-4063-A61F-8E1099F0DD15}" type="presParOf" srcId="{F9DD4E2E-F476-475C-B06F-791687D380E8}" destId="{222BEE85-F31D-4711-B5DC-18982EA9CA32}" srcOrd="0" destOrd="0" presId="urn:microsoft.com/office/officeart/2005/8/layout/process1"/>
    <dgm:cxn modelId="{42C4F753-217D-4E66-804A-D760FCAE5691}" type="presParOf" srcId="{8B9537D4-D3D4-418B-9BA9-AEC95C79D08B}" destId="{5B24D2C9-7DEB-4772-94E5-CB946A6093C0}" srcOrd="2" destOrd="0" presId="urn:microsoft.com/office/officeart/2005/8/layout/process1"/>
    <dgm:cxn modelId="{6CD992D8-908A-4BBC-904B-115D8938F0F7}" type="presParOf" srcId="{8B9537D4-D3D4-418B-9BA9-AEC95C79D08B}" destId="{8B9981AB-83EC-487E-B175-0BFB9E183C35}" srcOrd="3" destOrd="0" presId="urn:microsoft.com/office/officeart/2005/8/layout/process1"/>
    <dgm:cxn modelId="{710C26D6-7612-4EFA-9937-AD914ED1134A}" type="presParOf" srcId="{8B9981AB-83EC-487E-B175-0BFB9E183C35}" destId="{741397B4-CDCA-4E13-94E8-9F0ACD0FEF19}" srcOrd="0" destOrd="0" presId="urn:microsoft.com/office/officeart/2005/8/layout/process1"/>
    <dgm:cxn modelId="{EF77EABB-BA08-4F6D-9C0D-839FF98F21F8}" type="presParOf" srcId="{8B9537D4-D3D4-418B-9BA9-AEC95C79D08B}" destId="{09D05DFC-92AD-4050-BC6C-B4448AB4A0EE}" srcOrd="4" destOrd="0" presId="urn:microsoft.com/office/officeart/2005/8/layout/process1"/>
    <dgm:cxn modelId="{3315E2E4-D305-484E-9553-E6A182129EB1}" type="presParOf" srcId="{8B9537D4-D3D4-418B-9BA9-AEC95C79D08B}" destId="{2EC2D58C-FB5E-4379-AFB4-F9B6B703A274}" srcOrd="5" destOrd="0" presId="urn:microsoft.com/office/officeart/2005/8/layout/process1"/>
    <dgm:cxn modelId="{E5000912-89E8-41D9-9C8C-7FCF6B4C5D7C}" type="presParOf" srcId="{2EC2D58C-FB5E-4379-AFB4-F9B6B703A274}" destId="{E1AF20B5-6275-4D1B-96ED-E4D034886E62}" srcOrd="0" destOrd="0" presId="urn:microsoft.com/office/officeart/2005/8/layout/process1"/>
    <dgm:cxn modelId="{41EDCCE5-F537-498C-AB5C-62AD3965693D}" type="presParOf" srcId="{8B9537D4-D3D4-418B-9BA9-AEC95C79D08B}" destId="{EAD216E8-98CD-4F96-AFB8-80F4992382CC}" srcOrd="6" destOrd="0" presId="urn:microsoft.com/office/officeart/2005/8/layout/process1"/>
    <dgm:cxn modelId="{49E21D43-6CB4-4BD2-B94C-CC17FDF14C8F}" type="presParOf" srcId="{8B9537D4-D3D4-418B-9BA9-AEC95C79D08B}" destId="{80A9B36C-DD8F-4019-A6A6-EB83760B2589}" srcOrd="7" destOrd="0" presId="urn:microsoft.com/office/officeart/2005/8/layout/process1"/>
    <dgm:cxn modelId="{718620A4-0C4D-4E3D-96A7-289D056AB287}" type="presParOf" srcId="{80A9B36C-DD8F-4019-A6A6-EB83760B2589}" destId="{74FF83D2-4D61-4A48-9483-3D8B9311DBA1}" srcOrd="0" destOrd="0" presId="urn:microsoft.com/office/officeart/2005/8/layout/process1"/>
    <dgm:cxn modelId="{B6E57D66-8DEF-4FD7-BD1A-EEDCA45158FD}" type="presParOf" srcId="{8B9537D4-D3D4-418B-9BA9-AEC95C79D08B}" destId="{63D429B2-7FDC-4E6D-A69A-E20CE7CE567E}" srcOrd="8" destOrd="0" presId="urn:microsoft.com/office/officeart/2005/8/layout/process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7D4C60-90B8-4172-B31F-5F1BD21EABDB}">
      <dsp:nvSpPr>
        <dsp:cNvPr id="0" name=""/>
        <dsp:cNvSpPr/>
      </dsp:nvSpPr>
      <dsp:spPr>
        <a:xfrm>
          <a:off x="3413" y="1654994"/>
          <a:ext cx="1058260" cy="754010"/>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Gaussian Filtering</a:t>
          </a:r>
          <a:endParaRPr lang="zh-CN" altLang="en-US" sz="1400" kern="1200" dirty="0"/>
        </a:p>
      </dsp:txBody>
      <dsp:txXfrm>
        <a:off x="25497" y="1677078"/>
        <a:ext cx="1014092" cy="709842"/>
      </dsp:txXfrm>
    </dsp:sp>
    <dsp:sp modelId="{F9DD4E2E-F476-475C-B06F-791687D380E8}">
      <dsp:nvSpPr>
        <dsp:cNvPr id="0" name=""/>
        <dsp:cNvSpPr/>
      </dsp:nvSpPr>
      <dsp:spPr>
        <a:xfrm>
          <a:off x="1167500" y="1900775"/>
          <a:ext cx="224351" cy="262448"/>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a:off x="1167500" y="1953265"/>
        <a:ext cx="157046" cy="157468"/>
      </dsp:txXfrm>
    </dsp:sp>
    <dsp:sp modelId="{5B24D2C9-7DEB-4772-94E5-CB946A6093C0}">
      <dsp:nvSpPr>
        <dsp:cNvPr id="0" name=""/>
        <dsp:cNvSpPr/>
      </dsp:nvSpPr>
      <dsp:spPr>
        <a:xfrm>
          <a:off x="1484979" y="1654994"/>
          <a:ext cx="1058260" cy="754010"/>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Gradient Calculation</a:t>
          </a:r>
          <a:endParaRPr lang="zh-CN" altLang="en-US" sz="1400" kern="1200" dirty="0"/>
        </a:p>
      </dsp:txBody>
      <dsp:txXfrm>
        <a:off x="1507063" y="1677078"/>
        <a:ext cx="1014092" cy="709842"/>
      </dsp:txXfrm>
    </dsp:sp>
    <dsp:sp modelId="{8B9981AB-83EC-487E-B175-0BFB9E183C35}">
      <dsp:nvSpPr>
        <dsp:cNvPr id="0" name=""/>
        <dsp:cNvSpPr/>
      </dsp:nvSpPr>
      <dsp:spPr>
        <a:xfrm>
          <a:off x="2649066" y="1900775"/>
          <a:ext cx="224351" cy="262448"/>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a:off x="2649066" y="1953265"/>
        <a:ext cx="157046" cy="157468"/>
      </dsp:txXfrm>
    </dsp:sp>
    <dsp:sp modelId="{09D05DFC-92AD-4050-BC6C-B4448AB4A0EE}">
      <dsp:nvSpPr>
        <dsp:cNvPr id="0" name=""/>
        <dsp:cNvSpPr/>
      </dsp:nvSpPr>
      <dsp:spPr>
        <a:xfrm>
          <a:off x="2966544" y="1654994"/>
          <a:ext cx="1058260" cy="754010"/>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Non-Maximum Suppression</a:t>
          </a:r>
          <a:endParaRPr lang="zh-CN" altLang="en-US" sz="1400" kern="1200" dirty="0"/>
        </a:p>
      </dsp:txBody>
      <dsp:txXfrm>
        <a:off x="2988628" y="1677078"/>
        <a:ext cx="1014092" cy="709842"/>
      </dsp:txXfrm>
    </dsp:sp>
    <dsp:sp modelId="{2EC2D58C-FB5E-4379-AFB4-F9B6B703A274}">
      <dsp:nvSpPr>
        <dsp:cNvPr id="0" name=""/>
        <dsp:cNvSpPr/>
      </dsp:nvSpPr>
      <dsp:spPr>
        <a:xfrm>
          <a:off x="4130631" y="1900775"/>
          <a:ext cx="224351" cy="262448"/>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a:off x="4130631" y="1953265"/>
        <a:ext cx="157046" cy="157468"/>
      </dsp:txXfrm>
    </dsp:sp>
    <dsp:sp modelId="{EAD216E8-98CD-4F96-AFB8-80F4992382CC}">
      <dsp:nvSpPr>
        <dsp:cNvPr id="0" name=""/>
        <dsp:cNvSpPr/>
      </dsp:nvSpPr>
      <dsp:spPr>
        <a:xfrm>
          <a:off x="4448109" y="1654994"/>
          <a:ext cx="1058260" cy="754010"/>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Threshold Calculation</a:t>
          </a:r>
          <a:endParaRPr lang="zh-CN" altLang="en-US" sz="1400" kern="1200" dirty="0"/>
        </a:p>
      </dsp:txBody>
      <dsp:txXfrm>
        <a:off x="4470193" y="1677078"/>
        <a:ext cx="1014092" cy="709842"/>
      </dsp:txXfrm>
    </dsp:sp>
    <dsp:sp modelId="{80A9B36C-DD8F-4019-A6A6-EB83760B2589}">
      <dsp:nvSpPr>
        <dsp:cNvPr id="0" name=""/>
        <dsp:cNvSpPr/>
      </dsp:nvSpPr>
      <dsp:spPr>
        <a:xfrm>
          <a:off x="5612196" y="1900775"/>
          <a:ext cx="224351" cy="262448"/>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a:off x="5612196" y="1953265"/>
        <a:ext cx="157046" cy="157468"/>
      </dsp:txXfrm>
    </dsp:sp>
    <dsp:sp modelId="{63D429B2-7FDC-4E6D-A69A-E20CE7CE567E}">
      <dsp:nvSpPr>
        <dsp:cNvPr id="0" name=""/>
        <dsp:cNvSpPr/>
      </dsp:nvSpPr>
      <dsp:spPr>
        <a:xfrm>
          <a:off x="5929675" y="1654994"/>
          <a:ext cx="1058260" cy="754010"/>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Edge Connecting</a:t>
          </a:r>
          <a:endParaRPr lang="zh-CN" altLang="en-US" sz="1400" kern="1200" dirty="0"/>
        </a:p>
      </dsp:txBody>
      <dsp:txXfrm>
        <a:off x="5951759" y="1677078"/>
        <a:ext cx="1014092" cy="70984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BC9552-15EC-45D2-B7AC-361F7F90CD9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20AA18-AFC2-4C75-B058-D2C4AE8434B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sym typeface="+mn-ea"/>
              </a:rPr>
              <a:t>[1]</a:t>
            </a:r>
            <a:r>
              <a:rPr lang="en-US" altLang="zh-CN" dirty="0" err="1">
                <a:sym typeface="+mn-ea"/>
              </a:rPr>
              <a:t>Rong</a:t>
            </a:r>
            <a:r>
              <a:rPr lang="en-US" altLang="zh-CN" dirty="0">
                <a:sym typeface="+mn-ea"/>
              </a:rPr>
              <a:t> W, Li Z, Zhang W, et al. An improved CANNY edge detection algorithm[C]//</a:t>
            </a:r>
            <a:r>
              <a:rPr lang="en-US" altLang="zh-CN" dirty="0" err="1">
                <a:sym typeface="+mn-ea"/>
              </a:rPr>
              <a:t>Mechatronics</a:t>
            </a:r>
            <a:r>
              <a:rPr lang="en-US" altLang="zh-CN" dirty="0">
                <a:sym typeface="+mn-ea"/>
              </a:rPr>
              <a:t> and Automation (ICMA), 2014 IEEE International Conference on. IEEE, 2014: 577-582.</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In practical engineering, there are two typical situations involving image edge detection: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(1) less edge information, mostly occurred in microscopic vision;</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(2) a large field of view and rich edge information, in which the edge pixels occupy a relatively larger proportion and the local image contrast is inconsistent. </a:t>
            </a:r>
            <a:endParaRPr lang="en-US" altLang="zh-CN" sz="1200" kern="1200" dirty="0">
              <a:solidFill>
                <a:schemeClr val="tx1"/>
              </a:solidFill>
              <a:effectLst/>
              <a:latin typeface="+mn-lt"/>
              <a:ea typeface="+mn-ea"/>
              <a:cs typeface="+mn-cs"/>
            </a:endParaRPr>
          </a:p>
          <a:p>
            <a:r>
              <a:rPr lang="en-US" altLang="zh-CN" sz="1200" kern="1200" dirty="0">
                <a:solidFill>
                  <a:schemeClr val="tx1"/>
                </a:solidFill>
                <a:latin typeface="+mn-lt"/>
                <a:ea typeface="+mn-ea"/>
                <a:cs typeface="+mn-cs"/>
              </a:rPr>
              <a:t> For these two typical images edge extraction, this paper proposes two adaptive threshold selection methods respectively. The selection of threshold has great relationship with the mean of gradient magnitude and standard deviation. The mean of gradient magnitude response the distribution center location of gradient magnitude, and the standard deviation reflects the discrete degree of gradient magnitude distribution.</a:t>
            </a:r>
            <a:endParaRPr lang="en-US" altLang="zh-CN" sz="1200" kern="1200" dirty="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D820AA18-AFC2-4C75-B058-D2C4AE8434BF}"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The gradient magnitude of majority of the pixels is located in a small range in images with less edge information. The mean of gradient magnitude and the standard deviation of this kind of images is small relatively. Images in the field of micro-vision always have less edge information. The distribution of the gradient magnitude of those non-edge pixels is concentrated, therefore, a proper double-threshold can help select edge pixels out.</a:t>
            </a:r>
            <a:endParaRPr lang="en-US" altLang="zh-CN" sz="120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When image edge information is rich relatively and the gradient magnitude distribution is scattered, the value of σ</a:t>
            </a:r>
            <a:r>
              <a:rPr lang="en-US" altLang="zh-CN" sz="1200" b="0" i="1"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will be larger, in order to keep more edge information the value of </a:t>
            </a:r>
            <a:r>
              <a:rPr lang="en-US" altLang="zh-CN" sz="1200" b="0" i="1" kern="1200" dirty="0">
                <a:solidFill>
                  <a:schemeClr val="tx1"/>
                </a:solidFill>
                <a:effectLst/>
                <a:latin typeface="+mn-lt"/>
                <a:ea typeface="+mn-ea"/>
                <a:cs typeface="+mn-cs"/>
              </a:rPr>
              <a:t>k </a:t>
            </a:r>
            <a:r>
              <a:rPr lang="en-US" altLang="zh-CN" sz="1200" b="0" i="0" kern="1200" dirty="0">
                <a:solidFill>
                  <a:schemeClr val="tx1"/>
                </a:solidFill>
                <a:effectLst/>
                <a:latin typeface="+mn-lt"/>
                <a:ea typeface="+mn-ea"/>
                <a:cs typeface="+mn-cs"/>
              </a:rPr>
              <a:t>should be smaller. Otherwise, the value of </a:t>
            </a:r>
            <a:r>
              <a:rPr lang="en-US" altLang="zh-CN" sz="1200" b="0" i="1" kern="1200" dirty="0">
                <a:solidFill>
                  <a:schemeClr val="tx1"/>
                </a:solidFill>
                <a:effectLst/>
                <a:latin typeface="+mn-lt"/>
                <a:ea typeface="+mn-ea"/>
                <a:cs typeface="+mn-cs"/>
              </a:rPr>
              <a:t>σ  </a:t>
            </a:r>
            <a:r>
              <a:rPr lang="en-US" altLang="zh-CN" sz="1200" b="0" i="0" kern="1200" dirty="0">
                <a:solidFill>
                  <a:schemeClr val="tx1"/>
                </a:solidFill>
                <a:effectLst/>
                <a:latin typeface="+mn-lt"/>
                <a:ea typeface="+mn-ea"/>
                <a:cs typeface="+mn-cs"/>
              </a:rPr>
              <a:t>is smaller, and the value of </a:t>
            </a:r>
            <a:r>
              <a:rPr lang="en-US" altLang="zh-CN" sz="1200" b="0" i="1" kern="1200" dirty="0">
                <a:solidFill>
                  <a:schemeClr val="tx1"/>
                </a:solidFill>
                <a:effectLst/>
                <a:latin typeface="+mn-lt"/>
                <a:ea typeface="+mn-ea"/>
                <a:cs typeface="+mn-cs"/>
              </a:rPr>
              <a:t>k </a:t>
            </a:r>
            <a:r>
              <a:rPr lang="en-US" altLang="zh-CN" sz="1200" b="0" i="0" kern="1200" dirty="0">
                <a:solidFill>
                  <a:schemeClr val="tx1"/>
                </a:solidFill>
                <a:effectLst/>
                <a:latin typeface="+mn-lt"/>
                <a:ea typeface="+mn-ea"/>
                <a:cs typeface="+mn-cs"/>
              </a:rPr>
              <a:t>is bigger</a:t>
            </a:r>
            <a:endParaRPr lang="zh-CN" altLang="en-US" dirty="0"/>
          </a:p>
        </p:txBody>
      </p:sp>
      <p:sp>
        <p:nvSpPr>
          <p:cNvPr id="4" name="灯片编号占位符 3"/>
          <p:cNvSpPr>
            <a:spLocks noGrp="1"/>
          </p:cNvSpPr>
          <p:nvPr>
            <p:ph type="sldNum" sz="quarter" idx="10"/>
          </p:nvPr>
        </p:nvSpPr>
        <p:spPr/>
        <p:txBody>
          <a:bodyPr/>
          <a:lstStyle/>
          <a:p>
            <a:fld id="{D820AA18-AFC2-4C75-B058-D2C4AE8434BF}"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Selecting a double-threshold for the whole image can not help accomplish edge detection, since the selected threshold will be too high for some edge regions with small gradient magnitude, which will lead to the loss of detail edges. For this kind of images, this paper proposed a method to select a double-threshold for each pixel.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Step 1 contributes to guarantee that for image with large field of view and rich edge information, the improved algorithm won’t introduce more noise in areas where there are few edges, that is, the mean of gradient magnitude and standard deviation of these areas are very small.</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Step 2 When the pixel I [</a:t>
            </a:r>
            <a:r>
              <a:rPr lang="en-US" altLang="zh-CN" sz="1200" kern="1200" dirty="0" err="1">
                <a:solidFill>
                  <a:schemeClr val="tx1"/>
                </a:solidFill>
                <a:effectLst/>
                <a:latin typeface="+mn-lt"/>
                <a:ea typeface="+mn-ea"/>
                <a:cs typeface="+mn-cs"/>
              </a:rPr>
              <a:t>i,j</a:t>
            </a:r>
            <a:r>
              <a:rPr lang="en-US" altLang="zh-CN" sz="1200" kern="1200" dirty="0">
                <a:solidFill>
                  <a:schemeClr val="tx1"/>
                </a:solidFill>
                <a:effectLst/>
                <a:latin typeface="+mn-lt"/>
                <a:ea typeface="+mn-ea"/>
                <a:cs typeface="+mn-cs"/>
              </a:rPr>
              <a:t>] is located in the border area of the image and the matrix is less than N</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N, the insufficient parts were set null, then calculate the mean and standard deviation of this matrix to obtain the threshold.</a:t>
            </a:r>
            <a:endParaRPr lang="zh-CN" altLang="en-US" dirty="0"/>
          </a:p>
        </p:txBody>
      </p:sp>
      <p:sp>
        <p:nvSpPr>
          <p:cNvPr id="4" name="灯片编号占位符 3"/>
          <p:cNvSpPr>
            <a:spLocks noGrp="1"/>
          </p:cNvSpPr>
          <p:nvPr>
            <p:ph type="sldNum" sz="quarter" idx="10"/>
          </p:nvPr>
        </p:nvSpPr>
        <p:spPr/>
        <p:txBody>
          <a:bodyPr/>
          <a:lstStyle/>
          <a:p>
            <a:fld id="{D820AA18-AFC2-4C75-B058-D2C4AE8434BF}"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sym typeface="+mn-ea"/>
              </a:rPr>
              <a:t>According to the paper[1], we use MATLAB to test the performance of the improved Canny algorithm with the code programmed </a:t>
            </a:r>
            <a:r>
              <a:rPr lang="en-US" altLang="zh-CN" b="1" dirty="0">
                <a:sym typeface="+mn-ea"/>
              </a:rPr>
              <a:t>by ourselves</a:t>
            </a:r>
            <a:r>
              <a:rPr lang="en-US" altLang="zh-CN" dirty="0">
                <a:sym typeface="+mn-ea"/>
              </a:rPr>
              <a:t> and carried out the research experiments on the cell image, liftingbody image and tire image which are 256-level gray, using the traditional Canny edge detection algorithm and the improved algorithm respectively.</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cell image is mentioned in two typical situations of </a:t>
            </a:r>
            <a:r>
              <a:rPr lang="en-US" altLang="zh-CN" b="1" dirty="0">
                <a:sym typeface="+mn-ea"/>
              </a:rPr>
              <a:t>Adaptive Threshold Selection(1).</a:t>
            </a:r>
            <a:endParaRPr lang="en-US" altLang="zh-CN" dirty="0"/>
          </a:p>
          <a:p>
            <a:r>
              <a:rPr lang="en-US" altLang="zh-CN" dirty="0"/>
              <a:t>Since the cell image which is in the microscopic view has a little of edge information, the mean of gradient magnitude and standard deviation are small, k was made to be 1.6 , and selecting a double-threshold for the whole image is practicable to achieve the goal of edge detection. </a:t>
            </a:r>
            <a:endParaRPr lang="en-US" altLang="zh-CN" dirty="0"/>
          </a:p>
          <a:p>
            <a:r>
              <a:rPr lang="en-US" altLang="zh-CN" dirty="0"/>
              <a:t> It can be seen from (a) that the traditional Canny algorithm is sensitive to noisy. (b) shows the detection result of the improved method (both two algorithm). Compared with traditional method, the improved algorithm presented is more robust to noise and it can preserve more useful edge information. The improved algorithm has a better edge detection result than the traditional Canny algorithm, so it's more competitive. The improved algorithm has great practical value in microscopic visual edge detection engineering.</a:t>
            </a:r>
            <a:endParaRPr lang="en-US" altLang="zh-CN" dirty="0"/>
          </a:p>
        </p:txBody>
      </p:sp>
      <p:sp>
        <p:nvSpPr>
          <p:cNvPr id="4" name="灯片编号占位符 3"/>
          <p:cNvSpPr>
            <a:spLocks noGrp="1"/>
          </p:cNvSpPr>
          <p:nvPr>
            <p:ph type="sldNum" sz="quarter" idx="10"/>
          </p:nvPr>
        </p:nvSpPr>
        <p:spPr/>
        <p:txBody>
          <a:bodyPr/>
          <a:lstStyle/>
          <a:p>
            <a:fld id="{D820AA18-AFC2-4C75-B058-D2C4AE8434BF}"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some particular situations, although images have a large field of view, the mean of gradient magnitude and the standard deviation of the whole image are small. For this kind of image, this paper used the method for images with less edges to detect edge information. These images shows the edge detection results of the liftingbody image. Compared with traditional Canny algorithm, the improved method is more robust to noise, and it has higher SNR. Also, the difference between (c) and (d) is that in former image the value of k is 1.6,and the latter k is 1.2. Since the standard deviation of this kind of images is large relatively, so when k is small, it can preserve more edge information.  However, if k is too small, it will be sensitive to noise and easy to bring in fake edges. </a:t>
            </a:r>
            <a:endParaRPr lang="en-US" altLang="zh-CN" dirty="0"/>
          </a:p>
        </p:txBody>
      </p:sp>
      <p:sp>
        <p:nvSpPr>
          <p:cNvPr id="4" name="灯片编号占位符 3"/>
          <p:cNvSpPr>
            <a:spLocks noGrp="1"/>
          </p:cNvSpPr>
          <p:nvPr>
            <p:ph type="sldNum" sz="quarter" idx="10"/>
          </p:nvPr>
        </p:nvSpPr>
        <p:spPr/>
        <p:txBody>
          <a:bodyPr/>
          <a:lstStyle/>
          <a:p>
            <a:fld id="{D820AA18-AFC2-4C75-B058-D2C4AE8434BF}"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sym typeface="+mn-ea"/>
              </a:rPr>
              <a:t>The cartoon image is mentioned in two typical situations of </a:t>
            </a:r>
            <a:r>
              <a:rPr lang="en-US" altLang="zh-CN" b="1" dirty="0">
                <a:sym typeface="+mn-ea"/>
              </a:rPr>
              <a:t>Adaptive Threshold Selection(1).</a:t>
            </a:r>
            <a:endParaRPr lang="en-US" altLang="zh-CN" b="1" dirty="0">
              <a:sym typeface="+mn-ea"/>
            </a:endParaRPr>
          </a:p>
          <a:p>
            <a:r>
              <a:rPr lang="en-US" altLang="zh-CN" dirty="0"/>
              <a:t>The result of traditional Canny algorithm is shown (a). And (b) shows the edge detection results of the improved algorithm for images with rich edge information, in which every pixel has its own double-threshold, and N=51, k=1.2. Compared with traditional Canny algorithm, the method in this paper for this kind of image can show the main part more clearly and preserve more local edge information in some areas.</a:t>
            </a:r>
            <a:endParaRPr lang="en-US" altLang="zh-CN" dirty="0"/>
          </a:p>
          <a:p>
            <a:r>
              <a:rPr lang="en-US" altLang="zh-CN" b="1" dirty="0"/>
              <a:t>Actually, </a:t>
            </a:r>
            <a:r>
              <a:rPr lang="en-US" altLang="zh-CN" dirty="0"/>
              <a:t>we tried the proposed method for image with rich edge information. However some unexpected results occurred. When the window length N is small, more edges appear which we do not need.  We observed the calculated threshold and discovered it much smaller than expected values. We analyzed the result and proposed a possible explanation. The average gradient is smaller in a small window where gray level is close than that of the total image. Thus according to the threshold formula both high and low thresholds are relatively small in such area, resulting in unexpected edges. Taking it into consideration , we set N a lot larger and obtained a better result. Nevertheless when the N is as large as the size of the image the result is the same as the method for less edges. </a:t>
            </a:r>
            <a:endParaRPr lang="en-US" altLang="zh-CN" dirty="0"/>
          </a:p>
        </p:txBody>
      </p:sp>
      <p:sp>
        <p:nvSpPr>
          <p:cNvPr id="4" name="灯片编号占位符 3"/>
          <p:cNvSpPr>
            <a:spLocks noGrp="1"/>
          </p:cNvSpPr>
          <p:nvPr>
            <p:ph type="sldNum" sz="quarter" idx="10"/>
          </p:nvPr>
        </p:nvSpPr>
        <p:spPr/>
        <p:txBody>
          <a:bodyPr/>
          <a:lstStyle/>
          <a:p>
            <a:fld id="{D820AA18-AFC2-4C75-B058-D2C4AE8434BF}"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20AA18-AFC2-4C75-B058-D2C4AE8434BF}"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20AA18-AFC2-4C75-B058-D2C4AE8434BF}"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20AA18-AFC2-4C75-B058-D2C4AE8434B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sym typeface="+mn-ea"/>
              </a:rPr>
              <a:t>[2]Canny J. A computational approach to edge detection[J]. IEEE Transactions on pattern analysis and machine intelligence, 1986 (6): 679-698.</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As </a:t>
            </a:r>
            <a:r>
              <a:rPr lang="en-US" altLang="zh-CN"/>
              <a:t>there has been already a detailed explanation in </a:t>
            </a:r>
            <a:r>
              <a:rPr lang="zh-CN" altLang="en-US"/>
              <a:t>the course materials and PPT on the traditional Canny edge detection</a:t>
            </a:r>
            <a:r>
              <a:rPr lang="en-US" altLang="zh-CN"/>
              <a:t>, </a:t>
            </a:r>
            <a:r>
              <a:rPr lang="zh-CN" altLang="en-US"/>
              <a:t>here </a:t>
            </a:r>
            <a:r>
              <a:rPr lang="en-US" altLang="zh-CN"/>
              <a:t>we just report a quite </a:t>
            </a:r>
            <a:r>
              <a:rPr lang="zh-CN" altLang="en-US"/>
              <a:t>simple description.</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The first one is that the traditional algorithm adopts first order limited difference of 2×2 neighboring area to calculate image’s gradient. It’s simple for calculation, but it’s more sensitive to noise. Because of not join the deviation on the direction of 45</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and 135</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 it’s easy to lose real edge information.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The second one is that the double-threshold of the traditional Canny algorithm is set a fixed value. For images with rich edge information, the adaptability of traditional Canny algorithm isn’t ideal, and it’s easy to lose local characteristic edge information.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This paper introduced the concept of gravitational field intensity to replace the image gradient, and proposed two adaptive threshold selection methods for two kinds of typical images.</a:t>
            </a:r>
            <a:endParaRPr lang="zh-CN" altLang="en-US" dirty="0"/>
          </a:p>
        </p:txBody>
      </p:sp>
      <p:sp>
        <p:nvSpPr>
          <p:cNvPr id="4" name="灯片编号占位符 3"/>
          <p:cNvSpPr>
            <a:spLocks noGrp="1"/>
          </p:cNvSpPr>
          <p:nvPr>
            <p:ph type="sldNum" sz="quarter" idx="10"/>
          </p:nvPr>
        </p:nvSpPr>
        <p:spPr/>
        <p:txBody>
          <a:bodyPr/>
          <a:lstStyle/>
          <a:p>
            <a:fld id="{D820AA18-AFC2-4C75-B058-D2C4AE8434B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Since the image quality will be influenced by some factors such as noise and illumination in the process of the image acquisition, what</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s more, to the large view scope of images, its local contrast is different from each other, the parameters of the traditional Canny edge detection algorithm are fixed and cannot adapt to the edge detection process in different conditions. Therefore, this paper improved the image gradient calculation operator, which is helpful to preserve more useful detail edges and more robust to noise. Two adaptive threshold selection methods were presented for two kinds of typical images respectively, and it can contribute to fit diffident conditions automatically.</a:t>
            </a:r>
            <a:endParaRPr lang="zh-CN" altLang="en-US" dirty="0"/>
          </a:p>
        </p:txBody>
      </p:sp>
      <p:sp>
        <p:nvSpPr>
          <p:cNvPr id="4" name="灯片编号占位符 3"/>
          <p:cNvSpPr>
            <a:spLocks noGrp="1"/>
          </p:cNvSpPr>
          <p:nvPr>
            <p:ph type="sldNum" sz="quarter" idx="10"/>
          </p:nvPr>
        </p:nvSpPr>
        <p:spPr/>
        <p:txBody>
          <a:bodyPr/>
          <a:lstStyle/>
          <a:p>
            <a:fld id="{D820AA18-AFC2-4C75-B058-D2C4AE8434B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Due to the introduction of the diagonal direction partial derivative, more edge information was preserved and the precision of edge location was improved. Experimental results demonstrate that an edge operator with a larger mask may provide a better edge detection result. </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dirty="0"/>
              <a:t>[3]X H Wang,Y J Qian. An improved Canny edge detection algorithm[C]//Mechanical and Electrical Engineering Magazine, 2008: vol.25,no.12,pp.60-63.</a:t>
            </a:r>
            <a:endParaRPr lang="zh-CN" altLang="en-US" dirty="0"/>
          </a:p>
          <a:p>
            <a:endParaRPr lang="zh-CN" altLang="en-US" dirty="0"/>
          </a:p>
          <a:p>
            <a:r>
              <a:rPr lang="zh-CN" altLang="en-US" dirty="0"/>
              <a:t>[4]Er-Sen L, Shu-Long Z, Bao-shan Z, et al. An adaptive edge-detection method based on the canny operator[C]//Environmental Science and Information Application Technology, 2009. ESIAT 2009. International Conference on. IEEE, 2009, 1: 465-469.</a:t>
            </a:r>
            <a:endParaRPr lang="zh-CN" altLang="en-US" dirty="0"/>
          </a:p>
        </p:txBody>
      </p:sp>
      <p:sp>
        <p:nvSpPr>
          <p:cNvPr id="4" name="灯片编号占位符 3"/>
          <p:cNvSpPr>
            <a:spLocks noGrp="1"/>
          </p:cNvSpPr>
          <p:nvPr>
            <p:ph type="sldNum" sz="quarter" idx="10"/>
          </p:nvPr>
        </p:nvSpPr>
        <p:spPr/>
        <p:txBody>
          <a:bodyPr/>
          <a:lstStyle/>
          <a:p>
            <a:fld id="{D820AA18-AFC2-4C75-B058-D2C4AE8434B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Formula</a:t>
            </a:r>
            <a:r>
              <a:rPr lang="en-US" altLang="zh-CN" baseline="0" dirty="0"/>
              <a:t> 1: </a:t>
            </a:r>
            <a:r>
              <a:rPr lang="en-US" altLang="zh-CN" sz="1200" kern="1200" dirty="0">
                <a:solidFill>
                  <a:schemeClr val="tx1"/>
                </a:solidFill>
                <a:effectLst/>
                <a:latin typeface="+mn-lt"/>
                <a:ea typeface="+mn-ea"/>
                <a:cs typeface="+mn-cs"/>
              </a:rPr>
              <a:t>m1 and m2 are the masses of the bodies, G is the gravitational constant, r is the vector from body 1 points to body 2.</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Formula 2: G stands for constant, m is the “mass” (gray value) of the pixel.</a:t>
            </a:r>
            <a:endParaRPr lang="en-US" altLang="zh-CN" sz="1200" kern="1200" dirty="0">
              <a:solidFill>
                <a:schemeClr val="tx1"/>
              </a:solidFill>
              <a:effectLst/>
              <a:latin typeface="+mn-lt"/>
              <a:ea typeface="+mn-ea"/>
              <a:cs typeface="+mn-cs"/>
            </a:endParaRPr>
          </a:p>
          <a:p>
            <a:r>
              <a:rPr lang="en-US" altLang="zh-CN" dirty="0"/>
              <a:t>Formula 3: </a:t>
            </a:r>
            <a:r>
              <a:rPr lang="en-US" altLang="zh-CN" sz="1200" kern="1200" dirty="0">
                <a:solidFill>
                  <a:schemeClr val="tx1"/>
                </a:solidFill>
                <a:effectLst/>
                <a:latin typeface="+mn-lt"/>
                <a:ea typeface="+mn-ea"/>
                <a:cs typeface="+mn-cs"/>
              </a:rPr>
              <a:t>The total resulting field intensity assigned to a point can be calculated.</a:t>
            </a:r>
            <a:endParaRPr lang="zh-CN" altLang="en-US" dirty="0"/>
          </a:p>
        </p:txBody>
      </p:sp>
      <p:sp>
        <p:nvSpPr>
          <p:cNvPr id="4" name="灯片编号占位符 3"/>
          <p:cNvSpPr>
            <a:spLocks noGrp="1"/>
          </p:cNvSpPr>
          <p:nvPr>
            <p:ph type="sldNum" sz="quarter" idx="10"/>
          </p:nvPr>
        </p:nvSpPr>
        <p:spPr/>
        <p:txBody>
          <a:bodyPr/>
          <a:lstStyle/>
          <a:p>
            <a:fld id="{D820AA18-AFC2-4C75-B058-D2C4AE8434BF}"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In practice, the G can be set to other value to act at some special circumstances. If let G= </a:t>
            </a:r>
            <a:r>
              <a:rPr lang="en-US" altLang="zh-CN" dirty="0"/>
              <a:t>sqrt(</a:t>
            </a:r>
            <a:r>
              <a:rPr lang="zh-CN" altLang="en-US" dirty="0"/>
              <a:t>2</a:t>
            </a:r>
            <a:r>
              <a:rPr lang="en-US" altLang="zh-CN" dirty="0"/>
              <a:t>)</a:t>
            </a:r>
            <a:r>
              <a:rPr lang="zh-CN" altLang="en-US" dirty="0"/>
              <a:t> / 2 , it can be seen that the gravitational field intensity calculation template is the same to the traditional Canny gradient calculate operator for the 2</a:t>
            </a:r>
            <a:r>
              <a:rPr lang="en-US" altLang="zh-CN" dirty="0"/>
              <a:t>×</a:t>
            </a:r>
            <a:r>
              <a:rPr lang="zh-CN" altLang="en-US" dirty="0"/>
              <a:t>2 neighbouring area.</a:t>
            </a:r>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In order to retain more edge information, this paper extend the neighbouring area form 2</a:t>
            </a:r>
            <a:r>
              <a:rPr lang="en-US" altLang="zh-CN" dirty="0"/>
              <a:t>×</a:t>
            </a:r>
            <a:r>
              <a:rPr lang="zh-CN" altLang="en-US" dirty="0"/>
              <a:t>2 to 3</a:t>
            </a:r>
            <a:r>
              <a:rPr lang="en-US" altLang="zh-CN" dirty="0"/>
              <a:t>×</a:t>
            </a:r>
            <a:r>
              <a:rPr lang="zh-CN" altLang="en-US" dirty="0"/>
              <a:t>3 window. T</a:t>
            </a:r>
            <a:r>
              <a:rPr lang="en-US" altLang="zh-CN" dirty="0"/>
              <a:t>he t</a:t>
            </a:r>
            <a:r>
              <a:rPr lang="zh-CN" altLang="en-US" dirty="0"/>
              <a:t>able </a:t>
            </a:r>
            <a:r>
              <a:rPr lang="en-US" altLang="zh-CN" dirty="0"/>
              <a:t>above </a:t>
            </a:r>
            <a:r>
              <a:rPr lang="zh-CN" altLang="en-US" dirty="0"/>
              <a:t>shows the pixels</a:t>
            </a:r>
            <a:r>
              <a:rPr lang="en-US" altLang="zh-CN" dirty="0"/>
              <a:t>' </a:t>
            </a:r>
            <a:r>
              <a:rPr lang="zh-CN" altLang="en-US" dirty="0"/>
              <a:t>position of 3</a:t>
            </a:r>
            <a:r>
              <a:rPr lang="en-US" altLang="zh-CN" dirty="0"/>
              <a:t>×</a:t>
            </a:r>
            <a:r>
              <a:rPr lang="zh-CN" altLang="en-US" dirty="0"/>
              <a:t>3 window</a:t>
            </a:r>
            <a:r>
              <a:rPr lang="en-US" altLang="zh-CN" dirty="0"/>
              <a:t>. After similar </a:t>
            </a:r>
            <a:r>
              <a:rPr lang="en-US" altLang="zh-CN" dirty="0" err="1"/>
              <a:t>calcution</a:t>
            </a:r>
            <a:r>
              <a:rPr lang="en-US" altLang="zh-CN" dirty="0"/>
              <a:t>, we make the constant G=1, and it's easy to obtain the 3×3 </a:t>
            </a:r>
            <a:r>
              <a:rPr lang="en-US" altLang="zh-CN" dirty="0" err="1"/>
              <a:t>neighbouring</a:t>
            </a:r>
            <a:r>
              <a:rPr lang="en-US" altLang="zh-CN" dirty="0"/>
              <a:t> area operator </a:t>
            </a:r>
            <a:r>
              <a:rPr lang="en-US" altLang="zh-CN" dirty="0" err="1"/>
              <a:t>Gx</a:t>
            </a:r>
            <a:r>
              <a:rPr lang="en-US" altLang="zh-CN" dirty="0"/>
              <a:t> and </a:t>
            </a:r>
            <a:r>
              <a:rPr lang="en-US" altLang="zh-CN" dirty="0" err="1"/>
              <a:t>Gy</a:t>
            </a:r>
            <a:r>
              <a:rPr lang="en-US" altLang="zh-CN" dirty="0"/>
              <a:t>.</a:t>
            </a:r>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5D3EECC-BF4A-4245-9965-9F2E1C2F4F7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3183588-6337-42CE-A759-9D50C6642AA3}"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45D3EECC-BF4A-4245-9965-9F2E1C2F4F7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3183588-6337-42CE-A759-9D50C6642AA3}"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45D3EECC-BF4A-4245-9965-9F2E1C2F4F7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3183588-6337-42CE-A759-9D50C6642AA3}"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45D3EECC-BF4A-4245-9965-9F2E1C2F4F7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3183588-6337-42CE-A759-9D50C6642AA3}"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45D3EECC-BF4A-4245-9965-9F2E1C2F4F7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3183588-6337-42CE-A759-9D50C6642AA3}"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45D3EECC-BF4A-4245-9965-9F2E1C2F4F71}"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3183588-6337-42CE-A759-9D50C6642AA3}"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45D3EECC-BF4A-4245-9965-9F2E1C2F4F71}"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3183588-6337-42CE-A759-9D50C6642AA3}"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5D3EECC-BF4A-4245-9965-9F2E1C2F4F71}"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3183588-6337-42CE-A759-9D50C6642AA3}"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D3EECC-BF4A-4245-9965-9F2E1C2F4F71}"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3183588-6337-42CE-A759-9D50C6642AA3}"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45D3EECC-BF4A-4245-9965-9F2E1C2F4F71}"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3183588-6337-42CE-A759-9D50C6642AA3}"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45D3EECC-BF4A-4245-9965-9F2E1C2F4F71}"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3183588-6337-42CE-A759-9D50C6642AA3}"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D3EECC-BF4A-4245-9965-9F2E1C2F4F71}" type="datetimeFigureOut">
              <a:rPr lang="zh-CN" altLang="en-US" smtClean="0"/>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183588-6337-42CE-A759-9D50C6642AA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2.xml"/><Relationship Id="rId4" Type="http://schemas.openxmlformats.org/officeDocument/2006/relationships/image" Target="../media/image19.jpeg"/><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image" Target="../media/image16.jpe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2.xml"/><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25.jpeg"/><Relationship Id="rId1" Type="http://schemas.openxmlformats.org/officeDocument/2006/relationships/image" Target="../media/image24.jpe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2.xml"/><Relationship Id="rId4" Type="http://schemas.openxmlformats.org/officeDocument/2006/relationships/image" Target="../media/image29.jpeg"/><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image" Target="../media/image26.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31.jpeg"/><Relationship Id="rId1" Type="http://schemas.openxmlformats.org/officeDocument/2006/relationships/image" Target="../media/image30.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altLang="zh-CN" dirty="0">
                <a:solidFill>
                  <a:srgbClr val="A50021"/>
                </a:solidFill>
                <a:latin typeface="Times New Roman" panose="02020603050405020304" pitchFamily="18" charset="0"/>
              </a:rPr>
              <a:t>An Improved Canny Edge Detection Algorithm</a:t>
            </a:r>
            <a:r>
              <a:rPr lang="en-US" altLang="zh-CN" baseline="30000" dirty="0">
                <a:solidFill>
                  <a:srgbClr val="A50021"/>
                </a:solidFill>
                <a:latin typeface="Times New Roman" panose="02020603050405020304" pitchFamily="18" charset="0"/>
              </a:rPr>
              <a:t>[1]</a:t>
            </a:r>
            <a:br>
              <a:rPr lang="en-US" altLang="zh-CN" dirty="0">
                <a:solidFill>
                  <a:srgbClr val="A50021"/>
                </a:solidFill>
                <a:latin typeface="Times New Roman" panose="02020603050405020304" pitchFamily="18" charset="0"/>
              </a:rPr>
            </a:br>
            <a:br>
              <a:rPr lang="en-US" altLang="zh-CN" sz="2700" dirty="0">
                <a:solidFill>
                  <a:srgbClr val="A50021"/>
                </a:solidFill>
                <a:latin typeface="Times New Roman" panose="02020603050405020304" pitchFamily="18" charset="0"/>
              </a:rPr>
            </a:br>
            <a:r>
              <a:rPr lang="en-US" altLang="zh-CN" sz="2700" dirty="0">
                <a:solidFill>
                  <a:srgbClr val="A50021"/>
                </a:solidFill>
                <a:latin typeface="Times New Roman" panose="02020603050405020304" pitchFamily="18" charset="0"/>
              </a:rPr>
              <a:t>W. </a:t>
            </a:r>
            <a:r>
              <a:rPr lang="en-US" altLang="zh-CN" sz="2700" dirty="0" err="1">
                <a:solidFill>
                  <a:srgbClr val="A50021"/>
                </a:solidFill>
                <a:latin typeface="Times New Roman" panose="02020603050405020304" pitchFamily="18" charset="0"/>
              </a:rPr>
              <a:t>Rong</a:t>
            </a:r>
            <a:r>
              <a:rPr lang="en-US" altLang="zh-CN" sz="2700" dirty="0">
                <a:solidFill>
                  <a:srgbClr val="A50021"/>
                </a:solidFill>
                <a:latin typeface="Times New Roman" panose="02020603050405020304" pitchFamily="18" charset="0"/>
              </a:rPr>
              <a:t>, Z. Li, W. Zhang, L. Sun</a:t>
            </a:r>
            <a:endParaRPr lang="zh-CN" altLang="en-US" sz="2000" dirty="0"/>
          </a:p>
        </p:txBody>
      </p:sp>
      <p:sp>
        <p:nvSpPr>
          <p:cNvPr id="3" name="副标题 2"/>
          <p:cNvSpPr>
            <a:spLocks noGrp="1"/>
          </p:cNvSpPr>
          <p:nvPr>
            <p:ph type="subTitle" idx="1"/>
          </p:nvPr>
        </p:nvSpPr>
        <p:spPr>
          <a:xfrm>
            <a:off x="1143000" y="4232910"/>
            <a:ext cx="6850380" cy="1865630"/>
          </a:xfrm>
        </p:spPr>
        <p:txBody>
          <a:bodyPr>
            <a:normAutofit fontScale="97500" lnSpcReduction="10000"/>
          </a:bodyPr>
          <a:lstStyle/>
          <a:p>
            <a:pPr algn="ctr">
              <a:lnSpc>
                <a:spcPct val="150000"/>
              </a:lnSpc>
            </a:pPr>
            <a:endParaRPr lang="zh-CN" altLang="en-US" dirty="0">
              <a:solidFill>
                <a:srgbClr val="A50021"/>
              </a:solidFill>
            </a:endParaRPr>
          </a:p>
          <a:p>
            <a:pPr algn="ctr">
              <a:lnSpc>
                <a:spcPct val="150000"/>
              </a:lnSpc>
            </a:pPr>
            <a:r>
              <a:rPr lang="zh-CN" altLang="en-US" dirty="0">
                <a:solidFill>
                  <a:srgbClr val="A50021"/>
                </a:solidFill>
              </a:rPr>
              <a:t>蔡炀 李澄曜 钱昱光</a:t>
            </a:r>
            <a:endParaRPr lang="zh-CN" altLang="en-US" dirty="0">
              <a:solidFill>
                <a:srgbClr val="A50021"/>
              </a:solidFill>
            </a:endParaRPr>
          </a:p>
          <a:p>
            <a:pPr algn="ctr">
              <a:lnSpc>
                <a:spcPct val="150000"/>
              </a:lnSpc>
            </a:pPr>
            <a:r>
              <a:rPr lang="zh-CN" altLang="en-US" dirty="0">
                <a:solidFill>
                  <a:srgbClr val="A50021"/>
                </a:solidFill>
                <a:latin typeface="Times New Roman" panose="02020603050405020304" pitchFamily="18" charset="0"/>
              </a:rPr>
              <a:t>2017.</a:t>
            </a:r>
            <a:r>
              <a:rPr lang="en-US" altLang="zh-CN" dirty="0">
                <a:solidFill>
                  <a:srgbClr val="A50021"/>
                </a:solidFill>
                <a:latin typeface="Times New Roman" panose="02020603050405020304" pitchFamily="18" charset="0"/>
              </a:rPr>
              <a:t>6</a:t>
            </a:r>
            <a:r>
              <a:rPr lang="zh-CN" altLang="en-US" dirty="0">
                <a:solidFill>
                  <a:srgbClr val="A50021"/>
                </a:solidFill>
                <a:latin typeface="Times New Roman" panose="02020603050405020304" pitchFamily="18" charset="0"/>
              </a:rPr>
              <a:t>.1</a:t>
            </a:r>
            <a:endParaRPr lang="zh-CN" altLang="en-US" dirty="0">
              <a:solidFill>
                <a:srgbClr val="A50021"/>
              </a:solidFill>
              <a:latin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500062"/>
            <a:ext cx="8515350" cy="1325563"/>
          </a:xfrm>
        </p:spPr>
        <p:txBody>
          <a:bodyPr>
            <a:normAutofit/>
          </a:bodyPr>
          <a:lstStyle/>
          <a:p>
            <a:r>
              <a:rPr lang="en-US" altLang="zh-CN" sz="4000" b="1" dirty="0"/>
              <a:t>Adaptive Threshold Selection(1)</a:t>
            </a:r>
            <a:endParaRPr lang="zh-CN" altLang="en-US" sz="4000" b="1" dirty="0">
              <a:latin typeface="+mn-lt"/>
            </a:endParaRPr>
          </a:p>
        </p:txBody>
      </p:sp>
      <p:sp>
        <p:nvSpPr>
          <p:cNvPr id="3" name="内容占位符 2"/>
          <p:cNvSpPr>
            <a:spLocks noGrp="1"/>
          </p:cNvSpPr>
          <p:nvPr>
            <p:ph idx="1"/>
          </p:nvPr>
        </p:nvSpPr>
        <p:spPr>
          <a:xfrm>
            <a:off x="628650" y="1531620"/>
            <a:ext cx="7886700" cy="626745"/>
          </a:xfrm>
        </p:spPr>
        <p:txBody>
          <a:bodyPr>
            <a:normAutofit/>
          </a:bodyPr>
          <a:lstStyle/>
          <a:p>
            <a:pPr lvl="0"/>
            <a:r>
              <a:rPr lang="en-US" altLang="zh-CN" dirty="0"/>
              <a:t>Two typical situations</a:t>
            </a:r>
            <a:endParaRPr lang="en-US" altLang="zh-CN" dirty="0"/>
          </a:p>
        </p:txBody>
      </p:sp>
      <p:pic>
        <p:nvPicPr>
          <p:cNvPr id="4" name="图片 3" descr="4"/>
          <p:cNvPicPr>
            <a:picLocks noChangeAspect="1"/>
          </p:cNvPicPr>
          <p:nvPr/>
        </p:nvPicPr>
        <p:blipFill>
          <a:blip r:embed="rId1"/>
          <a:stretch>
            <a:fillRect/>
          </a:stretch>
        </p:blipFill>
        <p:spPr>
          <a:xfrm>
            <a:off x="1662334" y="2021205"/>
            <a:ext cx="1800000" cy="1800000"/>
          </a:xfrm>
          <a:prstGeom prst="rect">
            <a:avLst/>
          </a:prstGeom>
        </p:spPr>
      </p:pic>
      <p:pic>
        <p:nvPicPr>
          <p:cNvPr id="7" name="图片 6" descr="图1"/>
          <p:cNvPicPr>
            <a:picLocks noChangeAspect="1"/>
          </p:cNvPicPr>
          <p:nvPr/>
        </p:nvPicPr>
        <p:blipFill>
          <a:blip r:embed="rId2"/>
          <a:stretch>
            <a:fillRect/>
          </a:stretch>
        </p:blipFill>
        <p:spPr>
          <a:xfrm>
            <a:off x="5742427" y="2021205"/>
            <a:ext cx="1803592" cy="1800000"/>
          </a:xfrm>
          <a:prstGeom prst="rect">
            <a:avLst/>
          </a:prstGeom>
        </p:spPr>
      </p:pic>
      <p:pic>
        <p:nvPicPr>
          <p:cNvPr id="8" name="图片 7" descr="lessgradient"/>
          <p:cNvPicPr>
            <a:picLocks noChangeAspect="1"/>
          </p:cNvPicPr>
          <p:nvPr/>
        </p:nvPicPr>
        <p:blipFill>
          <a:blip r:embed="rId3"/>
          <a:stretch>
            <a:fillRect/>
          </a:stretch>
        </p:blipFill>
        <p:spPr>
          <a:xfrm>
            <a:off x="1146601" y="4111625"/>
            <a:ext cx="2831465" cy="2277745"/>
          </a:xfrm>
          <a:prstGeom prst="rect">
            <a:avLst/>
          </a:prstGeom>
        </p:spPr>
      </p:pic>
      <p:pic>
        <p:nvPicPr>
          <p:cNvPr id="9" name="图片 8" descr="richgradient"/>
          <p:cNvPicPr>
            <a:picLocks noChangeAspect="1"/>
          </p:cNvPicPr>
          <p:nvPr/>
        </p:nvPicPr>
        <p:blipFill>
          <a:blip r:embed="rId4"/>
          <a:stretch>
            <a:fillRect/>
          </a:stretch>
        </p:blipFill>
        <p:spPr>
          <a:xfrm>
            <a:off x="5194124" y="4110570"/>
            <a:ext cx="2900197" cy="2278800"/>
          </a:xfrm>
          <a:prstGeom prst="rect">
            <a:avLst/>
          </a:prstGeom>
        </p:spPr>
      </p:pic>
      <p:sp>
        <p:nvSpPr>
          <p:cNvPr id="10" name="文本框 9"/>
          <p:cNvSpPr txBox="1"/>
          <p:nvPr/>
        </p:nvSpPr>
        <p:spPr>
          <a:xfrm>
            <a:off x="1573690" y="6377940"/>
            <a:ext cx="5996619" cy="368300"/>
          </a:xfrm>
          <a:prstGeom prst="rect">
            <a:avLst/>
          </a:prstGeom>
          <a:noFill/>
        </p:spPr>
        <p:txBody>
          <a:bodyPr wrap="square" rtlCol="0">
            <a:spAutoFit/>
          </a:bodyPr>
          <a:lstStyle/>
          <a:p>
            <a:r>
              <a:rPr lang="en-US" altLang="zh-CN" dirty="0"/>
              <a:t>(c)(d) Gradient magnitude histogram for two typical images</a:t>
            </a:r>
            <a:endParaRPr lang="en-US" altLang="zh-CN" dirty="0"/>
          </a:p>
        </p:txBody>
      </p:sp>
      <p:sp>
        <p:nvSpPr>
          <p:cNvPr id="12" name="文本框 11"/>
          <p:cNvSpPr txBox="1"/>
          <p:nvPr/>
        </p:nvSpPr>
        <p:spPr>
          <a:xfrm>
            <a:off x="686573" y="3821430"/>
            <a:ext cx="3635375" cy="368300"/>
          </a:xfrm>
          <a:prstGeom prst="rect">
            <a:avLst/>
          </a:prstGeom>
          <a:noFill/>
        </p:spPr>
        <p:txBody>
          <a:bodyPr wrap="square" rtlCol="0">
            <a:spAutoFit/>
          </a:bodyPr>
          <a:lstStyle/>
          <a:p>
            <a:r>
              <a:rPr lang="en-US" altLang="zh-CN" dirty="0"/>
              <a:t>(a) </a:t>
            </a:r>
            <a:r>
              <a:rPr lang="en-US" altLang="zh-CN" i="1" dirty="0"/>
              <a:t>cell</a:t>
            </a:r>
            <a:r>
              <a:rPr lang="en-US" altLang="zh-CN" dirty="0"/>
              <a:t> image (</a:t>
            </a:r>
            <a:r>
              <a:rPr lang="en-US" altLang="zh-CN" dirty="0">
                <a:effectLst/>
                <a:sym typeface="+mn-ea"/>
              </a:rPr>
              <a:t>less edge information</a:t>
            </a:r>
            <a:r>
              <a:rPr lang="en-US" altLang="zh-CN" dirty="0"/>
              <a:t>)</a:t>
            </a:r>
            <a:endParaRPr lang="en-US" altLang="zh-CN" dirty="0"/>
          </a:p>
        </p:txBody>
      </p:sp>
      <p:sp>
        <p:nvSpPr>
          <p:cNvPr id="13" name="文本框 12"/>
          <p:cNvSpPr txBox="1"/>
          <p:nvPr/>
        </p:nvSpPr>
        <p:spPr>
          <a:xfrm>
            <a:off x="4431665" y="3821430"/>
            <a:ext cx="3986530" cy="368300"/>
          </a:xfrm>
          <a:prstGeom prst="rect">
            <a:avLst/>
          </a:prstGeom>
          <a:noFill/>
        </p:spPr>
        <p:txBody>
          <a:bodyPr wrap="square" rtlCol="0">
            <a:spAutoFit/>
          </a:bodyPr>
          <a:lstStyle/>
          <a:p>
            <a:r>
              <a:rPr lang="en-US" altLang="zh-CN"/>
              <a:t>(b) </a:t>
            </a:r>
            <a:r>
              <a:rPr lang="en-US" altLang="zh-CN" i="1"/>
              <a:t>cartoon</a:t>
            </a:r>
            <a:r>
              <a:rPr lang="en-US" altLang="zh-CN"/>
              <a:t> image (rich</a:t>
            </a:r>
            <a:r>
              <a:rPr lang="en-US" altLang="zh-CN" dirty="0">
                <a:effectLst/>
                <a:sym typeface="+mn-ea"/>
              </a:rPr>
              <a:t> edge information</a:t>
            </a:r>
            <a:r>
              <a:rPr lang="en-US" altLang="zh-CN"/>
              <a:t>)</a:t>
            </a:r>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24477" y="1790902"/>
            <a:ext cx="8966763" cy="720806"/>
          </a:xfrm>
        </p:spPr>
        <p:txBody>
          <a:bodyPr>
            <a:normAutofit/>
          </a:bodyPr>
          <a:lstStyle/>
          <a:p>
            <a:r>
              <a:rPr lang="en-US" altLang="zh-CN" sz="3200" dirty="0"/>
              <a:t>Method for image with less edge information </a:t>
            </a:r>
            <a:endParaRPr lang="en-US" altLang="zh-CN" sz="3200" dirty="0"/>
          </a:p>
        </p:txBody>
      </p:sp>
      <p:pic>
        <p:nvPicPr>
          <p:cNvPr id="4" name="图片 3"/>
          <p:cNvPicPr>
            <a:picLocks noChangeAspect="1"/>
          </p:cNvPicPr>
          <p:nvPr/>
        </p:nvPicPr>
        <p:blipFill>
          <a:blip r:embed="rId1" cstate="print"/>
          <a:stretch>
            <a:fillRect/>
          </a:stretch>
        </p:blipFill>
        <p:spPr>
          <a:xfrm>
            <a:off x="628650" y="2865548"/>
            <a:ext cx="4164402" cy="2271492"/>
          </a:xfrm>
          <a:prstGeom prst="rect">
            <a:avLst/>
          </a:prstGeom>
        </p:spPr>
      </p:pic>
      <p:pic>
        <p:nvPicPr>
          <p:cNvPr id="7" name="图片 6"/>
          <p:cNvPicPr>
            <a:picLocks noChangeAspect="1"/>
          </p:cNvPicPr>
          <p:nvPr/>
        </p:nvPicPr>
        <p:blipFill>
          <a:blip r:embed="rId2" cstate="print"/>
          <a:stretch>
            <a:fillRect/>
          </a:stretch>
        </p:blipFill>
        <p:spPr>
          <a:xfrm>
            <a:off x="628650" y="5348183"/>
            <a:ext cx="1601278" cy="617636"/>
          </a:xfrm>
          <a:prstGeom prst="rect">
            <a:avLst/>
          </a:prstGeom>
        </p:spPr>
      </p:pic>
      <p:sp>
        <p:nvSpPr>
          <p:cNvPr id="10" name="标题 1"/>
          <p:cNvSpPr>
            <a:spLocks noGrp="1"/>
          </p:cNvSpPr>
          <p:nvPr>
            <p:ph type="title"/>
          </p:nvPr>
        </p:nvSpPr>
        <p:spPr>
          <a:xfrm>
            <a:off x="628650" y="500062"/>
            <a:ext cx="8515350" cy="1325563"/>
          </a:xfrm>
        </p:spPr>
        <p:txBody>
          <a:bodyPr>
            <a:normAutofit/>
          </a:bodyPr>
          <a:lstStyle/>
          <a:p>
            <a:r>
              <a:rPr lang="en-US" altLang="zh-CN" sz="4000" b="1" dirty="0"/>
              <a:t>Adaptive Threshold Selection(2)</a:t>
            </a:r>
            <a:endParaRPr lang="zh-CN" altLang="en-US" sz="4000" b="1" dirty="0">
              <a:latin typeface="+mn-lt"/>
            </a:endParaRPr>
          </a:p>
        </p:txBody>
      </p:sp>
      <p:sp>
        <p:nvSpPr>
          <p:cNvPr id="11" name="右箭头 10"/>
          <p:cNvSpPr/>
          <p:nvPr/>
        </p:nvSpPr>
        <p:spPr>
          <a:xfrm>
            <a:off x="5094791" y="4786373"/>
            <a:ext cx="544009" cy="335666"/>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2050" name="Picture 2" descr="C:\Users\Administrator\Desktop\图片2.png"/>
          <p:cNvPicPr>
            <a:picLocks noChangeAspect="1" noChangeArrowheads="1"/>
          </p:cNvPicPr>
          <p:nvPr/>
        </p:nvPicPr>
        <p:blipFill>
          <a:blip r:embed="rId3" cstate="print"/>
          <a:srcRect/>
          <a:stretch>
            <a:fillRect/>
          </a:stretch>
        </p:blipFill>
        <p:spPr bwMode="auto">
          <a:xfrm>
            <a:off x="2940050" y="4697413"/>
            <a:ext cx="1931988" cy="474662"/>
          </a:xfrm>
          <a:prstGeom prst="rect">
            <a:avLst/>
          </a:prstGeom>
          <a:noFill/>
        </p:spPr>
      </p:pic>
      <p:pic>
        <p:nvPicPr>
          <p:cNvPr id="2051" name="Picture 3" descr="C:\Users\Administrator\Desktop\图片3.png"/>
          <p:cNvPicPr>
            <a:picLocks noChangeAspect="1" noChangeArrowheads="1"/>
          </p:cNvPicPr>
          <p:nvPr/>
        </p:nvPicPr>
        <p:blipFill>
          <a:blip r:embed="rId4" cstate="print"/>
          <a:srcRect/>
          <a:stretch>
            <a:fillRect/>
          </a:stretch>
        </p:blipFill>
        <p:spPr bwMode="auto">
          <a:xfrm>
            <a:off x="5681662" y="4278313"/>
            <a:ext cx="3462338" cy="1158875"/>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4949" y="2531680"/>
            <a:ext cx="7886700" cy="3637625"/>
          </a:xfrm>
        </p:spPr>
        <p:txBody>
          <a:bodyPr>
            <a:normAutofit/>
          </a:bodyPr>
          <a:lstStyle/>
          <a:p>
            <a:pPr>
              <a:buFont typeface="Wingdings" panose="05000000000000000000" charset="0"/>
              <a:buChar char="Ø"/>
            </a:pPr>
            <a:r>
              <a:rPr lang="en-US" altLang="zh-CN" sz="2400" dirty="0"/>
              <a:t> Steps of “</a:t>
            </a:r>
            <a:r>
              <a:rPr lang="en-US" altLang="zh-CN" sz="2400" b="1" dirty="0"/>
              <a:t>Select a double-threshold for each pixel</a:t>
            </a:r>
            <a:r>
              <a:rPr lang="en-US" altLang="zh-CN" sz="2400" dirty="0"/>
              <a:t>”:</a:t>
            </a:r>
            <a:endParaRPr lang="zh-CN" altLang="zh-CN" sz="2400" dirty="0"/>
          </a:p>
          <a:p>
            <a:pPr marL="514350" indent="-514350">
              <a:lnSpc>
                <a:spcPct val="150000"/>
              </a:lnSpc>
              <a:buFont typeface="+mj-lt"/>
              <a:buAutoNum type="romanUcPeriod"/>
            </a:pPr>
            <a:r>
              <a:rPr lang="en-US" altLang="zh-CN" sz="2400" dirty="0"/>
              <a:t>Calculate E</a:t>
            </a:r>
            <a:r>
              <a:rPr lang="en-US" altLang="zh-CN" sz="2400" baseline="-25000" dirty="0"/>
              <a:t>ave </a:t>
            </a:r>
            <a:r>
              <a:rPr lang="en-US" altLang="zh-CN" sz="2400" dirty="0"/>
              <a:t>and mark pixel smaller than 15-20% of E</a:t>
            </a:r>
            <a:r>
              <a:rPr lang="en-US" altLang="zh-CN" sz="2400" baseline="-25000" dirty="0"/>
              <a:t>ave </a:t>
            </a:r>
            <a:r>
              <a:rPr lang="en-US" altLang="zh-CN" sz="2400" dirty="0"/>
              <a:t>as non-edge point.</a:t>
            </a:r>
            <a:endParaRPr lang="zh-CN" altLang="zh-CN" sz="2400" dirty="0"/>
          </a:p>
          <a:p>
            <a:pPr marL="514350" indent="-514350">
              <a:lnSpc>
                <a:spcPct val="150000"/>
              </a:lnSpc>
              <a:buFont typeface="+mj-lt"/>
              <a:buAutoNum type="romanUcPeriod"/>
            </a:pPr>
            <a:r>
              <a:rPr lang="en-US" altLang="zh-CN" sz="2400" dirty="0"/>
              <a:t>Re-calculate E and </a:t>
            </a:r>
            <a:r>
              <a:rPr lang="el-GR" altLang="zh-CN" sz="2400" dirty="0">
                <a:ea typeface="宋体" panose="02010600030101010101" pitchFamily="2" charset="-122"/>
              </a:rPr>
              <a:t>σ</a:t>
            </a:r>
            <a:r>
              <a:rPr lang="en-US" altLang="zh-CN" sz="2400" dirty="0">
                <a:ea typeface="宋体" panose="02010600030101010101" pitchFamily="2" charset="-122"/>
              </a:rPr>
              <a:t> </a:t>
            </a:r>
            <a:r>
              <a:rPr lang="en-US" altLang="zh-CN" sz="2400" dirty="0"/>
              <a:t>of pixel</a:t>
            </a:r>
            <a:r>
              <a:rPr lang="en-US" altLang="zh-CN" sz="2400" i="1" dirty="0"/>
              <a:t> I(</a:t>
            </a:r>
            <a:r>
              <a:rPr lang="en-US" altLang="zh-CN" sz="2400" i="1" dirty="0" err="1"/>
              <a:t>i,j</a:t>
            </a:r>
            <a:r>
              <a:rPr lang="en-US" altLang="zh-CN" sz="2400" i="1" dirty="0"/>
              <a:t>)</a:t>
            </a:r>
            <a:r>
              <a:rPr lang="en-US" altLang="zh-CN" sz="2400" dirty="0"/>
              <a:t> in N×N matrix, whose center is </a:t>
            </a:r>
            <a:r>
              <a:rPr lang="en-US" altLang="zh-CN" sz="2400" i="1" dirty="0"/>
              <a:t>I(</a:t>
            </a:r>
            <a:r>
              <a:rPr lang="en-US" altLang="zh-CN" sz="2400" i="1" dirty="0" err="1"/>
              <a:t>i,j</a:t>
            </a:r>
            <a:r>
              <a:rPr lang="en-US" altLang="zh-CN" sz="2400" i="1" dirty="0"/>
              <a:t>)</a:t>
            </a:r>
            <a:r>
              <a:rPr lang="en-US" altLang="zh-CN" sz="2400" dirty="0"/>
              <a:t>. (N is an odd number and larger than 20)  </a:t>
            </a:r>
            <a:endParaRPr lang="zh-CN" altLang="zh-CN" sz="2400" dirty="0"/>
          </a:p>
          <a:p>
            <a:pPr marL="514350" indent="-514350">
              <a:lnSpc>
                <a:spcPct val="150000"/>
              </a:lnSpc>
              <a:buFont typeface="+mj-lt"/>
              <a:buAutoNum type="romanUcPeriod"/>
            </a:pPr>
            <a:r>
              <a:rPr lang="en-US" altLang="zh-CN" sz="2400" dirty="0"/>
              <a:t>Calculate threshold as it is in the less edge condition.</a:t>
            </a:r>
            <a:endParaRPr lang="en-US" altLang="zh-CN" sz="2400" dirty="0"/>
          </a:p>
        </p:txBody>
      </p:sp>
      <p:sp>
        <p:nvSpPr>
          <p:cNvPr id="5" name="标题 1"/>
          <p:cNvSpPr>
            <a:spLocks noGrp="1"/>
          </p:cNvSpPr>
          <p:nvPr>
            <p:ph type="title"/>
          </p:nvPr>
        </p:nvSpPr>
        <p:spPr>
          <a:xfrm>
            <a:off x="628650" y="500062"/>
            <a:ext cx="8515350" cy="1325563"/>
          </a:xfrm>
        </p:spPr>
        <p:txBody>
          <a:bodyPr>
            <a:normAutofit/>
          </a:bodyPr>
          <a:lstStyle/>
          <a:p>
            <a:r>
              <a:rPr lang="en-US" altLang="zh-CN" sz="4000" b="1" dirty="0"/>
              <a:t>Adaptive Threshold Selection(3)</a:t>
            </a:r>
            <a:endParaRPr lang="zh-CN" altLang="en-US" sz="4000" b="1" dirty="0">
              <a:latin typeface="+mn-lt"/>
            </a:endParaRPr>
          </a:p>
        </p:txBody>
      </p:sp>
      <p:sp>
        <p:nvSpPr>
          <p:cNvPr id="6" name="内容占位符 2"/>
          <p:cNvSpPr txBox="1"/>
          <p:nvPr/>
        </p:nvSpPr>
        <p:spPr>
          <a:xfrm>
            <a:off x="524477" y="1790902"/>
            <a:ext cx="8966763" cy="72080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altLang="zh-CN" sz="3200" i="0" u="none" strike="noStrike" kern="1200" cap="none" spc="0" normalizeH="0" baseline="0" noProof="0" dirty="0">
                <a:ln>
                  <a:noFill/>
                </a:ln>
                <a:solidFill>
                  <a:schemeClr val="tx1"/>
                </a:solidFill>
                <a:effectLst/>
                <a:uLnTx/>
                <a:uFillTx/>
                <a:latin typeface="+mn-lt"/>
                <a:ea typeface="+mn-ea"/>
                <a:cs typeface="+mn-cs"/>
              </a:rPr>
              <a:t>Method for image with rich edge information </a:t>
            </a:r>
            <a:endParaRPr kumimoji="0" lang="en-US" altLang="zh-CN" sz="320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28650" y="500062"/>
            <a:ext cx="7886700" cy="1325563"/>
          </a:xfrm>
        </p:spPr>
        <p:txBody>
          <a:bodyPr/>
          <a:lstStyle/>
          <a:p>
            <a:r>
              <a:rPr lang="en-US" b="1" dirty="0"/>
              <a:t>Algorithm Design</a:t>
            </a:r>
            <a:endParaRPr lang="en-US" b="1" dirty="0">
              <a:latin typeface="+mn-lt"/>
            </a:endParaRPr>
          </a:p>
        </p:txBody>
      </p:sp>
      <p:sp>
        <p:nvSpPr>
          <p:cNvPr id="9" name="内容占位符 8"/>
          <p:cNvSpPr>
            <a:spLocks noGrp="1"/>
          </p:cNvSpPr>
          <p:nvPr>
            <p:ph idx="1"/>
          </p:nvPr>
        </p:nvSpPr>
        <p:spPr>
          <a:xfrm>
            <a:off x="628649" y="1572428"/>
            <a:ext cx="8225983" cy="4917149"/>
          </a:xfrm>
        </p:spPr>
        <p:txBody>
          <a:bodyPr>
            <a:normAutofit/>
          </a:bodyPr>
          <a:lstStyle/>
          <a:p>
            <a:pPr marL="0" indent="0"/>
            <a:endParaRPr lang="en-US" altLang="zh-CN" sz="3200" b="1" dirty="0"/>
          </a:p>
          <a:p>
            <a:pPr marL="0" indent="0"/>
            <a:endParaRPr lang="en-US" altLang="zh-CN" sz="3200" b="1" dirty="0"/>
          </a:p>
          <a:p>
            <a:pPr marL="0" indent="0"/>
            <a:endParaRPr lang="en-US" altLang="zh-CN" sz="3200" b="1" dirty="0"/>
          </a:p>
          <a:p>
            <a:r>
              <a:rPr lang="en-US" altLang="zh-CN" sz="2400" dirty="0"/>
              <a:t>Gradient calculation is realized by a 3×3 operator. </a:t>
            </a:r>
            <a:endParaRPr lang="en-US" altLang="zh-CN" sz="2400" dirty="0"/>
          </a:p>
          <a:p>
            <a:r>
              <a:rPr lang="en-US" altLang="zh-CN" sz="2400" dirty="0"/>
              <a:t>For image with less edge information, the threshold is obtained by calculating the average and standard deviation of the total  image gradient.</a:t>
            </a:r>
            <a:endParaRPr lang="en-US" altLang="zh-CN" sz="2400" dirty="0"/>
          </a:p>
          <a:p>
            <a:r>
              <a:rPr lang="en-US" altLang="zh-CN" sz="2400" dirty="0"/>
              <a:t>For image with less edge information, the threshold of an exact pixel is determined by the average and standard deviation of its surrounding N×N block’s gradient. </a:t>
            </a:r>
            <a:endParaRPr lang="en-US" altLang="zh-CN" sz="2000" dirty="0"/>
          </a:p>
          <a:p>
            <a:endParaRPr lang="en-US" altLang="zh-CN" sz="2400" dirty="0"/>
          </a:p>
        </p:txBody>
      </p:sp>
      <p:graphicFrame>
        <p:nvGraphicFramePr>
          <p:cNvPr id="2" name="图示 1"/>
          <p:cNvGraphicFramePr/>
          <p:nvPr/>
        </p:nvGraphicFramePr>
        <p:xfrm>
          <a:off x="1076325" y="322508"/>
          <a:ext cx="6991350"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500062"/>
            <a:ext cx="7886700" cy="1325563"/>
          </a:xfrm>
        </p:spPr>
        <p:txBody>
          <a:bodyPr/>
          <a:lstStyle/>
          <a:p>
            <a:r>
              <a:rPr lang="en-US" altLang="zh-CN" b="1" dirty="0"/>
              <a:t>Experiment and Analysis(1)</a:t>
            </a:r>
            <a:endParaRPr lang="zh-CN" altLang="en-US" b="1" dirty="0">
              <a:latin typeface="+mn-lt"/>
            </a:endParaRPr>
          </a:p>
        </p:txBody>
      </p:sp>
      <p:sp>
        <p:nvSpPr>
          <p:cNvPr id="9" name="内容占位符 8"/>
          <p:cNvSpPr>
            <a:spLocks noGrp="1"/>
          </p:cNvSpPr>
          <p:nvPr>
            <p:ph idx="1"/>
          </p:nvPr>
        </p:nvSpPr>
        <p:spPr>
          <a:xfrm>
            <a:off x="628649" y="1515278"/>
            <a:ext cx="8225983" cy="605059"/>
          </a:xfrm>
        </p:spPr>
        <p:txBody>
          <a:bodyPr>
            <a:normAutofit/>
          </a:bodyPr>
          <a:lstStyle/>
          <a:p>
            <a:pPr marL="0" indent="0"/>
            <a:r>
              <a:rPr lang="en-US" altLang="zh-CN" sz="3200" b="1" dirty="0"/>
              <a:t>  </a:t>
            </a:r>
            <a:r>
              <a:rPr lang="en-US" altLang="zh-CN" sz="3200" dirty="0"/>
              <a:t>Experiment for </a:t>
            </a:r>
            <a:r>
              <a:rPr lang="en-US" altLang="zh-CN" sz="3200" i="1" dirty="0"/>
              <a:t>cell</a:t>
            </a:r>
            <a:r>
              <a:rPr lang="en-US" altLang="zh-CN" sz="3200" dirty="0"/>
              <a:t> image</a:t>
            </a:r>
            <a:endParaRPr lang="en-US" altLang="zh-CN" sz="3200" dirty="0"/>
          </a:p>
          <a:p>
            <a:endParaRPr lang="en-US" altLang="zh-CN" sz="2400" dirty="0"/>
          </a:p>
        </p:txBody>
      </p:sp>
      <p:pic>
        <p:nvPicPr>
          <p:cNvPr id="3" name="图片 2" descr="edge"/>
          <p:cNvPicPr>
            <a:picLocks noChangeAspect="1"/>
          </p:cNvPicPr>
          <p:nvPr/>
        </p:nvPicPr>
        <p:blipFill>
          <a:blip r:embed="rId1"/>
          <a:stretch>
            <a:fillRect/>
          </a:stretch>
        </p:blipFill>
        <p:spPr>
          <a:xfrm>
            <a:off x="628650" y="2351405"/>
            <a:ext cx="3600000" cy="3600000"/>
          </a:xfrm>
          <a:prstGeom prst="rect">
            <a:avLst/>
          </a:prstGeom>
        </p:spPr>
      </p:pic>
      <p:pic>
        <p:nvPicPr>
          <p:cNvPr id="4" name="图片 3" descr="1.6-22"/>
          <p:cNvPicPr>
            <a:picLocks noChangeAspect="1"/>
          </p:cNvPicPr>
          <p:nvPr/>
        </p:nvPicPr>
        <p:blipFill>
          <a:blip r:embed="rId2"/>
          <a:stretch>
            <a:fillRect/>
          </a:stretch>
        </p:blipFill>
        <p:spPr>
          <a:xfrm>
            <a:off x="4915535" y="2351405"/>
            <a:ext cx="3600000" cy="3600000"/>
          </a:xfrm>
          <a:prstGeom prst="rect">
            <a:avLst/>
          </a:prstGeom>
        </p:spPr>
      </p:pic>
      <p:sp>
        <p:nvSpPr>
          <p:cNvPr id="5" name="文本框 4"/>
          <p:cNvSpPr txBox="1"/>
          <p:nvPr/>
        </p:nvSpPr>
        <p:spPr>
          <a:xfrm>
            <a:off x="1294765" y="6103620"/>
            <a:ext cx="2267585" cy="368300"/>
          </a:xfrm>
          <a:prstGeom prst="rect">
            <a:avLst/>
          </a:prstGeom>
          <a:noFill/>
        </p:spPr>
        <p:txBody>
          <a:bodyPr wrap="square" rtlCol="0">
            <a:spAutoFit/>
          </a:bodyPr>
          <a:lstStyle/>
          <a:p>
            <a:r>
              <a:rPr lang="en-US" altLang="zh-CN"/>
              <a:t>(a) traditional method</a:t>
            </a:r>
            <a:endParaRPr lang="en-US" altLang="zh-CN"/>
          </a:p>
        </p:txBody>
      </p:sp>
      <p:sp>
        <p:nvSpPr>
          <p:cNvPr id="7" name="文本框 6"/>
          <p:cNvSpPr txBox="1"/>
          <p:nvPr/>
        </p:nvSpPr>
        <p:spPr>
          <a:xfrm>
            <a:off x="5248910" y="6103620"/>
            <a:ext cx="2933700" cy="645160"/>
          </a:xfrm>
          <a:prstGeom prst="rect">
            <a:avLst/>
          </a:prstGeom>
          <a:noFill/>
        </p:spPr>
        <p:txBody>
          <a:bodyPr wrap="square" rtlCol="0">
            <a:spAutoFit/>
          </a:bodyPr>
          <a:lstStyle/>
          <a:p>
            <a:r>
              <a:rPr lang="en-US" altLang="zh-CN"/>
              <a:t>(b) method for images with less edges in this paper, k=1.6</a:t>
            </a:r>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500062"/>
            <a:ext cx="7886700" cy="1325563"/>
          </a:xfrm>
        </p:spPr>
        <p:txBody>
          <a:bodyPr/>
          <a:lstStyle/>
          <a:p>
            <a:r>
              <a:rPr lang="en-US" altLang="zh-CN" b="1" dirty="0"/>
              <a:t>Experiment and Analysis(2)</a:t>
            </a:r>
            <a:endParaRPr lang="zh-CN" altLang="en-US" b="1" dirty="0">
              <a:latin typeface="+mn-lt"/>
            </a:endParaRPr>
          </a:p>
        </p:txBody>
      </p:sp>
      <p:pic>
        <p:nvPicPr>
          <p:cNvPr id="6" name="图片 5" descr="1"/>
          <p:cNvPicPr>
            <a:picLocks noChangeAspect="1"/>
          </p:cNvPicPr>
          <p:nvPr/>
        </p:nvPicPr>
        <p:blipFill>
          <a:blip r:embed="rId1"/>
          <a:stretch>
            <a:fillRect/>
          </a:stretch>
        </p:blipFill>
        <p:spPr>
          <a:xfrm>
            <a:off x="1638935" y="2120265"/>
            <a:ext cx="1980000" cy="1980000"/>
          </a:xfrm>
          <a:prstGeom prst="rect">
            <a:avLst/>
          </a:prstGeom>
        </p:spPr>
      </p:pic>
      <p:sp>
        <p:nvSpPr>
          <p:cNvPr id="9" name="内容占位符 8"/>
          <p:cNvSpPr>
            <a:spLocks noGrp="1"/>
          </p:cNvSpPr>
          <p:nvPr>
            <p:ph idx="1"/>
          </p:nvPr>
        </p:nvSpPr>
        <p:spPr>
          <a:xfrm>
            <a:off x="628649" y="1515278"/>
            <a:ext cx="8225983" cy="605059"/>
          </a:xfrm>
        </p:spPr>
        <p:txBody>
          <a:bodyPr>
            <a:normAutofit/>
          </a:bodyPr>
          <a:lstStyle/>
          <a:p>
            <a:pPr marL="0" indent="0"/>
            <a:r>
              <a:rPr lang="en-US" altLang="zh-CN" sz="3200" b="1" dirty="0"/>
              <a:t>  </a:t>
            </a:r>
            <a:r>
              <a:rPr lang="en-US" altLang="zh-CN" sz="3200" dirty="0"/>
              <a:t>Experiment for </a:t>
            </a:r>
            <a:r>
              <a:rPr lang="en-US" altLang="zh-CN" sz="3200" i="1" dirty="0"/>
              <a:t>liftingbody</a:t>
            </a:r>
            <a:r>
              <a:rPr lang="en-US" altLang="zh-CN" sz="3200" dirty="0"/>
              <a:t> image</a:t>
            </a:r>
            <a:endParaRPr lang="en-US" altLang="zh-CN" sz="3200" dirty="0"/>
          </a:p>
          <a:p>
            <a:endParaRPr lang="en-US" altLang="zh-CN" sz="2400" dirty="0"/>
          </a:p>
        </p:txBody>
      </p:sp>
      <p:pic>
        <p:nvPicPr>
          <p:cNvPr id="7" name="图片 6" descr="edge2"/>
          <p:cNvPicPr>
            <a:picLocks noChangeAspect="1"/>
          </p:cNvPicPr>
          <p:nvPr/>
        </p:nvPicPr>
        <p:blipFill>
          <a:blip r:embed="rId2"/>
          <a:stretch>
            <a:fillRect/>
          </a:stretch>
        </p:blipFill>
        <p:spPr>
          <a:xfrm>
            <a:off x="5053330" y="2120265"/>
            <a:ext cx="1980000" cy="1980000"/>
          </a:xfrm>
          <a:prstGeom prst="rect">
            <a:avLst/>
          </a:prstGeom>
        </p:spPr>
      </p:pic>
      <p:pic>
        <p:nvPicPr>
          <p:cNvPr id="8" name="图片 7" descr="1.6"/>
          <p:cNvPicPr>
            <a:picLocks noChangeAspect="1"/>
          </p:cNvPicPr>
          <p:nvPr/>
        </p:nvPicPr>
        <p:blipFill>
          <a:blip r:embed="rId3"/>
          <a:stretch>
            <a:fillRect/>
          </a:stretch>
        </p:blipFill>
        <p:spPr>
          <a:xfrm>
            <a:off x="5053965" y="4447540"/>
            <a:ext cx="1980000" cy="1980000"/>
          </a:xfrm>
          <a:prstGeom prst="rect">
            <a:avLst/>
          </a:prstGeom>
        </p:spPr>
      </p:pic>
      <p:pic>
        <p:nvPicPr>
          <p:cNvPr id="10" name="图片 9" descr="1.2 "/>
          <p:cNvPicPr>
            <a:picLocks noChangeAspect="1"/>
          </p:cNvPicPr>
          <p:nvPr/>
        </p:nvPicPr>
        <p:blipFill>
          <a:blip r:embed="rId4"/>
          <a:stretch>
            <a:fillRect/>
          </a:stretch>
        </p:blipFill>
        <p:spPr>
          <a:xfrm>
            <a:off x="1638935" y="4447540"/>
            <a:ext cx="1980000" cy="1980000"/>
          </a:xfrm>
          <a:prstGeom prst="rect">
            <a:avLst/>
          </a:prstGeom>
        </p:spPr>
      </p:pic>
      <p:sp>
        <p:nvSpPr>
          <p:cNvPr id="11" name="文本框 10"/>
          <p:cNvSpPr txBox="1"/>
          <p:nvPr/>
        </p:nvSpPr>
        <p:spPr>
          <a:xfrm>
            <a:off x="5033645" y="4100195"/>
            <a:ext cx="2019935" cy="337185"/>
          </a:xfrm>
          <a:prstGeom prst="rect">
            <a:avLst/>
          </a:prstGeom>
          <a:noFill/>
        </p:spPr>
        <p:txBody>
          <a:bodyPr wrap="square" rtlCol="0">
            <a:spAutoFit/>
          </a:bodyPr>
          <a:lstStyle/>
          <a:p>
            <a:r>
              <a:rPr lang="en-US" altLang="zh-CN" sz="1600"/>
              <a:t>(b) traditional method</a:t>
            </a:r>
            <a:endParaRPr lang="en-US" altLang="zh-CN" sz="1600"/>
          </a:p>
        </p:txBody>
      </p:sp>
      <p:sp>
        <p:nvSpPr>
          <p:cNvPr id="12" name="文本框 11"/>
          <p:cNvSpPr txBox="1"/>
          <p:nvPr/>
        </p:nvSpPr>
        <p:spPr>
          <a:xfrm>
            <a:off x="1676400" y="4100195"/>
            <a:ext cx="1905000" cy="337185"/>
          </a:xfrm>
          <a:prstGeom prst="rect">
            <a:avLst/>
          </a:prstGeom>
          <a:noFill/>
        </p:spPr>
        <p:txBody>
          <a:bodyPr wrap="square" rtlCol="0">
            <a:spAutoFit/>
          </a:bodyPr>
          <a:lstStyle/>
          <a:p>
            <a:r>
              <a:rPr lang="en-US" altLang="zh-CN" sz="1600"/>
              <a:t>(a) liftingbody image</a:t>
            </a:r>
            <a:endParaRPr lang="en-US" altLang="zh-CN" sz="1600"/>
          </a:p>
        </p:txBody>
      </p:sp>
      <p:sp>
        <p:nvSpPr>
          <p:cNvPr id="13" name="文本框 12"/>
          <p:cNvSpPr txBox="1"/>
          <p:nvPr/>
        </p:nvSpPr>
        <p:spPr>
          <a:xfrm>
            <a:off x="492125" y="6427470"/>
            <a:ext cx="3969385" cy="337185"/>
          </a:xfrm>
          <a:prstGeom prst="rect">
            <a:avLst/>
          </a:prstGeom>
          <a:noFill/>
        </p:spPr>
        <p:txBody>
          <a:bodyPr wrap="square" rtlCol="0">
            <a:spAutoFit/>
          </a:bodyPr>
          <a:lstStyle/>
          <a:p>
            <a:r>
              <a:rPr lang="en-US" altLang="zh-CN" sz="1600"/>
              <a:t>(c) method for images with less edges, </a:t>
            </a:r>
            <a:r>
              <a:rPr lang="en-US" altLang="zh-CN" sz="1600" b="1"/>
              <a:t>k=1.6</a:t>
            </a:r>
            <a:endParaRPr lang="en-US" altLang="zh-CN" sz="1600" b="1"/>
          </a:p>
        </p:txBody>
      </p:sp>
      <p:sp>
        <p:nvSpPr>
          <p:cNvPr id="14" name="文本框 13"/>
          <p:cNvSpPr txBox="1"/>
          <p:nvPr/>
        </p:nvSpPr>
        <p:spPr>
          <a:xfrm>
            <a:off x="4335780" y="6427470"/>
            <a:ext cx="3969385" cy="337185"/>
          </a:xfrm>
          <a:prstGeom prst="rect">
            <a:avLst/>
          </a:prstGeom>
          <a:noFill/>
        </p:spPr>
        <p:txBody>
          <a:bodyPr wrap="square" rtlCol="0">
            <a:spAutoFit/>
          </a:bodyPr>
          <a:lstStyle/>
          <a:p>
            <a:r>
              <a:rPr lang="en-US" altLang="zh-CN" sz="1600"/>
              <a:t>(d) method for images with less edges, </a:t>
            </a:r>
            <a:r>
              <a:rPr lang="en-US" altLang="zh-CN" sz="1600" b="1"/>
              <a:t>k=1.2</a:t>
            </a:r>
            <a:endParaRPr lang="en-US" altLang="zh-CN" sz="1600"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500062"/>
            <a:ext cx="7886700" cy="1325563"/>
          </a:xfrm>
        </p:spPr>
        <p:txBody>
          <a:bodyPr/>
          <a:lstStyle/>
          <a:p>
            <a:r>
              <a:rPr lang="en-US" altLang="zh-CN" b="1" dirty="0"/>
              <a:t>Experiment and Analysis(3)</a:t>
            </a:r>
            <a:endParaRPr lang="zh-CN" altLang="en-US" b="1" dirty="0">
              <a:latin typeface="+mn-lt"/>
            </a:endParaRPr>
          </a:p>
        </p:txBody>
      </p:sp>
      <p:sp>
        <p:nvSpPr>
          <p:cNvPr id="9" name="内容占位符 8"/>
          <p:cNvSpPr>
            <a:spLocks noGrp="1"/>
          </p:cNvSpPr>
          <p:nvPr>
            <p:ph idx="1"/>
          </p:nvPr>
        </p:nvSpPr>
        <p:spPr>
          <a:xfrm>
            <a:off x="628649" y="1515278"/>
            <a:ext cx="8225983" cy="605059"/>
          </a:xfrm>
        </p:spPr>
        <p:txBody>
          <a:bodyPr>
            <a:normAutofit/>
          </a:bodyPr>
          <a:lstStyle/>
          <a:p>
            <a:pPr marL="0" indent="0"/>
            <a:r>
              <a:rPr lang="en-US" altLang="zh-CN" sz="3200" b="1" dirty="0"/>
              <a:t>  </a:t>
            </a:r>
            <a:r>
              <a:rPr lang="en-US" altLang="zh-CN" sz="3200" dirty="0"/>
              <a:t>Experiment for </a:t>
            </a:r>
            <a:r>
              <a:rPr lang="en-US" altLang="zh-CN" sz="3200" i="1" dirty="0"/>
              <a:t>cartoon</a:t>
            </a:r>
            <a:r>
              <a:rPr lang="en-US" altLang="zh-CN" sz="3200" dirty="0"/>
              <a:t> image</a:t>
            </a:r>
            <a:endParaRPr lang="en-US" altLang="zh-CN" sz="3200" dirty="0"/>
          </a:p>
          <a:p>
            <a:endParaRPr lang="en-US" altLang="zh-CN" sz="2400" dirty="0"/>
          </a:p>
        </p:txBody>
      </p:sp>
      <p:pic>
        <p:nvPicPr>
          <p:cNvPr id="3" name="图片 2" descr="edge3"/>
          <p:cNvPicPr>
            <a:picLocks noChangeAspect="1"/>
          </p:cNvPicPr>
          <p:nvPr/>
        </p:nvPicPr>
        <p:blipFill>
          <a:blip r:embed="rId1"/>
          <a:stretch>
            <a:fillRect/>
          </a:stretch>
        </p:blipFill>
        <p:spPr>
          <a:xfrm>
            <a:off x="628650" y="2295525"/>
            <a:ext cx="3825875" cy="3818255"/>
          </a:xfrm>
          <a:prstGeom prst="rect">
            <a:avLst/>
          </a:prstGeom>
        </p:spPr>
      </p:pic>
      <p:pic>
        <p:nvPicPr>
          <p:cNvPr id="4" name="图片 3" descr="rich"/>
          <p:cNvPicPr>
            <a:picLocks noChangeAspect="1"/>
          </p:cNvPicPr>
          <p:nvPr/>
        </p:nvPicPr>
        <p:blipFill>
          <a:blip r:embed="rId2"/>
          <a:stretch>
            <a:fillRect/>
          </a:stretch>
        </p:blipFill>
        <p:spPr>
          <a:xfrm>
            <a:off x="4892040" y="2295525"/>
            <a:ext cx="3825875" cy="3863975"/>
          </a:xfrm>
          <a:prstGeom prst="rect">
            <a:avLst/>
          </a:prstGeom>
        </p:spPr>
      </p:pic>
      <p:sp>
        <p:nvSpPr>
          <p:cNvPr id="5" name="文本框 4"/>
          <p:cNvSpPr txBox="1"/>
          <p:nvPr/>
        </p:nvSpPr>
        <p:spPr>
          <a:xfrm>
            <a:off x="1407795" y="6242050"/>
            <a:ext cx="2267585" cy="368300"/>
          </a:xfrm>
          <a:prstGeom prst="rect">
            <a:avLst/>
          </a:prstGeom>
          <a:noFill/>
        </p:spPr>
        <p:txBody>
          <a:bodyPr wrap="square" rtlCol="0">
            <a:spAutoFit/>
          </a:bodyPr>
          <a:lstStyle/>
          <a:p>
            <a:r>
              <a:rPr lang="en-US" altLang="zh-CN"/>
              <a:t>(a) traditional method</a:t>
            </a:r>
            <a:endParaRPr lang="en-US" altLang="zh-CN"/>
          </a:p>
        </p:txBody>
      </p:sp>
      <p:sp>
        <p:nvSpPr>
          <p:cNvPr id="7" name="文本框 6"/>
          <p:cNvSpPr txBox="1"/>
          <p:nvPr/>
        </p:nvSpPr>
        <p:spPr>
          <a:xfrm>
            <a:off x="4960620" y="6159500"/>
            <a:ext cx="3893185" cy="645160"/>
          </a:xfrm>
          <a:prstGeom prst="rect">
            <a:avLst/>
          </a:prstGeom>
          <a:noFill/>
        </p:spPr>
        <p:txBody>
          <a:bodyPr wrap="square" rtlCol="0">
            <a:spAutoFit/>
          </a:bodyPr>
          <a:lstStyle/>
          <a:p>
            <a:r>
              <a:rPr lang="en-US" altLang="zh-CN" dirty="0"/>
              <a:t>(b) method for images with rich edges, 51×51 neighboring area, k=1.2 </a:t>
            </a:r>
            <a:endParaRPr lang="en-US" altLang="zh-CN" dirty="0"/>
          </a:p>
        </p:txBody>
      </p:sp>
      <p:sp>
        <p:nvSpPr>
          <p:cNvPr id="6" name="椭圆 5"/>
          <p:cNvSpPr/>
          <p:nvPr/>
        </p:nvSpPr>
        <p:spPr>
          <a:xfrm>
            <a:off x="2134870" y="4417695"/>
            <a:ext cx="813435" cy="822325"/>
          </a:xfrm>
          <a:prstGeom prst="ellipse">
            <a:avLst/>
          </a:prstGeom>
          <a:noFill/>
          <a:ln w="19050">
            <a:solidFill>
              <a:srgbClr val="FF0000"/>
            </a:solidFill>
          </a:ln>
          <a:extLst>
            <a:ext uri="{909E8E84-426E-40DD-AFC4-6F175D3DCCD1}">
              <a14:hiddenFill xmlns:a14="http://schemas.microsoft.com/office/drawing/2010/main">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14:hiddenFill>
            </a:ext>
          </a:ex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8" name="椭圆 7"/>
          <p:cNvSpPr/>
          <p:nvPr/>
        </p:nvSpPr>
        <p:spPr>
          <a:xfrm>
            <a:off x="6398260" y="4417695"/>
            <a:ext cx="813435" cy="822325"/>
          </a:xfrm>
          <a:prstGeom prst="ellipse">
            <a:avLst/>
          </a:prstGeom>
          <a:noFill/>
          <a:ln w="19050">
            <a:solidFill>
              <a:srgbClr val="FF0000"/>
            </a:solidFill>
          </a:ln>
          <a:extLst>
            <a:ext uri="{909E8E84-426E-40DD-AFC4-6F175D3DCCD1}">
              <a14:hiddenFill xmlns:a14="http://schemas.microsoft.com/office/drawing/2010/main">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14:hiddenFill>
            </a:ext>
          </a:ex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500062"/>
            <a:ext cx="7886700" cy="1325563"/>
          </a:xfrm>
        </p:spPr>
        <p:txBody>
          <a:bodyPr/>
          <a:lstStyle/>
          <a:p>
            <a:r>
              <a:rPr lang="en-US" altLang="zh-CN" b="1" dirty="0"/>
              <a:t>Strengths and Weaknesses(1)</a:t>
            </a:r>
            <a:endParaRPr lang="zh-CN" altLang="en-US" b="1" dirty="0">
              <a:latin typeface="+mn-lt"/>
            </a:endParaRPr>
          </a:p>
        </p:txBody>
      </p:sp>
      <p:sp>
        <p:nvSpPr>
          <p:cNvPr id="5" name="文本框 4"/>
          <p:cNvSpPr txBox="1"/>
          <p:nvPr/>
        </p:nvSpPr>
        <p:spPr>
          <a:xfrm>
            <a:off x="628650" y="1612265"/>
            <a:ext cx="8345170" cy="3415030"/>
          </a:xfrm>
          <a:prstGeom prst="rect">
            <a:avLst/>
          </a:prstGeom>
          <a:noFill/>
        </p:spPr>
        <p:txBody>
          <a:bodyPr wrap="square" rtlCol="0">
            <a:spAutoFit/>
          </a:bodyPr>
          <a:p>
            <a:pPr>
              <a:lnSpc>
                <a:spcPct val="150000"/>
              </a:lnSpc>
              <a:buFont typeface="Wingdings" panose="05000000000000000000" charset="0"/>
              <a:buChar char="Ø"/>
            </a:pPr>
            <a:r>
              <a:rPr lang="en-US" altLang="zh-CN" sz="2800" dirty="0">
                <a:sym typeface="+mn-ea"/>
              </a:rPr>
              <a:t> </a:t>
            </a:r>
            <a:r>
              <a:rPr lang="en-US" altLang="zh-CN" sz="3200" dirty="0">
                <a:sym typeface="+mn-ea"/>
              </a:rPr>
              <a:t>Strengths: </a:t>
            </a:r>
            <a:endParaRPr lang="en-US" altLang="zh-CN" sz="3200" dirty="0">
              <a:sym typeface="+mn-ea"/>
            </a:endParaRPr>
          </a:p>
          <a:p>
            <a:pPr marL="914400" lvl="1" indent="-457200">
              <a:lnSpc>
                <a:spcPct val="100000"/>
              </a:lnSpc>
              <a:buFont typeface="Arial" panose="020B0604020202020204" pitchFamily="34" charset="0"/>
              <a:buChar char="•"/>
            </a:pPr>
            <a:r>
              <a:rPr lang="en-US" altLang="zh-CN" sz="2800" dirty="0">
                <a:sym typeface="+mn-ea"/>
              </a:rPr>
              <a:t>Keep the advantages of the traditional Canny algorithm.</a:t>
            </a:r>
            <a:endParaRPr lang="en-US" altLang="zh-CN" sz="2800" dirty="0">
              <a:sym typeface="+mn-ea"/>
            </a:endParaRPr>
          </a:p>
          <a:p>
            <a:pPr marL="914400" lvl="1" indent="-457200">
              <a:lnSpc>
                <a:spcPct val="100000"/>
              </a:lnSpc>
              <a:buFont typeface="Arial" panose="020B0604020202020204" pitchFamily="34" charset="0"/>
              <a:buChar char="•"/>
            </a:pPr>
            <a:r>
              <a:rPr lang="en-US" altLang="zh-CN" sz="2800" dirty="0">
                <a:sym typeface="+mn-ea"/>
              </a:rPr>
              <a:t>This algorithm can obtain threshold automatically.</a:t>
            </a:r>
            <a:endParaRPr lang="en-US" altLang="zh-CN" sz="2800" dirty="0">
              <a:sym typeface="+mn-ea"/>
            </a:endParaRPr>
          </a:p>
          <a:p>
            <a:pPr marL="914400" lvl="1" indent="-457200">
              <a:lnSpc>
                <a:spcPct val="100000"/>
              </a:lnSpc>
              <a:buFont typeface="Arial" panose="020B0604020202020204" pitchFamily="34" charset="0"/>
              <a:buChar char="•"/>
            </a:pPr>
            <a:r>
              <a:rPr lang="en-US" altLang="zh-CN" sz="2800" dirty="0">
                <a:sym typeface="+mn-ea"/>
              </a:rPr>
              <a:t>Enhance the ability of noise suppression and keeps more edge information, i.e. it has higher SNR.</a:t>
            </a:r>
            <a:endParaRPr lang="en-US" altLang="zh-CN" sz="2800" dirty="0">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500062"/>
            <a:ext cx="7886700" cy="1325563"/>
          </a:xfrm>
        </p:spPr>
        <p:txBody>
          <a:bodyPr/>
          <a:lstStyle/>
          <a:p>
            <a:r>
              <a:rPr lang="en-US" altLang="zh-CN" b="1" dirty="0"/>
              <a:t>Strengths and Weaknesses(2)</a:t>
            </a:r>
            <a:endParaRPr lang="zh-CN" altLang="en-US" b="1" dirty="0">
              <a:latin typeface="+mn-lt"/>
            </a:endParaRPr>
          </a:p>
        </p:txBody>
      </p:sp>
      <p:sp>
        <p:nvSpPr>
          <p:cNvPr id="4" name="文本框 3"/>
          <p:cNvSpPr txBox="1"/>
          <p:nvPr/>
        </p:nvSpPr>
        <p:spPr>
          <a:xfrm>
            <a:off x="690245" y="1559560"/>
            <a:ext cx="7828280" cy="4461510"/>
          </a:xfrm>
          <a:prstGeom prst="rect">
            <a:avLst/>
          </a:prstGeom>
          <a:noFill/>
        </p:spPr>
        <p:txBody>
          <a:bodyPr wrap="square" rtlCol="0">
            <a:spAutoFit/>
          </a:bodyPr>
          <a:p>
            <a:pPr>
              <a:buFont typeface="Wingdings" panose="05000000000000000000" charset="0"/>
              <a:buChar char="Ø"/>
            </a:pPr>
            <a:r>
              <a:rPr lang="en-US" altLang="zh-CN" sz="3200" dirty="0">
                <a:sym typeface="+mn-ea"/>
              </a:rPr>
              <a:t> Weaknesses:</a:t>
            </a:r>
            <a:endParaRPr lang="en-US" altLang="zh-CN" sz="2800" dirty="0">
              <a:sym typeface="+mn-ea"/>
            </a:endParaRPr>
          </a:p>
          <a:p>
            <a:pPr marL="742950" lvl="1" indent="-285750">
              <a:lnSpc>
                <a:spcPct val="100000"/>
              </a:lnSpc>
              <a:buFont typeface="Arial" panose="020B0604020202020204" pitchFamily="34" charset="0"/>
              <a:buChar char="•"/>
            </a:pPr>
            <a:r>
              <a:rPr lang="en-US" altLang="zh-CN" sz="2800" dirty="0">
                <a:sym typeface="+mn-ea"/>
              </a:rPr>
              <a:t>Computing speed is relatively slow.</a:t>
            </a:r>
            <a:endParaRPr lang="en-US" altLang="zh-CN" sz="2800" dirty="0">
              <a:sym typeface="+mn-ea"/>
            </a:endParaRPr>
          </a:p>
          <a:p>
            <a:pPr marL="742950" lvl="1" indent="-285750">
              <a:lnSpc>
                <a:spcPct val="100000"/>
              </a:lnSpc>
              <a:buFont typeface="Arial" panose="020B0604020202020204" pitchFamily="34" charset="0"/>
              <a:buChar char="•"/>
            </a:pPr>
            <a:r>
              <a:rPr lang="en-US" altLang="zh-CN" sz="2800" dirty="0">
                <a:sym typeface="+mn-ea"/>
              </a:rPr>
              <a:t>The improvement is not remarkable enough. Especially when we tried the proposed method for image with rich edge information,  we find </a:t>
            </a:r>
            <a:r>
              <a:rPr lang="en-US" altLang="zh-CN" sz="2800" dirty="0">
                <a:sym typeface="+mn-ea"/>
              </a:rPr>
              <a:t>more useless edges appear w</a:t>
            </a:r>
            <a:r>
              <a:rPr lang="en-US" altLang="zh-CN" sz="2800" dirty="0">
                <a:sym typeface="+mn-ea"/>
              </a:rPr>
              <a:t>hen the window length N is small.  Although we has tried to improve it according to the remarks in </a:t>
            </a:r>
            <a:r>
              <a:rPr lang="en-US" altLang="zh-CN" sz="2800" i="1" dirty="0">
                <a:sym typeface="+mn-ea"/>
              </a:rPr>
              <a:t>Experiment and Analysis(3)</a:t>
            </a:r>
            <a:r>
              <a:rPr lang="en-US" altLang="zh-CN" sz="2800" dirty="0">
                <a:sym typeface="+mn-ea"/>
              </a:rPr>
              <a:t>, the results need to be improved. </a:t>
            </a:r>
            <a:endParaRPr lang="en-US" altLang="zh-CN" sz="2800" dirty="0">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500062"/>
            <a:ext cx="7886700" cy="1325563"/>
          </a:xfrm>
        </p:spPr>
        <p:txBody>
          <a:bodyPr/>
          <a:lstStyle/>
          <a:p>
            <a:r>
              <a:rPr lang="en-US" altLang="zh-CN" b="1" dirty="0"/>
              <a:t>Future Work</a:t>
            </a:r>
            <a:endParaRPr lang="zh-CN" altLang="en-US" b="1" dirty="0">
              <a:latin typeface="+mn-lt"/>
            </a:endParaRPr>
          </a:p>
        </p:txBody>
      </p:sp>
      <p:sp>
        <p:nvSpPr>
          <p:cNvPr id="3" name="内容占位符 2"/>
          <p:cNvSpPr>
            <a:spLocks noGrp="1"/>
          </p:cNvSpPr>
          <p:nvPr>
            <p:ph idx="1"/>
          </p:nvPr>
        </p:nvSpPr>
        <p:spPr/>
        <p:txBody>
          <a:bodyPr>
            <a:normAutofit/>
          </a:bodyPr>
          <a:lstStyle/>
          <a:p>
            <a:pPr lvl="0">
              <a:lnSpc>
                <a:spcPct val="150000"/>
              </a:lnSpc>
            </a:pPr>
            <a:r>
              <a:rPr lang="en-US" altLang="zh-CN" dirty="0"/>
              <a:t>Improve computing speed by optimization of code.</a:t>
            </a:r>
            <a:endParaRPr lang="zh-CN" altLang="zh-CN" dirty="0"/>
          </a:p>
          <a:p>
            <a:pPr lvl="0">
              <a:lnSpc>
                <a:spcPct val="150000"/>
              </a:lnSpc>
            </a:pPr>
            <a:r>
              <a:rPr lang="en-US" altLang="zh-CN" dirty="0"/>
              <a:t>Try to find better operator’s order (now 3×3 can be changed into N×N or M×N ). </a:t>
            </a:r>
            <a:endParaRPr lang="zh-CN" altLang="zh-CN" dirty="0"/>
          </a:p>
          <a:p>
            <a:pPr lvl="0">
              <a:lnSpc>
                <a:spcPct val="150000"/>
              </a:lnSpc>
            </a:pPr>
            <a:r>
              <a:rPr lang="en-US" altLang="zh-CN" dirty="0"/>
              <a:t>Try to optimize the calculation of threshold further.</a:t>
            </a:r>
            <a:endParaRPr lang="zh-CN" altLang="zh-CN" dirty="0"/>
          </a:p>
          <a:p>
            <a:pPr lvl="0">
              <a:lnSpc>
                <a:spcPct val="150000"/>
              </a:lnSpc>
            </a:pPr>
            <a:r>
              <a:rPr lang="en-US" altLang="zh-CN" dirty="0"/>
              <a:t>Establish a rule to distinguish the specific type of images.</a:t>
            </a:r>
            <a:endParaRPr lang="en-US" alt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500062"/>
            <a:ext cx="7886700" cy="1325563"/>
          </a:xfrm>
        </p:spPr>
        <p:txBody>
          <a:bodyPr/>
          <a:lstStyle/>
          <a:p>
            <a:r>
              <a:rPr lang="en-US" altLang="zh-CN" dirty="0">
                <a:latin typeface="+mn-lt"/>
              </a:rPr>
              <a:t>Contents</a:t>
            </a:r>
            <a:endParaRPr lang="zh-CN" altLang="en-US" dirty="0">
              <a:latin typeface="+mn-lt"/>
            </a:endParaRPr>
          </a:p>
        </p:txBody>
      </p:sp>
      <p:sp>
        <p:nvSpPr>
          <p:cNvPr id="3" name="内容占位符 2"/>
          <p:cNvSpPr>
            <a:spLocks noGrp="1"/>
          </p:cNvSpPr>
          <p:nvPr>
            <p:ph idx="1"/>
          </p:nvPr>
        </p:nvSpPr>
        <p:spPr>
          <a:xfrm>
            <a:off x="711345" y="1368272"/>
            <a:ext cx="7886700" cy="4733437"/>
          </a:xfrm>
        </p:spPr>
        <p:txBody>
          <a:bodyPr>
            <a:noAutofit/>
          </a:bodyPr>
          <a:lstStyle/>
          <a:p>
            <a:r>
              <a:rPr lang="en-US" altLang="zh-CN" sz="2400" dirty="0"/>
              <a:t>Background</a:t>
            </a:r>
            <a:endParaRPr lang="en-US" altLang="zh-CN" sz="2400" dirty="0"/>
          </a:p>
          <a:p>
            <a:pPr lvl="1"/>
            <a:r>
              <a:rPr lang="en-US" altLang="zh-CN" sz="1600" dirty="0"/>
              <a:t>Traditional Canny</a:t>
            </a:r>
            <a:r>
              <a:rPr lang="en-US" altLang="zh-CN" sz="1600" b="1" baseline="30000" dirty="0"/>
              <a:t>[2]</a:t>
            </a:r>
            <a:r>
              <a:rPr lang="en-US" altLang="zh-CN" sz="1400" b="1" dirty="0"/>
              <a:t> </a:t>
            </a:r>
            <a:endParaRPr lang="en-US" altLang="zh-CN" sz="1400" b="1" dirty="0"/>
          </a:p>
          <a:p>
            <a:pPr lvl="1"/>
            <a:r>
              <a:rPr lang="en-US" altLang="zh-CN" sz="1600" dirty="0"/>
              <a:t>Motivation</a:t>
            </a:r>
            <a:endParaRPr lang="en-US" altLang="zh-CN" sz="1600" dirty="0"/>
          </a:p>
          <a:p>
            <a:r>
              <a:rPr lang="en-US" altLang="zh-CN" sz="2400" dirty="0"/>
              <a:t>Related Works</a:t>
            </a:r>
            <a:endParaRPr lang="en-US" altLang="zh-CN" sz="2400" dirty="0"/>
          </a:p>
          <a:p>
            <a:r>
              <a:rPr lang="en-US" altLang="zh-CN" sz="2400" dirty="0"/>
              <a:t>The Improved Algorithm</a:t>
            </a:r>
            <a:endParaRPr lang="en-US" altLang="zh-CN" sz="2400" dirty="0"/>
          </a:p>
          <a:p>
            <a:pPr lvl="1"/>
            <a:r>
              <a:rPr lang="en-US" altLang="zh-CN" sz="1600" dirty="0"/>
              <a:t>Image Gradient Calculation</a:t>
            </a:r>
            <a:endParaRPr lang="en-US" altLang="zh-CN" sz="1600" dirty="0"/>
          </a:p>
          <a:p>
            <a:pPr lvl="1"/>
            <a:r>
              <a:rPr lang="en-US" altLang="zh-CN" sz="1600" dirty="0"/>
              <a:t>Adaptive Threshold Selection</a:t>
            </a:r>
            <a:endParaRPr lang="en-US" altLang="zh-CN" sz="2000" b="1" dirty="0"/>
          </a:p>
          <a:p>
            <a:r>
              <a:rPr lang="en-US" altLang="zh-CN" sz="2400" dirty="0">
                <a:sym typeface="+mn-ea"/>
              </a:rPr>
              <a:t>Our Work</a:t>
            </a:r>
            <a:endParaRPr lang="en-US" altLang="zh-CN" sz="2400" dirty="0"/>
          </a:p>
          <a:p>
            <a:pPr lvl="1"/>
            <a:r>
              <a:rPr lang="en-US" altLang="zh-CN" sz="1600" dirty="0">
                <a:sym typeface="+mn-ea"/>
              </a:rPr>
              <a:t>Algorithm Design</a:t>
            </a:r>
            <a:endParaRPr lang="en-US" altLang="zh-CN" sz="1600" dirty="0">
              <a:sym typeface="+mn-ea"/>
            </a:endParaRPr>
          </a:p>
          <a:p>
            <a:pPr lvl="1"/>
            <a:r>
              <a:rPr lang="en-US" altLang="zh-CN" sz="1600" dirty="0">
                <a:sym typeface="+mn-ea"/>
              </a:rPr>
              <a:t>Experiment and Analysis</a:t>
            </a:r>
            <a:endParaRPr lang="en-US" altLang="zh-CN" sz="1600" dirty="0"/>
          </a:p>
          <a:p>
            <a:r>
              <a:rPr lang="en-US" altLang="zh-CN" sz="2400" dirty="0"/>
              <a:t>Strengths and Weaknesses</a:t>
            </a:r>
            <a:endParaRPr lang="en-US" altLang="zh-CN" sz="2400" dirty="0"/>
          </a:p>
          <a:p>
            <a:r>
              <a:rPr lang="en-US" altLang="zh-CN" sz="2400" dirty="0"/>
              <a:t>Future Work</a:t>
            </a:r>
            <a:endParaRPr lang="en-US" altLang="zh-CN" sz="2400" dirty="0"/>
          </a:p>
          <a:p>
            <a:r>
              <a:rPr lang="en-US" altLang="zh-CN" sz="2400" dirty="0"/>
              <a:t>References</a:t>
            </a:r>
            <a:endParaRPr lang="en-US" altLang="zh-CN"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469301"/>
            <a:ext cx="7886700" cy="1325563"/>
          </a:xfrm>
        </p:spPr>
        <p:txBody>
          <a:bodyPr/>
          <a:lstStyle/>
          <a:p>
            <a:r>
              <a:rPr lang="en-US" altLang="zh-CN" b="1" dirty="0"/>
              <a:t>References</a:t>
            </a:r>
            <a:endParaRPr lang="zh-CN" altLang="en-US" dirty="0"/>
          </a:p>
        </p:txBody>
      </p:sp>
      <p:sp>
        <p:nvSpPr>
          <p:cNvPr id="5" name="TextBox 4"/>
          <p:cNvSpPr txBox="1"/>
          <p:nvPr/>
        </p:nvSpPr>
        <p:spPr>
          <a:xfrm>
            <a:off x="798653" y="1608881"/>
            <a:ext cx="7801337" cy="5293757"/>
          </a:xfrm>
          <a:prstGeom prst="rect">
            <a:avLst/>
          </a:prstGeom>
          <a:noFill/>
        </p:spPr>
        <p:txBody>
          <a:bodyPr wrap="square" rtlCol="0">
            <a:spAutoFit/>
          </a:bodyPr>
          <a:lstStyle/>
          <a:p>
            <a:r>
              <a:rPr lang="en-US" altLang="zh-CN" sz="2000" dirty="0"/>
              <a:t>[1]</a:t>
            </a:r>
            <a:r>
              <a:rPr lang="en-US" altLang="zh-CN" sz="2000" dirty="0" err="1"/>
              <a:t>Rong</a:t>
            </a:r>
            <a:r>
              <a:rPr lang="en-US" altLang="zh-CN" sz="2000" dirty="0"/>
              <a:t> W, Li Z, Zhang W, et al. An improved CANNY edge detection algorithm[C]//</a:t>
            </a:r>
            <a:r>
              <a:rPr lang="en-US" altLang="zh-CN" sz="2000" dirty="0" err="1"/>
              <a:t>Mechatronics</a:t>
            </a:r>
            <a:r>
              <a:rPr lang="en-US" altLang="zh-CN" sz="2000" dirty="0"/>
              <a:t> and Automation (ICMA), 2014 IEEE International Conference on. IEEE, 2014: 577-582.</a:t>
            </a:r>
            <a:endParaRPr lang="en-US" altLang="zh-CN" sz="2000" dirty="0"/>
          </a:p>
          <a:p>
            <a:r>
              <a:rPr lang="en-US" altLang="zh-CN" sz="2000" dirty="0"/>
              <a:t> </a:t>
            </a:r>
            <a:endParaRPr lang="en-US" altLang="zh-CN" sz="2000" dirty="0"/>
          </a:p>
          <a:p>
            <a:r>
              <a:rPr lang="en-US" altLang="zh-CN" sz="2000" dirty="0"/>
              <a:t>[2]Canny J. A computational approach to edge detection[J]. IEEE Transactions on pattern analysis and machine intelligence, 1986 (6): 679-698.</a:t>
            </a:r>
            <a:endParaRPr lang="en-US" altLang="zh-CN" sz="2000" dirty="0"/>
          </a:p>
          <a:p>
            <a:r>
              <a:rPr lang="en-US" altLang="zh-CN" sz="2000" dirty="0"/>
              <a:t> </a:t>
            </a:r>
            <a:endParaRPr lang="en-US" altLang="zh-CN" sz="2000" dirty="0"/>
          </a:p>
          <a:p>
            <a:r>
              <a:rPr lang="en-US" altLang="zh-CN" sz="2000" dirty="0"/>
              <a:t>[3]X H </a:t>
            </a:r>
            <a:r>
              <a:rPr lang="en-US" altLang="zh-CN" sz="2000" dirty="0" err="1"/>
              <a:t>Wang,Y</a:t>
            </a:r>
            <a:r>
              <a:rPr lang="en-US" altLang="zh-CN" sz="2000" dirty="0"/>
              <a:t> J </a:t>
            </a:r>
            <a:r>
              <a:rPr lang="en-US" altLang="zh-CN" sz="2000" dirty="0" err="1"/>
              <a:t>Qian</a:t>
            </a:r>
            <a:r>
              <a:rPr lang="en-US" altLang="zh-CN" sz="2000" dirty="0"/>
              <a:t>. An improved Canny edge detection algorithm[C]//Mechanical and Electrical Engineering Magazine, 2008: vol.25,no.12,pp.60-63.</a:t>
            </a:r>
            <a:endParaRPr lang="en-US" altLang="zh-CN" sz="2000" dirty="0"/>
          </a:p>
          <a:p>
            <a:r>
              <a:rPr lang="en-US" altLang="zh-CN" sz="2000" dirty="0"/>
              <a:t> </a:t>
            </a:r>
            <a:endParaRPr lang="en-US" altLang="zh-CN" sz="2000" dirty="0"/>
          </a:p>
          <a:p>
            <a:r>
              <a:rPr lang="en-US" altLang="zh-CN" sz="2000" dirty="0"/>
              <a:t>[4]</a:t>
            </a:r>
            <a:r>
              <a:rPr lang="en-US" altLang="zh-CN" sz="2000" dirty="0" err="1"/>
              <a:t>Er-Sen</a:t>
            </a:r>
            <a:r>
              <a:rPr lang="en-US" altLang="zh-CN" sz="2000" dirty="0"/>
              <a:t> L, </a:t>
            </a:r>
            <a:r>
              <a:rPr lang="en-US" altLang="zh-CN" sz="2000" dirty="0" err="1"/>
              <a:t>Shu</a:t>
            </a:r>
            <a:r>
              <a:rPr lang="en-US" altLang="zh-CN" sz="2000" dirty="0"/>
              <a:t>-Long Z, </a:t>
            </a:r>
            <a:r>
              <a:rPr lang="en-US" altLang="zh-CN" sz="2000" dirty="0" err="1"/>
              <a:t>Bao-shan</a:t>
            </a:r>
            <a:r>
              <a:rPr lang="en-US" altLang="zh-CN" sz="2000" dirty="0"/>
              <a:t> Z, et al. An adaptive edge-detection method based on the canny operator[C]//Environmental Science and Information Application Technology, 2009. ESIAT 2009. International Conference on. IEEE, 2009, 1: 465-469.</a:t>
            </a:r>
            <a:endParaRPr lang="en-US" altLang="zh-CN" sz="2000" dirty="0"/>
          </a:p>
          <a:p>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90440" y="2569579"/>
            <a:ext cx="3206187" cy="1107996"/>
          </a:xfrm>
          <a:prstGeom prst="rect">
            <a:avLst/>
          </a:prstGeom>
          <a:noFill/>
        </p:spPr>
        <p:txBody>
          <a:bodyPr wrap="square" rtlCol="0">
            <a:spAutoFit/>
          </a:bodyPr>
          <a:lstStyle/>
          <a:p>
            <a:r>
              <a:rPr lang="en-US" altLang="zh-CN" sz="6600" dirty="0"/>
              <a:t>THANKS!</a:t>
            </a:r>
            <a:endParaRPr lang="zh-CN" altLang="en-US" sz="6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500062"/>
            <a:ext cx="7886700" cy="1325563"/>
          </a:xfrm>
        </p:spPr>
        <p:txBody>
          <a:bodyPr/>
          <a:lstStyle/>
          <a:p>
            <a:r>
              <a:rPr lang="en-US" altLang="zh-CN" b="1" dirty="0"/>
              <a:t>Background</a:t>
            </a:r>
            <a:endParaRPr lang="zh-CN" altLang="en-US" b="1" baseline="30000" dirty="0">
              <a:latin typeface="+mn-lt"/>
            </a:endParaRPr>
          </a:p>
        </p:txBody>
      </p:sp>
      <p:sp>
        <p:nvSpPr>
          <p:cNvPr id="3" name="内容占位符 2"/>
          <p:cNvSpPr>
            <a:spLocks noGrp="1"/>
          </p:cNvSpPr>
          <p:nvPr>
            <p:ph idx="1"/>
          </p:nvPr>
        </p:nvSpPr>
        <p:spPr>
          <a:xfrm>
            <a:off x="1078672" y="2187616"/>
            <a:ext cx="9685783" cy="4844004"/>
          </a:xfrm>
        </p:spPr>
        <p:txBody>
          <a:bodyPr>
            <a:normAutofit/>
          </a:bodyPr>
          <a:lstStyle/>
          <a:p>
            <a:pPr>
              <a:buFont typeface="Wingdings" panose="05000000000000000000" charset="0"/>
              <a:buChar char="Ø"/>
            </a:pPr>
            <a:r>
              <a:rPr lang="en-US" altLang="zh-CN" dirty="0"/>
              <a:t> Three Criteria</a:t>
            </a:r>
            <a:endParaRPr lang="en-US" altLang="zh-CN" dirty="0"/>
          </a:p>
          <a:p>
            <a:r>
              <a:rPr lang="en-US" altLang="zh-CN" sz="2000" dirty="0"/>
              <a:t>SNR criterion</a:t>
            </a:r>
            <a:endParaRPr lang="en-US" altLang="zh-CN" sz="2000" dirty="0"/>
          </a:p>
          <a:p>
            <a:r>
              <a:rPr lang="en-US" altLang="zh-CN" sz="2000" dirty="0"/>
              <a:t>Localization precision criterion</a:t>
            </a:r>
            <a:endParaRPr lang="en-US" altLang="zh-CN" sz="2000" dirty="0"/>
          </a:p>
          <a:p>
            <a:r>
              <a:rPr lang="en-US" altLang="zh-CN" sz="2000" dirty="0"/>
              <a:t>Single edge response criterion</a:t>
            </a:r>
            <a:endParaRPr lang="en-US" altLang="zh-CN" sz="2000" dirty="0"/>
          </a:p>
          <a:p>
            <a:endParaRPr lang="en-US" altLang="zh-CN" sz="1000" dirty="0"/>
          </a:p>
          <a:p>
            <a:pPr>
              <a:buFont typeface="Wingdings" panose="05000000000000000000" charset="0"/>
              <a:buChar char="Ø"/>
            </a:pPr>
            <a:r>
              <a:rPr lang="en-US" altLang="zh-CN" dirty="0"/>
              <a:t> Four Steps</a:t>
            </a:r>
            <a:endParaRPr lang="en-US" altLang="zh-CN" dirty="0"/>
          </a:p>
          <a:p>
            <a:r>
              <a:rPr lang="en-US" altLang="zh-CN" sz="2000" dirty="0"/>
              <a:t>Image filtering</a:t>
            </a:r>
            <a:endParaRPr lang="en-US" altLang="zh-CN" sz="2000" dirty="0"/>
          </a:p>
          <a:p>
            <a:r>
              <a:rPr lang="en-US" altLang="zh-CN" sz="2000" dirty="0"/>
              <a:t>Image gradient calculation</a:t>
            </a:r>
            <a:endParaRPr lang="en-US" altLang="zh-CN" sz="2000" dirty="0"/>
          </a:p>
          <a:p>
            <a:r>
              <a:rPr lang="en-US" altLang="zh-CN" sz="2000" dirty="0"/>
              <a:t>Non-maximum Suppression (NMS)</a:t>
            </a:r>
            <a:endParaRPr lang="en-US" altLang="zh-CN" sz="2000" dirty="0"/>
          </a:p>
          <a:p>
            <a:r>
              <a:rPr lang="en-US" altLang="zh-CN" sz="2000" dirty="0"/>
              <a:t>Checking and connecting edges</a:t>
            </a:r>
            <a:endParaRPr lang="en-US" altLang="zh-CN" sz="2000" dirty="0"/>
          </a:p>
        </p:txBody>
      </p:sp>
      <p:sp>
        <p:nvSpPr>
          <p:cNvPr id="4" name="TextBox 3"/>
          <p:cNvSpPr txBox="1"/>
          <p:nvPr/>
        </p:nvSpPr>
        <p:spPr>
          <a:xfrm>
            <a:off x="671333" y="1597306"/>
            <a:ext cx="4340506" cy="800219"/>
          </a:xfrm>
          <a:prstGeom prst="rect">
            <a:avLst/>
          </a:prstGeom>
          <a:noFill/>
        </p:spPr>
        <p:txBody>
          <a:bodyPr wrap="square" rtlCol="0">
            <a:spAutoFit/>
          </a:bodyPr>
          <a:lstStyle/>
          <a:p>
            <a:pPr>
              <a:buFont typeface="Arial" panose="020B0604020202020204" pitchFamily="34" charset="0"/>
              <a:buChar char="•"/>
            </a:pPr>
            <a:r>
              <a:rPr lang="en-US" altLang="zh-CN" b="1" dirty="0"/>
              <a:t>   </a:t>
            </a:r>
            <a:r>
              <a:rPr lang="en-US" altLang="zh-CN" sz="2800" dirty="0"/>
              <a:t>Traditional Canny</a:t>
            </a:r>
            <a:r>
              <a:rPr lang="en-US" altLang="zh-CN" sz="2800" baseline="30000" dirty="0"/>
              <a:t>[2]</a:t>
            </a:r>
            <a:r>
              <a:rPr lang="en-US" altLang="zh-CN" sz="2800" dirty="0"/>
              <a:t> </a:t>
            </a:r>
            <a:endParaRPr lang="en-US" altLang="zh-CN" dirty="0"/>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95253" y="2286743"/>
            <a:ext cx="7693639" cy="4351338"/>
          </a:xfrm>
        </p:spPr>
        <p:txBody>
          <a:bodyPr>
            <a:normAutofit/>
          </a:bodyPr>
          <a:lstStyle/>
          <a:p>
            <a:r>
              <a:rPr lang="en-US" altLang="zh-CN" dirty="0"/>
              <a:t>Adopting 2×2 neighboring area to calculate image’s gradient</a:t>
            </a:r>
            <a:endParaRPr lang="en-US" altLang="zh-CN" dirty="0"/>
          </a:p>
          <a:p>
            <a:pPr>
              <a:buNone/>
            </a:pPr>
            <a:r>
              <a:rPr lang="en-US" altLang="zh-CN" dirty="0"/>
              <a:t>   - Easy to lose real edge information. </a:t>
            </a:r>
            <a:endParaRPr lang="en-US" altLang="zh-CN" dirty="0"/>
          </a:p>
          <a:p>
            <a:pPr marL="0" indent="0">
              <a:buNone/>
            </a:pPr>
            <a:endParaRPr lang="zh-CN" altLang="zh-CN" dirty="0"/>
          </a:p>
          <a:p>
            <a:r>
              <a:rPr lang="en-US" altLang="zh-CN" dirty="0"/>
              <a:t>Fixed threshold </a:t>
            </a:r>
            <a:endParaRPr lang="en-US" altLang="zh-CN" dirty="0"/>
          </a:p>
          <a:p>
            <a:pPr marL="0" indent="0">
              <a:buNone/>
            </a:pPr>
            <a:r>
              <a:rPr lang="en-US" altLang="zh-CN" dirty="0"/>
              <a:t>   - Easy to lose local characteristic edge information.</a:t>
            </a:r>
            <a:endParaRPr lang="en-US" altLang="zh-CN" sz="2400" dirty="0"/>
          </a:p>
        </p:txBody>
      </p:sp>
      <p:sp>
        <p:nvSpPr>
          <p:cNvPr id="5" name="标题 1"/>
          <p:cNvSpPr>
            <a:spLocks noGrp="1"/>
          </p:cNvSpPr>
          <p:nvPr>
            <p:ph type="title"/>
          </p:nvPr>
        </p:nvSpPr>
        <p:spPr>
          <a:xfrm>
            <a:off x="628650" y="500062"/>
            <a:ext cx="7886700" cy="1325563"/>
          </a:xfrm>
        </p:spPr>
        <p:txBody>
          <a:bodyPr/>
          <a:lstStyle/>
          <a:p>
            <a:r>
              <a:rPr lang="en-US" altLang="zh-CN" b="1" dirty="0"/>
              <a:t>Background</a:t>
            </a:r>
            <a:endParaRPr lang="zh-CN" altLang="en-US" b="1" baseline="30000" dirty="0">
              <a:latin typeface="+mn-lt"/>
            </a:endParaRPr>
          </a:p>
        </p:txBody>
      </p:sp>
      <p:sp>
        <p:nvSpPr>
          <p:cNvPr id="6" name="TextBox 5"/>
          <p:cNvSpPr txBox="1"/>
          <p:nvPr/>
        </p:nvSpPr>
        <p:spPr>
          <a:xfrm>
            <a:off x="528483" y="1616789"/>
            <a:ext cx="6458672" cy="860425"/>
          </a:xfrm>
          <a:prstGeom prst="rect">
            <a:avLst/>
          </a:prstGeom>
          <a:noFill/>
        </p:spPr>
        <p:txBody>
          <a:bodyPr wrap="square" rtlCol="0">
            <a:spAutoFit/>
          </a:bodyPr>
          <a:lstStyle/>
          <a:p>
            <a:pPr>
              <a:buFont typeface="Arial" panose="020B0604020202020204" pitchFamily="34" charset="0"/>
              <a:buChar char="•"/>
            </a:pPr>
            <a:r>
              <a:rPr lang="en-US" altLang="zh-CN" sz="3200" b="1" dirty="0"/>
              <a:t>  </a:t>
            </a:r>
            <a:r>
              <a:rPr lang="en-US" altLang="zh-CN" sz="3200" dirty="0"/>
              <a:t>Problems in Traditional Canny</a:t>
            </a:r>
            <a:endParaRPr lang="en-US" altLang="zh-CN" sz="3200" dirty="0"/>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10294" y="2341133"/>
            <a:ext cx="7886700" cy="4351338"/>
          </a:xfrm>
        </p:spPr>
        <p:txBody>
          <a:bodyPr>
            <a:normAutofit/>
          </a:bodyPr>
          <a:lstStyle/>
          <a:p>
            <a:pPr lvl="0"/>
            <a:r>
              <a:rPr lang="en-US" altLang="zh-CN" sz="2600" dirty="0"/>
              <a:t>To improve the image gradient calculation operator, which is helpful to preserve more useful detail edges and more robust to noise. </a:t>
            </a:r>
            <a:endParaRPr lang="en-US" altLang="zh-CN" sz="2600" dirty="0"/>
          </a:p>
          <a:p>
            <a:pPr lvl="0"/>
            <a:endParaRPr lang="zh-CN" altLang="zh-CN" dirty="0"/>
          </a:p>
          <a:p>
            <a:r>
              <a:rPr lang="en-US" altLang="zh-CN" sz="2600" dirty="0"/>
              <a:t>Two adaptive threshold selection methods were presented for two kinds of typical images respectively, and it can contribute to fit diffident conditions automatically.</a:t>
            </a:r>
            <a:endParaRPr lang="en-US" altLang="zh-CN" sz="2600" dirty="0"/>
          </a:p>
        </p:txBody>
      </p:sp>
      <p:sp>
        <p:nvSpPr>
          <p:cNvPr id="5" name="标题 1"/>
          <p:cNvSpPr>
            <a:spLocks noGrp="1"/>
          </p:cNvSpPr>
          <p:nvPr>
            <p:ph type="title"/>
          </p:nvPr>
        </p:nvSpPr>
        <p:spPr>
          <a:xfrm>
            <a:off x="628650" y="500062"/>
            <a:ext cx="7886700" cy="1325563"/>
          </a:xfrm>
        </p:spPr>
        <p:txBody>
          <a:bodyPr/>
          <a:lstStyle/>
          <a:p>
            <a:r>
              <a:rPr lang="en-US" altLang="zh-CN" b="1" dirty="0"/>
              <a:t>Background</a:t>
            </a:r>
            <a:endParaRPr lang="zh-CN" altLang="en-US" b="1" baseline="30000" dirty="0">
              <a:latin typeface="+mn-lt"/>
            </a:endParaRPr>
          </a:p>
        </p:txBody>
      </p:sp>
      <p:sp>
        <p:nvSpPr>
          <p:cNvPr id="6" name="TextBox 5"/>
          <p:cNvSpPr txBox="1"/>
          <p:nvPr/>
        </p:nvSpPr>
        <p:spPr>
          <a:xfrm>
            <a:off x="790697" y="1591912"/>
            <a:ext cx="4340506" cy="861774"/>
          </a:xfrm>
          <a:prstGeom prst="rect">
            <a:avLst/>
          </a:prstGeom>
          <a:noFill/>
        </p:spPr>
        <p:txBody>
          <a:bodyPr wrap="square" rtlCol="0">
            <a:spAutoFit/>
          </a:bodyPr>
          <a:lstStyle/>
          <a:p>
            <a:pPr>
              <a:buFont typeface="Arial" panose="020B0604020202020204" pitchFamily="34" charset="0"/>
              <a:buChar char="•"/>
            </a:pPr>
            <a:r>
              <a:rPr lang="en-US" altLang="zh-CN" sz="3200" b="1" dirty="0"/>
              <a:t>  </a:t>
            </a:r>
            <a:r>
              <a:rPr lang="en-US" altLang="zh-CN" sz="3200" dirty="0"/>
              <a:t>Motivation</a:t>
            </a:r>
            <a:r>
              <a:rPr lang="en-US" altLang="zh-CN" sz="2800" b="1" dirty="0"/>
              <a:t> </a:t>
            </a:r>
            <a:endParaRPr lang="en-US" altLang="zh-CN" b="1" dirty="0"/>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500062"/>
            <a:ext cx="7886700" cy="1325563"/>
          </a:xfrm>
        </p:spPr>
        <p:txBody>
          <a:bodyPr/>
          <a:lstStyle/>
          <a:p>
            <a:r>
              <a:rPr lang="en-US" altLang="zh-CN" b="1" dirty="0"/>
              <a:t>Related Works</a:t>
            </a:r>
            <a:endParaRPr lang="zh-CN" altLang="en-US" b="1" dirty="0"/>
          </a:p>
        </p:txBody>
      </p:sp>
      <p:sp>
        <p:nvSpPr>
          <p:cNvPr id="3" name="内容占位符 2"/>
          <p:cNvSpPr>
            <a:spLocks noGrp="1"/>
          </p:cNvSpPr>
          <p:nvPr>
            <p:ph idx="1"/>
          </p:nvPr>
        </p:nvSpPr>
        <p:spPr/>
        <p:txBody>
          <a:bodyPr>
            <a:noAutofit/>
          </a:bodyPr>
          <a:lstStyle/>
          <a:p>
            <a:pPr>
              <a:lnSpc>
                <a:spcPct val="150000"/>
              </a:lnSpc>
            </a:pPr>
            <a:r>
              <a:rPr lang="en-US" altLang="zh-CN" dirty="0"/>
              <a:t>Wang extended the 2×2 neighboring area to 3×3 neighboring area to calculate image gradient, using the Sobel operator to execute convolution</a:t>
            </a:r>
            <a:r>
              <a:rPr lang="en-US" altLang="zh-CN" baseline="30000" dirty="0"/>
              <a:t>[3]</a:t>
            </a:r>
            <a:r>
              <a:rPr lang="en-US" altLang="zh-CN" dirty="0"/>
              <a:t>.</a:t>
            </a:r>
            <a:endParaRPr lang="zh-CN" altLang="zh-CN" dirty="0"/>
          </a:p>
          <a:p>
            <a:pPr>
              <a:lnSpc>
                <a:spcPct val="150000"/>
              </a:lnSpc>
            </a:pPr>
            <a:r>
              <a:rPr lang="en-US" altLang="zh-CN" dirty="0"/>
              <a:t>Li used the Prewitt operator to accomplish convolution</a:t>
            </a:r>
            <a:r>
              <a:rPr lang="en-US" altLang="zh-CN" baseline="30000" dirty="0"/>
              <a:t>[4]</a:t>
            </a:r>
            <a:r>
              <a:rPr lang="en-US" altLang="zh-CN" dirty="0"/>
              <a:t>. </a:t>
            </a:r>
            <a:endParaRPr lang="en-US" altLang="zh-C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500062"/>
            <a:ext cx="7886700" cy="1325563"/>
          </a:xfrm>
        </p:spPr>
        <p:txBody>
          <a:bodyPr>
            <a:normAutofit/>
          </a:bodyPr>
          <a:lstStyle/>
          <a:p>
            <a:r>
              <a:rPr lang="en-US" altLang="zh-CN" sz="4000" b="1" dirty="0"/>
              <a:t>Image Gradient Calculation(1)</a:t>
            </a:r>
            <a:endParaRPr lang="zh-CN" altLang="en-US" sz="4000" b="1" dirty="0">
              <a:latin typeface="+mn-lt"/>
            </a:endParaRPr>
          </a:p>
        </p:txBody>
      </p:sp>
      <p:sp>
        <p:nvSpPr>
          <p:cNvPr id="3" name="内容占位符 2"/>
          <p:cNvSpPr>
            <a:spLocks noGrp="1"/>
          </p:cNvSpPr>
          <p:nvPr>
            <p:ph idx="1"/>
          </p:nvPr>
        </p:nvSpPr>
        <p:spPr>
          <a:xfrm>
            <a:off x="628649" y="1686728"/>
            <a:ext cx="8225983" cy="605059"/>
          </a:xfrm>
        </p:spPr>
        <p:txBody>
          <a:bodyPr>
            <a:normAutofit/>
          </a:bodyPr>
          <a:lstStyle/>
          <a:p>
            <a:pPr marL="0" indent="0"/>
            <a:r>
              <a:rPr lang="en-US" altLang="zh-CN" sz="3200" b="1" dirty="0"/>
              <a:t>  “</a:t>
            </a:r>
            <a:r>
              <a:rPr lang="en-US" altLang="zh-CN" sz="3200" dirty="0"/>
              <a:t>Gravitational edge detection algorithm”</a:t>
            </a:r>
            <a:endParaRPr lang="en-US" altLang="zh-CN" sz="3200" dirty="0"/>
          </a:p>
          <a:p>
            <a:endParaRPr lang="en-US" altLang="zh-CN" sz="2400" dirty="0"/>
          </a:p>
        </p:txBody>
      </p:sp>
      <p:pic>
        <p:nvPicPr>
          <p:cNvPr id="6" name="图片 5"/>
          <p:cNvPicPr/>
          <p:nvPr/>
        </p:nvPicPr>
        <p:blipFill>
          <a:blip r:embed="rId1" cstate="print"/>
          <a:stretch>
            <a:fillRect/>
          </a:stretch>
        </p:blipFill>
        <p:spPr>
          <a:xfrm>
            <a:off x="1177925" y="3628390"/>
            <a:ext cx="2749550" cy="1096010"/>
          </a:xfrm>
          <a:prstGeom prst="rect">
            <a:avLst/>
          </a:prstGeom>
          <a:noFill/>
          <a:ln w="9525">
            <a:noFill/>
          </a:ln>
        </p:spPr>
      </p:pic>
      <p:pic>
        <p:nvPicPr>
          <p:cNvPr id="7" name="图片 6"/>
          <p:cNvPicPr/>
          <p:nvPr/>
        </p:nvPicPr>
        <p:blipFill>
          <a:blip r:embed="rId2" cstate="print"/>
          <a:stretch>
            <a:fillRect/>
          </a:stretch>
        </p:blipFill>
        <p:spPr>
          <a:xfrm>
            <a:off x="5570855" y="3658235"/>
            <a:ext cx="2166620" cy="1066800"/>
          </a:xfrm>
          <a:prstGeom prst="rect">
            <a:avLst/>
          </a:prstGeom>
          <a:noFill/>
          <a:ln w="9525">
            <a:noFill/>
          </a:ln>
        </p:spPr>
      </p:pic>
      <p:sp>
        <p:nvSpPr>
          <p:cNvPr id="10" name="左右箭头 9"/>
          <p:cNvSpPr/>
          <p:nvPr/>
        </p:nvSpPr>
        <p:spPr>
          <a:xfrm>
            <a:off x="4166725" y="2742564"/>
            <a:ext cx="810228" cy="428264"/>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1" name="左右箭头 10"/>
          <p:cNvSpPr/>
          <p:nvPr/>
        </p:nvSpPr>
        <p:spPr>
          <a:xfrm>
            <a:off x="4167038" y="3898151"/>
            <a:ext cx="810228" cy="428264"/>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1026" name="Picture 2" descr="C:\Users\Administrator\Desktop\图片1.png"/>
          <p:cNvPicPr>
            <a:picLocks noChangeAspect="1" noChangeArrowheads="1"/>
          </p:cNvPicPr>
          <p:nvPr/>
        </p:nvPicPr>
        <p:blipFill>
          <a:blip r:embed="rId3" cstate="print"/>
          <a:srcRect/>
          <a:stretch>
            <a:fillRect/>
          </a:stretch>
        </p:blipFill>
        <p:spPr bwMode="auto">
          <a:xfrm>
            <a:off x="3159062" y="4948555"/>
            <a:ext cx="3165155" cy="1320424"/>
          </a:xfrm>
          <a:prstGeom prst="rect">
            <a:avLst/>
          </a:prstGeom>
          <a:noFill/>
        </p:spPr>
      </p:pic>
      <p:sp>
        <p:nvSpPr>
          <p:cNvPr id="4" name="文本框 3"/>
          <p:cNvSpPr txBox="1"/>
          <p:nvPr/>
        </p:nvSpPr>
        <p:spPr>
          <a:xfrm>
            <a:off x="5553710" y="2480945"/>
            <a:ext cx="2653665" cy="953135"/>
          </a:xfrm>
          <a:prstGeom prst="rect">
            <a:avLst/>
          </a:prstGeom>
          <a:noFill/>
        </p:spPr>
        <p:txBody>
          <a:bodyPr wrap="square" rtlCol="0" anchor="t">
            <a:spAutoFit/>
          </a:bodyPr>
          <a:lstStyle/>
          <a:p>
            <a:r>
              <a:rPr lang="en-US" altLang="zh-CN" sz="2800" dirty="0">
                <a:sym typeface="+mn-ea"/>
              </a:rPr>
              <a:t>The gravitational field intensity</a:t>
            </a:r>
            <a:endParaRPr lang="zh-CN" altLang="en-US" sz="2800" dirty="0"/>
          </a:p>
        </p:txBody>
      </p:sp>
      <p:sp>
        <p:nvSpPr>
          <p:cNvPr id="5" name="文本框 4"/>
          <p:cNvSpPr txBox="1"/>
          <p:nvPr/>
        </p:nvSpPr>
        <p:spPr>
          <a:xfrm>
            <a:off x="1212172" y="2535237"/>
            <a:ext cx="2681056" cy="954107"/>
          </a:xfrm>
          <a:prstGeom prst="rect">
            <a:avLst/>
          </a:prstGeom>
          <a:noFill/>
        </p:spPr>
        <p:txBody>
          <a:bodyPr wrap="square" rtlCol="0">
            <a:spAutoFit/>
          </a:bodyPr>
          <a:lstStyle/>
          <a:p>
            <a:r>
              <a:rPr lang="en-US" altLang="zh-CN" sz="2800" dirty="0"/>
              <a:t>The law of universal gravity</a:t>
            </a:r>
            <a:endParaRPr lang="zh-CN" alt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500062"/>
            <a:ext cx="7886700" cy="1325563"/>
          </a:xfrm>
        </p:spPr>
        <p:txBody>
          <a:bodyPr>
            <a:normAutofit/>
          </a:bodyPr>
          <a:lstStyle/>
          <a:p>
            <a:r>
              <a:rPr lang="en-US" altLang="zh-CN" sz="4000" b="1" dirty="0"/>
              <a:t>Image Gradient Calculation (2)</a:t>
            </a:r>
            <a:endParaRPr lang="zh-CN" altLang="en-US" sz="4000" b="1" dirty="0">
              <a:latin typeface="+mn-lt"/>
            </a:endParaRPr>
          </a:p>
        </p:txBody>
      </p:sp>
      <p:sp>
        <p:nvSpPr>
          <p:cNvPr id="3" name="内容占位符 2"/>
          <p:cNvSpPr>
            <a:spLocks noGrp="1"/>
          </p:cNvSpPr>
          <p:nvPr>
            <p:ph idx="1"/>
          </p:nvPr>
        </p:nvSpPr>
        <p:spPr>
          <a:xfrm>
            <a:off x="628650" y="1764665"/>
            <a:ext cx="7886700" cy="616633"/>
          </a:xfrm>
        </p:spPr>
        <p:txBody>
          <a:bodyPr>
            <a:normAutofit/>
          </a:bodyPr>
          <a:lstStyle/>
          <a:p>
            <a:pPr marL="0" indent="0"/>
            <a:r>
              <a:rPr lang="en-US" altLang="zh-CN" b="1" dirty="0"/>
              <a:t>  </a:t>
            </a:r>
            <a:r>
              <a:rPr lang="en-US" altLang="zh-CN" dirty="0"/>
              <a:t>2×2 neighboring area operator</a:t>
            </a:r>
            <a:endParaRPr lang="en-US" altLang="zh-CN" dirty="0"/>
          </a:p>
        </p:txBody>
      </p:sp>
      <p:grpSp>
        <p:nvGrpSpPr>
          <p:cNvPr id="20" name="组合 19"/>
          <p:cNvGrpSpPr/>
          <p:nvPr/>
        </p:nvGrpSpPr>
        <p:grpSpPr>
          <a:xfrm>
            <a:off x="916419" y="3645901"/>
            <a:ext cx="3339500" cy="3090056"/>
            <a:chOff x="391963" y="2309154"/>
            <a:chExt cx="4180037" cy="3867809"/>
          </a:xfrm>
        </p:grpSpPr>
        <p:sp>
          <p:nvSpPr>
            <p:cNvPr id="5" name="矩形 4"/>
            <p:cNvSpPr/>
            <p:nvPr/>
          </p:nvSpPr>
          <p:spPr>
            <a:xfrm>
              <a:off x="897148" y="2898475"/>
              <a:ext cx="2794958" cy="2794958"/>
            </a:xfrm>
            <a:prstGeom prst="rect">
              <a:avLst/>
            </a:prstGeom>
            <a:noFill/>
            <a:ln>
              <a:solidFill>
                <a:schemeClr val="tx1"/>
              </a:solidFill>
            </a:ln>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400"/>
            </a:p>
          </p:txBody>
        </p:sp>
        <p:cxnSp>
          <p:nvCxnSpPr>
            <p:cNvPr id="7" name="直接箭头连接符 6"/>
            <p:cNvCxnSpPr/>
            <p:nvPr/>
          </p:nvCxnSpPr>
          <p:spPr>
            <a:xfrm>
              <a:off x="391963" y="4313205"/>
              <a:ext cx="380532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V="1">
              <a:off x="2294626" y="2414946"/>
              <a:ext cx="0" cy="37620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4197290" y="4123426"/>
              <a:ext cx="374710" cy="385243"/>
            </a:xfrm>
            <a:prstGeom prst="rect">
              <a:avLst/>
            </a:prstGeom>
            <a:noFill/>
          </p:spPr>
          <p:txBody>
            <a:bodyPr wrap="square" rtlCol="0">
              <a:spAutoFit/>
            </a:bodyPr>
            <a:lstStyle/>
            <a:p>
              <a:r>
                <a:rPr lang="en-US" altLang="zh-CN" sz="1400" dirty="0"/>
                <a:t>x</a:t>
              </a:r>
              <a:endParaRPr lang="zh-CN" altLang="en-US" sz="1400" dirty="0"/>
            </a:p>
          </p:txBody>
        </p:sp>
        <p:sp>
          <p:nvSpPr>
            <p:cNvPr id="14" name="文本框 13"/>
            <p:cNvSpPr txBox="1"/>
            <p:nvPr/>
          </p:nvSpPr>
          <p:spPr>
            <a:xfrm>
              <a:off x="2255268" y="4276792"/>
              <a:ext cx="374710" cy="385243"/>
            </a:xfrm>
            <a:prstGeom prst="rect">
              <a:avLst/>
            </a:prstGeom>
            <a:noFill/>
          </p:spPr>
          <p:txBody>
            <a:bodyPr wrap="square" rtlCol="0">
              <a:spAutoFit/>
            </a:bodyPr>
            <a:lstStyle/>
            <a:p>
              <a:r>
                <a:rPr lang="en-US" altLang="zh-CN" sz="1400" dirty="0"/>
                <a:t>o</a:t>
              </a:r>
              <a:endParaRPr lang="zh-CN" altLang="en-US" sz="1400" dirty="0"/>
            </a:p>
          </p:txBody>
        </p:sp>
        <p:sp>
          <p:nvSpPr>
            <p:cNvPr id="15" name="文本框 14"/>
            <p:cNvSpPr txBox="1"/>
            <p:nvPr/>
          </p:nvSpPr>
          <p:spPr>
            <a:xfrm>
              <a:off x="2255268" y="2309154"/>
              <a:ext cx="374710" cy="385243"/>
            </a:xfrm>
            <a:prstGeom prst="rect">
              <a:avLst/>
            </a:prstGeom>
            <a:noFill/>
          </p:spPr>
          <p:txBody>
            <a:bodyPr wrap="square" rtlCol="0">
              <a:spAutoFit/>
            </a:bodyPr>
            <a:lstStyle/>
            <a:p>
              <a:r>
                <a:rPr lang="en-US" altLang="zh-CN" sz="1400" dirty="0"/>
                <a:t>y</a:t>
              </a:r>
              <a:endParaRPr lang="zh-CN" altLang="en-US" sz="1400" dirty="0"/>
            </a:p>
          </p:txBody>
        </p:sp>
        <p:sp>
          <p:nvSpPr>
            <p:cNvPr id="16" name="文本框 15"/>
            <p:cNvSpPr txBox="1"/>
            <p:nvPr/>
          </p:nvSpPr>
          <p:spPr>
            <a:xfrm>
              <a:off x="1121434" y="3460343"/>
              <a:ext cx="947019" cy="385243"/>
            </a:xfrm>
            <a:prstGeom prst="rect">
              <a:avLst/>
            </a:prstGeom>
            <a:noFill/>
          </p:spPr>
          <p:txBody>
            <a:bodyPr wrap="square" rtlCol="0">
              <a:spAutoFit/>
            </a:bodyPr>
            <a:lstStyle/>
            <a:p>
              <a:r>
                <a:rPr lang="en-US" altLang="zh-CN" sz="1400" dirty="0"/>
                <a:t>m[i,j+1]</a:t>
              </a:r>
              <a:endParaRPr lang="zh-CN" altLang="en-US" sz="1400" dirty="0"/>
            </a:p>
          </p:txBody>
        </p:sp>
        <p:sp>
          <p:nvSpPr>
            <p:cNvPr id="17" name="文本框 16"/>
            <p:cNvSpPr txBox="1"/>
            <p:nvPr/>
          </p:nvSpPr>
          <p:spPr>
            <a:xfrm>
              <a:off x="2373346" y="3460343"/>
              <a:ext cx="1358120" cy="385243"/>
            </a:xfrm>
            <a:prstGeom prst="rect">
              <a:avLst/>
            </a:prstGeom>
            <a:noFill/>
          </p:spPr>
          <p:txBody>
            <a:bodyPr wrap="square" rtlCol="0">
              <a:spAutoFit/>
            </a:bodyPr>
            <a:lstStyle/>
            <a:p>
              <a:r>
                <a:rPr lang="en-US" altLang="zh-CN" sz="1400" dirty="0"/>
                <a:t>m[i+1,j+1]</a:t>
              </a:r>
              <a:endParaRPr lang="zh-CN" altLang="en-US" sz="1400" dirty="0"/>
            </a:p>
          </p:txBody>
        </p:sp>
        <p:sp>
          <p:nvSpPr>
            <p:cNvPr id="18" name="文本框 17"/>
            <p:cNvSpPr txBox="1"/>
            <p:nvPr/>
          </p:nvSpPr>
          <p:spPr>
            <a:xfrm>
              <a:off x="1229263" y="4818653"/>
              <a:ext cx="947019" cy="385243"/>
            </a:xfrm>
            <a:prstGeom prst="rect">
              <a:avLst/>
            </a:prstGeom>
            <a:noFill/>
          </p:spPr>
          <p:txBody>
            <a:bodyPr wrap="square" rtlCol="0">
              <a:spAutoFit/>
            </a:bodyPr>
            <a:lstStyle/>
            <a:p>
              <a:r>
                <a:rPr lang="en-US" altLang="zh-CN" sz="1400" dirty="0"/>
                <a:t>m[</a:t>
              </a:r>
              <a:r>
                <a:rPr lang="en-US" altLang="zh-CN" sz="1400" dirty="0" err="1"/>
                <a:t>i,j</a:t>
              </a:r>
              <a:r>
                <a:rPr lang="en-US" altLang="zh-CN" sz="1400" dirty="0"/>
                <a:t>]</a:t>
              </a:r>
              <a:endParaRPr lang="zh-CN" altLang="en-US" sz="1400" dirty="0"/>
            </a:p>
          </p:txBody>
        </p:sp>
        <p:sp>
          <p:nvSpPr>
            <p:cNvPr id="19" name="文本框 18"/>
            <p:cNvSpPr txBox="1"/>
            <p:nvPr/>
          </p:nvSpPr>
          <p:spPr>
            <a:xfrm>
              <a:off x="2563125" y="4823764"/>
              <a:ext cx="947019" cy="385243"/>
            </a:xfrm>
            <a:prstGeom prst="rect">
              <a:avLst/>
            </a:prstGeom>
            <a:noFill/>
          </p:spPr>
          <p:txBody>
            <a:bodyPr wrap="square" rtlCol="0">
              <a:spAutoFit/>
            </a:bodyPr>
            <a:lstStyle/>
            <a:p>
              <a:r>
                <a:rPr lang="en-US" altLang="zh-CN" sz="1400" dirty="0"/>
                <a:t>m[i+1,j]</a:t>
              </a:r>
              <a:endParaRPr lang="zh-CN" altLang="en-US" sz="1400" dirty="0"/>
            </a:p>
          </p:txBody>
        </p:sp>
      </p:grpSp>
      <mc:AlternateContent xmlns:mc="http://schemas.openxmlformats.org/markup-compatibility/2006">
        <mc:Choice xmlns:a14="http://schemas.microsoft.com/office/drawing/2010/main" Requires="a14">
          <p:sp>
            <p:nvSpPr>
              <p:cNvPr id="21" name="矩形 20"/>
              <p:cNvSpPr/>
              <p:nvPr/>
            </p:nvSpPr>
            <p:spPr>
              <a:xfrm>
                <a:off x="444978" y="2416155"/>
                <a:ext cx="8515070" cy="47243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200" i="1" smtClean="0">
                              <a:latin typeface="Cambria Math" panose="02040503050406030204" pitchFamily="18" charset="0"/>
                            </a:rPr>
                          </m:ctrlPr>
                        </m:accPr>
                        <m:e>
                          <m:sSub>
                            <m:sSubPr>
                              <m:ctrlPr>
                                <a:rPr lang="zh-CN" altLang="en-US" sz="2200" i="1">
                                  <a:latin typeface="Cambria Math" panose="02040503050406030204" pitchFamily="18" charset="0"/>
                                </a:rPr>
                              </m:ctrlPr>
                            </m:sSubPr>
                            <m:e>
                              <m:r>
                                <a:rPr lang="zh-CN" altLang="en-US" sz="2200" i="1">
                                  <a:latin typeface="Cambria Math" panose="02040503050406030204" pitchFamily="18" charset="0"/>
                                </a:rPr>
                                <m:t>𝐸</m:t>
                              </m:r>
                            </m:e>
                            <m:sub>
                              <m:r>
                                <a:rPr lang="zh-CN" altLang="en-US" sz="2200" i="1">
                                  <a:latin typeface="Cambria Math" panose="02040503050406030204" pitchFamily="18" charset="0"/>
                                </a:rPr>
                                <m:t>𝑥</m:t>
                              </m:r>
                            </m:sub>
                          </m:sSub>
                        </m:e>
                      </m:acc>
                      <m:r>
                        <a:rPr lang="zh-CN" altLang="en-US" sz="2200" i="0">
                          <a:latin typeface="Cambria Math" panose="02040503050406030204" pitchFamily="18" charset="0"/>
                        </a:rPr>
                        <m:t>=</m:t>
                      </m:r>
                      <m:rad>
                        <m:radPr>
                          <m:degHide m:val="on"/>
                          <m:ctrlPr>
                            <a:rPr lang="zh-CN" altLang="en-US" sz="2200" i="1">
                              <a:latin typeface="Cambria Math" panose="02040503050406030204" pitchFamily="18" charset="0"/>
                            </a:rPr>
                          </m:ctrlPr>
                        </m:radPr>
                        <m:deg/>
                        <m:e>
                          <m:r>
                            <a:rPr lang="zh-CN" altLang="en-US" sz="2200" i="0">
                              <a:latin typeface="Cambria Math" panose="02040503050406030204" pitchFamily="18" charset="0"/>
                            </a:rPr>
                            <m:t>2</m:t>
                          </m:r>
                        </m:e>
                      </m:rad>
                      <m:r>
                        <a:rPr lang="zh-CN" altLang="en-US" sz="2200" i="1">
                          <a:latin typeface="Cambria Math" panose="02040503050406030204" pitchFamily="18" charset="0"/>
                        </a:rPr>
                        <m:t>𝐺</m:t>
                      </m:r>
                      <m:r>
                        <a:rPr lang="zh-CN" altLang="en-US" sz="2200" i="0">
                          <a:latin typeface="Cambria Math" panose="02040503050406030204" pitchFamily="18" charset="0"/>
                        </a:rPr>
                        <m:t>(</m:t>
                      </m:r>
                      <m:r>
                        <a:rPr lang="zh-CN" altLang="en-US" sz="2200" i="1">
                          <a:latin typeface="Cambria Math" panose="02040503050406030204" pitchFamily="18" charset="0"/>
                        </a:rPr>
                        <m:t>𝑚</m:t>
                      </m:r>
                      <m:r>
                        <a:rPr lang="zh-CN" altLang="en-US" sz="2200" i="0">
                          <a:latin typeface="Cambria Math" panose="02040503050406030204" pitchFamily="18" charset="0"/>
                        </a:rPr>
                        <m:t>[</m:t>
                      </m:r>
                      <m:r>
                        <a:rPr lang="zh-CN" altLang="en-US" sz="2200" i="1">
                          <a:latin typeface="Cambria Math" panose="02040503050406030204" pitchFamily="18" charset="0"/>
                        </a:rPr>
                        <m:t>𝑖</m:t>
                      </m:r>
                      <m:r>
                        <a:rPr lang="zh-CN" altLang="en-US" sz="2200" i="0">
                          <a:latin typeface="Cambria Math" panose="02040503050406030204" pitchFamily="18" charset="0"/>
                        </a:rPr>
                        <m:t>+1,</m:t>
                      </m:r>
                      <m:r>
                        <a:rPr lang="zh-CN" altLang="en-US" sz="2200" i="1">
                          <a:latin typeface="Cambria Math" panose="02040503050406030204" pitchFamily="18" charset="0"/>
                        </a:rPr>
                        <m:t>𝑗</m:t>
                      </m:r>
                      <m:r>
                        <a:rPr lang="zh-CN" altLang="en-US" sz="2200" i="0">
                          <a:latin typeface="Cambria Math" panose="02040503050406030204" pitchFamily="18" charset="0"/>
                        </a:rPr>
                        <m:t>+1]−</m:t>
                      </m:r>
                      <m:r>
                        <a:rPr lang="zh-CN" altLang="en-US" sz="2200" i="1">
                          <a:latin typeface="Cambria Math" panose="02040503050406030204" pitchFamily="18" charset="0"/>
                        </a:rPr>
                        <m:t>𝑚</m:t>
                      </m:r>
                      <m:r>
                        <a:rPr lang="zh-CN" altLang="en-US" sz="2200" i="0">
                          <a:latin typeface="Cambria Math" panose="02040503050406030204" pitchFamily="18" charset="0"/>
                        </a:rPr>
                        <m:t>[</m:t>
                      </m:r>
                      <m:r>
                        <a:rPr lang="zh-CN" altLang="en-US" sz="2200" i="1">
                          <a:latin typeface="Cambria Math" panose="02040503050406030204" pitchFamily="18" charset="0"/>
                        </a:rPr>
                        <m:t>𝑖</m:t>
                      </m:r>
                      <m:r>
                        <a:rPr lang="zh-CN" altLang="en-US" sz="2200" i="0">
                          <a:latin typeface="Cambria Math" panose="02040503050406030204" pitchFamily="18" charset="0"/>
                        </a:rPr>
                        <m:t>,</m:t>
                      </m:r>
                      <m:r>
                        <a:rPr lang="zh-CN" altLang="en-US" sz="2200" i="1">
                          <a:latin typeface="Cambria Math" panose="02040503050406030204" pitchFamily="18" charset="0"/>
                        </a:rPr>
                        <m:t>𝑗</m:t>
                      </m:r>
                      <m:r>
                        <a:rPr lang="zh-CN" altLang="en-US" sz="2200" i="0">
                          <a:latin typeface="Cambria Math" panose="02040503050406030204" pitchFamily="18" charset="0"/>
                        </a:rPr>
                        <m:t>+1]+</m:t>
                      </m:r>
                      <m:r>
                        <a:rPr lang="zh-CN" altLang="en-US" sz="2200" i="1">
                          <a:latin typeface="Cambria Math" panose="02040503050406030204" pitchFamily="18" charset="0"/>
                        </a:rPr>
                        <m:t>𝑚</m:t>
                      </m:r>
                      <m:r>
                        <a:rPr lang="zh-CN" altLang="en-US" sz="2200" i="0">
                          <a:latin typeface="Cambria Math" panose="02040503050406030204" pitchFamily="18" charset="0"/>
                        </a:rPr>
                        <m:t>[</m:t>
                      </m:r>
                      <m:r>
                        <a:rPr lang="zh-CN" altLang="en-US" sz="2200" i="1">
                          <a:latin typeface="Cambria Math" panose="02040503050406030204" pitchFamily="18" charset="0"/>
                        </a:rPr>
                        <m:t>𝑖</m:t>
                      </m:r>
                      <m:r>
                        <a:rPr lang="zh-CN" altLang="en-US" sz="2200" i="0">
                          <a:latin typeface="Cambria Math" panose="02040503050406030204" pitchFamily="18" charset="0"/>
                        </a:rPr>
                        <m:t>+1,</m:t>
                      </m:r>
                      <m:r>
                        <a:rPr lang="zh-CN" altLang="en-US" sz="2200" i="1">
                          <a:latin typeface="Cambria Math" panose="02040503050406030204" pitchFamily="18" charset="0"/>
                        </a:rPr>
                        <m:t>𝑗</m:t>
                      </m:r>
                      <m:r>
                        <a:rPr lang="zh-CN" altLang="en-US" sz="2200" i="0">
                          <a:latin typeface="Cambria Math" panose="02040503050406030204" pitchFamily="18" charset="0"/>
                        </a:rPr>
                        <m:t>]−</m:t>
                      </m:r>
                      <m:r>
                        <a:rPr lang="zh-CN" altLang="en-US" sz="2200" i="1">
                          <a:latin typeface="Cambria Math" panose="02040503050406030204" pitchFamily="18" charset="0"/>
                        </a:rPr>
                        <m:t>𝑚</m:t>
                      </m:r>
                      <m:r>
                        <a:rPr lang="zh-CN" altLang="en-US" sz="2200" i="0">
                          <a:latin typeface="Cambria Math" panose="02040503050406030204" pitchFamily="18" charset="0"/>
                        </a:rPr>
                        <m:t>[</m:t>
                      </m:r>
                      <m:r>
                        <a:rPr lang="zh-CN" altLang="en-US" sz="2200" i="1">
                          <a:latin typeface="Cambria Math" panose="02040503050406030204" pitchFamily="18" charset="0"/>
                        </a:rPr>
                        <m:t>𝑖</m:t>
                      </m:r>
                      <m:r>
                        <a:rPr lang="zh-CN" altLang="en-US" sz="2200" i="0">
                          <a:latin typeface="Cambria Math" panose="02040503050406030204" pitchFamily="18" charset="0"/>
                        </a:rPr>
                        <m:t>,</m:t>
                      </m:r>
                      <m:r>
                        <a:rPr lang="zh-CN" altLang="en-US" sz="2200" i="1">
                          <a:latin typeface="Cambria Math" panose="02040503050406030204" pitchFamily="18" charset="0"/>
                        </a:rPr>
                        <m:t>𝑗</m:t>
                      </m:r>
                      <m:r>
                        <a:rPr lang="zh-CN" altLang="en-US" sz="2200" i="0">
                          <a:latin typeface="Cambria Math" panose="02040503050406030204" pitchFamily="18" charset="0"/>
                        </a:rPr>
                        <m:t>])</m:t>
                      </m:r>
                      <m:acc>
                        <m:accPr>
                          <m:chr m:val="⃗"/>
                          <m:ctrlPr>
                            <a:rPr lang="zh-CN" altLang="en-US" sz="2200" i="1">
                              <a:latin typeface="Cambria Math" panose="02040503050406030204" pitchFamily="18" charset="0"/>
                            </a:rPr>
                          </m:ctrlPr>
                        </m:accPr>
                        <m:e>
                          <m:r>
                            <a:rPr lang="zh-CN" altLang="en-US" sz="2200" i="1">
                              <a:latin typeface="Cambria Math" panose="02040503050406030204" pitchFamily="18" charset="0"/>
                            </a:rPr>
                            <m:t>𝑖</m:t>
                          </m:r>
                        </m:e>
                      </m:acc>
                    </m:oMath>
                  </m:oMathPara>
                </a14:m>
                <a:endParaRPr lang="zh-CN" altLang="en-US" sz="2200" dirty="0"/>
              </a:p>
            </p:txBody>
          </p:sp>
        </mc:Choice>
        <mc:Fallback>
          <p:sp>
            <p:nvSpPr>
              <p:cNvPr id="21" name="矩形 20"/>
              <p:cNvSpPr>
                <a:spLocks noRot="1" noChangeAspect="1" noMove="1" noResize="1" noEditPoints="1" noAdjustHandles="1" noChangeArrowheads="1" noChangeShapeType="1" noTextEdit="1"/>
              </p:cNvSpPr>
              <p:nvPr/>
            </p:nvSpPr>
            <p:spPr>
              <a:xfrm>
                <a:off x="444978" y="2416155"/>
                <a:ext cx="8515070" cy="472437"/>
              </a:xfrm>
              <a:prstGeom prst="rect">
                <a:avLst/>
              </a:prstGeom>
              <a:blipFill rotWithShape="1">
                <a:blip r:embed="rId1"/>
                <a:stretch>
                  <a:fillRect t="-5128" b="-15385"/>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22" name="矩形 21"/>
              <p:cNvSpPr/>
              <p:nvPr/>
            </p:nvSpPr>
            <p:spPr>
              <a:xfrm>
                <a:off x="474624" y="3025721"/>
                <a:ext cx="8515350" cy="50654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200" i="1" smtClean="0">
                              <a:latin typeface="Cambria Math" panose="02040503050406030204" pitchFamily="18" charset="0"/>
                            </a:rPr>
                          </m:ctrlPr>
                        </m:accPr>
                        <m:e>
                          <m:sSub>
                            <m:sSubPr>
                              <m:ctrlPr>
                                <a:rPr lang="zh-CN" altLang="en-US" sz="2200" i="1">
                                  <a:latin typeface="Cambria Math" panose="02040503050406030204" pitchFamily="18" charset="0"/>
                                </a:rPr>
                              </m:ctrlPr>
                            </m:sSubPr>
                            <m:e>
                              <m:r>
                                <a:rPr lang="zh-CN" altLang="en-US" sz="2200" i="1">
                                  <a:latin typeface="Cambria Math" panose="02040503050406030204" pitchFamily="18" charset="0"/>
                                </a:rPr>
                                <m:t>𝐸</m:t>
                              </m:r>
                            </m:e>
                            <m:sub>
                              <m:r>
                                <a:rPr lang="en-US" altLang="zh-CN" sz="2200" b="0" i="1" smtClean="0">
                                  <a:latin typeface="Cambria Math" panose="02040503050406030204" pitchFamily="18" charset="0"/>
                                </a:rPr>
                                <m:t>𝑦</m:t>
                              </m:r>
                            </m:sub>
                          </m:sSub>
                        </m:e>
                      </m:acc>
                      <m:r>
                        <a:rPr lang="zh-CN" altLang="en-US" sz="2200" i="0">
                          <a:latin typeface="Cambria Math" panose="02040503050406030204" pitchFamily="18" charset="0"/>
                        </a:rPr>
                        <m:t>=</m:t>
                      </m:r>
                      <m:rad>
                        <m:radPr>
                          <m:degHide m:val="on"/>
                          <m:ctrlPr>
                            <a:rPr lang="zh-CN" altLang="en-US" sz="2200" i="1">
                              <a:latin typeface="Cambria Math" panose="02040503050406030204" pitchFamily="18" charset="0"/>
                            </a:rPr>
                          </m:ctrlPr>
                        </m:radPr>
                        <m:deg/>
                        <m:e>
                          <m:r>
                            <a:rPr lang="zh-CN" altLang="en-US" sz="2200" i="0">
                              <a:latin typeface="Cambria Math" panose="02040503050406030204" pitchFamily="18" charset="0"/>
                            </a:rPr>
                            <m:t>2</m:t>
                          </m:r>
                        </m:e>
                      </m:rad>
                      <m:r>
                        <a:rPr lang="zh-CN" altLang="en-US" sz="2200" i="1">
                          <a:latin typeface="Cambria Math" panose="02040503050406030204" pitchFamily="18" charset="0"/>
                        </a:rPr>
                        <m:t>𝐺</m:t>
                      </m:r>
                      <m:r>
                        <a:rPr lang="zh-CN" altLang="en-US" sz="2200" i="0">
                          <a:latin typeface="Cambria Math" panose="02040503050406030204" pitchFamily="18" charset="0"/>
                        </a:rPr>
                        <m:t>(</m:t>
                      </m:r>
                      <m:r>
                        <a:rPr lang="zh-CN" altLang="en-US" sz="2200" i="1">
                          <a:latin typeface="Cambria Math" panose="02040503050406030204" pitchFamily="18" charset="0"/>
                        </a:rPr>
                        <m:t>𝑚</m:t>
                      </m:r>
                      <m:r>
                        <a:rPr lang="zh-CN" altLang="en-US" sz="2200" i="0">
                          <a:latin typeface="Cambria Math" panose="02040503050406030204" pitchFamily="18" charset="0"/>
                        </a:rPr>
                        <m:t>[</m:t>
                      </m:r>
                      <m:r>
                        <a:rPr lang="zh-CN" altLang="en-US" sz="2200" i="1">
                          <a:latin typeface="Cambria Math" panose="02040503050406030204" pitchFamily="18" charset="0"/>
                        </a:rPr>
                        <m:t>𝑖</m:t>
                      </m:r>
                      <m:r>
                        <a:rPr lang="zh-CN" altLang="en-US" sz="2200" i="0">
                          <a:latin typeface="Cambria Math" panose="02040503050406030204" pitchFamily="18" charset="0"/>
                        </a:rPr>
                        <m:t>+1,</m:t>
                      </m:r>
                      <m:r>
                        <a:rPr lang="zh-CN" altLang="en-US" sz="2200" i="1">
                          <a:latin typeface="Cambria Math" panose="02040503050406030204" pitchFamily="18" charset="0"/>
                        </a:rPr>
                        <m:t>𝑗</m:t>
                      </m:r>
                      <m:r>
                        <a:rPr lang="zh-CN" altLang="en-US" sz="2200" i="0">
                          <a:latin typeface="Cambria Math" panose="02040503050406030204" pitchFamily="18" charset="0"/>
                        </a:rPr>
                        <m:t>+1]−</m:t>
                      </m:r>
                      <m:r>
                        <a:rPr lang="zh-CN" altLang="en-US" sz="2200" i="1">
                          <a:latin typeface="Cambria Math" panose="02040503050406030204" pitchFamily="18" charset="0"/>
                        </a:rPr>
                        <m:t>𝑚</m:t>
                      </m:r>
                      <m:r>
                        <a:rPr lang="zh-CN" altLang="en-US" sz="2200" i="0">
                          <a:latin typeface="Cambria Math" panose="02040503050406030204" pitchFamily="18" charset="0"/>
                        </a:rPr>
                        <m:t>[</m:t>
                      </m:r>
                      <m:r>
                        <a:rPr lang="zh-CN" altLang="en-US" sz="2200" i="1">
                          <a:latin typeface="Cambria Math" panose="02040503050406030204" pitchFamily="18" charset="0"/>
                        </a:rPr>
                        <m:t>𝑖</m:t>
                      </m:r>
                      <m:r>
                        <a:rPr lang="en-US" altLang="zh-CN" sz="2200" b="0" i="0" smtClean="0">
                          <a:latin typeface="Cambria Math" panose="02040503050406030204" pitchFamily="18" charset="0"/>
                        </a:rPr>
                        <m:t>+1</m:t>
                      </m:r>
                      <m:r>
                        <a:rPr lang="zh-CN" altLang="en-US" sz="2200" i="0">
                          <a:latin typeface="Cambria Math" panose="02040503050406030204" pitchFamily="18" charset="0"/>
                        </a:rPr>
                        <m:t>,</m:t>
                      </m:r>
                      <m:r>
                        <a:rPr lang="zh-CN" altLang="en-US" sz="2200" i="1">
                          <a:latin typeface="Cambria Math" panose="02040503050406030204" pitchFamily="18" charset="0"/>
                        </a:rPr>
                        <m:t>𝑗</m:t>
                      </m:r>
                      <m:r>
                        <a:rPr lang="zh-CN" altLang="en-US" sz="2200" i="0">
                          <a:latin typeface="Cambria Math" panose="02040503050406030204" pitchFamily="18" charset="0"/>
                        </a:rPr>
                        <m:t>]+</m:t>
                      </m:r>
                      <m:r>
                        <a:rPr lang="zh-CN" altLang="en-US" sz="2200" i="1">
                          <a:latin typeface="Cambria Math" panose="02040503050406030204" pitchFamily="18" charset="0"/>
                        </a:rPr>
                        <m:t>𝑚</m:t>
                      </m:r>
                      <m:r>
                        <a:rPr lang="zh-CN" altLang="en-US" sz="2200" i="0">
                          <a:latin typeface="Cambria Math" panose="02040503050406030204" pitchFamily="18" charset="0"/>
                        </a:rPr>
                        <m:t>[</m:t>
                      </m:r>
                      <m:r>
                        <a:rPr lang="zh-CN" altLang="en-US" sz="2200" i="1">
                          <a:latin typeface="Cambria Math" panose="02040503050406030204" pitchFamily="18" charset="0"/>
                        </a:rPr>
                        <m:t>𝑖</m:t>
                      </m:r>
                      <m:r>
                        <a:rPr lang="zh-CN" altLang="en-US" sz="2200" i="0">
                          <a:latin typeface="Cambria Math" panose="02040503050406030204" pitchFamily="18" charset="0"/>
                        </a:rPr>
                        <m:t>,</m:t>
                      </m:r>
                      <m:r>
                        <a:rPr lang="zh-CN" altLang="en-US" sz="2200" i="1">
                          <a:latin typeface="Cambria Math" panose="02040503050406030204" pitchFamily="18" charset="0"/>
                        </a:rPr>
                        <m:t>𝑗</m:t>
                      </m:r>
                      <m:r>
                        <a:rPr lang="en-US" altLang="zh-CN" sz="2200" b="0" i="1" smtClean="0">
                          <a:latin typeface="Cambria Math" panose="02040503050406030204" pitchFamily="18" charset="0"/>
                        </a:rPr>
                        <m:t>+1</m:t>
                      </m:r>
                      <m:r>
                        <a:rPr lang="zh-CN" altLang="en-US" sz="2200" i="0">
                          <a:latin typeface="Cambria Math" panose="02040503050406030204" pitchFamily="18" charset="0"/>
                        </a:rPr>
                        <m:t>]−</m:t>
                      </m:r>
                      <m:r>
                        <a:rPr lang="zh-CN" altLang="en-US" sz="2200" i="1">
                          <a:latin typeface="Cambria Math" panose="02040503050406030204" pitchFamily="18" charset="0"/>
                        </a:rPr>
                        <m:t>𝑚</m:t>
                      </m:r>
                      <m:r>
                        <a:rPr lang="zh-CN" altLang="en-US" sz="2200" i="0">
                          <a:latin typeface="Cambria Math" panose="02040503050406030204" pitchFamily="18" charset="0"/>
                        </a:rPr>
                        <m:t>[</m:t>
                      </m:r>
                      <m:r>
                        <a:rPr lang="zh-CN" altLang="en-US" sz="2200" i="1">
                          <a:latin typeface="Cambria Math" panose="02040503050406030204" pitchFamily="18" charset="0"/>
                        </a:rPr>
                        <m:t>𝑖</m:t>
                      </m:r>
                      <m:r>
                        <a:rPr lang="zh-CN" altLang="en-US" sz="2200" i="0">
                          <a:latin typeface="Cambria Math" panose="02040503050406030204" pitchFamily="18" charset="0"/>
                        </a:rPr>
                        <m:t>,</m:t>
                      </m:r>
                      <m:r>
                        <a:rPr lang="zh-CN" altLang="en-US" sz="2200" i="1">
                          <a:latin typeface="Cambria Math" panose="02040503050406030204" pitchFamily="18" charset="0"/>
                        </a:rPr>
                        <m:t>𝑗</m:t>
                      </m:r>
                      <m:r>
                        <a:rPr lang="zh-CN" altLang="en-US" sz="2200" i="0">
                          <a:latin typeface="Cambria Math" panose="02040503050406030204" pitchFamily="18" charset="0"/>
                        </a:rPr>
                        <m:t>])</m:t>
                      </m:r>
                      <m:r>
                        <a:rPr lang="zh-CN" altLang="en-US" sz="2200" i="1" smtClean="0">
                          <a:latin typeface="Cambria Math" panose="02040503050406030204" pitchFamily="18" charset="0"/>
                        </a:rPr>
                        <m:t> </m:t>
                      </m:r>
                      <m:acc>
                        <m:accPr>
                          <m:chr m:val="⃗"/>
                          <m:ctrlPr>
                            <a:rPr lang="zh-CN" altLang="en-US" sz="2200" i="1" smtClean="0">
                              <a:latin typeface="Cambria Math" panose="02040503050406030204" pitchFamily="18" charset="0"/>
                            </a:rPr>
                          </m:ctrlPr>
                        </m:accPr>
                        <m:e>
                          <m:r>
                            <a:rPr lang="en-US" altLang="zh-CN" sz="2200" b="0" i="1" smtClean="0">
                              <a:latin typeface="Cambria Math" panose="02040503050406030204" pitchFamily="18" charset="0"/>
                            </a:rPr>
                            <m:t>𝑗</m:t>
                          </m:r>
                        </m:e>
                      </m:acc>
                    </m:oMath>
                  </m:oMathPara>
                </a14:m>
                <a:endParaRPr lang="zh-CN" altLang="en-US" sz="2200" dirty="0"/>
              </a:p>
            </p:txBody>
          </p:sp>
        </mc:Choice>
        <mc:Fallback>
          <p:sp>
            <p:nvSpPr>
              <p:cNvPr id="22" name="矩形 21"/>
              <p:cNvSpPr>
                <a:spLocks noRot="1" noChangeAspect="1" noMove="1" noResize="1" noEditPoints="1" noAdjustHandles="1" noChangeArrowheads="1" noChangeShapeType="1" noTextEdit="1"/>
              </p:cNvSpPr>
              <p:nvPr/>
            </p:nvSpPr>
            <p:spPr>
              <a:xfrm>
                <a:off x="474624" y="3025721"/>
                <a:ext cx="8515350" cy="506549"/>
              </a:xfrm>
              <a:prstGeom prst="rect">
                <a:avLst/>
              </a:prstGeom>
              <a:blipFill rotWithShape="1">
                <a:blip r:embed="rId2"/>
                <a:stretch>
                  <a:fillRect/>
                </a:stretch>
              </a:blipFill>
            </p:spPr>
            <p:txBody>
              <a:bodyPr/>
              <a:lstStyle/>
              <a:p>
                <a:r>
                  <a:rPr lang="zh-CN" altLang="en-US">
                    <a:noFill/>
                  </a:rPr>
                  <a:t> </a:t>
                </a:r>
                <a:endParaRPr lang="zh-CN" altLang="en-US">
                  <a:noFill/>
                </a:endParaRPr>
              </a:p>
            </p:txBody>
          </p:sp>
        </mc:Fallback>
      </mc:AlternateContent>
      <p:pic>
        <p:nvPicPr>
          <p:cNvPr id="24" name="图片 23"/>
          <p:cNvPicPr>
            <a:picLocks noChangeAspect="1"/>
          </p:cNvPicPr>
          <p:nvPr/>
        </p:nvPicPr>
        <p:blipFill>
          <a:blip r:embed="rId3" cstate="print"/>
          <a:stretch>
            <a:fillRect/>
          </a:stretch>
        </p:blipFill>
        <p:spPr>
          <a:xfrm>
            <a:off x="5308618" y="3964884"/>
            <a:ext cx="2014395" cy="571334"/>
          </a:xfrm>
          <a:prstGeom prst="rect">
            <a:avLst/>
          </a:prstGeom>
        </p:spPr>
      </p:pic>
      <p:pic>
        <p:nvPicPr>
          <p:cNvPr id="25" name="图片 24"/>
          <p:cNvPicPr>
            <a:picLocks noChangeAspect="1"/>
          </p:cNvPicPr>
          <p:nvPr/>
        </p:nvPicPr>
        <p:blipFill>
          <a:blip r:embed="rId4" cstate="print"/>
          <a:stretch>
            <a:fillRect/>
          </a:stretch>
        </p:blipFill>
        <p:spPr>
          <a:xfrm>
            <a:off x="5308618" y="4895420"/>
            <a:ext cx="2057957" cy="445968"/>
          </a:xfrm>
          <a:prstGeom prst="rect">
            <a:avLst/>
          </a:prstGeom>
        </p:spPr>
      </p:pic>
      <p:pic>
        <p:nvPicPr>
          <p:cNvPr id="1026" name="Picture 2" descr="C:\Users\Administrator\Desktop\图片1.png"/>
          <p:cNvPicPr>
            <a:picLocks noChangeAspect="1" noChangeArrowheads="1"/>
          </p:cNvPicPr>
          <p:nvPr/>
        </p:nvPicPr>
        <p:blipFill>
          <a:blip r:embed="rId5" cstate="print"/>
          <a:srcRect/>
          <a:stretch>
            <a:fillRect/>
          </a:stretch>
        </p:blipFill>
        <p:spPr bwMode="auto">
          <a:xfrm>
            <a:off x="3915832" y="5764213"/>
            <a:ext cx="5228168" cy="440683"/>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696085"/>
            <a:ext cx="7886700" cy="4351338"/>
          </a:xfrm>
        </p:spPr>
        <p:txBody>
          <a:bodyPr>
            <a:normAutofit/>
          </a:bodyPr>
          <a:lstStyle/>
          <a:p>
            <a:pPr marL="0" indent="0"/>
            <a:r>
              <a:rPr lang="en-US" altLang="zh-CN" dirty="0"/>
              <a:t>  3×3 neighboring area operator</a:t>
            </a:r>
            <a:endParaRPr lang="en-US" altLang="zh-CN" dirty="0"/>
          </a:p>
        </p:txBody>
      </p:sp>
      <p:graphicFrame>
        <p:nvGraphicFramePr>
          <p:cNvPr id="6" name="表格 5"/>
          <p:cNvGraphicFramePr>
            <a:graphicFrameLocks noGrp="1"/>
          </p:cNvGraphicFramePr>
          <p:nvPr/>
        </p:nvGraphicFramePr>
        <p:xfrm>
          <a:off x="6124754" y="1825625"/>
          <a:ext cx="2875476" cy="2743200"/>
        </p:xfrm>
        <a:graphic>
          <a:graphicData uri="http://schemas.openxmlformats.org/drawingml/2006/table">
            <a:tbl>
              <a:tblPr firstRow="1" bandRow="1">
                <a:tableStyleId>{5940675A-B579-460E-94D1-54222C63F5DA}</a:tableStyleId>
              </a:tblPr>
              <a:tblGrid>
                <a:gridCol w="958492"/>
                <a:gridCol w="958492"/>
                <a:gridCol w="958492"/>
              </a:tblGrid>
              <a:tr h="914400">
                <a:tc>
                  <a:txBody>
                    <a:bodyPr/>
                    <a:lstStyle/>
                    <a:p>
                      <a:pPr algn="ctr"/>
                      <a:r>
                        <a:rPr lang="en-US" altLang="zh-CN" dirty="0"/>
                        <a:t>I[i-1,j+1]</a:t>
                      </a:r>
                      <a:endParaRPr lang="en-US" altLang="zh-CN" dirty="0"/>
                    </a:p>
                    <a:p>
                      <a:pPr algn="ctr"/>
                      <a:r>
                        <a:rPr lang="en-US" altLang="zh-CN" dirty="0">
                          <a:solidFill>
                            <a:srgbClr val="C00000"/>
                          </a:solidFill>
                        </a:rPr>
                        <a:t>m1</a:t>
                      </a:r>
                      <a:endParaRPr lang="zh-CN" altLang="en-US" dirty="0">
                        <a:solidFill>
                          <a:srgbClr val="C00000"/>
                        </a:solidFill>
                      </a:endParaRPr>
                    </a:p>
                  </a:txBody>
                  <a:tcPr/>
                </a:tc>
                <a:tc>
                  <a:txBody>
                    <a:bodyPr/>
                    <a:lstStyle/>
                    <a:p>
                      <a:pPr algn="ctr"/>
                      <a:r>
                        <a:rPr lang="en-US" altLang="zh-CN" dirty="0"/>
                        <a:t>I[i,j+1]</a:t>
                      </a:r>
                      <a:endParaRPr lang="en-US" altLang="zh-CN" dirty="0"/>
                    </a:p>
                    <a:p>
                      <a:pPr algn="ctr"/>
                      <a:r>
                        <a:rPr lang="en-US" altLang="zh-CN" dirty="0">
                          <a:solidFill>
                            <a:srgbClr val="C00000"/>
                          </a:solidFill>
                        </a:rPr>
                        <a:t>m2</a:t>
                      </a:r>
                      <a:endParaRPr lang="zh-CN" altLang="en-US" dirty="0">
                        <a:solidFill>
                          <a:srgbClr val="C00000"/>
                        </a:solidFill>
                      </a:endParaRPr>
                    </a:p>
                    <a:p>
                      <a:endParaRPr lang="zh-CN" altLang="en-US" dirty="0"/>
                    </a:p>
                  </a:txBody>
                  <a:tcPr/>
                </a:tc>
                <a:tc>
                  <a:txBody>
                    <a:bodyPr/>
                    <a:lstStyle/>
                    <a:p>
                      <a:pPr algn="ctr"/>
                      <a:r>
                        <a:rPr lang="en-US" altLang="zh-CN" dirty="0"/>
                        <a:t>I[i+1,j+1]</a:t>
                      </a:r>
                      <a:endParaRPr lang="en-US" altLang="zh-CN" dirty="0"/>
                    </a:p>
                    <a:p>
                      <a:pPr algn="ctr"/>
                      <a:r>
                        <a:rPr lang="en-US" altLang="zh-CN" dirty="0">
                          <a:solidFill>
                            <a:srgbClr val="C00000"/>
                          </a:solidFill>
                        </a:rPr>
                        <a:t>m3</a:t>
                      </a:r>
                      <a:endParaRPr lang="zh-CN" altLang="en-US" dirty="0">
                        <a:solidFill>
                          <a:srgbClr val="C00000"/>
                        </a:solidFill>
                      </a:endParaRPr>
                    </a:p>
                    <a:p>
                      <a:endParaRPr lang="zh-CN" altLang="en-US" dirty="0"/>
                    </a:p>
                  </a:txBody>
                  <a:tcPr/>
                </a:tc>
              </a:tr>
              <a:tr h="914400">
                <a:tc>
                  <a:txBody>
                    <a:bodyPr/>
                    <a:lstStyle/>
                    <a:p>
                      <a:pPr algn="ctr"/>
                      <a:r>
                        <a:rPr lang="en-US" altLang="zh-CN" dirty="0"/>
                        <a:t>I[i-1,j]</a:t>
                      </a:r>
                      <a:endParaRPr lang="en-US" altLang="zh-CN" dirty="0"/>
                    </a:p>
                    <a:p>
                      <a:pPr algn="ctr"/>
                      <a:r>
                        <a:rPr lang="en-US" altLang="zh-CN" dirty="0">
                          <a:solidFill>
                            <a:srgbClr val="C00000"/>
                          </a:solidFill>
                        </a:rPr>
                        <a:t>m8</a:t>
                      </a:r>
                      <a:endParaRPr lang="zh-CN" altLang="en-US" dirty="0">
                        <a:solidFill>
                          <a:srgbClr val="C00000"/>
                        </a:solidFill>
                      </a:endParaRPr>
                    </a:p>
                    <a:p>
                      <a:endParaRPr lang="zh-CN" altLang="en-US" dirty="0"/>
                    </a:p>
                  </a:txBody>
                  <a:tcPr/>
                </a:tc>
                <a:tc>
                  <a:txBody>
                    <a:bodyPr/>
                    <a:lstStyle/>
                    <a:p>
                      <a:pPr algn="ctr"/>
                      <a:endParaRPr lang="en-US" altLang="zh-CN" dirty="0"/>
                    </a:p>
                    <a:p>
                      <a:pPr algn="ctr"/>
                      <a:r>
                        <a:rPr lang="en-US" altLang="zh-CN" dirty="0"/>
                        <a:t>I[</a:t>
                      </a:r>
                      <a:r>
                        <a:rPr lang="en-US" altLang="zh-CN" dirty="0" err="1"/>
                        <a:t>i,j</a:t>
                      </a:r>
                      <a:r>
                        <a:rPr lang="en-US" altLang="zh-CN" dirty="0"/>
                        <a:t>]</a:t>
                      </a:r>
                      <a:endParaRPr lang="en-US" altLang="zh-CN" dirty="0"/>
                    </a:p>
                    <a:p>
                      <a:pPr algn="ctr"/>
                      <a:endParaRPr lang="zh-CN" altLang="en-US" dirty="0">
                        <a:solidFill>
                          <a:srgbClr val="C00000"/>
                        </a:solidFill>
                      </a:endParaRPr>
                    </a:p>
                  </a:txBody>
                  <a:tcPr/>
                </a:tc>
                <a:tc>
                  <a:txBody>
                    <a:bodyPr/>
                    <a:lstStyle/>
                    <a:p>
                      <a:pPr algn="ctr"/>
                      <a:r>
                        <a:rPr lang="en-US" altLang="zh-CN" dirty="0"/>
                        <a:t>I[i+1,j]</a:t>
                      </a:r>
                      <a:endParaRPr lang="en-US" altLang="zh-CN" dirty="0"/>
                    </a:p>
                    <a:p>
                      <a:pPr algn="ctr"/>
                      <a:r>
                        <a:rPr lang="en-US" altLang="zh-CN" dirty="0">
                          <a:solidFill>
                            <a:srgbClr val="C00000"/>
                          </a:solidFill>
                        </a:rPr>
                        <a:t>m4</a:t>
                      </a:r>
                      <a:endParaRPr lang="zh-CN" altLang="en-US" dirty="0">
                        <a:solidFill>
                          <a:srgbClr val="C00000"/>
                        </a:solidFill>
                      </a:endParaRPr>
                    </a:p>
                    <a:p>
                      <a:endParaRPr lang="zh-CN" altLang="en-US" dirty="0"/>
                    </a:p>
                  </a:txBody>
                  <a:tcPr/>
                </a:tc>
              </a:tr>
              <a:tr h="914400">
                <a:tc>
                  <a:txBody>
                    <a:bodyPr/>
                    <a:lstStyle/>
                    <a:p>
                      <a:pPr algn="ctr"/>
                      <a:r>
                        <a:rPr lang="en-US" altLang="zh-CN" dirty="0"/>
                        <a:t>I[i-1,j-1]</a:t>
                      </a:r>
                      <a:endParaRPr lang="en-US" altLang="zh-CN" dirty="0"/>
                    </a:p>
                    <a:p>
                      <a:pPr algn="ctr"/>
                      <a:r>
                        <a:rPr lang="en-US" altLang="zh-CN" dirty="0">
                          <a:solidFill>
                            <a:srgbClr val="C00000"/>
                          </a:solidFill>
                        </a:rPr>
                        <a:t>m7</a:t>
                      </a:r>
                      <a:endParaRPr lang="zh-CN" altLang="en-US" dirty="0">
                        <a:solidFill>
                          <a:srgbClr val="C00000"/>
                        </a:solidFill>
                      </a:endParaRPr>
                    </a:p>
                    <a:p>
                      <a:endParaRPr lang="zh-CN" altLang="en-US" dirty="0"/>
                    </a:p>
                  </a:txBody>
                  <a:tcPr/>
                </a:tc>
                <a:tc>
                  <a:txBody>
                    <a:bodyPr/>
                    <a:lstStyle/>
                    <a:p>
                      <a:pPr algn="ctr"/>
                      <a:r>
                        <a:rPr lang="en-US" altLang="zh-CN" dirty="0"/>
                        <a:t>I[i,j-1]</a:t>
                      </a:r>
                      <a:endParaRPr lang="en-US" altLang="zh-CN" dirty="0"/>
                    </a:p>
                    <a:p>
                      <a:pPr algn="ctr"/>
                      <a:r>
                        <a:rPr lang="en-US" altLang="zh-CN" dirty="0">
                          <a:solidFill>
                            <a:srgbClr val="C00000"/>
                          </a:solidFill>
                        </a:rPr>
                        <a:t>m6</a:t>
                      </a:r>
                      <a:endParaRPr lang="zh-CN" altLang="en-US" dirty="0">
                        <a:solidFill>
                          <a:srgbClr val="C00000"/>
                        </a:solidFill>
                      </a:endParaRPr>
                    </a:p>
                    <a:p>
                      <a:endParaRPr lang="zh-CN" altLang="en-US" dirty="0"/>
                    </a:p>
                  </a:txBody>
                  <a:tcPr/>
                </a:tc>
                <a:tc>
                  <a:txBody>
                    <a:bodyPr/>
                    <a:lstStyle/>
                    <a:p>
                      <a:pPr algn="ctr"/>
                      <a:r>
                        <a:rPr lang="en-US" altLang="zh-CN" dirty="0"/>
                        <a:t>I[i+1,j-1]</a:t>
                      </a:r>
                      <a:endParaRPr lang="en-US" altLang="zh-CN" dirty="0"/>
                    </a:p>
                    <a:p>
                      <a:pPr algn="ctr"/>
                      <a:r>
                        <a:rPr lang="en-US" altLang="zh-CN" dirty="0">
                          <a:solidFill>
                            <a:srgbClr val="C00000"/>
                          </a:solidFill>
                        </a:rPr>
                        <a:t>m5</a:t>
                      </a:r>
                      <a:endParaRPr lang="zh-CN" altLang="en-US" dirty="0">
                        <a:solidFill>
                          <a:srgbClr val="C00000"/>
                        </a:solidFill>
                      </a:endParaRPr>
                    </a:p>
                    <a:p>
                      <a:endParaRPr lang="zh-CN" altLang="en-US" dirty="0"/>
                    </a:p>
                  </a:txBody>
                  <a:tcPr/>
                </a:tc>
              </a:tr>
            </a:tbl>
          </a:graphicData>
        </a:graphic>
      </p:graphicFrame>
      <p:pic>
        <p:nvPicPr>
          <p:cNvPr id="7" name="图片 6"/>
          <p:cNvPicPr>
            <a:picLocks noChangeAspect="1"/>
          </p:cNvPicPr>
          <p:nvPr/>
        </p:nvPicPr>
        <p:blipFill>
          <a:blip r:embed="rId1" cstate="print"/>
          <a:stretch>
            <a:fillRect/>
          </a:stretch>
        </p:blipFill>
        <p:spPr>
          <a:xfrm>
            <a:off x="860663" y="2407036"/>
            <a:ext cx="4969355" cy="412650"/>
          </a:xfrm>
          <a:prstGeom prst="rect">
            <a:avLst/>
          </a:prstGeom>
        </p:spPr>
      </p:pic>
      <p:pic>
        <p:nvPicPr>
          <p:cNvPr id="8" name="图片 7"/>
          <p:cNvPicPr>
            <a:picLocks noChangeAspect="1"/>
          </p:cNvPicPr>
          <p:nvPr/>
        </p:nvPicPr>
        <p:blipFill>
          <a:blip r:embed="rId2" cstate="print"/>
          <a:stretch>
            <a:fillRect/>
          </a:stretch>
        </p:blipFill>
        <p:spPr>
          <a:xfrm>
            <a:off x="860663" y="2998754"/>
            <a:ext cx="4969356" cy="499565"/>
          </a:xfrm>
          <a:prstGeom prst="rect">
            <a:avLst/>
          </a:prstGeom>
        </p:spPr>
      </p:pic>
      <p:pic>
        <p:nvPicPr>
          <p:cNvPr id="9" name="图片 8"/>
          <p:cNvPicPr>
            <a:picLocks noChangeAspect="1"/>
          </p:cNvPicPr>
          <p:nvPr/>
        </p:nvPicPr>
        <p:blipFill>
          <a:blip r:embed="rId3" cstate="print"/>
          <a:stretch>
            <a:fillRect/>
          </a:stretch>
        </p:blipFill>
        <p:spPr>
          <a:xfrm>
            <a:off x="860664" y="3603945"/>
            <a:ext cx="3262762" cy="546831"/>
          </a:xfrm>
          <a:prstGeom prst="rect">
            <a:avLst/>
          </a:prstGeom>
        </p:spPr>
      </p:pic>
      <p:pic>
        <p:nvPicPr>
          <p:cNvPr id="10" name="图片 9"/>
          <p:cNvPicPr>
            <a:picLocks noChangeAspect="1"/>
          </p:cNvPicPr>
          <p:nvPr/>
        </p:nvPicPr>
        <p:blipFill>
          <a:blip r:embed="rId4" cstate="print"/>
          <a:stretch>
            <a:fillRect/>
          </a:stretch>
        </p:blipFill>
        <p:spPr>
          <a:xfrm>
            <a:off x="860663" y="4150776"/>
            <a:ext cx="3494776" cy="536625"/>
          </a:xfrm>
          <a:prstGeom prst="rect">
            <a:avLst/>
          </a:prstGeom>
        </p:spPr>
      </p:pic>
      <p:sp>
        <p:nvSpPr>
          <p:cNvPr id="11" name="矩形 10"/>
          <p:cNvSpPr/>
          <p:nvPr/>
        </p:nvSpPr>
        <p:spPr>
          <a:xfrm>
            <a:off x="860664" y="5437333"/>
            <a:ext cx="2632135" cy="584775"/>
          </a:xfrm>
          <a:prstGeom prst="rect">
            <a:avLst/>
          </a:prstGeom>
        </p:spPr>
        <p:txBody>
          <a:bodyPr wrap="square">
            <a:spAutoFit/>
          </a:bodyPr>
          <a:lstStyle/>
          <a:p>
            <a:r>
              <a:rPr lang="en-US" altLang="zh-CN" sz="3200" dirty="0"/>
              <a:t>Make G=1</a:t>
            </a:r>
            <a:endParaRPr lang="en-US" altLang="zh-CN" sz="3200" dirty="0"/>
          </a:p>
        </p:txBody>
      </p:sp>
      <mc:AlternateContent xmlns:mc="http://schemas.openxmlformats.org/markup-compatibility/2006">
        <mc:Choice xmlns:a14="http://schemas.microsoft.com/office/drawing/2010/main" Requires="a14">
          <p:sp>
            <p:nvSpPr>
              <p:cNvPr id="12" name="矩形 11"/>
              <p:cNvSpPr/>
              <p:nvPr/>
            </p:nvSpPr>
            <p:spPr>
              <a:xfrm>
                <a:off x="2928740" y="4958656"/>
                <a:ext cx="2495940" cy="152689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𝐺</m:t>
                          </m:r>
                        </m:e>
                        <m:sub>
                          <m:r>
                            <a:rPr lang="zh-CN" altLang="en-US" i="1">
                              <a:latin typeface="Cambria Math" panose="02040503050406030204" pitchFamily="18" charset="0"/>
                            </a:rPr>
                            <m:t>𝑥</m:t>
                          </m:r>
                        </m:sub>
                      </m:sSub>
                      <m:r>
                        <a:rPr lang="zh-CN" altLang="en-US" i="0">
                          <a:latin typeface="Cambria Math" panose="02040503050406030204" pitchFamily="18" charset="0"/>
                        </a:rPr>
                        <m:t>=</m:t>
                      </m:r>
                      <m:d>
                        <m:dPr>
                          <m:ctrlPr>
                            <a:rPr lang="zh-CN" altLang="en-US" i="1">
                              <a:latin typeface="Cambria Math" panose="02040503050406030204" pitchFamily="18" charset="0"/>
                            </a:rPr>
                          </m:ctrlPr>
                        </m:dPr>
                        <m:e>
                          <m:m>
                            <m:mPr>
                              <m:mcs>
                                <m:mc>
                                  <m:mcPr>
                                    <m:count m:val="3"/>
                                    <m:mcJc m:val="center"/>
                                  </m:mcPr>
                                </m:mc>
                              </m:mcs>
                              <m:ctrlPr>
                                <a:rPr lang="zh-CN" altLang="en-US" i="1">
                                  <a:latin typeface="Cambria Math" panose="02040503050406030204" pitchFamily="18" charset="0"/>
                                </a:rPr>
                              </m:ctrlPr>
                            </m:mPr>
                            <m:mr>
                              <m:e>
                                <m:r>
                                  <a:rPr lang="zh-CN" altLang="en-US" i="0">
                                    <a:latin typeface="Cambria Math" panose="02040503050406030204" pitchFamily="18" charset="0"/>
                                  </a:rPr>
                                  <m:t>−</m:t>
                                </m:r>
                                <m:f>
                                  <m:fPr>
                                    <m:ctrlPr>
                                      <a:rPr lang="zh-CN" altLang="en-US" i="1">
                                        <a:latin typeface="Cambria Math" panose="02040503050406030204" pitchFamily="18" charset="0"/>
                                      </a:rPr>
                                    </m:ctrlPr>
                                  </m:fPr>
                                  <m:num>
                                    <m:rad>
                                      <m:radPr>
                                        <m:degHide m:val="on"/>
                                        <m:ctrlPr>
                                          <a:rPr lang="zh-CN" altLang="en-US" i="1">
                                            <a:latin typeface="Cambria Math" panose="02040503050406030204" pitchFamily="18" charset="0"/>
                                          </a:rPr>
                                        </m:ctrlPr>
                                      </m:radPr>
                                      <m:deg/>
                                      <m:e>
                                        <m:r>
                                          <a:rPr lang="zh-CN" altLang="en-US" i="0">
                                            <a:latin typeface="Cambria Math" panose="02040503050406030204" pitchFamily="18" charset="0"/>
                                          </a:rPr>
                                          <m:t>2</m:t>
                                        </m:r>
                                      </m:e>
                                    </m:rad>
                                  </m:num>
                                  <m:den>
                                    <m:r>
                                      <a:rPr lang="zh-CN" altLang="en-US" i="0">
                                        <a:latin typeface="Cambria Math" panose="02040503050406030204" pitchFamily="18" charset="0"/>
                                      </a:rPr>
                                      <m:t>4</m:t>
                                    </m:r>
                                  </m:den>
                                </m:f>
                              </m:e>
                              <m:e>
                                <m:r>
                                  <a:rPr lang="zh-CN" altLang="en-US" i="0">
                                    <a:latin typeface="Cambria Math" panose="02040503050406030204" pitchFamily="18" charset="0"/>
                                  </a:rPr>
                                  <m:t>0</m:t>
                                </m:r>
                              </m:e>
                              <m:e>
                                <m:f>
                                  <m:fPr>
                                    <m:ctrlPr>
                                      <a:rPr lang="zh-CN" altLang="en-US" i="1">
                                        <a:latin typeface="Cambria Math" panose="02040503050406030204" pitchFamily="18" charset="0"/>
                                      </a:rPr>
                                    </m:ctrlPr>
                                  </m:fPr>
                                  <m:num>
                                    <m:rad>
                                      <m:radPr>
                                        <m:degHide m:val="on"/>
                                        <m:ctrlPr>
                                          <a:rPr lang="zh-CN" altLang="en-US" i="1">
                                            <a:latin typeface="Cambria Math" panose="02040503050406030204" pitchFamily="18" charset="0"/>
                                          </a:rPr>
                                        </m:ctrlPr>
                                      </m:radPr>
                                      <m:deg/>
                                      <m:e>
                                        <m:r>
                                          <a:rPr lang="zh-CN" altLang="en-US" i="0">
                                            <a:latin typeface="Cambria Math" panose="02040503050406030204" pitchFamily="18" charset="0"/>
                                          </a:rPr>
                                          <m:t>2</m:t>
                                        </m:r>
                                      </m:e>
                                    </m:rad>
                                  </m:num>
                                  <m:den>
                                    <m:r>
                                      <a:rPr lang="zh-CN" altLang="en-US" i="0">
                                        <a:latin typeface="Cambria Math" panose="02040503050406030204" pitchFamily="18" charset="0"/>
                                      </a:rPr>
                                      <m:t>4</m:t>
                                    </m:r>
                                  </m:den>
                                </m:f>
                              </m:e>
                            </m:mr>
                            <m:mr>
                              <m:e>
                                <m:r>
                                  <a:rPr lang="zh-CN" altLang="en-US" i="0">
                                    <a:latin typeface="Cambria Math" panose="02040503050406030204" pitchFamily="18" charset="0"/>
                                  </a:rPr>
                                  <m:t>−1</m:t>
                                </m:r>
                              </m:e>
                              <m:e>
                                <m:r>
                                  <a:rPr lang="zh-CN" altLang="en-US" i="0">
                                    <a:latin typeface="Cambria Math" panose="02040503050406030204" pitchFamily="18" charset="0"/>
                                  </a:rPr>
                                  <m:t>0</m:t>
                                </m:r>
                              </m:e>
                              <m:e>
                                <m:r>
                                  <a:rPr lang="zh-CN" altLang="en-US" i="0">
                                    <a:latin typeface="Cambria Math" panose="02040503050406030204" pitchFamily="18" charset="0"/>
                                  </a:rPr>
                                  <m:t>1</m:t>
                                </m:r>
                              </m:e>
                            </m:mr>
                            <m:mr>
                              <m:e>
                                <m:r>
                                  <a:rPr lang="zh-CN" altLang="en-US" i="0">
                                    <a:latin typeface="Cambria Math" panose="02040503050406030204" pitchFamily="18" charset="0"/>
                                  </a:rPr>
                                  <m:t>−</m:t>
                                </m:r>
                                <m:f>
                                  <m:fPr>
                                    <m:ctrlPr>
                                      <a:rPr lang="zh-CN" altLang="en-US" i="1">
                                        <a:latin typeface="Cambria Math" panose="02040503050406030204" pitchFamily="18" charset="0"/>
                                      </a:rPr>
                                    </m:ctrlPr>
                                  </m:fPr>
                                  <m:num>
                                    <m:rad>
                                      <m:radPr>
                                        <m:degHide m:val="on"/>
                                        <m:ctrlPr>
                                          <a:rPr lang="zh-CN" altLang="en-US" i="1">
                                            <a:latin typeface="Cambria Math" panose="02040503050406030204" pitchFamily="18" charset="0"/>
                                          </a:rPr>
                                        </m:ctrlPr>
                                      </m:radPr>
                                      <m:deg/>
                                      <m:e>
                                        <m:r>
                                          <a:rPr lang="zh-CN" altLang="en-US" i="0">
                                            <a:latin typeface="Cambria Math" panose="02040503050406030204" pitchFamily="18" charset="0"/>
                                          </a:rPr>
                                          <m:t>2</m:t>
                                        </m:r>
                                      </m:e>
                                    </m:rad>
                                  </m:num>
                                  <m:den>
                                    <m:r>
                                      <a:rPr lang="zh-CN" altLang="en-US" i="0">
                                        <a:latin typeface="Cambria Math" panose="02040503050406030204" pitchFamily="18" charset="0"/>
                                      </a:rPr>
                                      <m:t>4</m:t>
                                    </m:r>
                                  </m:den>
                                </m:f>
                              </m:e>
                              <m:e>
                                <m:r>
                                  <a:rPr lang="zh-CN" altLang="en-US" i="0">
                                    <a:latin typeface="Cambria Math" panose="02040503050406030204" pitchFamily="18" charset="0"/>
                                  </a:rPr>
                                  <m:t>0</m:t>
                                </m:r>
                              </m:e>
                              <m:e>
                                <m:f>
                                  <m:fPr>
                                    <m:ctrlPr>
                                      <a:rPr lang="zh-CN" altLang="en-US" i="1">
                                        <a:latin typeface="Cambria Math" panose="02040503050406030204" pitchFamily="18" charset="0"/>
                                      </a:rPr>
                                    </m:ctrlPr>
                                  </m:fPr>
                                  <m:num>
                                    <m:rad>
                                      <m:radPr>
                                        <m:degHide m:val="on"/>
                                        <m:ctrlPr>
                                          <a:rPr lang="zh-CN" altLang="en-US" i="1">
                                            <a:latin typeface="Cambria Math" panose="02040503050406030204" pitchFamily="18" charset="0"/>
                                          </a:rPr>
                                        </m:ctrlPr>
                                      </m:radPr>
                                      <m:deg/>
                                      <m:e>
                                        <m:r>
                                          <a:rPr lang="zh-CN" altLang="en-US" i="0">
                                            <a:latin typeface="Cambria Math" panose="02040503050406030204" pitchFamily="18" charset="0"/>
                                          </a:rPr>
                                          <m:t>2</m:t>
                                        </m:r>
                                      </m:e>
                                    </m:rad>
                                  </m:num>
                                  <m:den>
                                    <m:r>
                                      <a:rPr lang="zh-CN" altLang="en-US" i="0">
                                        <a:latin typeface="Cambria Math" panose="02040503050406030204" pitchFamily="18" charset="0"/>
                                      </a:rPr>
                                      <m:t>4</m:t>
                                    </m:r>
                                  </m:den>
                                </m:f>
                              </m:e>
                            </m:mr>
                          </m:m>
                        </m:e>
                      </m:d>
                    </m:oMath>
                  </m:oMathPara>
                </a14:m>
                <a:endParaRPr lang="zh-CN" altLang="en-US" dirty="0"/>
              </a:p>
            </p:txBody>
          </p:sp>
        </mc:Choice>
        <mc:Fallback>
          <p:sp>
            <p:nvSpPr>
              <p:cNvPr id="12" name="矩形 11"/>
              <p:cNvSpPr>
                <a:spLocks noRot="1" noChangeAspect="1" noMove="1" noResize="1" noEditPoints="1" noAdjustHandles="1" noChangeArrowheads="1" noChangeShapeType="1" noTextEdit="1"/>
              </p:cNvSpPr>
              <p:nvPr/>
            </p:nvSpPr>
            <p:spPr>
              <a:xfrm>
                <a:off x="2928740" y="4958656"/>
                <a:ext cx="2495940" cy="1526893"/>
              </a:xfrm>
              <a:prstGeom prst="rect">
                <a:avLst/>
              </a:prstGeom>
              <a:blipFill rotWithShape="0">
                <a:blip r:embed="rId5" cstate="print"/>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3" name="矩形 12"/>
              <p:cNvSpPr/>
              <p:nvPr/>
            </p:nvSpPr>
            <p:spPr>
              <a:xfrm>
                <a:off x="5542067" y="4958656"/>
                <a:ext cx="2888291" cy="15507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𝐺</m:t>
                          </m:r>
                        </m:e>
                        <m:sub>
                          <m:r>
                            <a:rPr lang="en-US" altLang="zh-CN" b="0" i="1" smtClean="0">
                              <a:latin typeface="Cambria Math" panose="02040503050406030204" pitchFamily="18" charset="0"/>
                            </a:rPr>
                            <m:t>𝑦</m:t>
                          </m:r>
                        </m:sub>
                      </m:sSub>
                      <m:r>
                        <a:rPr lang="zh-CN" altLang="en-US" i="0">
                          <a:latin typeface="Cambria Math" panose="02040503050406030204" pitchFamily="18" charset="0"/>
                        </a:rPr>
                        <m:t>=</m:t>
                      </m:r>
                      <m:d>
                        <m:dPr>
                          <m:ctrlPr>
                            <a:rPr lang="zh-CN" altLang="en-US" i="1">
                              <a:latin typeface="Cambria Math" panose="02040503050406030204" pitchFamily="18" charset="0"/>
                            </a:rPr>
                          </m:ctrlPr>
                        </m:dPr>
                        <m:e>
                          <m:m>
                            <m:mPr>
                              <m:mcs>
                                <m:mc>
                                  <m:mcPr>
                                    <m:count m:val="3"/>
                                    <m:mcJc m:val="center"/>
                                  </m:mcPr>
                                </m:mc>
                              </m:mcs>
                              <m:ctrlPr>
                                <a:rPr lang="zh-CN" altLang="en-US" i="1" smtClean="0">
                                  <a:latin typeface="Cambria Math" panose="02040503050406030204" pitchFamily="18" charset="0"/>
                                </a:rPr>
                              </m:ctrlPr>
                            </m:mPr>
                            <m:mr>
                              <m:e>
                                <m:f>
                                  <m:fPr>
                                    <m:ctrlPr>
                                      <a:rPr lang="zh-CN" altLang="en-US" i="1">
                                        <a:latin typeface="Cambria Math" panose="02040503050406030204" pitchFamily="18" charset="0"/>
                                      </a:rPr>
                                    </m:ctrlPr>
                                  </m:fPr>
                                  <m:num>
                                    <m:rad>
                                      <m:radPr>
                                        <m:degHide m:val="on"/>
                                        <m:ctrlPr>
                                          <a:rPr lang="zh-CN" altLang="en-US" i="1">
                                            <a:latin typeface="Cambria Math" panose="02040503050406030204" pitchFamily="18" charset="0"/>
                                          </a:rPr>
                                        </m:ctrlPr>
                                      </m:radPr>
                                      <m:deg/>
                                      <m:e>
                                        <m:r>
                                          <a:rPr lang="zh-CN" altLang="en-US" i="0">
                                            <a:latin typeface="Cambria Math" panose="02040503050406030204" pitchFamily="18" charset="0"/>
                                          </a:rPr>
                                          <m:t>2</m:t>
                                        </m:r>
                                      </m:e>
                                    </m:rad>
                                  </m:num>
                                  <m:den>
                                    <m:r>
                                      <a:rPr lang="zh-CN" altLang="en-US" i="0">
                                        <a:latin typeface="Cambria Math" panose="02040503050406030204" pitchFamily="18" charset="0"/>
                                      </a:rPr>
                                      <m:t>4</m:t>
                                    </m:r>
                                  </m:den>
                                </m:f>
                              </m:e>
                              <m:e>
                                <m:r>
                                  <a:rPr lang="en-US" altLang="zh-CN" b="0" i="0" smtClean="0">
                                    <a:latin typeface="Cambria Math" panose="02040503050406030204" pitchFamily="18" charset="0"/>
                                  </a:rPr>
                                  <m:t>1</m:t>
                                </m:r>
                              </m:e>
                              <m:e>
                                <m:f>
                                  <m:fPr>
                                    <m:ctrlPr>
                                      <a:rPr lang="zh-CN" altLang="en-US" i="1">
                                        <a:latin typeface="Cambria Math" panose="02040503050406030204" pitchFamily="18" charset="0"/>
                                      </a:rPr>
                                    </m:ctrlPr>
                                  </m:fPr>
                                  <m:num>
                                    <m:rad>
                                      <m:radPr>
                                        <m:degHide m:val="on"/>
                                        <m:ctrlPr>
                                          <a:rPr lang="zh-CN" altLang="en-US" i="1">
                                            <a:latin typeface="Cambria Math" panose="02040503050406030204" pitchFamily="18" charset="0"/>
                                          </a:rPr>
                                        </m:ctrlPr>
                                      </m:radPr>
                                      <m:deg/>
                                      <m:e>
                                        <m:r>
                                          <a:rPr lang="zh-CN" altLang="en-US" i="0">
                                            <a:latin typeface="Cambria Math" panose="02040503050406030204" pitchFamily="18" charset="0"/>
                                          </a:rPr>
                                          <m:t>2</m:t>
                                        </m:r>
                                      </m:e>
                                    </m:rad>
                                  </m:num>
                                  <m:den>
                                    <m:r>
                                      <a:rPr lang="zh-CN" altLang="en-US" i="0">
                                        <a:latin typeface="Cambria Math" panose="02040503050406030204" pitchFamily="18" charset="0"/>
                                      </a:rPr>
                                      <m:t>4</m:t>
                                    </m:r>
                                  </m:den>
                                </m:f>
                              </m:e>
                            </m:mr>
                            <m:mr>
                              <m:e>
                                <m:r>
                                  <a:rPr lang="en-US" altLang="zh-CN" b="0" i="1" smtClean="0">
                                    <a:latin typeface="Cambria Math" panose="02040503050406030204" pitchFamily="18" charset="0"/>
                                  </a:rPr>
                                  <m:t>0</m:t>
                                </m:r>
                              </m:e>
                              <m:e>
                                <m:r>
                                  <a:rPr lang="zh-CN" altLang="en-US" i="0">
                                    <a:latin typeface="Cambria Math" panose="02040503050406030204" pitchFamily="18" charset="0"/>
                                  </a:rPr>
                                  <m:t>0</m:t>
                                </m:r>
                              </m:e>
                              <m:e>
                                <m:r>
                                  <a:rPr lang="en-US" altLang="zh-CN" b="0" i="0" smtClean="0">
                                    <a:latin typeface="Cambria Math" panose="02040503050406030204" pitchFamily="18" charset="0"/>
                                  </a:rPr>
                                  <m:t>0</m:t>
                                </m:r>
                              </m:e>
                            </m:mr>
                            <m:mr>
                              <m:e>
                                <m:r>
                                  <a:rPr lang="zh-CN" altLang="en-US" i="0">
                                    <a:latin typeface="Cambria Math" panose="02040503050406030204" pitchFamily="18" charset="0"/>
                                  </a:rPr>
                                  <m:t>−</m:t>
                                </m:r>
                                <m:f>
                                  <m:fPr>
                                    <m:ctrlPr>
                                      <a:rPr lang="zh-CN" altLang="en-US" i="1">
                                        <a:latin typeface="Cambria Math" panose="02040503050406030204" pitchFamily="18" charset="0"/>
                                      </a:rPr>
                                    </m:ctrlPr>
                                  </m:fPr>
                                  <m:num>
                                    <m:rad>
                                      <m:radPr>
                                        <m:degHide m:val="on"/>
                                        <m:ctrlPr>
                                          <a:rPr lang="zh-CN" altLang="en-US" i="1">
                                            <a:latin typeface="Cambria Math" panose="02040503050406030204" pitchFamily="18" charset="0"/>
                                          </a:rPr>
                                        </m:ctrlPr>
                                      </m:radPr>
                                      <m:deg/>
                                      <m:e>
                                        <m:r>
                                          <a:rPr lang="zh-CN" altLang="en-US" i="0">
                                            <a:latin typeface="Cambria Math" panose="02040503050406030204" pitchFamily="18" charset="0"/>
                                          </a:rPr>
                                          <m:t>2</m:t>
                                        </m:r>
                                      </m:e>
                                    </m:rad>
                                  </m:num>
                                  <m:den>
                                    <m:r>
                                      <a:rPr lang="zh-CN" altLang="en-US" i="0">
                                        <a:latin typeface="Cambria Math" panose="02040503050406030204" pitchFamily="18" charset="0"/>
                                      </a:rPr>
                                      <m:t>4</m:t>
                                    </m:r>
                                  </m:den>
                                </m:f>
                              </m:e>
                              <m:e>
                                <m:r>
                                  <a:rPr lang="en-US" altLang="zh-CN" b="0" i="1" smtClean="0">
                                    <a:latin typeface="Cambria Math" panose="02040503050406030204" pitchFamily="18" charset="0"/>
                                  </a:rPr>
                                  <m:t>−1</m:t>
                                </m:r>
                              </m:e>
                              <m:e>
                                <m:r>
                                  <a:rPr lang="en-US" altLang="zh-CN" b="0" i="1" smtClean="0">
                                    <a:latin typeface="Cambria Math" panose="02040503050406030204" pitchFamily="18" charset="0"/>
                                  </a:rPr>
                                  <m:t>−</m:t>
                                </m:r>
                                <m:f>
                                  <m:fPr>
                                    <m:ctrlPr>
                                      <a:rPr lang="zh-CN" altLang="en-US" i="1">
                                        <a:latin typeface="Cambria Math" panose="02040503050406030204" pitchFamily="18" charset="0"/>
                                      </a:rPr>
                                    </m:ctrlPr>
                                  </m:fPr>
                                  <m:num>
                                    <m:rad>
                                      <m:radPr>
                                        <m:degHide m:val="on"/>
                                        <m:ctrlPr>
                                          <a:rPr lang="zh-CN" altLang="en-US" i="1">
                                            <a:latin typeface="Cambria Math" panose="02040503050406030204" pitchFamily="18" charset="0"/>
                                          </a:rPr>
                                        </m:ctrlPr>
                                      </m:radPr>
                                      <m:deg/>
                                      <m:e>
                                        <m:r>
                                          <a:rPr lang="zh-CN" altLang="en-US" i="0">
                                            <a:latin typeface="Cambria Math" panose="02040503050406030204" pitchFamily="18" charset="0"/>
                                          </a:rPr>
                                          <m:t>2</m:t>
                                        </m:r>
                                      </m:e>
                                    </m:rad>
                                  </m:num>
                                  <m:den>
                                    <m:r>
                                      <a:rPr lang="zh-CN" altLang="en-US" i="0">
                                        <a:latin typeface="Cambria Math" panose="02040503050406030204" pitchFamily="18" charset="0"/>
                                      </a:rPr>
                                      <m:t>4</m:t>
                                    </m:r>
                                  </m:den>
                                </m:f>
                              </m:e>
                            </m:mr>
                          </m:m>
                        </m:e>
                      </m:d>
                    </m:oMath>
                  </m:oMathPara>
                </a14:m>
                <a:endParaRPr lang="zh-CN" altLang="en-US" dirty="0"/>
              </a:p>
            </p:txBody>
          </p:sp>
        </mc:Choice>
        <mc:Fallback>
          <p:sp>
            <p:nvSpPr>
              <p:cNvPr id="13" name="矩形 12"/>
              <p:cNvSpPr>
                <a:spLocks noRot="1" noChangeAspect="1" noMove="1" noResize="1" noEditPoints="1" noAdjustHandles="1" noChangeArrowheads="1" noChangeShapeType="1" noTextEdit="1"/>
              </p:cNvSpPr>
              <p:nvPr/>
            </p:nvSpPr>
            <p:spPr>
              <a:xfrm>
                <a:off x="5542067" y="4958656"/>
                <a:ext cx="2888291" cy="1550746"/>
              </a:xfrm>
              <a:prstGeom prst="rect">
                <a:avLst/>
              </a:prstGeom>
              <a:blipFill rotWithShape="0">
                <a:blip r:embed="rId6" cstate="print"/>
                <a:stretch>
                  <a:fillRect/>
                </a:stretch>
              </a:blipFill>
            </p:spPr>
            <p:txBody>
              <a:bodyPr/>
              <a:lstStyle/>
              <a:p>
                <a:r>
                  <a:rPr lang="zh-CN" altLang="en-US">
                    <a:noFill/>
                  </a:rPr>
                  <a:t> </a:t>
                </a:r>
                <a:endParaRPr lang="zh-CN" altLang="en-US">
                  <a:noFill/>
                </a:endParaRPr>
              </a:p>
            </p:txBody>
          </p:sp>
        </mc:Fallback>
      </mc:AlternateContent>
      <p:sp>
        <p:nvSpPr>
          <p:cNvPr id="15" name="标题 1"/>
          <p:cNvSpPr>
            <a:spLocks noGrp="1"/>
          </p:cNvSpPr>
          <p:nvPr>
            <p:ph type="title"/>
          </p:nvPr>
        </p:nvSpPr>
        <p:spPr>
          <a:xfrm>
            <a:off x="628650" y="500062"/>
            <a:ext cx="7886700" cy="1325563"/>
          </a:xfrm>
        </p:spPr>
        <p:txBody>
          <a:bodyPr>
            <a:normAutofit/>
          </a:bodyPr>
          <a:lstStyle/>
          <a:p>
            <a:r>
              <a:rPr lang="en-US" altLang="zh-CN" sz="4000" b="1" dirty="0"/>
              <a:t>Image Gradient Calculation (3)</a:t>
            </a:r>
            <a:endParaRPr lang="zh-CN" altLang="en-US" sz="4000" b="1" dirty="0">
              <a:latin typeface="+mn-lt"/>
            </a:endParaRPr>
          </a:p>
        </p:txBody>
      </p:sp>
    </p:spTree>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4805</Words>
  <Application>WPS 演示</Application>
  <PresentationFormat>全屏显示(4:3)</PresentationFormat>
  <Paragraphs>233</Paragraphs>
  <Slides>21</Slides>
  <Notes>18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Arial</vt:lpstr>
      <vt:lpstr>宋体</vt:lpstr>
      <vt:lpstr>Wingdings</vt:lpstr>
      <vt:lpstr>Times New Roman</vt:lpstr>
      <vt:lpstr>Calibri Light</vt:lpstr>
      <vt:lpstr>Calibri</vt:lpstr>
      <vt:lpstr>微软雅黑</vt:lpstr>
      <vt:lpstr>Wingdings</vt:lpstr>
      <vt:lpstr>Office 主题</vt:lpstr>
      <vt:lpstr>An Improved Canny Edge Detection Algorithm[1]  W. Rong, Z. Li, W. Zhang, L. Sun</vt:lpstr>
      <vt:lpstr>Contents</vt:lpstr>
      <vt:lpstr>Background</vt:lpstr>
      <vt:lpstr>Background</vt:lpstr>
      <vt:lpstr>Background</vt:lpstr>
      <vt:lpstr>Related Works</vt:lpstr>
      <vt:lpstr>Image Gradient Calculation(1)</vt:lpstr>
      <vt:lpstr>Image Gradient Calculation (2)</vt:lpstr>
      <vt:lpstr>Image Gradient Calculation (3)</vt:lpstr>
      <vt:lpstr>Adaptive Threshold Selection(1)</vt:lpstr>
      <vt:lpstr>Adaptive Threshold Selection(2)</vt:lpstr>
      <vt:lpstr>Adaptive Threshold Selection(3)</vt:lpstr>
      <vt:lpstr>Algorithm</vt:lpstr>
      <vt:lpstr>Experiment and Analysis(1)</vt:lpstr>
      <vt:lpstr>Experiment and Analysis(2)</vt:lpstr>
      <vt:lpstr>Experiment and Analysis(3)</vt:lpstr>
      <vt:lpstr>Strengths and Weaknesses</vt:lpstr>
      <vt:lpstr>Strengths and Weaknesses(1)</vt:lpstr>
      <vt:lpstr>Future Work</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Improved Canny Edge Detection Algorithm  W. Rong, Z. Li, W. Zhang, L. Sun</dc:title>
  <dc:creator>Allen Qian</dc:creator>
  <cp:lastModifiedBy>Administrator</cp:lastModifiedBy>
  <cp:revision>134</cp:revision>
  <dcterms:created xsi:type="dcterms:W3CDTF">2017-05-29T02:30:00Z</dcterms:created>
  <dcterms:modified xsi:type="dcterms:W3CDTF">2017-06-01T13:28:43Z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