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72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68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76" userDrawn="1">
          <p15:clr>
            <a:srgbClr val="A4A3A4"/>
          </p15:clr>
        </p15:guide>
        <p15:guide id="7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46" autoAdjust="0"/>
  </p:normalViewPr>
  <p:slideViewPr>
    <p:cSldViewPr>
      <p:cViewPr varScale="1">
        <p:scale>
          <a:sx n="103" d="100"/>
          <a:sy n="103" d="100"/>
        </p:scale>
        <p:origin x="1836" y="108"/>
      </p:cViewPr>
      <p:guideLst>
        <p:guide orient="horz" pos="2160"/>
        <p:guide orient="horz" pos="1072"/>
        <p:guide orient="horz" pos="3888"/>
        <p:guide orient="horz" pos="368"/>
        <p:guide pos="2880"/>
        <p:guide pos="57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E5B4EDC-59C0-49C7-8ADA-5A781B329E02}" type="datetimeFigureOut">
              <a:rPr lang="en-US" altLang="zh-TW"/>
              <a:t>5/25/2016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9429053-DC2A-4342-ADD4-2FD729D91E2C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2D8D46A-B586-417D-BFBD-8C8FE0AAF762}" type="datetimeFigureOut">
              <a:t>2016/5/25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EBA5BD7-F043-4D1B-AA17-CD412FC534D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這個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是軟硬體協同設計概論與實作的期末專題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老師給了學生</a:t>
            </a:r>
            <a:r>
              <a:rPr lang="en-US" altLang="zh-TW" dirty="0" smtClean="0"/>
              <a:t>Find Face</a:t>
            </a:r>
            <a:r>
              <a:rPr lang="zh-TW" altLang="en-US" dirty="0" smtClean="0"/>
              <a:t>這支用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寫的程式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目標就是要以軟硬體協同設計的方式盡可能地加速這支程式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5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但是這樣的設計並非完美</a:t>
            </a:r>
            <a:endParaRPr lang="en-US" altLang="zh-TW" dirty="0" smtClean="0"/>
          </a:p>
          <a:p>
            <a:r>
              <a:rPr lang="zh-TW" altLang="en-US" dirty="0" smtClean="0"/>
              <a:t>仍有其他問題影響著加速的效率</a:t>
            </a:r>
            <a:endParaRPr lang="en-US" altLang="zh-TW" dirty="0" smtClean="0"/>
          </a:p>
          <a:p>
            <a:r>
              <a:rPr lang="zh-TW" altLang="en-US" dirty="0" smtClean="0"/>
              <a:t>接著說明一下其他加速的概念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第一個就是</a:t>
            </a:r>
            <a:endParaRPr lang="en-US" altLang="zh-TW" dirty="0" smtClean="0"/>
          </a:p>
          <a:p>
            <a:r>
              <a:rPr lang="zh-TW" altLang="en-US" dirty="0" smtClean="0"/>
              <a:t>軟體與硬體之間靠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溝通</a:t>
            </a:r>
            <a:endParaRPr lang="en-US" altLang="zh-TW" dirty="0" smtClean="0"/>
          </a:p>
          <a:p>
            <a:r>
              <a:rPr lang="zh-TW" altLang="en-US" dirty="0" smtClean="0"/>
              <a:t>也就是太多的溝通就會讓整支程式快不起來</a:t>
            </a:r>
            <a:endParaRPr lang="en-US" altLang="zh-TW" dirty="0" smtClean="0"/>
          </a:p>
          <a:p>
            <a:r>
              <a:rPr lang="zh-TW" altLang="en-US" dirty="0" smtClean="0"/>
              <a:t>所以這邊乾脆一點 我們把整個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都搬到硬體去</a:t>
            </a:r>
            <a:endParaRPr lang="en-US" altLang="zh-TW" dirty="0" smtClean="0"/>
          </a:p>
          <a:p>
            <a:r>
              <a:rPr lang="zh-TW" altLang="en-US" dirty="0" smtClean="0"/>
              <a:t>所有的</a:t>
            </a:r>
            <a:r>
              <a:rPr lang="en-US" altLang="zh-TW" dirty="0" smtClean="0"/>
              <a:t>flow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都在硬體完成</a:t>
            </a:r>
            <a:endParaRPr lang="en-US" altLang="zh-TW" dirty="0" smtClean="0"/>
          </a:p>
          <a:p>
            <a:r>
              <a:rPr lang="zh-TW" altLang="en-US" dirty="0" smtClean="0"/>
              <a:t>並且直接由硬體從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讀取圖片的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第二個問題就是</a:t>
            </a:r>
            <a:endParaRPr lang="en-US" altLang="zh-TW" dirty="0" smtClean="0"/>
          </a:p>
          <a:p>
            <a:r>
              <a:rPr lang="zh-TW" altLang="en-US" dirty="0" smtClean="0"/>
              <a:t>因為我們在計算</a:t>
            </a:r>
            <a:r>
              <a:rPr lang="en-US" altLang="zh-TW" dirty="0" smtClean="0"/>
              <a:t>SAD</a:t>
            </a:r>
            <a:r>
              <a:rPr lang="zh-TW" altLang="en-US" dirty="0" smtClean="0"/>
              <a:t>時 是直接開</a:t>
            </a:r>
            <a:r>
              <a:rPr lang="en-US" altLang="zh-TW" dirty="0" smtClean="0"/>
              <a:t>32</a:t>
            </a:r>
            <a:r>
              <a:rPr lang="zh-TW" altLang="en-US" dirty="0" smtClean="0"/>
              <a:t>*</a:t>
            </a:r>
            <a:r>
              <a:rPr lang="en-US" altLang="zh-TW" dirty="0" smtClean="0"/>
              <a:t>32byte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distributed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  <a:r>
              <a:rPr lang="zh-TW" altLang="en-US" dirty="0" smtClean="0"/>
              <a:t>來儲存計算的</a:t>
            </a:r>
            <a:r>
              <a:rPr lang="en-US" altLang="zh-TW" dirty="0" smtClean="0"/>
              <a:t>pixel</a:t>
            </a:r>
          </a:p>
          <a:p>
            <a:r>
              <a:rPr lang="zh-TW" altLang="en-US" dirty="0" smtClean="0"/>
              <a:t>但這樣開非常耗硬體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 在我們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有限的情況下 也沒辦法再開更大的</a:t>
            </a:r>
            <a:r>
              <a:rPr lang="en-US" altLang="zh-TW" dirty="0" smtClean="0"/>
              <a:t>distributed RAM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可是 從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出來是相對較慢的</a:t>
            </a:r>
            <a:endParaRPr lang="en-US" altLang="zh-TW" dirty="0" smtClean="0"/>
          </a:p>
          <a:p>
            <a:r>
              <a:rPr lang="zh-TW" altLang="en-US" dirty="0" smtClean="0"/>
              <a:t>我們希望能夠每個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就只被從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抓出來一次</a:t>
            </a:r>
            <a:endParaRPr lang="en-US" altLang="zh-TW" dirty="0" smtClean="0"/>
          </a:p>
          <a:p>
            <a:r>
              <a:rPr lang="zh-TW" altLang="en-US" dirty="0" smtClean="0"/>
              <a:t>因次我們這邊使用</a:t>
            </a:r>
            <a:r>
              <a:rPr lang="en-US" altLang="zh-TW" dirty="0" smtClean="0"/>
              <a:t>Block RAM</a:t>
            </a:r>
            <a:r>
              <a:rPr lang="zh-TW" altLang="en-US" dirty="0" smtClean="0"/>
              <a:t>來改進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資料的使用效率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Block RAM</a:t>
            </a:r>
            <a:r>
              <a:rPr lang="zh-TW" altLang="en-US" dirty="0" smtClean="0"/>
              <a:t>是硬體中一個特化的資源</a:t>
            </a:r>
            <a:endParaRPr lang="en-US" altLang="zh-TW" dirty="0" smtClean="0"/>
          </a:p>
          <a:p>
            <a:r>
              <a:rPr lang="zh-TW" altLang="en-US" dirty="0" smtClean="0"/>
              <a:t>雖然每次存取都需要一個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來完成</a:t>
            </a:r>
            <a:endParaRPr lang="en-US" altLang="zh-TW" dirty="0" smtClean="0"/>
          </a:p>
          <a:p>
            <a:r>
              <a:rPr lang="zh-TW" altLang="en-US" dirty="0" smtClean="0"/>
              <a:t>但對於存放較大量的資料可以省下大量的硬體</a:t>
            </a:r>
            <a:r>
              <a:rPr lang="en-US" altLang="zh-TW" dirty="0" smtClean="0"/>
              <a:t>resource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5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我們使用了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1920byte</a:t>
            </a:r>
            <a:r>
              <a:rPr lang="zh-TW" altLang="en-US" dirty="0" smtClean="0"/>
              <a:t>長的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</a:p>
          <a:p>
            <a:r>
              <a:rPr lang="zh-TW" altLang="en-US" dirty="0" smtClean="0"/>
              <a:t>一開始先從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出</a:t>
            </a:r>
            <a:r>
              <a:rPr lang="en-US" altLang="zh-TW" dirty="0" smtClean="0"/>
              <a:t>group picture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row</a:t>
            </a:r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的讀出來 存在這些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因為剛剛說過 </a:t>
            </a:r>
            <a:r>
              <a:rPr lang="en-US" altLang="zh-TW" dirty="0" smtClean="0"/>
              <a:t>SAD</a:t>
            </a:r>
            <a:r>
              <a:rPr lang="zh-TW" altLang="en-US" dirty="0" smtClean="0"/>
              <a:t>計算需要資料是存在</a:t>
            </a:r>
            <a:r>
              <a:rPr lang="en-US" altLang="zh-TW" dirty="0" smtClean="0"/>
              <a:t>distributed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所以我們一個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的把資料</a:t>
            </a:r>
            <a:r>
              <a:rPr lang="en-US" altLang="zh-TW" dirty="0" smtClean="0"/>
              <a:t>shift</a:t>
            </a:r>
            <a:r>
              <a:rPr lang="zh-TW" altLang="en-US" dirty="0" smtClean="0"/>
              <a:t>到</a:t>
            </a:r>
            <a:r>
              <a:rPr lang="en-US" altLang="zh-TW" dirty="0" smtClean="0"/>
              <a:t>distributed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RAM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一開始我們就一直</a:t>
            </a:r>
            <a:r>
              <a:rPr lang="en-US" altLang="zh-TW" dirty="0" smtClean="0"/>
              <a:t>shift </a:t>
            </a:r>
            <a:r>
              <a:rPr lang="zh-TW" altLang="en-US" dirty="0" smtClean="0"/>
              <a:t>直到塞滿</a:t>
            </a:r>
            <a:r>
              <a:rPr lang="en-US" altLang="zh-TW" dirty="0" smtClean="0"/>
              <a:t>32</a:t>
            </a:r>
            <a:r>
              <a:rPr lang="zh-TW" altLang="en-US" dirty="0" smtClean="0"/>
              <a:t>*</a:t>
            </a:r>
            <a:r>
              <a:rPr lang="en-US" altLang="zh-TW" dirty="0" smtClean="0"/>
              <a:t>32pixel</a:t>
            </a:r>
          </a:p>
          <a:p>
            <a:r>
              <a:rPr lang="zh-TW" altLang="en-US" dirty="0" smtClean="0"/>
              <a:t>塞滿以後就可以開始算</a:t>
            </a:r>
            <a:r>
              <a:rPr lang="en-US" altLang="zh-TW" dirty="0" smtClean="0"/>
              <a:t>SAD</a:t>
            </a:r>
          </a:p>
          <a:p>
            <a:r>
              <a:rPr lang="zh-TW" altLang="en-US" dirty="0" smtClean="0"/>
              <a:t>算完以後就再</a:t>
            </a:r>
            <a:r>
              <a:rPr lang="en-US" altLang="zh-TW" dirty="0" smtClean="0"/>
              <a:t>shift</a:t>
            </a:r>
          </a:p>
          <a:p>
            <a:r>
              <a:rPr lang="zh-TW" altLang="en-US" dirty="0" smtClean="0"/>
              <a:t>就這樣重複直到整個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的做完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由於我們有效保留了許多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 smtClean="0"/>
              <a:t>因此我們也不用一直重複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到同樣的</a:t>
            </a:r>
            <a:r>
              <a:rPr lang="en-US" altLang="zh-TW" dirty="0" smtClean="0"/>
              <a:t>pixel</a:t>
            </a:r>
          </a:p>
          <a:p>
            <a:r>
              <a:rPr lang="zh-TW" altLang="en-US" dirty="0" smtClean="0"/>
              <a:t>在這邊就省掉了一些時間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2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第三個就是 剛剛說</a:t>
            </a:r>
            <a:r>
              <a:rPr lang="en-US" altLang="zh-TW" dirty="0" smtClean="0"/>
              <a:t>SAD</a:t>
            </a:r>
            <a:r>
              <a:rPr lang="zh-TW" altLang="en-US" dirty="0" smtClean="0"/>
              <a:t>計算需要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來完成</a:t>
            </a:r>
            <a:endParaRPr lang="en-US" altLang="zh-TW" dirty="0" smtClean="0"/>
          </a:p>
          <a:p>
            <a:r>
              <a:rPr lang="zh-TW" altLang="en-US" dirty="0" smtClean="0"/>
              <a:t>但就把他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化後</a:t>
            </a:r>
            <a:endParaRPr lang="en-US" altLang="zh-TW" dirty="0" smtClean="0"/>
          </a:p>
          <a:p>
            <a:r>
              <a:rPr lang="zh-TW" altLang="en-US" dirty="0" smtClean="0"/>
              <a:t>平均每個</a:t>
            </a:r>
            <a:r>
              <a:rPr lang="en-US" altLang="zh-TW" dirty="0" smtClean="0"/>
              <a:t>SAD</a:t>
            </a:r>
            <a:r>
              <a:rPr lang="zh-TW" altLang="en-US" dirty="0" smtClean="0"/>
              <a:t>其實只需要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就可以算出來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最後一個就是</a:t>
            </a:r>
            <a:endParaRPr lang="en-US" altLang="zh-TW" dirty="0" smtClean="0"/>
          </a:p>
          <a:p>
            <a:r>
              <a:rPr lang="zh-TW" altLang="en-US" dirty="0" smtClean="0"/>
              <a:t>我們盡量讓</a:t>
            </a:r>
            <a:r>
              <a:rPr lang="en-US" altLang="zh-TW" dirty="0" smtClean="0"/>
              <a:t>SAD</a:t>
            </a:r>
            <a:r>
              <a:rPr lang="zh-TW" altLang="en-US" dirty="0" smtClean="0"/>
              <a:t>的計算與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loading</a:t>
            </a:r>
            <a:r>
              <a:rPr lang="zh-TW" altLang="en-US" dirty="0" smtClean="0"/>
              <a:t>都不要</a:t>
            </a:r>
            <a:r>
              <a:rPr lang="en-US" altLang="zh-TW" dirty="0" smtClean="0"/>
              <a:t>idle</a:t>
            </a:r>
          </a:p>
          <a:p>
            <a:r>
              <a:rPr lang="zh-TW" altLang="en-US" dirty="0" smtClean="0"/>
              <a:t>因此在計算</a:t>
            </a:r>
            <a:r>
              <a:rPr lang="en-US" altLang="zh-TW" dirty="0" smtClean="0"/>
              <a:t>SAD</a:t>
            </a:r>
            <a:r>
              <a:rPr lang="zh-TW" altLang="en-US" dirty="0" smtClean="0"/>
              <a:t>的同時繼續去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下一個</a:t>
            </a:r>
            <a:r>
              <a:rPr lang="en-US" altLang="zh-TW" dirty="0" smtClean="0"/>
              <a:t>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0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以上大致上是我在這個專題中所使用的加速方式</a:t>
            </a:r>
            <a:endParaRPr lang="en-US" altLang="zh-TW" dirty="0" smtClean="0"/>
          </a:p>
          <a:p>
            <a:r>
              <a:rPr lang="zh-TW" altLang="en-US" dirty="0" smtClean="0"/>
              <a:t>那執行的結果是與加速前相符的</a:t>
            </a:r>
            <a:endParaRPr lang="en-US" altLang="zh-TW" dirty="0" smtClean="0"/>
          </a:p>
          <a:p>
            <a:r>
              <a:rPr lang="zh-TW" altLang="en-US" dirty="0" smtClean="0"/>
              <a:t>而時間則是從</a:t>
            </a:r>
            <a:r>
              <a:rPr lang="en-US" altLang="zh-TW" dirty="0" smtClean="0"/>
              <a:t>32</a:t>
            </a:r>
            <a:r>
              <a:rPr lang="zh-TW" altLang="en-US" dirty="0" smtClean="0"/>
              <a:t>秒進步到了</a:t>
            </a:r>
            <a:r>
              <a:rPr lang="en-US" altLang="zh-TW" dirty="0" smtClean="0"/>
              <a:t>80</a:t>
            </a:r>
            <a:r>
              <a:rPr lang="zh-TW" altLang="en-US" dirty="0" smtClean="0"/>
              <a:t>毫秒</a:t>
            </a:r>
            <a:endParaRPr lang="en-US" altLang="zh-TW" dirty="0" smtClean="0"/>
          </a:p>
          <a:p>
            <a:r>
              <a:rPr lang="zh-TW" altLang="en-US" dirty="0" smtClean="0"/>
              <a:t>也是全班最快的的加速成果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79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最後做個結論</a:t>
            </a:r>
            <a:endParaRPr lang="en-US" altLang="zh-TW" dirty="0" smtClean="0"/>
          </a:p>
          <a:p>
            <a:r>
              <a:rPr lang="zh-TW" altLang="en-US" dirty="0" smtClean="0"/>
              <a:t>我覺得這個專題還蠻有趣的就是</a:t>
            </a:r>
            <a:endParaRPr lang="en-US" altLang="zh-TW" dirty="0" smtClean="0"/>
          </a:p>
          <a:p>
            <a:r>
              <a:rPr lang="zh-TW" altLang="en-US" dirty="0" smtClean="0"/>
              <a:t>我們可以看到軟體的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是</a:t>
            </a:r>
            <a:r>
              <a:rPr lang="en-US" altLang="zh-TW" dirty="0" smtClean="0"/>
              <a:t>667MHz</a:t>
            </a:r>
          </a:p>
          <a:p>
            <a:r>
              <a:rPr lang="zh-TW" altLang="en-US" dirty="0" smtClean="0"/>
              <a:t>但硬體僅有</a:t>
            </a:r>
            <a:r>
              <a:rPr lang="en-US" altLang="zh-TW" dirty="0" smtClean="0"/>
              <a:t>100MHz</a:t>
            </a:r>
            <a:r>
              <a:rPr lang="zh-TW" altLang="en-US" dirty="0" smtClean="0"/>
              <a:t>卻能夠在效能上遠遠超過軟體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不過也不是說什麼都用硬體寫就一定比較好</a:t>
            </a:r>
            <a:endParaRPr lang="en-US" altLang="zh-TW" dirty="0" smtClean="0"/>
          </a:p>
          <a:p>
            <a:r>
              <a:rPr lang="zh-TW" altLang="en-US" dirty="0" smtClean="0"/>
              <a:t>而是軟體與硬體各有其好處</a:t>
            </a:r>
            <a:endParaRPr lang="en-US" altLang="zh-TW" dirty="0" smtClean="0"/>
          </a:p>
          <a:p>
            <a:r>
              <a:rPr lang="zh-TW" altLang="en-US" dirty="0" smtClean="0"/>
              <a:t>因此應該是要根據程式的各個部分所需</a:t>
            </a:r>
            <a:endParaRPr lang="en-US" altLang="zh-TW" dirty="0" smtClean="0"/>
          </a:p>
          <a:p>
            <a:r>
              <a:rPr lang="zh-TW" altLang="en-US" dirty="0" smtClean="0"/>
              <a:t>選擇較有利的方式去協同設計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9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這是我們在實驗室中使用的板子</a:t>
            </a:r>
            <a:endParaRPr lang="en-US" altLang="zh-TW" dirty="0" smtClean="0"/>
          </a:p>
          <a:p>
            <a:r>
              <a:rPr lang="zh-TW" altLang="en-US" dirty="0" smtClean="0"/>
              <a:t>上面有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也有</a:t>
            </a:r>
            <a:r>
              <a:rPr lang="en-US" altLang="zh-TW" dirty="0" smtClean="0"/>
              <a:t>FPGA</a:t>
            </a:r>
          </a:p>
          <a:p>
            <a:r>
              <a:rPr lang="zh-TW" altLang="en-US" dirty="0" smtClean="0"/>
              <a:t>並有互相構通的</a:t>
            </a:r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開發上使用的是</a:t>
            </a:r>
            <a:r>
              <a:rPr lang="en-US" altLang="zh-TW" dirty="0" smtClean="0"/>
              <a:t>Xilinx</a:t>
            </a:r>
            <a:r>
              <a:rPr lang="zh-TW" altLang="en-US" dirty="0" smtClean="0"/>
              <a:t> </a:t>
            </a:r>
            <a:r>
              <a:rPr lang="en-US" altLang="zh-TW" dirty="0" smtClean="0"/>
              <a:t>EDA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</a:t>
            </a:r>
          </a:p>
          <a:p>
            <a:r>
              <a:rPr lang="zh-TW" altLang="en-US" dirty="0" smtClean="0"/>
              <a:t>硬體我們寫</a:t>
            </a:r>
            <a:r>
              <a:rPr lang="en-US" altLang="zh-TW" dirty="0" smtClean="0"/>
              <a:t>Verilog</a:t>
            </a:r>
          </a:p>
          <a:p>
            <a:r>
              <a:rPr lang="zh-TW" altLang="en-US" dirty="0" smtClean="0"/>
              <a:t>軟體則是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59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現在介紹</a:t>
            </a:r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Face</a:t>
            </a:r>
            <a:r>
              <a:rPr lang="zh-TW" altLang="en-US" dirty="0" smtClean="0"/>
              <a:t>這支程式</a:t>
            </a:r>
            <a:endParaRPr lang="en-US" altLang="zh-TW" dirty="0" smtClean="0"/>
          </a:p>
          <a:p>
            <a:r>
              <a:rPr lang="zh-TW" altLang="en-US" dirty="0" smtClean="0"/>
              <a:t>他的功能其實就是在一張大圖中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picture)</a:t>
            </a:r>
          </a:p>
          <a:p>
            <a:r>
              <a:rPr lang="zh-TW" altLang="en-US" dirty="0" smtClean="0"/>
              <a:t>找到一張</a:t>
            </a:r>
            <a:r>
              <a:rPr lang="zh-TW" altLang="en-US" dirty="0" smtClean="0"/>
              <a:t>臉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8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這支程式的作法</a:t>
            </a:r>
            <a:endParaRPr lang="en-US" altLang="zh-TW" dirty="0" smtClean="0"/>
          </a:p>
          <a:p>
            <a:r>
              <a:rPr lang="zh-TW" altLang="en-US" dirty="0" smtClean="0"/>
              <a:t>在前面有些準備工作</a:t>
            </a:r>
            <a:endParaRPr lang="en-US" altLang="zh-TW" dirty="0" smtClean="0"/>
          </a:p>
          <a:p>
            <a:r>
              <a:rPr lang="zh-TW" altLang="en-US" dirty="0" smtClean="0"/>
              <a:t>重點在第三個部分 一個叫做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r>
              <a:rPr lang="zh-TW" altLang="en-US" dirty="0" smtClean="0"/>
              <a:t>他會搜尋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</a:t>
            </a:r>
            <a:r>
              <a:rPr lang="zh-TW" altLang="en-US" dirty="0" smtClean="0"/>
              <a:t>中的每個區域</a:t>
            </a:r>
            <a:endParaRPr lang="en-US" altLang="zh-TW" dirty="0" smtClean="0"/>
          </a:p>
          <a:p>
            <a:r>
              <a:rPr lang="zh-TW" altLang="en-US" dirty="0" smtClean="0"/>
              <a:t>去計算出他們個別與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SAD</a:t>
            </a:r>
          </a:p>
          <a:p>
            <a:r>
              <a:rPr lang="zh-TW" altLang="en-US" dirty="0" smtClean="0"/>
              <a:t>最後有最小</a:t>
            </a:r>
            <a:r>
              <a:rPr lang="en-US" altLang="zh-TW" dirty="0" smtClean="0"/>
              <a:t>SAD</a:t>
            </a:r>
            <a:r>
              <a:rPr lang="zh-TW" altLang="en-US" dirty="0" smtClean="0"/>
              <a:t>的那個區域即為這支程式所認定的答案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0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這邊用圖示意</a:t>
            </a:r>
            <a:endParaRPr lang="en-US" altLang="zh-TW" dirty="0" smtClean="0"/>
          </a:p>
          <a:p>
            <a:r>
              <a:rPr lang="zh-TW" altLang="en-US" dirty="0" smtClean="0"/>
              <a:t>程式會搜尋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32</a:t>
            </a:r>
            <a:r>
              <a:rPr lang="zh-TW" altLang="en-US" dirty="0" smtClean="0"/>
              <a:t>*</a:t>
            </a:r>
            <a:r>
              <a:rPr lang="en-US" altLang="zh-TW" dirty="0" smtClean="0"/>
              <a:t>32</a:t>
            </a:r>
            <a:r>
              <a:rPr lang="zh-TW" altLang="en-US" dirty="0" smtClean="0"/>
              <a:t>的區域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3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在每個被搜尋的區域</a:t>
            </a:r>
            <a:endParaRPr lang="en-US" altLang="zh-TW" dirty="0" smtClean="0"/>
          </a:p>
          <a:p>
            <a:r>
              <a:rPr lang="zh-TW" altLang="en-US" dirty="0" smtClean="0"/>
              <a:t>總共有</a:t>
            </a:r>
            <a:r>
              <a:rPr lang="en-US" altLang="zh-TW" dirty="0" smtClean="0"/>
              <a:t>32</a:t>
            </a:r>
            <a:r>
              <a:rPr lang="zh-TW" altLang="en-US" dirty="0" smtClean="0"/>
              <a:t>*</a:t>
            </a:r>
            <a:r>
              <a:rPr lang="en-US" altLang="zh-TW" dirty="0" smtClean="0"/>
              <a:t>32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1024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pixel</a:t>
            </a:r>
          </a:p>
          <a:p>
            <a:r>
              <a:rPr lang="zh-TW" altLang="en-US" dirty="0" smtClean="0"/>
              <a:t>以這些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計算出這個區域的</a:t>
            </a:r>
            <a:r>
              <a:rPr lang="en-US" altLang="zh-TW" dirty="0" smtClean="0"/>
              <a:t>SAD</a:t>
            </a:r>
          </a:p>
          <a:p>
            <a:r>
              <a:rPr lang="zh-TW" altLang="en-US" dirty="0" smtClean="0"/>
              <a:t>在軟體的作法上也就是這支程式原先的作法上</a:t>
            </a:r>
            <a:endParaRPr lang="en-US" altLang="zh-TW" dirty="0" smtClean="0"/>
          </a:p>
          <a:p>
            <a:r>
              <a:rPr lang="zh-TW" altLang="en-US" dirty="0" smtClean="0"/>
              <a:t>也只能去</a:t>
            </a:r>
            <a:r>
              <a:rPr lang="en-US" altLang="zh-TW" dirty="0" smtClean="0"/>
              <a:t>iterate</a:t>
            </a:r>
            <a:r>
              <a:rPr lang="zh-TW" altLang="en-US" dirty="0" smtClean="0"/>
              <a:t>這</a:t>
            </a:r>
            <a:r>
              <a:rPr lang="en-US" altLang="zh-TW" dirty="0" smtClean="0"/>
              <a:t>1024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pixel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5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我們根據對這支程式</a:t>
            </a:r>
            <a:r>
              <a:rPr lang="en-US" altLang="zh-TW" dirty="0" smtClean="0"/>
              <a:t>profile</a:t>
            </a:r>
            <a:r>
              <a:rPr lang="zh-TW" altLang="en-US" dirty="0" smtClean="0"/>
              <a:t>的結果可以得知</a:t>
            </a:r>
            <a:endParaRPr lang="en-US" altLang="zh-TW" dirty="0" smtClean="0"/>
          </a:p>
          <a:p>
            <a:r>
              <a:rPr lang="zh-TW" altLang="en-US" dirty="0" smtClean="0"/>
              <a:t>這支程式最慢的部分就是</a:t>
            </a:r>
            <a:r>
              <a:rPr lang="en-US" altLang="zh-TW" dirty="0" smtClean="0"/>
              <a:t>SAD</a:t>
            </a:r>
            <a:r>
              <a:rPr lang="zh-TW" altLang="en-US" dirty="0" smtClean="0"/>
              <a:t>的計算</a:t>
            </a:r>
            <a:endParaRPr lang="en-US" altLang="zh-TW" dirty="0" smtClean="0"/>
          </a:p>
          <a:p>
            <a:r>
              <a:rPr lang="zh-TW" altLang="en-US" dirty="0" smtClean="0"/>
              <a:t>原因是太多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iteration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那最直覺的加速辦法當然就是把這個</a:t>
            </a:r>
            <a:r>
              <a:rPr lang="en-US" altLang="zh-TW" dirty="0" smtClean="0"/>
              <a:t>SAD</a:t>
            </a:r>
            <a:r>
              <a:rPr lang="zh-TW" altLang="en-US" dirty="0" smtClean="0"/>
              <a:t>的計算過程在硬體中完成</a:t>
            </a:r>
            <a:endParaRPr lang="en-US" altLang="zh-TW" dirty="0" smtClean="0"/>
          </a:p>
          <a:p>
            <a:r>
              <a:rPr lang="zh-TW" altLang="en-US" dirty="0" smtClean="0"/>
              <a:t>硬體因為其平行運算的特質</a:t>
            </a:r>
            <a:endParaRPr lang="en-US" altLang="zh-TW" dirty="0" smtClean="0"/>
          </a:p>
          <a:p>
            <a:r>
              <a:rPr lang="zh-TW" altLang="en-US" dirty="0" smtClean="0"/>
              <a:t>可以在一個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內算完所有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absolute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difference</a:t>
            </a:r>
          </a:p>
          <a:p>
            <a:r>
              <a:rPr lang="zh-TW" altLang="en-US" dirty="0" smtClean="0"/>
              <a:t>接著只要把這些值加起來就好了</a:t>
            </a:r>
            <a:endParaRPr lang="en-US" altLang="zh-TW" dirty="0" smtClean="0"/>
          </a:p>
          <a:p>
            <a:r>
              <a:rPr lang="zh-TW" altLang="en-US" dirty="0" smtClean="0"/>
              <a:t>不過因為一次做這麼多的加法</a:t>
            </a:r>
            <a:r>
              <a:rPr lang="en-US" altLang="zh-TW" dirty="0" smtClean="0"/>
              <a:t>propagation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會太久</a:t>
            </a:r>
            <a:endParaRPr lang="en-US" altLang="zh-TW" dirty="0" smtClean="0"/>
          </a:p>
          <a:p>
            <a:r>
              <a:rPr lang="zh-TW" altLang="en-US" dirty="0" smtClean="0"/>
              <a:t>所以要分成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來加</a:t>
            </a:r>
            <a:endParaRPr lang="en-US" altLang="zh-TW" dirty="0" smtClean="0"/>
          </a:p>
          <a:p>
            <a:r>
              <a:rPr lang="zh-TW" altLang="en-US" dirty="0" smtClean="0"/>
              <a:t>也就是我們將這個部分移到硬體後</a:t>
            </a:r>
            <a:endParaRPr lang="en-US" altLang="zh-TW" dirty="0" smtClean="0"/>
          </a:p>
          <a:p>
            <a:r>
              <a:rPr lang="zh-TW" altLang="en-US" dirty="0" smtClean="0"/>
              <a:t>原先軟體要</a:t>
            </a:r>
            <a:r>
              <a:rPr lang="en-US" altLang="zh-TW" dirty="0" smtClean="0"/>
              <a:t>iterate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1024</a:t>
            </a:r>
            <a:r>
              <a:rPr lang="zh-TW" altLang="en-US" dirty="0" smtClean="0"/>
              <a:t>次的計算現在只需要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就能完成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2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5638802" y="4145284"/>
            <a:ext cx="3515503" cy="2731407"/>
            <a:chOff x="5638800" y="3108960"/>
            <a:chExt cx="3515503" cy="2048555"/>
          </a:xfrm>
        </p:grpSpPr>
        <p:cxnSp>
          <p:nvCxnSpPr>
            <p:cNvPr id="14" name="直線接點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線"/>
          <p:cNvGrpSpPr/>
          <p:nvPr/>
        </p:nvGrpSpPr>
        <p:grpSpPr>
          <a:xfrm>
            <a:off x="-6689" y="6057152"/>
            <a:ext cx="4125119" cy="820207"/>
            <a:chOff x="-6689" y="4553748"/>
            <a:chExt cx="4125119" cy="615155"/>
          </a:xfrm>
        </p:grpSpPr>
        <p:sp>
          <p:nvSpPr>
            <p:cNvPr id="9" name="手繪多邊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2399"/>
            </a:p>
          </p:txBody>
        </p:sp>
        <p:sp>
          <p:nvSpPr>
            <p:cNvPr id="10" name="手繪多邊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2399"/>
            </a:p>
          </p:txBody>
        </p:sp>
        <p:sp>
          <p:nvSpPr>
            <p:cNvPr id="11" name="手繪多邊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2399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584203"/>
            <a:ext cx="6553200" cy="2000251"/>
          </a:xfrm>
        </p:spPr>
        <p:txBody>
          <a:bodyPr>
            <a:norm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1" cap="all" spc="200" baseline="0">
                <a:solidFill>
                  <a:schemeClr val="accent1"/>
                </a:solidFill>
              </a:defRPr>
            </a:lvl1pPr>
            <a:lvl2pPr marL="60950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209804"/>
            <a:ext cx="6705600" cy="2764335"/>
          </a:xfrm>
        </p:spPr>
        <p:txBody>
          <a:bodyPr anchor="b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4951269"/>
            <a:ext cx="5303520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1" cap="all" spc="200" baseline="0">
                <a:solidFill>
                  <a:schemeClr val="accent1"/>
                </a:solidFill>
              </a:defRPr>
            </a:lvl1pPr>
            <a:lvl2pPr marL="609504" indent="0" latinLnBrk="0">
              <a:buNone/>
              <a:defRPr lang="zh-TW"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latinLnBrk="0">
              <a:buNone/>
              <a:defRPr lang="zh-TW"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  <p:grpSp>
        <p:nvGrpSpPr>
          <p:cNvPr id="11" name="對角線"/>
          <p:cNvGrpSpPr/>
          <p:nvPr/>
        </p:nvGrpSpPr>
        <p:grpSpPr>
          <a:xfrm>
            <a:off x="5638802" y="4145284"/>
            <a:ext cx="3515503" cy="2731407"/>
            <a:chOff x="5638800" y="3108960"/>
            <a:chExt cx="3515503" cy="2048555"/>
          </a:xfrm>
        </p:grpSpPr>
        <p:cxnSp>
          <p:nvCxnSpPr>
            <p:cNvPr id="12" name="直線接點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 latinLnBrk="0">
              <a:defRPr lang="zh-TW" sz="2801"/>
            </a:lvl1pPr>
            <a:lvl2pPr latinLnBrk="0">
              <a:defRPr lang="zh-TW" sz="2399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 latinLnBrk="0">
              <a:defRPr lang="zh-TW" sz="2801"/>
            </a:lvl1pPr>
            <a:lvl2pPr latinLnBrk="0">
              <a:defRPr lang="zh-TW" sz="2399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1" b="0" cap="all" spc="200" baseline="0">
                <a:solidFill>
                  <a:schemeClr val="accent1"/>
                </a:solidFill>
              </a:defRPr>
            </a:lvl1pPr>
            <a:lvl2pPr marL="609504" indent="0" latinLnBrk="0">
              <a:buNone/>
              <a:defRPr lang="zh-TW" sz="2701" b="1"/>
            </a:lvl2pPr>
            <a:lvl3pPr marL="1219007" indent="0" latinLnBrk="0">
              <a:buNone/>
              <a:defRPr lang="zh-TW" sz="2399" b="1"/>
            </a:lvl3pPr>
            <a:lvl4pPr marL="1828511" indent="0" latinLnBrk="0">
              <a:buNone/>
              <a:defRPr lang="zh-TW" sz="2099" b="1"/>
            </a:lvl4pPr>
            <a:lvl5pPr marL="2438013" indent="0" latinLnBrk="0">
              <a:buNone/>
              <a:defRPr lang="zh-TW" sz="2099" b="1"/>
            </a:lvl5pPr>
            <a:lvl6pPr marL="3047518" indent="0" latinLnBrk="0">
              <a:buNone/>
              <a:defRPr lang="zh-TW" sz="2099" b="1"/>
            </a:lvl6pPr>
            <a:lvl7pPr marL="3657020" indent="0" latinLnBrk="0">
              <a:buNone/>
              <a:defRPr lang="zh-TW" sz="2099" b="1"/>
            </a:lvl7pPr>
            <a:lvl8pPr marL="4266524" indent="0" latinLnBrk="0">
              <a:buNone/>
              <a:defRPr lang="zh-TW" sz="2099" b="1"/>
            </a:lvl8pPr>
            <a:lvl9pPr marL="4876027" indent="0" latinLnBrk="0">
              <a:buNone/>
              <a:defRPr lang="zh-TW" sz="2099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 latinLnBrk="0">
              <a:defRPr lang="zh-TW" sz="2801"/>
            </a:lvl1pPr>
            <a:lvl2pPr latinLnBrk="0">
              <a:defRPr lang="zh-TW" sz="2399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 baseline="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1" b="0" cap="all" spc="200" baseline="0">
                <a:solidFill>
                  <a:schemeClr val="accent1"/>
                </a:solidFill>
              </a:defRPr>
            </a:lvl1pPr>
            <a:lvl2pPr marL="609504" indent="0" latinLnBrk="0">
              <a:buNone/>
              <a:defRPr lang="zh-TW" sz="2701" b="1"/>
            </a:lvl2pPr>
            <a:lvl3pPr marL="1219007" indent="0" latinLnBrk="0">
              <a:buNone/>
              <a:defRPr lang="zh-TW" sz="2399" b="1"/>
            </a:lvl3pPr>
            <a:lvl4pPr marL="1828511" indent="0" latinLnBrk="0">
              <a:buNone/>
              <a:defRPr lang="zh-TW" sz="2099" b="1"/>
            </a:lvl4pPr>
            <a:lvl5pPr marL="2438013" indent="0" latinLnBrk="0">
              <a:buNone/>
              <a:defRPr lang="zh-TW" sz="2099" b="1"/>
            </a:lvl5pPr>
            <a:lvl6pPr marL="3047518" indent="0" latinLnBrk="0">
              <a:buNone/>
              <a:defRPr lang="zh-TW" sz="2099" b="1"/>
            </a:lvl6pPr>
            <a:lvl7pPr marL="3657020" indent="0" latinLnBrk="0">
              <a:buNone/>
              <a:defRPr lang="zh-TW" sz="2099" b="1"/>
            </a:lvl7pPr>
            <a:lvl8pPr marL="4266524" indent="0" latinLnBrk="0">
              <a:buNone/>
              <a:defRPr lang="zh-TW" sz="2099" b="1"/>
            </a:lvl8pPr>
            <a:lvl9pPr marL="4876027" indent="0" latinLnBrk="0">
              <a:buNone/>
              <a:defRPr lang="zh-TW" sz="2099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 latinLnBrk="0">
              <a:defRPr lang="zh-TW" sz="2801"/>
            </a:lvl1pPr>
            <a:lvl2pPr latinLnBrk="0">
              <a:defRPr lang="zh-TW" sz="2399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 baseline="0"/>
            </a:lvl6pPr>
            <a:lvl7pPr latinLnBrk="0">
              <a:defRPr lang="zh-TW" sz="2000" baseline="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 latinLnBrk="0">
              <a:defRPr lang="zh-TW"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 latinLnBrk="0">
              <a:defRPr lang="zh-TW" sz="2801"/>
            </a:lvl1pPr>
            <a:lvl2pPr latinLnBrk="0">
              <a:defRPr lang="zh-TW" sz="2399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000"/>
            </a:lvl1pPr>
            <a:lvl2pPr marL="609504" indent="0" latinLnBrk="0">
              <a:buNone/>
              <a:defRPr lang="zh-TW" sz="1600"/>
            </a:lvl2pPr>
            <a:lvl3pPr marL="1219007" indent="0" latinLnBrk="0">
              <a:buNone/>
              <a:defRPr lang="zh-TW" sz="1300"/>
            </a:lvl3pPr>
            <a:lvl4pPr marL="1828511" indent="0" latinLnBrk="0">
              <a:buNone/>
              <a:defRPr lang="zh-TW" sz="1200"/>
            </a:lvl4pPr>
            <a:lvl5pPr marL="2438013" indent="0" latinLnBrk="0">
              <a:buNone/>
              <a:defRPr lang="zh-TW" sz="1200"/>
            </a:lvl5pPr>
            <a:lvl6pPr marL="3047518" indent="0" latinLnBrk="0">
              <a:buNone/>
              <a:defRPr lang="zh-TW" sz="1200"/>
            </a:lvl6pPr>
            <a:lvl7pPr marL="3657020" indent="0" latinLnBrk="0">
              <a:buNone/>
              <a:defRPr lang="zh-TW" sz="1200"/>
            </a:lvl7pPr>
            <a:lvl8pPr marL="4266524" indent="0" latinLnBrk="0">
              <a:buNone/>
              <a:defRPr lang="zh-TW" sz="1200"/>
            </a:lvl8pPr>
            <a:lvl9pPr marL="487602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 latinLnBrk="0">
              <a:defRPr lang="zh-TW"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TW" sz="2801"/>
            </a:lvl1pPr>
            <a:lvl2pPr marL="609504" indent="0" latinLnBrk="0">
              <a:buNone/>
              <a:defRPr lang="zh-TW" sz="3700"/>
            </a:lvl2pPr>
            <a:lvl3pPr marL="1219007" indent="0" latinLnBrk="0">
              <a:buNone/>
              <a:defRPr lang="zh-TW" sz="3201"/>
            </a:lvl3pPr>
            <a:lvl4pPr marL="1828511" indent="0" latinLnBrk="0">
              <a:buNone/>
              <a:defRPr lang="zh-TW" sz="2701"/>
            </a:lvl4pPr>
            <a:lvl5pPr marL="2438013" indent="0" latinLnBrk="0">
              <a:buNone/>
              <a:defRPr lang="zh-TW" sz="2701"/>
            </a:lvl5pPr>
            <a:lvl6pPr marL="3047518" indent="0" latinLnBrk="0">
              <a:buNone/>
              <a:defRPr lang="zh-TW" sz="2701"/>
            </a:lvl6pPr>
            <a:lvl7pPr marL="3657020" indent="0" latinLnBrk="0">
              <a:buNone/>
              <a:defRPr lang="zh-TW" sz="2701"/>
            </a:lvl7pPr>
            <a:lvl8pPr marL="4266524" indent="0" latinLnBrk="0">
              <a:buNone/>
              <a:defRPr lang="zh-TW" sz="2701"/>
            </a:lvl8pPr>
            <a:lvl9pPr marL="4876027" indent="0" latinLnBrk="0">
              <a:buNone/>
              <a:defRPr lang="zh-TW" sz="2701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000"/>
            </a:lvl1pPr>
            <a:lvl2pPr marL="609504" indent="0" latinLnBrk="0">
              <a:buNone/>
              <a:defRPr lang="zh-TW" sz="1600"/>
            </a:lvl2pPr>
            <a:lvl3pPr marL="1219007" indent="0" latinLnBrk="0">
              <a:buNone/>
              <a:defRPr lang="zh-TW" sz="1300"/>
            </a:lvl3pPr>
            <a:lvl4pPr marL="1828511" indent="0" latinLnBrk="0">
              <a:buNone/>
              <a:defRPr lang="zh-TW" sz="1200"/>
            </a:lvl4pPr>
            <a:lvl5pPr marL="2438013" indent="0" latinLnBrk="0">
              <a:buNone/>
              <a:defRPr lang="zh-TW" sz="1200"/>
            </a:lvl5pPr>
            <a:lvl6pPr marL="3047518" indent="0" latinLnBrk="0">
              <a:buNone/>
              <a:defRPr lang="zh-TW" sz="1200"/>
            </a:lvl6pPr>
            <a:lvl7pPr marL="3657020" indent="0" latinLnBrk="0">
              <a:buNone/>
              <a:defRPr lang="zh-TW" sz="1200"/>
            </a:lvl7pPr>
            <a:lvl8pPr marL="4266524" indent="0" latinLnBrk="0">
              <a:buNone/>
              <a:defRPr lang="zh-TW" sz="1200"/>
            </a:lvl8pPr>
            <a:lvl9pPr marL="487602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2016/5/25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線條"/>
          <p:cNvGrpSpPr/>
          <p:nvPr/>
        </p:nvGrpSpPr>
        <p:grpSpPr>
          <a:xfrm>
            <a:off x="-11904" y="-3174"/>
            <a:ext cx="615155" cy="5229225"/>
            <a:chOff x="-11906" y="-2381"/>
            <a:chExt cx="615155" cy="3921919"/>
          </a:xfrm>
        </p:grpSpPr>
        <p:sp>
          <p:nvSpPr>
            <p:cNvPr id="10" name="手繪多邊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399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399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399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6356355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0DFD029-FB74-4578-B929-F66AA97659CA}" type="datetimeFigureOut">
              <a:rPr lang="en-US" altLang="zh-TW" smtClean="0"/>
              <a:pPr/>
              <a:t>5/25/2016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590800" y="6356355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924801" y="6356355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lang="zh-TW"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TW" sz="28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399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lang="zh-TW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8316416" cy="200025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Hardware-Software Co-Design for Accelerating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Image Searching Program “Find Face”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2652685"/>
            <a:ext cx="6553200" cy="17526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資訊工程學系 梁智湧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75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smtClean="0"/>
              <a:t>by Hardware-Software </a:t>
            </a:r>
            <a:r>
              <a:rPr lang="en-US" altLang="zh-TW" dirty="0" err="1" smtClean="0"/>
              <a:t>Codesign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SAD calculation in hardware </a:t>
            </a:r>
            <a:r>
              <a:rPr lang="en-US" altLang="zh-TW" dirty="0"/>
              <a:t>and </a:t>
            </a:r>
            <a:r>
              <a:rPr lang="en-US" altLang="zh-TW" dirty="0" smtClean="0"/>
              <a:t>parallelize this portion.</a:t>
            </a:r>
          </a:p>
          <a:p>
            <a:pPr marL="835093" lvl="1" indent="-457200">
              <a:buFont typeface="+mj-lt"/>
              <a:buAutoNum type="arabicPeriod"/>
            </a:pPr>
            <a:r>
              <a:rPr lang="en-US" altLang="zh-TW" dirty="0" smtClean="0"/>
              <a:t>Get absolute differences of all pixels in one cycle.</a:t>
            </a:r>
          </a:p>
          <a:p>
            <a:pPr marL="835093" lvl="1" indent="-457200">
              <a:buFont typeface="+mj-lt"/>
              <a:buAutoNum type="arabicPeriod"/>
            </a:pPr>
            <a:r>
              <a:rPr lang="en-US" altLang="zh-TW" dirty="0" smtClean="0"/>
              <a:t>Sum all of them.</a:t>
            </a:r>
          </a:p>
          <a:p>
            <a:pPr lvl="2"/>
            <a:r>
              <a:rPr lang="en-US" altLang="zh-TW" dirty="0" smtClean="0"/>
              <a:t>To meet the timing constraint, this has to be done in 5 clock cycles.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&amp; Solutions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communication slows down the execution.</a:t>
            </a:r>
          </a:p>
          <a:p>
            <a:pPr marL="819102" lvl="1" indent="-514350"/>
            <a:r>
              <a:rPr lang="en-US" altLang="zh-TW" dirty="0" smtClean="0">
                <a:solidFill>
                  <a:srgbClr val="FFFF00"/>
                </a:solidFill>
              </a:rPr>
              <a:t>Implement whole 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match</a:t>
            </a:r>
            <a:r>
              <a:rPr lang="en-US" altLang="zh-TW" dirty="0" smtClean="0">
                <a:solidFill>
                  <a:srgbClr val="FFFF00"/>
                </a:solidFill>
              </a:rPr>
              <a:t>” in hardware</a:t>
            </a:r>
            <a:r>
              <a:rPr lang="en-US" altLang="zh-TW" dirty="0" smtClean="0"/>
              <a:t>.</a:t>
            </a:r>
          </a:p>
          <a:p>
            <a:pPr marL="1123853" lvl="2" indent="-514350">
              <a:buFont typeface="Wingdings" panose="05000000000000000000" pitchFamily="2" charset="2"/>
              <a:buChar char="ü"/>
            </a:pPr>
            <a:r>
              <a:rPr lang="en-US" altLang="zh-TW" dirty="0" smtClean="0"/>
              <a:t>Migrate </a:t>
            </a:r>
            <a:r>
              <a:rPr lang="en-US" altLang="zh-TW" dirty="0" smtClean="0">
                <a:solidFill>
                  <a:srgbClr val="FFFF00"/>
                </a:solidFill>
              </a:rPr>
              <a:t>flow control</a:t>
            </a:r>
            <a:r>
              <a:rPr lang="en-US" altLang="zh-TW" dirty="0" smtClean="0"/>
              <a:t> from software to hardware.</a:t>
            </a:r>
          </a:p>
          <a:p>
            <a:pPr marL="1123853" lvl="2" indent="-514350">
              <a:buFont typeface="Wingdings" panose="05000000000000000000" pitchFamily="2" charset="2"/>
              <a:buChar char="ü"/>
            </a:pPr>
            <a:r>
              <a:rPr lang="en-US" altLang="zh-TW" dirty="0" smtClean="0"/>
              <a:t>Read pixel data in hardware.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0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&amp; Solutions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01797"/>
            <a:ext cx="8122095" cy="4462272"/>
          </a:xfrm>
        </p:spPr>
        <p:txBody>
          <a:bodyPr/>
          <a:lstStyle/>
          <a:p>
            <a:r>
              <a:rPr lang="en-US" altLang="zh-TW" dirty="0" smtClean="0"/>
              <a:t>For SAD computation, all pixel data must be stored in </a:t>
            </a:r>
            <a:r>
              <a:rPr lang="en-US" altLang="zh-TW" b="1" i="1" dirty="0" smtClean="0"/>
              <a:t>distributed RAM</a:t>
            </a:r>
            <a:r>
              <a:rPr lang="en-US" altLang="zh-TW" dirty="0" smtClean="0"/>
              <a:t>, which is resource (LUT) consuming.</a:t>
            </a:r>
          </a:p>
          <a:p>
            <a:r>
              <a:rPr lang="en-US" altLang="zh-TW" dirty="0" smtClean="0">
                <a:solidFill>
                  <a:schemeClr val="accent5"/>
                </a:solidFill>
              </a:rPr>
              <a:t>Only two 32 x 32 </a:t>
            </a:r>
            <a:r>
              <a:rPr lang="en-US" altLang="zh-TW" dirty="0" err="1" smtClean="0">
                <a:solidFill>
                  <a:schemeClr val="accent5"/>
                </a:solidFill>
              </a:rPr>
              <a:t>dRAM</a:t>
            </a:r>
            <a:r>
              <a:rPr lang="en-US" altLang="zh-TW" dirty="0" smtClean="0">
                <a:solidFill>
                  <a:schemeClr val="accent5"/>
                </a:solidFill>
              </a:rPr>
              <a:t> can be constructed </a:t>
            </a:r>
            <a:r>
              <a:rPr lang="en-US" altLang="zh-TW" dirty="0"/>
              <a:t>to </a:t>
            </a:r>
            <a:r>
              <a:rPr lang="en-US" altLang="zh-TW" dirty="0" smtClean="0"/>
              <a:t>store </a:t>
            </a:r>
            <a:r>
              <a:rPr lang="en-US" altLang="zh-TW" dirty="0"/>
              <a:t>pixels of the target and the region of the </a:t>
            </a:r>
            <a:r>
              <a:rPr lang="en-US" altLang="zh-TW" dirty="0" smtClean="0"/>
              <a:t>group that are immediately calculated.</a:t>
            </a:r>
          </a:p>
          <a:p>
            <a:r>
              <a:rPr lang="en-US" altLang="zh-TW" dirty="0" smtClean="0">
                <a:solidFill>
                  <a:schemeClr val="accent5"/>
                </a:solidFill>
              </a:rPr>
              <a:t>Reading pixels from memory is also slow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Improve the utilization of group data</a:t>
            </a:r>
            <a:r>
              <a:rPr lang="en-US" altLang="zh-TW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/>
              <a:t>Read each pixel in group picture only once.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/>
              <a:t>With help of </a:t>
            </a:r>
            <a:r>
              <a:rPr lang="en-US" altLang="zh-TW" dirty="0" smtClean="0">
                <a:solidFill>
                  <a:srgbClr val="FFFF00"/>
                </a:solidFill>
              </a:rPr>
              <a:t>BRAM</a:t>
            </a:r>
            <a:r>
              <a:rPr lang="en-US" altLang="zh-TW" dirty="0" smtClean="0"/>
              <a:t> (block RAM)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9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6754"/>
              </p:ext>
            </p:extLst>
          </p:nvPr>
        </p:nvGraphicFramePr>
        <p:xfrm>
          <a:off x="914401" y="3789040"/>
          <a:ext cx="60960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67287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8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3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01949"/>
                  </a:ext>
                </a:extLst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6804248" y="1700808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Memory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14401" y="3789039"/>
            <a:ext cx="6096000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7" name="矩形 6"/>
          <p:cNvSpPr/>
          <p:nvPr/>
        </p:nvSpPr>
        <p:spPr>
          <a:xfrm>
            <a:off x="914401" y="4254180"/>
            <a:ext cx="6096000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8" name="矩形 7"/>
          <p:cNvSpPr/>
          <p:nvPr/>
        </p:nvSpPr>
        <p:spPr>
          <a:xfrm>
            <a:off x="914401" y="4711253"/>
            <a:ext cx="6096000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9" name="矩形 8"/>
          <p:cNvSpPr/>
          <p:nvPr/>
        </p:nvSpPr>
        <p:spPr>
          <a:xfrm>
            <a:off x="914401" y="5177784"/>
            <a:ext cx="6096000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cxnSp>
        <p:nvCxnSpPr>
          <p:cNvPr id="11" name="弧形接點 10"/>
          <p:cNvCxnSpPr>
            <a:stCxn id="5" idx="2"/>
            <a:endCxn id="6" idx="3"/>
          </p:cNvCxnSpPr>
          <p:nvPr/>
        </p:nvCxnSpPr>
        <p:spPr>
          <a:xfrm rot="5400000">
            <a:off x="6993096" y="3374298"/>
            <a:ext cx="656550" cy="621939"/>
          </a:xfrm>
          <a:prstGeom prst="curved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5" idx="2"/>
            <a:endCxn id="7" idx="3"/>
          </p:cNvCxnSpPr>
          <p:nvPr/>
        </p:nvCxnSpPr>
        <p:spPr>
          <a:xfrm rot="5400000">
            <a:off x="6760526" y="3606868"/>
            <a:ext cx="1121691" cy="621939"/>
          </a:xfrm>
          <a:prstGeom prst="curvedConnector2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5" idx="2"/>
            <a:endCxn id="8" idx="3"/>
          </p:cNvCxnSpPr>
          <p:nvPr/>
        </p:nvCxnSpPr>
        <p:spPr>
          <a:xfrm rot="5400000">
            <a:off x="6531989" y="3835405"/>
            <a:ext cx="1578764" cy="621939"/>
          </a:xfrm>
          <a:prstGeom prst="curved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5" idx="2"/>
            <a:endCxn id="9" idx="3"/>
          </p:cNvCxnSpPr>
          <p:nvPr/>
        </p:nvCxnSpPr>
        <p:spPr>
          <a:xfrm rot="5400000">
            <a:off x="6298724" y="4068670"/>
            <a:ext cx="2045295" cy="621939"/>
          </a:xfrm>
          <a:prstGeom prst="curvedConnector2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37918" y="5644315"/>
            <a:ext cx="324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32 1920-byte BRAMs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32340" y="353396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Load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95586"/>
              </p:ext>
            </p:extLst>
          </p:nvPr>
        </p:nvGraphicFramePr>
        <p:xfrm>
          <a:off x="2915816" y="4093756"/>
          <a:ext cx="60960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67287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8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3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0194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15816" y="4093755"/>
            <a:ext cx="6096000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6" name="矩形 5"/>
          <p:cNvSpPr/>
          <p:nvPr/>
        </p:nvSpPr>
        <p:spPr>
          <a:xfrm>
            <a:off x="2915816" y="4558896"/>
            <a:ext cx="6096000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7" name="矩形 6"/>
          <p:cNvSpPr/>
          <p:nvPr/>
        </p:nvSpPr>
        <p:spPr>
          <a:xfrm>
            <a:off x="2915816" y="5015969"/>
            <a:ext cx="6096000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8" name="矩形 7"/>
          <p:cNvSpPr/>
          <p:nvPr/>
        </p:nvSpPr>
        <p:spPr>
          <a:xfrm>
            <a:off x="2915816" y="5482500"/>
            <a:ext cx="6096000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9" name="文字方塊 8"/>
          <p:cNvSpPr txBox="1"/>
          <p:nvPr/>
        </p:nvSpPr>
        <p:spPr>
          <a:xfrm>
            <a:off x="5762850" y="5884641"/>
            <a:ext cx="324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32 1920-byte BRAMs</a:t>
            </a:r>
            <a:endParaRPr lang="zh-TW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94445"/>
              </p:ext>
            </p:extLst>
          </p:nvPr>
        </p:nvGraphicFramePr>
        <p:xfrm>
          <a:off x="179512" y="4097179"/>
          <a:ext cx="1795388" cy="1837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847">
                  <a:extLst>
                    <a:ext uri="{9D8B030D-6E8A-4147-A177-3AD203B41FA5}">
                      <a16:colId xmlns:a16="http://schemas.microsoft.com/office/drawing/2014/main" val="176446433"/>
                    </a:ext>
                  </a:extLst>
                </a:gridCol>
                <a:gridCol w="448847">
                  <a:extLst>
                    <a:ext uri="{9D8B030D-6E8A-4147-A177-3AD203B41FA5}">
                      <a16:colId xmlns:a16="http://schemas.microsoft.com/office/drawing/2014/main" val="1225564263"/>
                    </a:ext>
                  </a:extLst>
                </a:gridCol>
                <a:gridCol w="448847">
                  <a:extLst>
                    <a:ext uri="{9D8B030D-6E8A-4147-A177-3AD203B41FA5}">
                      <a16:colId xmlns:a16="http://schemas.microsoft.com/office/drawing/2014/main" val="1570462412"/>
                    </a:ext>
                  </a:extLst>
                </a:gridCol>
                <a:gridCol w="448847">
                  <a:extLst>
                    <a:ext uri="{9D8B030D-6E8A-4147-A177-3AD203B41FA5}">
                      <a16:colId xmlns:a16="http://schemas.microsoft.com/office/drawing/2014/main" val="3502458030"/>
                    </a:ext>
                  </a:extLst>
                </a:gridCol>
              </a:tblGrid>
              <a:tr h="45939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17242"/>
                  </a:ext>
                </a:extLst>
              </a:tr>
              <a:tr h="45939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85383"/>
                  </a:ext>
                </a:extLst>
              </a:tr>
              <a:tr h="45939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16400"/>
                  </a:ext>
                </a:extLst>
              </a:tr>
              <a:tr h="45939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569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1962"/>
              </p:ext>
            </p:extLst>
          </p:nvPr>
        </p:nvGraphicFramePr>
        <p:xfrm>
          <a:off x="8560916" y="4093754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68731"/>
              </p:ext>
            </p:extLst>
          </p:nvPr>
        </p:nvGraphicFramePr>
        <p:xfrm>
          <a:off x="8110016" y="4093755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48969"/>
              </p:ext>
            </p:extLst>
          </p:nvPr>
        </p:nvGraphicFramePr>
        <p:xfrm>
          <a:off x="7659116" y="4093755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15229"/>
              </p:ext>
            </p:extLst>
          </p:nvPr>
        </p:nvGraphicFramePr>
        <p:xfrm>
          <a:off x="7208216" y="4093756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5333"/>
              </p:ext>
            </p:extLst>
          </p:nvPr>
        </p:nvGraphicFramePr>
        <p:xfrm>
          <a:off x="6757316" y="4093754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73717"/>
              </p:ext>
            </p:extLst>
          </p:nvPr>
        </p:nvGraphicFramePr>
        <p:xfrm>
          <a:off x="6306416" y="4093755"/>
          <a:ext cx="450900" cy="182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0">
                  <a:extLst>
                    <a:ext uri="{9D8B030D-6E8A-4147-A177-3AD203B41FA5}">
                      <a16:colId xmlns:a16="http://schemas.microsoft.com/office/drawing/2014/main" val="14618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7893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538543" y="4093754"/>
            <a:ext cx="423664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1538543" y="4558895"/>
            <a:ext cx="423664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1538543" y="5015968"/>
            <a:ext cx="423664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1538543" y="5482499"/>
            <a:ext cx="423664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1087643" y="4093754"/>
            <a:ext cx="423664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2" name="矩形 21"/>
          <p:cNvSpPr/>
          <p:nvPr/>
        </p:nvSpPr>
        <p:spPr>
          <a:xfrm>
            <a:off x="1087643" y="4558895"/>
            <a:ext cx="423664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087643" y="5015968"/>
            <a:ext cx="423664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4" name="矩形 23"/>
          <p:cNvSpPr/>
          <p:nvPr/>
        </p:nvSpPr>
        <p:spPr>
          <a:xfrm>
            <a:off x="1087643" y="5482499"/>
            <a:ext cx="423664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636743" y="4093754"/>
            <a:ext cx="423664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636743" y="4558895"/>
            <a:ext cx="423664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636743" y="5015968"/>
            <a:ext cx="423664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636743" y="5482499"/>
            <a:ext cx="423664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9" name="矩形 28"/>
          <p:cNvSpPr/>
          <p:nvPr/>
        </p:nvSpPr>
        <p:spPr>
          <a:xfrm>
            <a:off x="187175" y="4093754"/>
            <a:ext cx="423664" cy="449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30" name="矩形 29"/>
          <p:cNvSpPr/>
          <p:nvPr/>
        </p:nvSpPr>
        <p:spPr>
          <a:xfrm>
            <a:off x="187175" y="4558895"/>
            <a:ext cx="423664" cy="449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187175" y="5015968"/>
            <a:ext cx="423664" cy="449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187175" y="5482499"/>
            <a:ext cx="423664" cy="449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33" name="橢圓 32"/>
          <p:cNvSpPr/>
          <p:nvPr/>
        </p:nvSpPr>
        <p:spPr>
          <a:xfrm>
            <a:off x="2864007" y="3999787"/>
            <a:ext cx="504056" cy="2016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cxnSp>
        <p:nvCxnSpPr>
          <p:cNvPr id="36" name="弧形接點 35"/>
          <p:cNvCxnSpPr>
            <a:stCxn id="33" idx="0"/>
            <a:endCxn id="17" idx="0"/>
          </p:cNvCxnSpPr>
          <p:nvPr/>
        </p:nvCxnSpPr>
        <p:spPr>
          <a:xfrm rot="16200000" flipH="1" flipV="1">
            <a:off x="2386221" y="3363940"/>
            <a:ext cx="93967" cy="1365660"/>
          </a:xfrm>
          <a:prstGeom prst="curvedConnector3">
            <a:avLst>
              <a:gd name="adj1" fmla="val -2432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stCxn id="17" idx="0"/>
            <a:endCxn id="21" idx="0"/>
          </p:cNvCxnSpPr>
          <p:nvPr/>
        </p:nvCxnSpPr>
        <p:spPr>
          <a:xfrm rot="16200000" flipV="1">
            <a:off x="1524925" y="3868304"/>
            <a:ext cx="12700" cy="45090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25" idx="0"/>
          </p:cNvCxnSpPr>
          <p:nvPr/>
        </p:nvCxnSpPr>
        <p:spPr>
          <a:xfrm rot="10800000">
            <a:off x="848576" y="4093755"/>
            <a:ext cx="450899" cy="3425"/>
          </a:xfrm>
          <a:prstGeom prst="curvedConnector4">
            <a:avLst>
              <a:gd name="adj1" fmla="val 12403"/>
              <a:gd name="adj2" fmla="val 677445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stCxn id="25" idx="0"/>
            <a:endCxn id="29" idx="0"/>
          </p:cNvCxnSpPr>
          <p:nvPr/>
        </p:nvCxnSpPr>
        <p:spPr>
          <a:xfrm rot="16200000" flipV="1">
            <a:off x="623791" y="3868970"/>
            <a:ext cx="12700" cy="449568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69708" y="3283772"/>
            <a:ext cx="4328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Shift load column by column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-34612" y="5918921"/>
            <a:ext cx="4973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32 x 32 </a:t>
            </a:r>
            <a:r>
              <a:rPr lang="en-US" altLang="zh-TW" sz="2800" dirty="0" err="1" smtClean="0"/>
              <a:t>dRAM</a:t>
            </a:r>
            <a:endParaRPr lang="en-US" altLang="zh-TW" sz="2800" dirty="0" smtClean="0"/>
          </a:p>
          <a:p>
            <a:r>
              <a:rPr lang="en-US" altLang="zh-TW" sz="2800" dirty="0" smtClean="0"/>
              <a:t>for some region of group picture</a:t>
            </a:r>
            <a:endParaRPr lang="zh-TW" altLang="en-US" sz="2800" dirty="0"/>
          </a:p>
        </p:txBody>
      </p:sp>
      <p:sp>
        <p:nvSpPr>
          <p:cNvPr id="56" name="內容版面配置區 2"/>
          <p:cNvSpPr>
            <a:spLocks noGrp="1"/>
          </p:cNvSpPr>
          <p:nvPr>
            <p:ph idx="1"/>
          </p:nvPr>
        </p:nvSpPr>
        <p:spPr>
          <a:xfrm>
            <a:off x="867538" y="1052835"/>
            <a:ext cx="7772400" cy="11281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Fill the </a:t>
            </a:r>
            <a:r>
              <a:rPr lang="en-US" altLang="zh-TW" dirty="0" err="1" smtClean="0"/>
              <a:t>dRAM</a:t>
            </a:r>
            <a:r>
              <a:rPr lang="en-US" altLang="zh-TW" dirty="0" smtClean="0"/>
              <a:t> (shift 32 times).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Calculate SAD &amp; shift.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4" grpId="0"/>
      <p:bldP spid="5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&amp; Solutions </a:t>
            </a:r>
            <a:r>
              <a:rPr lang="en-US" altLang="zh-TW" dirty="0" smtClean="0"/>
              <a:t>(3,4/4)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01797"/>
            <a:ext cx="8122095" cy="4462272"/>
          </a:xfrm>
        </p:spPr>
        <p:txBody>
          <a:bodyPr/>
          <a:lstStyle/>
          <a:p>
            <a:r>
              <a:rPr lang="en-US" altLang="zh-TW" dirty="0" smtClean="0"/>
              <a:t>Each</a:t>
            </a:r>
            <a:r>
              <a:rPr lang="en-US" altLang="zh-TW" dirty="0" smtClean="0">
                <a:solidFill>
                  <a:schemeClr val="accent5"/>
                </a:solidFill>
              </a:rPr>
              <a:t> SAD calculation requires 5 clock cycles</a:t>
            </a:r>
            <a:r>
              <a:rPr lang="en-US" altLang="zh-TW" dirty="0" smtClean="0"/>
              <a:t> to complete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Compute SAD in pipeline style.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/>
              <a:t>Amortized 1 cycle for each SAD.</a:t>
            </a:r>
          </a:p>
          <a:p>
            <a:r>
              <a:rPr lang="en-US" altLang="zh-TW" dirty="0" smtClean="0"/>
              <a:t>The SAD calculation stops to wait for loading next row.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Loading next row while computing SAD</a:t>
            </a:r>
            <a:r>
              <a:rPr lang="en-US" altLang="zh-TW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/>
              <a:t>Use one more </a:t>
            </a:r>
            <a:r>
              <a:rPr lang="en-US" altLang="zh-TW" dirty="0" smtClean="0"/>
              <a:t>BRAM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76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the acceleration with hardware-software </a:t>
            </a:r>
            <a:r>
              <a:rPr lang="en-US" altLang="zh-TW" dirty="0" err="1" smtClean="0"/>
              <a:t>codesign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accent2"/>
                </a:solidFill>
              </a:rPr>
              <a:t>result</a:t>
            </a:r>
            <a:r>
              <a:rPr lang="en-US" altLang="zh-TW" dirty="0" smtClean="0"/>
              <a:t> of the program: </a:t>
            </a:r>
          </a:p>
          <a:p>
            <a:pPr lvl="2"/>
            <a:r>
              <a:rPr lang="en-US" altLang="zh-TW" dirty="0" smtClean="0">
                <a:solidFill>
                  <a:srgbClr val="FFFF00"/>
                </a:solidFill>
              </a:rPr>
              <a:t>Same</a:t>
            </a:r>
            <a:r>
              <a:rPr lang="en-US" altLang="zh-TW" dirty="0" smtClean="0"/>
              <a:t> as the original one before acceleration.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accent2"/>
                </a:solidFill>
              </a:rPr>
              <a:t>execution time</a:t>
            </a:r>
            <a:r>
              <a:rPr lang="en-US" altLang="zh-TW" dirty="0" smtClean="0"/>
              <a:t>: 80ms</a:t>
            </a:r>
          </a:p>
          <a:p>
            <a:pPr lvl="2"/>
            <a:r>
              <a:rPr lang="en-US" altLang="zh-TW" dirty="0" smtClean="0"/>
              <a:t>Originally 32 seconds. (</a:t>
            </a:r>
            <a:r>
              <a:rPr lang="en-US" altLang="zh-TW" dirty="0" smtClean="0">
                <a:solidFill>
                  <a:srgbClr val="FFFF00"/>
                </a:solidFill>
              </a:rPr>
              <a:t>400 times faster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Fastest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11891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01797"/>
            <a:ext cx="8050088" cy="4462272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Hardware: </a:t>
            </a:r>
            <a:r>
              <a:rPr lang="en-US" altLang="zh-TW" dirty="0">
                <a:solidFill>
                  <a:srgbClr val="FFFF00"/>
                </a:solidFill>
              </a:rPr>
              <a:t>100MHz, </a:t>
            </a:r>
            <a:r>
              <a:rPr lang="en-US" altLang="zh-TW" dirty="0" smtClean="0">
                <a:solidFill>
                  <a:srgbClr val="FFFF00"/>
                </a:solidFill>
              </a:rPr>
              <a:t>Software: </a:t>
            </a:r>
            <a:r>
              <a:rPr lang="en-US" altLang="zh-TW" dirty="0">
                <a:solidFill>
                  <a:srgbClr val="FFFF00"/>
                </a:solidFill>
              </a:rPr>
              <a:t>667MHz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Although the hardware has a lower clock </a:t>
            </a:r>
            <a:r>
              <a:rPr lang="en-US" altLang="zh-TW" dirty="0" smtClean="0"/>
              <a:t>rate, </a:t>
            </a:r>
            <a:r>
              <a:rPr lang="en-US" altLang="zh-TW" dirty="0"/>
              <a:t>it still has the performance much better than the </a:t>
            </a:r>
            <a:r>
              <a:rPr lang="en-US" altLang="zh-TW" dirty="0" smtClean="0"/>
              <a:t>software.</a:t>
            </a:r>
          </a:p>
          <a:p>
            <a:r>
              <a:rPr lang="en-US" altLang="zh-TW" dirty="0"/>
              <a:t>Either the software or the hardware has jobs that are more suitable than the other, and both have the advantages doing its jobs.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Hardware: </a:t>
            </a:r>
            <a:r>
              <a:rPr lang="en-US" altLang="zh-TW" dirty="0"/>
              <a:t>better </a:t>
            </a:r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better parallel computation</a:t>
            </a:r>
          </a:p>
          <a:p>
            <a:pPr lvl="2"/>
            <a:r>
              <a:rPr lang="en-US" altLang="zh-TW" dirty="0" smtClean="0"/>
              <a:t>Software: better </a:t>
            </a:r>
            <a:r>
              <a:rPr lang="en-US" altLang="zh-TW" dirty="0"/>
              <a:t>flexibility &amp;</a:t>
            </a:r>
            <a:r>
              <a:rPr lang="en-US" altLang="zh-TW" dirty="0" smtClean="0"/>
              <a:t> </a:t>
            </a:r>
            <a:r>
              <a:rPr lang="en-US" altLang="zh-TW" dirty="0"/>
              <a:t>better development </a:t>
            </a:r>
            <a:r>
              <a:rPr lang="en-US" altLang="zh-TW" dirty="0" smtClean="0"/>
              <a:t>efficiency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goal of hardware-software co-design is to take these benefits on developing </a:t>
            </a:r>
            <a:r>
              <a:rPr lang="en-US" altLang="zh-TW" dirty="0" smtClean="0"/>
              <a:t>programs.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4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7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is the final project of </a:t>
            </a:r>
            <a:r>
              <a:rPr lang="en-US" altLang="zh-TW" dirty="0"/>
              <a:t>the </a:t>
            </a:r>
            <a:r>
              <a:rPr lang="en-US" altLang="zh-TW" dirty="0" smtClean="0"/>
              <a:t>course </a:t>
            </a:r>
            <a:r>
              <a:rPr lang="en-US" altLang="zh-TW" dirty="0"/>
              <a:t>“</a:t>
            </a:r>
            <a:r>
              <a:rPr lang="en-US" altLang="zh-TW" i="1" dirty="0"/>
              <a:t>Introduction to Hardware-Software </a:t>
            </a:r>
            <a:r>
              <a:rPr lang="en-US" altLang="zh-TW" i="1" dirty="0" err="1"/>
              <a:t>Codesign</a:t>
            </a:r>
            <a:r>
              <a:rPr lang="en-US" altLang="zh-TW" i="1" dirty="0"/>
              <a:t> and Implementation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Students are given a sample program “Find Face”, which is written in </a:t>
            </a:r>
            <a:r>
              <a:rPr lang="en-US" altLang="zh-TW" i="1" dirty="0" smtClean="0"/>
              <a:t>C.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goal of the project is to accelerate the program as much as possible, with techniques including hardware-software </a:t>
            </a:r>
            <a:r>
              <a:rPr lang="en-US" altLang="zh-TW" dirty="0" err="1" smtClean="0"/>
              <a:t>codesign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–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ZedBoard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Xilinx Zynq-7020 APD</a:t>
            </a:r>
          </a:p>
          <a:p>
            <a:pPr lvl="2"/>
            <a:r>
              <a:rPr lang="en-US" altLang="zh-TW" dirty="0" smtClean="0"/>
              <a:t>2 ARM Cortex A9’s @ 667MHz</a:t>
            </a:r>
          </a:p>
          <a:p>
            <a:pPr lvl="2"/>
            <a:r>
              <a:rPr lang="en-US" altLang="zh-TW" dirty="0" smtClean="0"/>
              <a:t>FPGA block @ 100MHz</a:t>
            </a:r>
          </a:p>
          <a:p>
            <a:pPr lvl="2"/>
            <a:r>
              <a:rPr lang="en-US" altLang="zh-TW" dirty="0" smtClean="0"/>
              <a:t>512MB DDR3 DRAM</a:t>
            </a:r>
          </a:p>
          <a:p>
            <a:pPr lvl="2"/>
            <a:r>
              <a:rPr lang="en-US" altLang="zh-TW" dirty="0" smtClean="0"/>
              <a:t>Integrated UART, SD, USB, and Ethernet controller</a:t>
            </a:r>
          </a:p>
          <a:p>
            <a:pPr lvl="2"/>
            <a:r>
              <a:rPr lang="en-US" altLang="zh-TW" dirty="0" smtClean="0"/>
              <a:t>AXI4 are used for IP integration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221088"/>
            <a:ext cx="2876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– Development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Xilinx EDA Tools</a:t>
            </a:r>
          </a:p>
          <a:p>
            <a:pPr lvl="1"/>
            <a:r>
              <a:rPr lang="en-US" altLang="zh-TW" dirty="0" smtClean="0"/>
              <a:t>Hardware design IDE: </a:t>
            </a:r>
          </a:p>
          <a:p>
            <a:pPr lvl="2"/>
            <a:r>
              <a:rPr lang="en-US" altLang="zh-TW" dirty="0" smtClean="0"/>
              <a:t>Xilinx Platform Studio (XPS)</a:t>
            </a:r>
          </a:p>
          <a:p>
            <a:pPr lvl="1"/>
            <a:r>
              <a:rPr lang="en-US" altLang="zh-TW" dirty="0" smtClean="0"/>
              <a:t>Software development IDE:</a:t>
            </a:r>
          </a:p>
          <a:p>
            <a:pPr lvl="2"/>
            <a:r>
              <a:rPr lang="en-US" altLang="zh-TW" dirty="0" smtClean="0"/>
              <a:t>ISE Software Development Kit (SDK)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5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Face –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 smtClean="0"/>
              <a:t>find a </a:t>
            </a:r>
            <a:r>
              <a:rPr lang="en-US" altLang="zh-TW" dirty="0" smtClean="0"/>
              <a:t>specified </a:t>
            </a:r>
            <a:r>
              <a:rPr lang="en-US" altLang="zh-TW" dirty="0" smtClean="0"/>
              <a:t>face </a:t>
            </a:r>
            <a:r>
              <a:rPr lang="en-US" altLang="zh-TW" dirty="0" smtClean="0"/>
              <a:t>from a picture with a group of faces.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26307" y="2747070"/>
            <a:ext cx="4895850" cy="2771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4762" r="5264" b="9524"/>
          <a:stretch/>
        </p:blipFill>
        <p:spPr>
          <a:xfrm>
            <a:off x="6732240" y="3500959"/>
            <a:ext cx="1569017" cy="15690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9194" y="5574764"/>
            <a:ext cx="519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Group picture (1920 x 1080 pixels)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9970" y="5139969"/>
            <a:ext cx="2424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Target picture (32 x 32 pixels)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42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Face –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01797"/>
            <a:ext cx="8050087" cy="44622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Read 2 images</a:t>
            </a:r>
          </a:p>
          <a:p>
            <a:pPr marL="819102" lvl="1" indent="-514350">
              <a:buFont typeface="+mj-lt"/>
              <a:buAutoNum type="alphaLcPeriod"/>
            </a:pPr>
            <a:r>
              <a:rPr lang="en-US" altLang="zh-TW" dirty="0" smtClean="0"/>
              <a:t>Group</a:t>
            </a:r>
          </a:p>
          <a:p>
            <a:pPr marL="819102" lvl="1" indent="-514350">
              <a:buFont typeface="+mj-lt"/>
              <a:buAutoNum type="alphaLcPeriod"/>
            </a:pPr>
            <a:r>
              <a:rPr lang="en-US" altLang="zh-TW" smtClean="0"/>
              <a:t>Target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Perform median filtering</a:t>
            </a:r>
          </a:p>
          <a:p>
            <a:pPr marL="819102" lvl="1" indent="-514350"/>
            <a:r>
              <a:rPr lang="en-US" altLang="zh-TW" dirty="0" smtClean="0"/>
              <a:t>2D median filtering using a 3x3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</a:rPr>
              <a:t>Find the face (</a:t>
            </a:r>
            <a:r>
              <a:rPr lang="en-US" altLang="zh-TW" b="1" i="1" dirty="0" smtClean="0">
                <a:solidFill>
                  <a:srgbClr val="FFFF00"/>
                </a:solidFill>
              </a:rPr>
              <a:t>match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</a:p>
          <a:p>
            <a:pPr marL="819102" lvl="1" indent="-514350"/>
            <a:r>
              <a:rPr lang="en-US" altLang="zh-TW" dirty="0" smtClean="0">
                <a:solidFill>
                  <a:srgbClr val="FFFF00"/>
                </a:solidFill>
              </a:rPr>
              <a:t>Iterate the group picture.</a:t>
            </a:r>
          </a:p>
          <a:p>
            <a:pPr marL="819102" lvl="1" indent="-514350"/>
            <a:r>
              <a:rPr lang="en-US" altLang="zh-TW" dirty="0" smtClean="0">
                <a:solidFill>
                  <a:srgbClr val="FFFF00"/>
                </a:solidFill>
              </a:rPr>
              <a:t>Calculate SAD for each region and target picture.</a:t>
            </a:r>
          </a:p>
          <a:p>
            <a:pPr marL="1123853" lvl="2" indent="-514350"/>
            <a:r>
              <a:rPr lang="en-US" altLang="zh-TW" dirty="0" smtClean="0">
                <a:solidFill>
                  <a:srgbClr val="FFFF00"/>
                </a:solidFill>
              </a:rPr>
              <a:t>(Sum of Absolute Difference)</a:t>
            </a:r>
          </a:p>
          <a:p>
            <a:pPr marL="819102" lvl="1" indent="-514350"/>
            <a:r>
              <a:rPr lang="en-US" altLang="zh-TW" dirty="0" smtClean="0">
                <a:solidFill>
                  <a:srgbClr val="FFFF00"/>
                </a:solidFill>
              </a:rPr>
              <a:t>Find smallest SAD </a:t>
            </a:r>
            <a:r>
              <a:rPr lang="en-US" altLang="zh-TW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FF00"/>
                </a:solidFill>
              </a:rPr>
              <a:t> answer.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Iterating (match)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14401" y="1701797"/>
            <a:ext cx="7772400" cy="44003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51720" y="6071997"/>
            <a:ext cx="519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Group picture (1920 x 1080 pixels)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541707" y="1701797"/>
            <a:ext cx="1234633" cy="1026287"/>
            <a:chOff x="541707" y="1701797"/>
            <a:chExt cx="1234633" cy="1026287"/>
          </a:xfrm>
        </p:grpSpPr>
        <p:sp>
          <p:nvSpPr>
            <p:cNvPr id="6" name="矩形 5"/>
            <p:cNvSpPr/>
            <p:nvPr/>
          </p:nvSpPr>
          <p:spPr>
            <a:xfrm>
              <a:off x="914401" y="1701797"/>
              <a:ext cx="489247" cy="5030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1707" y="2204864"/>
              <a:ext cx="1234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32 x 32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0.79843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1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1574 L 0.79843 0.019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4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24 L 0.79739 0.032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1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SAD – Sum of Absolute Difference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Get absolute difference of each pixel.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Sum these absolute differences.</a:t>
            </a:r>
            <a:endParaRPr lang="zh-TW" altLang="en-US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 rotWithShape="1">
          <a:blip r:embed="rId3"/>
          <a:srcRect t="4762" r="5264" b="9524"/>
          <a:stretch/>
        </p:blipFill>
        <p:spPr>
          <a:xfrm>
            <a:off x="6156176" y="4005065"/>
            <a:ext cx="1311001" cy="13110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07704" y="4005064"/>
            <a:ext cx="1311001" cy="1311009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1" name="文字方塊 10"/>
          <p:cNvSpPr txBox="1"/>
          <p:nvPr/>
        </p:nvSpPr>
        <p:spPr>
          <a:xfrm>
            <a:off x="5796136" y="5339319"/>
            <a:ext cx="2197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Target picture</a:t>
            </a:r>
          </a:p>
          <a:p>
            <a:pPr algn="ctr"/>
            <a:r>
              <a:rPr lang="en-US" altLang="zh-TW" sz="2800" dirty="0" smtClean="0"/>
              <a:t>32 x 32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89998" y="5339319"/>
            <a:ext cx="2346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Iterated region</a:t>
            </a:r>
          </a:p>
          <a:p>
            <a:pPr algn="ctr"/>
            <a:r>
              <a:rPr lang="en-US" altLang="zh-TW" sz="2800" dirty="0" smtClean="0"/>
              <a:t>32 x 32</a:t>
            </a:r>
            <a:endParaRPr lang="zh-TW" altLang="en-US" sz="28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907704" y="3490577"/>
            <a:ext cx="4464496" cy="730511"/>
            <a:chOff x="1907704" y="3490577"/>
            <a:chExt cx="4464496" cy="730511"/>
          </a:xfrm>
        </p:grpSpPr>
        <p:sp>
          <p:nvSpPr>
            <p:cNvPr id="13" name="橢圓 12"/>
            <p:cNvSpPr/>
            <p:nvPr/>
          </p:nvSpPr>
          <p:spPr>
            <a:xfrm>
              <a:off x="1907704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156176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2027583" y="3490577"/>
              <a:ext cx="4230094" cy="524832"/>
            </a:xfrm>
            <a:custGeom>
              <a:avLst/>
              <a:gdLst>
                <a:gd name="connsiteX0" fmla="*/ 0 w 4230094"/>
                <a:gd name="connsiteY0" fmla="*/ 500978 h 524832"/>
                <a:gd name="connsiteX1" fmla="*/ 1900361 w 4230094"/>
                <a:gd name="connsiteY1" fmla="*/ 46 h 524832"/>
                <a:gd name="connsiteX2" fmla="*/ 4230094 w 4230094"/>
                <a:gd name="connsiteY2" fmla="*/ 524832 h 5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094" h="524832">
                  <a:moveTo>
                    <a:pt x="0" y="500978"/>
                  </a:moveTo>
                  <a:cubicBezTo>
                    <a:pt x="597672" y="248524"/>
                    <a:pt x="1195345" y="-3930"/>
                    <a:pt x="1900361" y="46"/>
                  </a:cubicBezTo>
                  <a:cubicBezTo>
                    <a:pt x="2605377" y="4022"/>
                    <a:pt x="3783496" y="506279"/>
                    <a:pt x="4230094" y="52483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123728" y="3490577"/>
            <a:ext cx="4464496" cy="730511"/>
            <a:chOff x="1907704" y="3490577"/>
            <a:chExt cx="4464496" cy="730511"/>
          </a:xfrm>
        </p:grpSpPr>
        <p:sp>
          <p:nvSpPr>
            <p:cNvPr id="21" name="橢圓 20"/>
            <p:cNvSpPr/>
            <p:nvPr/>
          </p:nvSpPr>
          <p:spPr>
            <a:xfrm>
              <a:off x="1907704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156176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2027583" y="3490577"/>
              <a:ext cx="4230094" cy="524832"/>
            </a:xfrm>
            <a:custGeom>
              <a:avLst/>
              <a:gdLst>
                <a:gd name="connsiteX0" fmla="*/ 0 w 4230094"/>
                <a:gd name="connsiteY0" fmla="*/ 500978 h 524832"/>
                <a:gd name="connsiteX1" fmla="*/ 1900361 w 4230094"/>
                <a:gd name="connsiteY1" fmla="*/ 46 h 524832"/>
                <a:gd name="connsiteX2" fmla="*/ 4230094 w 4230094"/>
                <a:gd name="connsiteY2" fmla="*/ 524832 h 5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094" h="524832">
                  <a:moveTo>
                    <a:pt x="0" y="500978"/>
                  </a:moveTo>
                  <a:cubicBezTo>
                    <a:pt x="597672" y="248524"/>
                    <a:pt x="1195345" y="-3930"/>
                    <a:pt x="1900361" y="46"/>
                  </a:cubicBezTo>
                  <a:cubicBezTo>
                    <a:pt x="2605377" y="4022"/>
                    <a:pt x="3783496" y="506279"/>
                    <a:pt x="4230094" y="52483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347180" y="3490577"/>
            <a:ext cx="4464496" cy="730511"/>
            <a:chOff x="1907704" y="3490577"/>
            <a:chExt cx="4464496" cy="730511"/>
          </a:xfrm>
        </p:grpSpPr>
        <p:sp>
          <p:nvSpPr>
            <p:cNvPr id="25" name="橢圓 24"/>
            <p:cNvSpPr/>
            <p:nvPr/>
          </p:nvSpPr>
          <p:spPr>
            <a:xfrm>
              <a:off x="1907704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156176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2027583" y="3490577"/>
              <a:ext cx="4230094" cy="524832"/>
            </a:xfrm>
            <a:custGeom>
              <a:avLst/>
              <a:gdLst>
                <a:gd name="connsiteX0" fmla="*/ 0 w 4230094"/>
                <a:gd name="connsiteY0" fmla="*/ 500978 h 524832"/>
                <a:gd name="connsiteX1" fmla="*/ 1900361 w 4230094"/>
                <a:gd name="connsiteY1" fmla="*/ 46 h 524832"/>
                <a:gd name="connsiteX2" fmla="*/ 4230094 w 4230094"/>
                <a:gd name="connsiteY2" fmla="*/ 524832 h 5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094" h="524832">
                  <a:moveTo>
                    <a:pt x="0" y="500978"/>
                  </a:moveTo>
                  <a:cubicBezTo>
                    <a:pt x="597672" y="248524"/>
                    <a:pt x="1195345" y="-3930"/>
                    <a:pt x="1900361" y="46"/>
                  </a:cubicBezTo>
                  <a:cubicBezTo>
                    <a:pt x="2605377" y="4022"/>
                    <a:pt x="3783496" y="506279"/>
                    <a:pt x="4230094" y="52483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555776" y="3490577"/>
            <a:ext cx="4464496" cy="730511"/>
            <a:chOff x="1907704" y="3490577"/>
            <a:chExt cx="4464496" cy="730511"/>
          </a:xfrm>
        </p:grpSpPr>
        <p:sp>
          <p:nvSpPr>
            <p:cNvPr id="29" name="橢圓 28"/>
            <p:cNvSpPr/>
            <p:nvPr/>
          </p:nvSpPr>
          <p:spPr>
            <a:xfrm>
              <a:off x="1907704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56176" y="4005064"/>
              <a:ext cx="216024" cy="216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2027583" y="3490577"/>
              <a:ext cx="4230094" cy="524832"/>
            </a:xfrm>
            <a:custGeom>
              <a:avLst/>
              <a:gdLst>
                <a:gd name="connsiteX0" fmla="*/ 0 w 4230094"/>
                <a:gd name="connsiteY0" fmla="*/ 500978 h 524832"/>
                <a:gd name="connsiteX1" fmla="*/ 1900361 w 4230094"/>
                <a:gd name="connsiteY1" fmla="*/ 46 h 524832"/>
                <a:gd name="connsiteX2" fmla="*/ 4230094 w 4230094"/>
                <a:gd name="connsiteY2" fmla="*/ 524832 h 5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094" h="524832">
                  <a:moveTo>
                    <a:pt x="0" y="500978"/>
                  </a:moveTo>
                  <a:cubicBezTo>
                    <a:pt x="597672" y="248524"/>
                    <a:pt x="1195345" y="-3930"/>
                    <a:pt x="1900361" y="46"/>
                  </a:cubicBezTo>
                  <a:cubicBezTo>
                    <a:pt x="2605377" y="4022"/>
                    <a:pt x="3783496" y="506279"/>
                    <a:pt x="4230094" y="52483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6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on Pure-Software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 smtClean="0"/>
              <a:t>behavior profiling, the hotspot of the program is on </a:t>
            </a:r>
            <a:r>
              <a:rPr lang="en-US" altLang="zh-TW" dirty="0" smtClean="0">
                <a:solidFill>
                  <a:srgbClr val="FFFF00"/>
                </a:solidFill>
              </a:rPr>
              <a:t>SAD calculation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There are too many loop iterations.</a:t>
            </a:r>
          </a:p>
          <a:p>
            <a:pPr lvl="1"/>
            <a:r>
              <a:rPr lang="en-US" altLang="zh-TW" dirty="0"/>
              <a:t>Which are done sequentially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00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0</TotalTime>
  <Words>1532</Words>
  <Application>Microsoft Office PowerPoint</Application>
  <PresentationFormat>如螢幕大小 (4:3)</PresentationFormat>
  <Paragraphs>205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Tech_16x9</vt:lpstr>
      <vt:lpstr>Hardware-Software Co-Design for Accelerating  the Image Searching Program “Find Face”</vt:lpstr>
      <vt:lpstr>Background</vt:lpstr>
      <vt:lpstr>Environment – Experiment Board</vt:lpstr>
      <vt:lpstr>Environment – Development Tool</vt:lpstr>
      <vt:lpstr>Find Face – Goal</vt:lpstr>
      <vt:lpstr>Find Face – Solution</vt:lpstr>
      <vt:lpstr>Iterating (match)</vt:lpstr>
      <vt:lpstr>SAD – Sum of Absolute Difference</vt:lpstr>
      <vt:lpstr>Problem on Pure-Software</vt:lpstr>
      <vt:lpstr>Solution by Hardware-Software Codesign</vt:lpstr>
      <vt:lpstr>Problems &amp; Solutions (1/4)</vt:lpstr>
      <vt:lpstr>Problems &amp; Solutions (2/4)</vt:lpstr>
      <vt:lpstr>PowerPoint 簡報</vt:lpstr>
      <vt:lpstr>PowerPoint 簡報</vt:lpstr>
      <vt:lpstr>Problems &amp; Solutions (3,4/4)</vt:lpstr>
      <vt:lpstr>Result</vt:lpstr>
      <vt:lpstr>Conclusion</vt:lpstr>
      <vt:lpstr>Thank You</vt:lpstr>
      <vt:lpstr>Q &amp; 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2016-05-23T15:49:26Z</dcterms:created>
  <dcterms:modified xsi:type="dcterms:W3CDTF">2016-05-25T03:31:36Z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