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59" r:id="rId6"/>
    <p:sldId id="270" r:id="rId7"/>
    <p:sldId id="266" r:id="rId8"/>
    <p:sldId id="260" r:id="rId9"/>
    <p:sldId id="262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131AC-C623-48EC-9CED-114A10469CA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CAEE2-E256-4BE9-8509-B213FFA85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3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CAEE2-E256-4BE9-8509-B213FFA856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/>
          <p:cNvSpPr/>
          <p:nvPr/>
        </p:nvSpPr>
        <p:spPr>
          <a:xfrm>
            <a:off x="334434" y="6237288"/>
            <a:ext cx="2400300" cy="431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1400" b="1" dirty="0" smtClean="0">
                <a:solidFill>
                  <a:srgbClr val="7030A0"/>
                </a:solidFill>
              </a:rPr>
              <a:t>An Pham,</a:t>
            </a:r>
            <a:r>
              <a:rPr kumimoji="0" lang="en-US" altLang="zh-TW" sz="1400" b="1" baseline="0" dirty="0" smtClean="0">
                <a:solidFill>
                  <a:srgbClr val="7030A0"/>
                </a:solidFill>
              </a:rPr>
              <a:t> </a:t>
            </a:r>
            <a:r>
              <a:rPr kumimoji="0" lang="en-US" altLang="zh-TW" sz="1400" b="1" baseline="0" dirty="0" err="1" smtClean="0">
                <a:solidFill>
                  <a:srgbClr val="7030A0"/>
                </a:solidFill>
              </a:rPr>
              <a:t>Chien</a:t>
            </a:r>
            <a:r>
              <a:rPr kumimoji="0" lang="en-US" altLang="zh-TW" sz="1400" b="1" baseline="0" dirty="0" smtClean="0">
                <a:solidFill>
                  <a:srgbClr val="7030A0"/>
                </a:solidFill>
              </a:rPr>
              <a:t>-Yu</a:t>
            </a:r>
          </a:p>
        </p:txBody>
      </p:sp>
      <p:pic>
        <p:nvPicPr>
          <p:cNvPr id="5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1" y="5734050"/>
            <a:ext cx="137583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806848"/>
            <a:ext cx="10363200" cy="1470025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06896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319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78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12687246-D379-4D49-B3D1-F9AF8862B988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78817" y="6308726"/>
            <a:ext cx="442806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78DBFD5C-EE0D-4BC0-ADA8-FDE11C5A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2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12687246-D379-4D49-B3D1-F9AF8862B988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78817" y="6308726"/>
            <a:ext cx="442806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78DBFD5C-EE0D-4BC0-ADA8-FDE11C5A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  <a:lvl2pPr>
              <a:defRPr>
                <a:latin typeface="Arial Narrow" pitchFamily="34" charset="0"/>
              </a:defRPr>
            </a:lvl2pPr>
            <a:lvl3pPr>
              <a:defRPr>
                <a:latin typeface="Arial Narrow" pitchFamily="34" charset="0"/>
              </a:defRPr>
            </a:lvl3pPr>
            <a:lvl4pPr>
              <a:defRPr>
                <a:latin typeface="Arial Narrow" pitchFamily="34" charset="0"/>
              </a:defRPr>
            </a:lvl4pPr>
            <a:lvl5pPr>
              <a:defRPr>
                <a:latin typeface="Arial Narrow" pitchFamily="34" charset="0"/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12687246-D379-4D49-B3D1-F9AF8862B988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78817" y="6308726"/>
            <a:ext cx="442806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78DBFD5C-EE0D-4BC0-ADA8-FDE11C5A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12687246-D379-4D49-B3D1-F9AF8862B988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78817" y="6308726"/>
            <a:ext cx="442806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78DBFD5C-EE0D-4BC0-ADA8-FDE11C5A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2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12687246-D379-4D49-B3D1-F9AF8862B988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78817" y="6308726"/>
            <a:ext cx="442806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78DBFD5C-EE0D-4BC0-ADA8-FDE11C5A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3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12687246-D379-4D49-B3D1-F9AF8862B988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78817" y="6308726"/>
            <a:ext cx="442806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78DBFD5C-EE0D-4BC0-ADA8-FDE11C5A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12687246-D379-4D49-B3D1-F9AF8862B988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78817" y="6308726"/>
            <a:ext cx="442806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78DBFD5C-EE0D-4BC0-ADA8-FDE11C5A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3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12687246-D379-4D49-B3D1-F9AF8862B988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78817" y="6308726"/>
            <a:ext cx="442806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78DBFD5C-EE0D-4BC0-ADA8-FDE11C5A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12687246-D379-4D49-B3D1-F9AF8862B988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78817" y="6308726"/>
            <a:ext cx="442806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78DBFD5C-EE0D-4BC0-ADA8-FDE11C5A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 smtClean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12687246-D379-4D49-B3D1-F9AF8862B988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78817" y="6308726"/>
            <a:ext cx="442806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78DBFD5C-EE0D-4BC0-ADA8-FDE11C5A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6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188913"/>
            <a:ext cx="10972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72800" cy="507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cxnSp>
        <p:nvCxnSpPr>
          <p:cNvPr id="8" name="直線接點 7"/>
          <p:cNvCxnSpPr/>
          <p:nvPr/>
        </p:nvCxnSpPr>
        <p:spPr>
          <a:xfrm>
            <a:off x="624418" y="908050"/>
            <a:ext cx="1094316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888318" y="6308725"/>
            <a:ext cx="4991100" cy="4333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1400" b="1" dirty="0"/>
              <a:t>NCTU </a:t>
            </a:r>
            <a:r>
              <a:rPr kumimoji="0" lang="en-US" altLang="zh-TW" sz="1400" b="1" dirty="0" smtClean="0"/>
              <a:t>Machine</a:t>
            </a:r>
            <a:r>
              <a:rPr kumimoji="0" lang="en-US" altLang="zh-TW" sz="1400" b="1" baseline="0" dirty="0" smtClean="0"/>
              <a:t> Leaning </a:t>
            </a:r>
            <a:r>
              <a:rPr kumimoji="0" lang="en-US" altLang="zh-TW" sz="1400" b="1" dirty="0" smtClean="0"/>
              <a:t>2016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334433" y="6308725"/>
            <a:ext cx="2305051" cy="4333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1400" b="1" dirty="0" smtClean="0">
                <a:solidFill>
                  <a:srgbClr val="7030A0"/>
                </a:solidFill>
              </a:rPr>
              <a:t>An Pham,</a:t>
            </a:r>
            <a:r>
              <a:rPr kumimoji="0" lang="en-US" altLang="zh-TW" sz="1400" b="1" baseline="0" dirty="0" smtClean="0">
                <a:solidFill>
                  <a:srgbClr val="7030A0"/>
                </a:solidFill>
              </a:rPr>
              <a:t> </a:t>
            </a:r>
            <a:r>
              <a:rPr kumimoji="0" lang="en-US" altLang="zh-TW" sz="1400" b="1" baseline="0" dirty="0" err="1" smtClean="0">
                <a:solidFill>
                  <a:srgbClr val="7030A0"/>
                </a:solidFill>
              </a:rPr>
              <a:t>Chien</a:t>
            </a:r>
            <a:r>
              <a:rPr kumimoji="0" lang="en-US" altLang="zh-TW" sz="1400" b="1" baseline="0" dirty="0" smtClean="0">
                <a:solidFill>
                  <a:srgbClr val="7030A0"/>
                </a:solidFill>
              </a:rPr>
              <a:t>-Yu</a:t>
            </a:r>
            <a:endParaRPr kumimoji="0" lang="zh-TW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2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1319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319FF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319FF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319FF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319FF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319FF"/>
          </a:solidFill>
          <a:latin typeface="Calibri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319FF"/>
          </a:solidFill>
          <a:latin typeface="Calibri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319FF"/>
          </a:solidFill>
          <a:latin typeface="Calibri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319FF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99"/>
        </a:buClr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FINAL PROJECT</a:t>
            </a:r>
            <a:br>
              <a:rPr lang="en-US" dirty="0" smtClean="0"/>
            </a:br>
            <a:r>
              <a:rPr lang="en-US" dirty="0"/>
              <a:t>HANDWRITTEN FORMULA </a:t>
            </a:r>
            <a:r>
              <a:rPr lang="en-US" dirty="0" smtClean="0"/>
              <a:t>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Duc</a:t>
            </a:r>
            <a:r>
              <a:rPr lang="en-US" dirty="0" smtClean="0"/>
              <a:t> Pham (0450296)</a:t>
            </a:r>
          </a:p>
          <a:p>
            <a:r>
              <a:rPr lang="en-US" dirty="0" err="1" smtClean="0"/>
              <a:t>Chien</a:t>
            </a:r>
            <a:r>
              <a:rPr lang="en-US" dirty="0" smtClean="0"/>
              <a:t>-Yu Lin (0450225)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5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 and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Convert to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code</a:t>
                </a:r>
              </a:p>
              <a:p>
                <a:r>
                  <a:rPr lang="en-US" dirty="0" smtClean="0"/>
                  <a:t>Use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symbolic toolbox to deal with symbolic formulas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2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41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CCL cannot segment some symbols which accidentally connected together</a:t>
            </a:r>
          </a:p>
          <a:p>
            <a:r>
              <a:rPr lang="en-US" dirty="0" smtClean="0"/>
              <a:t>There is a small ratio of misclassification</a:t>
            </a:r>
          </a:p>
          <a:p>
            <a:r>
              <a:rPr lang="en-US" dirty="0" smtClean="0"/>
              <a:t>Formula parsing is limited</a:t>
            </a:r>
          </a:p>
          <a:p>
            <a:r>
              <a:rPr lang="en-US" dirty="0" smtClean="0"/>
              <a:t>Cannot correct wrong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5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Histogram of Oriented Gradients (HOG) and PCA to extract features. Handwritten characters are based on strokes, so it could improve the recognition process</a:t>
            </a:r>
          </a:p>
          <a:p>
            <a:r>
              <a:rPr lang="en-US" dirty="0" smtClean="0"/>
              <a:t>Use feedback system to improve the segmentation process: if the symbol has low probability, it will be sent back to segmentation block. A new segmentation algorithm will be applied to solve this case</a:t>
            </a:r>
          </a:p>
          <a:p>
            <a:pPr lvl="1"/>
            <a:r>
              <a:rPr lang="en-US" dirty="0" smtClean="0"/>
              <a:t>Apply the symbols filter to the image</a:t>
            </a:r>
          </a:p>
          <a:p>
            <a:pPr lvl="1"/>
            <a:r>
              <a:rPr lang="en-US" dirty="0" smtClean="0"/>
              <a:t>Calculate the covariance between the filter pattern and the processing region and chose the highest one</a:t>
            </a:r>
          </a:p>
        </p:txBody>
      </p:sp>
    </p:spTree>
    <p:extLst>
      <p:ext uri="{BB962C8B-B14F-4D97-AF65-F5344CB8AC3E}">
        <p14:creationId xmlns:p14="http://schemas.microsoft.com/office/powerpoint/2010/main" val="350087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 DICAR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96" y="1052513"/>
            <a:ext cx="9179208" cy="5073650"/>
          </a:xfrm>
        </p:spPr>
      </p:pic>
    </p:spTree>
    <p:extLst>
      <p:ext uri="{BB962C8B-B14F-4D97-AF65-F5344CB8AC3E}">
        <p14:creationId xmlns:p14="http://schemas.microsoft.com/office/powerpoint/2010/main" val="225108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86050"/>
            <a:ext cx="10972800" cy="30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2513"/>
            <a:ext cx="5261264" cy="5073650"/>
          </a:xfrm>
        </p:spPr>
        <p:txBody>
          <a:bodyPr/>
          <a:lstStyle/>
          <a:p>
            <a:r>
              <a:rPr lang="en-US" dirty="0" smtClean="0"/>
              <a:t>Convert image to binary</a:t>
            </a:r>
          </a:p>
          <a:p>
            <a:r>
              <a:rPr lang="en-US" dirty="0" smtClean="0"/>
              <a:t>Remove noises (component less than 100 pixels)</a:t>
            </a:r>
          </a:p>
          <a:p>
            <a:r>
              <a:rPr lang="en-US" dirty="0" smtClean="0"/>
              <a:t>Segment symbol using Connected Component Labeling (CCL) algorithm</a:t>
            </a:r>
          </a:p>
          <a:p>
            <a:r>
              <a:rPr lang="en-US" dirty="0" smtClean="0"/>
              <a:t>Pad segmented symbols to improve the recognition process</a:t>
            </a:r>
            <a:endParaRPr lang="en-US" dirty="0"/>
          </a:p>
        </p:txBody>
      </p:sp>
      <p:pic>
        <p:nvPicPr>
          <p:cNvPr id="1026" name="Picture 2" descr="https://www.mathworks.com/help/images/conncomp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99" y="1197219"/>
            <a:ext cx="3657601" cy="238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334" y="3723049"/>
            <a:ext cx="2066667" cy="51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61" y="4700898"/>
            <a:ext cx="1572363" cy="1601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222" y="4700898"/>
            <a:ext cx="1590956" cy="158476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8913668" y="4237335"/>
            <a:ext cx="1259032" cy="463563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7738343" y="4237335"/>
            <a:ext cx="1175325" cy="463563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Resize image to 40x40 to improve training process</a:t>
            </a:r>
          </a:p>
          <a:p>
            <a:r>
              <a:rPr lang="en-US" dirty="0" smtClean="0"/>
              <a:t>Use SVM as classifiers with open source library - </a:t>
            </a:r>
            <a:r>
              <a:rPr lang="en-US" dirty="0" err="1" smtClean="0"/>
              <a:t>libSVM</a:t>
            </a:r>
            <a:endParaRPr lang="en-US" dirty="0" smtClean="0"/>
          </a:p>
          <a:p>
            <a:r>
              <a:rPr lang="en-US" dirty="0" smtClean="0"/>
              <a:t>Use three different classifiers with different kernels (linear, polynomial and RBF</a:t>
            </a:r>
            <a:r>
              <a:rPr lang="en-US" dirty="0" smtClean="0"/>
              <a:t>)</a:t>
            </a:r>
          </a:p>
          <a:p>
            <a:r>
              <a:rPr lang="en-US" dirty="0" smtClean="0"/>
              <a:t>Histogram </a:t>
            </a:r>
            <a:r>
              <a:rPr lang="en-US" dirty="0"/>
              <a:t>of Oriented Gradients (HOG) is </a:t>
            </a:r>
            <a:r>
              <a:rPr lang="en-US" dirty="0" smtClean="0"/>
              <a:t>considered </a:t>
            </a:r>
            <a:r>
              <a:rPr lang="en-US" dirty="0"/>
              <a:t>when getting the features form images</a:t>
            </a:r>
            <a:endParaRPr lang="en-US" dirty="0" smtClean="0"/>
          </a:p>
          <a:p>
            <a:r>
              <a:rPr lang="en-US" dirty="0" smtClean="0"/>
              <a:t>For testing phase, </a:t>
            </a:r>
            <a:r>
              <a:rPr lang="en-US" dirty="0"/>
              <a:t>both classifiers with HOG and </a:t>
            </a:r>
            <a:r>
              <a:rPr lang="en-US" dirty="0" smtClean="0"/>
              <a:t>no-HOG </a:t>
            </a:r>
            <a:r>
              <a:rPr lang="en-US" dirty="0" smtClean="0"/>
              <a:t>are </a:t>
            </a:r>
            <a:r>
              <a:rPr lang="en-US" dirty="0" smtClean="0"/>
              <a:t>chosen, and the output is picked from the </a:t>
            </a:r>
            <a:r>
              <a:rPr lang="vi-VN" dirty="0" smtClean="0"/>
              <a:t>models </a:t>
            </a:r>
            <a:r>
              <a:rPr lang="en-US" dirty="0" smtClean="0"/>
              <a:t>which has highest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2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HOG for digits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24" y="1774073"/>
            <a:ext cx="8938072" cy="43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5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Recognition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006437"/>
              </p:ext>
            </p:extLst>
          </p:nvPr>
        </p:nvGraphicFramePr>
        <p:xfrm>
          <a:off x="935181" y="1475509"/>
          <a:ext cx="10515603" cy="3699163"/>
        </p:xfrm>
        <a:graphic>
          <a:graphicData uri="http://schemas.openxmlformats.org/drawingml/2006/table">
            <a:tbl>
              <a:tblPr/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45400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b="1" dirty="0" err="1">
                          <a:effectLst/>
                        </a:rPr>
                        <a:t>nuSVM</a:t>
                      </a:r>
                      <a:endParaRPr lang="en-US" sz="26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b="1" dirty="0">
                          <a:effectLst/>
                        </a:rPr>
                        <a:t>Radial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b="1">
                          <a:effectLst/>
                        </a:rPr>
                        <a:t>linear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b="1" dirty="0">
                          <a:effectLst/>
                        </a:rPr>
                        <a:t>Poly2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b="1">
                          <a:effectLst/>
                        </a:rPr>
                        <a:t>Poly3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b="1">
                          <a:effectLst/>
                        </a:rPr>
                        <a:t>Poly4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b="1" dirty="0">
                          <a:effectLst/>
                        </a:rPr>
                        <a:t>Poly5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03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0.001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97.597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96.6728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dirty="0">
                          <a:effectLst/>
                        </a:rPr>
                        <a:t>89.1867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15.5268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19.4085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dirty="0">
                          <a:effectLst/>
                        </a:rPr>
                        <a:t>10.9057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03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0.01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dirty="0">
                          <a:effectLst/>
                        </a:rPr>
                        <a:t>97.5046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96.6728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dirty="0">
                          <a:effectLst/>
                        </a:rPr>
                        <a:t>97.6895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86.3216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dirty="0">
                          <a:effectLst/>
                        </a:rPr>
                        <a:t>30.8688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dirty="0">
                          <a:effectLst/>
                        </a:rPr>
                        <a:t>16.2662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03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dirty="0">
                          <a:effectLst/>
                        </a:rPr>
                        <a:t>0.05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b="1" dirty="0">
                          <a:solidFill>
                            <a:srgbClr val="FF0000"/>
                          </a:solidFill>
                          <a:effectLst/>
                        </a:rPr>
                        <a:t>97.6895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b="1" dirty="0">
                          <a:solidFill>
                            <a:srgbClr val="FF0000"/>
                          </a:solidFill>
                          <a:effectLst/>
                        </a:rPr>
                        <a:t>96.8577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b="1" dirty="0">
                          <a:solidFill>
                            <a:srgbClr val="FF0000"/>
                          </a:solidFill>
                          <a:effectLst/>
                        </a:rPr>
                        <a:t>97.9667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97.2274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85.7671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dirty="0">
                          <a:effectLst/>
                        </a:rPr>
                        <a:t>56.7468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03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0.1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97.597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96.6728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97.3198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97.1349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88.7246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dirty="0">
                          <a:effectLst/>
                        </a:rPr>
                        <a:t>54.2514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903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0.25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94.9168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94.9168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96.488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96.3956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>
                          <a:effectLst/>
                        </a:rPr>
                        <a:t>95.4713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600" dirty="0">
                          <a:effectLst/>
                        </a:rPr>
                        <a:t>79.9445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7927" y="5496791"/>
            <a:ext cx="2943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v-SVM training table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4461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Parsing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Define interested region and find symbols that intersected with this region</a:t>
                </a:r>
              </a:p>
              <a:p>
                <a:pPr lvl="1"/>
                <a:r>
                  <a:rPr lang="en-US" dirty="0" smtClean="0"/>
                  <a:t>Bracket</a:t>
                </a:r>
                <a:r>
                  <a:rPr lang="vi-VN" dirty="0" smtClean="0"/>
                  <a:t>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⊡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Fraction: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⊡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Power: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Square root: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⊡</m:t>
                        </m:r>
                      </m:deg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⊡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Sigma: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⊡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Pi: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⊡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2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33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recursive function to update symbol data</a:t>
            </a:r>
          </a:p>
          <a:p>
            <a:r>
              <a:rPr lang="en-US" dirty="0" smtClean="0"/>
              <a:t>Repeat until the data converge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89949" y="2407598"/>
            <a:ext cx="6433831" cy="3330934"/>
            <a:chOff x="2589949" y="2407598"/>
            <a:chExt cx="6433831" cy="3330934"/>
          </a:xfrm>
        </p:grpSpPr>
        <p:grpSp>
          <p:nvGrpSpPr>
            <p:cNvPr id="10" name="Group 9"/>
            <p:cNvGrpSpPr/>
            <p:nvPr/>
          </p:nvGrpSpPr>
          <p:grpSpPr>
            <a:xfrm>
              <a:off x="2589949" y="2795229"/>
              <a:ext cx="6433831" cy="2943303"/>
              <a:chOff x="2589949" y="2795229"/>
              <a:chExt cx="6433831" cy="294330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589949" y="2795229"/>
                <a:ext cx="6433831" cy="2943303"/>
                <a:chOff x="2589949" y="2795229"/>
                <a:chExt cx="6433831" cy="2943303"/>
              </a:xfrm>
            </p:grpSpPr>
            <p:sp>
              <p:nvSpPr>
                <p:cNvPr id="47" name="Flowchart: Decision 46"/>
                <p:cNvSpPr/>
                <p:nvPr/>
              </p:nvSpPr>
              <p:spPr>
                <a:xfrm>
                  <a:off x="4519827" y="2795229"/>
                  <a:ext cx="2117581" cy="799523"/>
                </a:xfrm>
                <a:prstGeom prst="flowChartDecision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Special symbols</a:t>
                  </a:r>
                  <a:endParaRPr lang="en-US" dirty="0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2594842" y="2856779"/>
                  <a:ext cx="1436109" cy="6754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Symbols</a:t>
                  </a:r>
                  <a:endParaRPr lang="en-US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7132634" y="2880051"/>
                  <a:ext cx="1891146" cy="628866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Extract interested region</a:t>
                  </a:r>
                  <a:endParaRPr lang="en-US" dirty="0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7126284" y="3979703"/>
                  <a:ext cx="1897496" cy="628866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Recursive interpret</a:t>
                  </a:r>
                  <a:endParaRPr lang="en-US" dirty="0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7126284" y="5043064"/>
                  <a:ext cx="1891146" cy="62345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Merge interested region</a:t>
                  </a:r>
                  <a:endParaRPr lang="en-US" dirty="0"/>
                </a:p>
              </p:txBody>
            </p:sp>
            <p:sp>
              <p:nvSpPr>
                <p:cNvPr id="51" name="Flowchart: Decision 50"/>
                <p:cNvSpPr/>
                <p:nvPr/>
              </p:nvSpPr>
              <p:spPr>
                <a:xfrm>
                  <a:off x="4517479" y="4971049"/>
                  <a:ext cx="2117582" cy="767483"/>
                </a:xfrm>
                <a:prstGeom prst="flowChartDecision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Converge</a:t>
                  </a:r>
                  <a:endParaRPr lang="en-US" dirty="0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2589949" y="5019099"/>
                  <a:ext cx="1436109" cy="675410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Merge symbols</a:t>
                  </a:r>
                  <a:endParaRPr lang="en-US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312897" y="2795229"/>
                <a:ext cx="4765310" cy="2561574"/>
                <a:chOff x="3312897" y="2795229"/>
                <a:chExt cx="4765310" cy="2561574"/>
              </a:xfrm>
            </p:grpSpPr>
            <p:cxnSp>
              <p:nvCxnSpPr>
                <p:cNvPr id="54" name="Elbow Connector 53"/>
                <p:cNvCxnSpPr>
                  <a:stCxn id="46" idx="6"/>
                  <a:endCxn id="47" idx="1"/>
                </p:cNvCxnSpPr>
                <p:nvPr/>
              </p:nvCxnSpPr>
              <p:spPr>
                <a:xfrm>
                  <a:off x="4030951" y="3194484"/>
                  <a:ext cx="488876" cy="507"/>
                </a:xfrm>
                <a:prstGeom prst="bentConnector3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Elbow Connector 55"/>
                <p:cNvCxnSpPr>
                  <a:stCxn id="47" idx="0"/>
                  <a:endCxn id="46" idx="0"/>
                </p:cNvCxnSpPr>
                <p:nvPr/>
              </p:nvCxnSpPr>
              <p:spPr>
                <a:xfrm rot="16200000" flipH="1" flipV="1">
                  <a:off x="4414983" y="1693143"/>
                  <a:ext cx="61550" cy="2265721"/>
                </a:xfrm>
                <a:prstGeom prst="bentConnector3">
                  <a:avLst>
                    <a:gd name="adj1" fmla="val -371405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lbow Connector 57"/>
                <p:cNvCxnSpPr>
                  <a:stCxn id="47" idx="3"/>
                  <a:endCxn id="48" idx="1"/>
                </p:cNvCxnSpPr>
                <p:nvPr/>
              </p:nvCxnSpPr>
              <p:spPr>
                <a:xfrm flipV="1">
                  <a:off x="6637408" y="3194484"/>
                  <a:ext cx="495226" cy="507"/>
                </a:xfrm>
                <a:prstGeom prst="bentConnector3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Elbow Connector 59"/>
                <p:cNvCxnSpPr>
                  <a:stCxn id="48" idx="2"/>
                  <a:endCxn id="49" idx="0"/>
                </p:cNvCxnSpPr>
                <p:nvPr/>
              </p:nvCxnSpPr>
              <p:spPr>
                <a:xfrm rot="5400000">
                  <a:off x="7841227" y="3742723"/>
                  <a:ext cx="470786" cy="3175"/>
                </a:xfrm>
                <a:prstGeom prst="bentConnector3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Elbow Connector 61"/>
                <p:cNvCxnSpPr>
                  <a:stCxn id="49" idx="2"/>
                  <a:endCxn id="50" idx="0"/>
                </p:cNvCxnSpPr>
                <p:nvPr/>
              </p:nvCxnSpPr>
              <p:spPr>
                <a:xfrm rot="5400000">
                  <a:off x="7856198" y="4824229"/>
                  <a:ext cx="434495" cy="3175"/>
                </a:xfrm>
                <a:prstGeom prst="bentConnector3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Elbow Connector 63"/>
                <p:cNvCxnSpPr>
                  <a:stCxn id="50" idx="1"/>
                  <a:endCxn id="51" idx="3"/>
                </p:cNvCxnSpPr>
                <p:nvPr/>
              </p:nvCxnSpPr>
              <p:spPr>
                <a:xfrm rot="10800000">
                  <a:off x="6635062" y="5354792"/>
                  <a:ext cx="491223" cy="1"/>
                </a:xfrm>
                <a:prstGeom prst="bentConnector3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Elbow Connector 65"/>
                <p:cNvCxnSpPr>
                  <a:stCxn id="51" idx="0"/>
                  <a:endCxn id="46" idx="4"/>
                </p:cNvCxnSpPr>
                <p:nvPr/>
              </p:nvCxnSpPr>
              <p:spPr>
                <a:xfrm rot="16200000" flipV="1">
                  <a:off x="3725154" y="3119932"/>
                  <a:ext cx="1438860" cy="2263373"/>
                </a:xfrm>
                <a:prstGeom prst="bentConnector3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Elbow Connector 67"/>
                <p:cNvCxnSpPr>
                  <a:stCxn id="51" idx="1"/>
                  <a:endCxn id="52" idx="6"/>
                </p:cNvCxnSpPr>
                <p:nvPr/>
              </p:nvCxnSpPr>
              <p:spPr>
                <a:xfrm rot="10800000" flipV="1">
                  <a:off x="4026059" y="5354790"/>
                  <a:ext cx="491421" cy="2013"/>
                </a:xfrm>
                <a:prstGeom prst="bentConnector3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1" name="TextBox 70"/>
            <p:cNvSpPr txBox="1"/>
            <p:nvPr/>
          </p:nvSpPr>
          <p:spPr>
            <a:xfrm>
              <a:off x="5607394" y="240759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83480" y="496419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76270" y="4608569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547009" y="282600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3323579"/>
      </p:ext>
    </p:extLst>
  </p:cSld>
  <p:clrMapOvr>
    <a:masterClrMapping/>
  </p:clrMapOvr>
</p:sld>
</file>

<file path=ppt/theme/theme1.xml><?xml version="1.0" encoding="utf-8"?>
<a:theme xmlns:a="http://schemas.openxmlformats.org/drawingml/2006/main" name="D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C" id="{49EB5DD3-8F1E-453F-9499-E7D47C72E74F}" vid="{0D695D7F-0DBD-43C4-BA92-8BBC0982DD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DIC</Template>
  <TotalTime>215</TotalTime>
  <Words>360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新細明體</vt:lpstr>
      <vt:lpstr>Arial</vt:lpstr>
      <vt:lpstr>Arial Narrow</vt:lpstr>
      <vt:lpstr>Calibri</vt:lpstr>
      <vt:lpstr>Cambria Math</vt:lpstr>
      <vt:lpstr>Wingdings</vt:lpstr>
      <vt:lpstr>DIC</vt:lpstr>
      <vt:lpstr>MACHINE LEARNING FINAL PROJECT HANDWRITTEN FORMULA RECOGNITION</vt:lpstr>
      <vt:lpstr>Project: DICAR</vt:lpstr>
      <vt:lpstr>Proposed System</vt:lpstr>
      <vt:lpstr>Symbol Segmentation</vt:lpstr>
      <vt:lpstr>Symbol Recognition</vt:lpstr>
      <vt:lpstr>Symbol Recognition</vt:lpstr>
      <vt:lpstr>Symbol Recognition</vt:lpstr>
      <vt:lpstr>Formula Parsing</vt:lpstr>
      <vt:lpstr>Formula Parsing</vt:lpstr>
      <vt:lpstr>Interpreter and Evaluation</vt:lpstr>
      <vt:lpstr>Limitations</vt:lpstr>
      <vt:lpstr>Proposed Solutions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anpham</dc:creator>
  <cp:lastModifiedBy>anpham</cp:lastModifiedBy>
  <cp:revision>90</cp:revision>
  <cp:lastPrinted>2016-06-21T08:55:31Z</cp:lastPrinted>
  <dcterms:created xsi:type="dcterms:W3CDTF">2016-06-21T06:22:54Z</dcterms:created>
  <dcterms:modified xsi:type="dcterms:W3CDTF">2016-06-22T00:40:09Z</dcterms:modified>
</cp:coreProperties>
</file>