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71" r:id="rId7"/>
    <p:sldId id="272" r:id="rId8"/>
    <p:sldId id="282" r:id="rId9"/>
    <p:sldId id="262" r:id="rId10"/>
    <p:sldId id="278" r:id="rId11"/>
    <p:sldId id="276" r:id="rId12"/>
    <p:sldId id="267" r:id="rId13"/>
    <p:sldId id="283" r:id="rId14"/>
    <p:sldId id="279" r:id="rId15"/>
    <p:sldId id="280" r:id="rId16"/>
    <p:sldId id="268" r:id="rId17"/>
    <p:sldId id="274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/>
    <p:restoredTop sz="94709"/>
  </p:normalViewPr>
  <p:slideViewPr>
    <p:cSldViewPr>
      <p:cViewPr varScale="1">
        <p:scale>
          <a:sx n="95" d="100"/>
          <a:sy n="95" d="100"/>
        </p:scale>
        <p:origin x="156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FEDDCD1-B5B6-0246-8F55-34AD52C5F6D5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9265E1D4-07B3-B149-9750-CBDBA9993E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7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C222264F-E464-3644-B105-55B978697428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07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911B8859-9107-E94F-8972-BC81F217C7F5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6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0154F404-4E20-D04F-B287-2F6830DA7F0F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10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7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58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28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35F23A7D-243A-7642-93DF-FB4AAD39A140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4B89BB7-B838-3D45-9301-139E9BF33BDB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4ED0C0B-2895-1F4B-8ABF-B7564B145CCB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6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对“程序已经对不可落子点做了处理”这一点进行说明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6408A1A-E307-B942-A833-FC7B64018991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7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385DC8D9-0B37-4B44-A5D8-3E82D30BDC43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2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84731BCA-3E22-1149-BE4B-6C8CF20D69EA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41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416B5C4-5DD8-1E4F-9BE6-74631903F9D0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6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416B5C4-5DD8-1E4F-9BE6-74631903F9D0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7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3F77DD5-F7FE-B746-B67F-964BADAE8B5F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4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​​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​​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​​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Lucida Sans Unicode" charset="0"/>
              </a:endParaRPr>
            </a:p>
          </p:txBody>
        </p:sp>
        <p:cxnSp>
          <p:nvCxnSpPr>
            <p:cNvPr id="10" name="直接连接符​​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891795-C04A-5F43-916E-D687F0BA0BC7}" type="datetimeFigureOut">
              <a:rPr lang="en-US" altLang="zh-CN"/>
              <a:pPr>
                <a:defRPr/>
              </a:pPr>
              <a:t>5/8/2022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D59365-8511-D94C-83F5-A9E790227AA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ABA9F-6FA5-1549-832C-567EC97CE7C6}" type="datetimeFigureOut">
              <a:rPr lang="en-US" altLang="zh-CN"/>
              <a:pPr>
                <a:defRPr/>
              </a:pPr>
              <a:t>5/8/2022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B3C61-7CBD-5546-A994-05D0AE0F815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C84B1-4D65-DD45-A370-41DB19FA314C}" type="datetimeFigureOut">
              <a:rPr lang="en-US" altLang="zh-CN"/>
              <a:pPr>
                <a:defRPr/>
              </a:pPr>
              <a:t>5/8/2022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9AF74-23C8-154A-A599-434B0404223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56724-DD13-D244-8043-3F85ABFCC131}" type="datetimeFigureOut">
              <a:rPr lang="en-US" altLang="zh-CN"/>
              <a:pPr>
                <a:defRPr/>
              </a:pPr>
              <a:t>5/8/2022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7683D-C12F-844C-B6E9-2F43FCDBC8D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5" name="燕尾形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58E99-B454-C942-8213-A0A3002B9D70}" type="datetimeFigureOut">
              <a:rPr lang="en-US" altLang="zh-CN"/>
              <a:pPr>
                <a:defRPr/>
              </a:pPr>
              <a:t>5/8/2022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9950B-FD45-0244-816E-9DCE63D51CCE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69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A37DC-2B9E-1B42-8E18-EE85E2977BE8}" type="datetimeFigureOut">
              <a:rPr lang="en-US" altLang="zh-CN"/>
              <a:pPr>
                <a:defRPr/>
              </a:pPr>
              <a:t>5/8/2022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3D137-6EF1-004A-9A97-2C0E50C93FFA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1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8285F-FC37-4C4C-BB2B-1E26E9A9B9ED}" type="datetimeFigureOut">
              <a:rPr lang="en-US" altLang="zh-CN"/>
              <a:pPr>
                <a:defRPr/>
              </a:pPr>
              <a:t>5/8/2022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BDA5-D4ED-E643-9BF4-C6646CB4193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98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3791-A41D-F44D-8CBE-716018DAAD2C}" type="datetimeFigureOut">
              <a:rPr lang="en-US" altLang="zh-CN"/>
              <a:pPr>
                <a:defRPr/>
              </a:pPr>
              <a:t>5/8/2022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8DBFB-C37A-CE43-B7F9-924F34F25DB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8F5C2-47C2-4243-9F16-C8435D914706}" type="datetimeFigureOut">
              <a:rPr lang="en-US" altLang="zh-CN"/>
              <a:pPr>
                <a:defRPr/>
              </a:pPr>
              <a:t>5/8/2022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B8EDA-64F0-994D-BA15-59EFD2301460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24BE0-B90F-5349-8905-11B770B99033}" type="datetimeFigureOut">
              <a:rPr lang="en-US" altLang="zh-CN"/>
              <a:pPr>
                <a:defRPr/>
              </a:pPr>
              <a:t>5/8/2022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ECB7-7BDD-374D-AB89-EE0777927CE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​​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​​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</a:endParaRPr>
          </a:p>
        </p:txBody>
      </p:sp>
      <p:cxnSp>
        <p:nvCxnSpPr>
          <p:cNvPr id="8" name="直接连接符​​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10" name="燕尾形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6A86D-0C6F-744A-AA01-8758D8F6E427}" type="datetimeFigureOut">
              <a:rPr lang="en-US" altLang="zh-CN"/>
              <a:pPr>
                <a:defRPr/>
              </a:pPr>
              <a:t>5/8/2022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CEBCB-1EE7-884E-83AC-AEAD1184224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7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​​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​​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</a:endParaRPr>
          </a:p>
        </p:txBody>
      </p:sp>
      <p:cxnSp>
        <p:nvCxnSpPr>
          <p:cNvPr id="15" name="直接连接符​​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Lucida Sans Unicode" charset="0"/>
                <a:ea typeface="黑体" charset="0"/>
              </a:defRPr>
            </a:lvl1pPr>
          </a:lstStyle>
          <a:p>
            <a:pPr>
              <a:defRPr/>
            </a:pPr>
            <a:fld id="{EAC71C12-79E9-A94F-A3FC-2017CAF3B837}" type="datetimeFigureOut">
              <a:rPr lang="en-US" altLang="zh-CN"/>
              <a:pPr>
                <a:defRPr/>
              </a:pPr>
              <a:t>5/8/2022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charset="0"/>
                <a:ea typeface="黑体" charset="0"/>
              </a:defRPr>
            </a:lvl1pPr>
          </a:lstStyle>
          <a:p>
            <a:pPr>
              <a:defRPr/>
            </a:pPr>
            <a:fld id="{F43973E6-B70E-B84C-A2B5-5EDEA50F35BB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67" r:id="rId2"/>
    <p:sldLayoutId id="2147483972" r:id="rId3"/>
    <p:sldLayoutId id="2147483973" r:id="rId4"/>
    <p:sldLayoutId id="2147483974" r:id="rId5"/>
    <p:sldLayoutId id="2147483975" r:id="rId6"/>
    <p:sldLayoutId id="2147483968" r:id="rId7"/>
    <p:sldLayoutId id="2147483976" r:id="rId8"/>
    <p:sldLayoutId id="2147483977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iblo.net/game/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iblo.net/gam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cs typeface="+mj-cs"/>
              </a:rPr>
              <a:t>人工智能大</a:t>
            </a:r>
            <a:r>
              <a:rPr lang="zh-CN" altLang="en-US" dirty="0">
                <a:cs typeface="+mj-cs"/>
              </a:rPr>
              <a:t>作业介绍</a:t>
            </a: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/>
              <a:t>四子棋机器对弈项目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1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评测方法</a:t>
            </a:r>
            <a:endParaRPr lang="en-US" altLang="zh-CN"/>
          </a:p>
          <a:p>
            <a:pPr lvl="1" eaLnBrk="1" hangingPunct="1"/>
            <a:r>
              <a:rPr lang="zh-CN" altLang="en-US"/>
              <a:t>只要程序运行正常，即可得到</a:t>
            </a:r>
            <a:r>
              <a:rPr lang="en-US" altLang="zh-CN"/>
              <a:t>(40’)</a:t>
            </a:r>
          </a:p>
          <a:p>
            <a:pPr lvl="2" eaLnBrk="1" hangingPunct="1"/>
            <a:r>
              <a:rPr lang="zh-CN" altLang="en-US"/>
              <a:t>生成的策略文件能够被正常载入和调用</a:t>
            </a:r>
            <a:endParaRPr lang="en-US" altLang="zh-CN"/>
          </a:p>
          <a:p>
            <a:pPr lvl="2" eaLnBrk="1" hangingPunct="1"/>
            <a:r>
              <a:rPr lang="zh-CN" altLang="en-US"/>
              <a:t>不出</a:t>
            </a:r>
            <a:r>
              <a:rPr lang="en-US" altLang="zh-CN"/>
              <a:t>bug</a:t>
            </a:r>
          </a:p>
          <a:p>
            <a:pPr lvl="2" eaLnBrk="1" hangingPunct="1"/>
            <a:r>
              <a:rPr lang="zh-CN" altLang="en-US"/>
              <a:t>不给出非法落子</a:t>
            </a:r>
            <a:r>
              <a:rPr lang="en-US" altLang="zh-CN"/>
              <a:t>(</a:t>
            </a:r>
            <a:r>
              <a:rPr lang="zh-CN" altLang="en-US"/>
              <a:t>棋盘外</a:t>
            </a:r>
            <a:r>
              <a:rPr lang="en-US" altLang="zh-CN"/>
              <a:t>/</a:t>
            </a:r>
            <a:r>
              <a:rPr lang="zh-CN" altLang="en-US"/>
              <a:t>不在列顶</a:t>
            </a:r>
            <a:r>
              <a:rPr lang="en-US" altLang="zh-CN"/>
              <a:t>/</a:t>
            </a:r>
            <a:r>
              <a:rPr lang="zh-CN" altLang="en-US"/>
              <a:t>是不可落子点</a:t>
            </a:r>
            <a:r>
              <a:rPr lang="en-US" altLang="zh-CN"/>
              <a:t>)</a:t>
            </a:r>
          </a:p>
          <a:p>
            <a:pPr lvl="2" eaLnBrk="1" hangingPunct="1"/>
            <a:r>
              <a:rPr lang="zh-CN" altLang="en-US"/>
              <a:t>不超时</a:t>
            </a:r>
            <a:r>
              <a:rPr lang="en-US" altLang="zh-CN"/>
              <a:t>(3s)</a:t>
            </a:r>
          </a:p>
          <a:p>
            <a:pPr lvl="2" eaLnBrk="1" hangingPunct="1"/>
            <a:endParaRPr lang="en-US" altLang="zh-CN"/>
          </a:p>
          <a:p>
            <a:pPr lvl="1" eaLnBrk="1" hangingPunct="1"/>
            <a:r>
              <a:rPr lang="zh-CN" altLang="en-US"/>
              <a:t>实验报告</a:t>
            </a:r>
            <a:r>
              <a:rPr lang="en-US" altLang="zh-CN"/>
              <a:t>20’</a:t>
            </a:r>
          </a:p>
          <a:p>
            <a:pPr lvl="2" eaLnBrk="1" hangingPunct="1"/>
            <a:endParaRPr lang="en-US" altLang="zh-CN"/>
          </a:p>
          <a:p>
            <a:pPr lvl="1" eaLnBrk="1" hangingPunct="1"/>
            <a:r>
              <a:rPr lang="zh-CN" altLang="en-US"/>
              <a:t>与</a:t>
            </a:r>
            <a:r>
              <a:rPr lang="en-US" altLang="zh-CN"/>
              <a:t>50</a:t>
            </a:r>
            <a:r>
              <a:rPr lang="zh-CN" altLang="en-US"/>
              <a:t>个评测策略文件的每一个进行积分制对抗</a:t>
            </a:r>
            <a:endParaRPr lang="en-US" altLang="zh-CN"/>
          </a:p>
          <a:p>
            <a:pPr lvl="2" eaLnBrk="1" hangingPunct="1"/>
            <a:r>
              <a:rPr lang="zh-CN" altLang="en-US"/>
              <a:t>与每个文件对抗两次，分别为先手和后手，共对抗</a:t>
            </a:r>
            <a:r>
              <a:rPr lang="en-US" altLang="zh-CN"/>
              <a:t>100</a:t>
            </a:r>
            <a:r>
              <a:rPr lang="zh-CN" altLang="en-US"/>
              <a:t>次</a:t>
            </a:r>
            <a:endParaRPr lang="en-US" altLang="zh-CN"/>
          </a:p>
          <a:p>
            <a:pPr lvl="2" eaLnBrk="1" hangingPunct="1"/>
            <a:r>
              <a:rPr lang="zh-CN" altLang="en-US"/>
              <a:t>每次对抗胜利积</a:t>
            </a:r>
            <a:r>
              <a:rPr lang="en-US" altLang="zh-CN"/>
              <a:t>2</a:t>
            </a:r>
            <a:r>
              <a:rPr lang="zh-CN" altLang="en-US"/>
              <a:t>分，平局积</a:t>
            </a:r>
            <a:r>
              <a:rPr lang="en-US" altLang="zh-CN"/>
              <a:t>1</a:t>
            </a:r>
            <a:r>
              <a:rPr lang="zh-CN" altLang="en-US"/>
              <a:t>分，失败不得分</a:t>
            </a:r>
            <a:endParaRPr lang="en-US" altLang="zh-CN"/>
          </a:p>
          <a:p>
            <a:pPr lvl="2" eaLnBrk="1" hangingPunct="1"/>
            <a:r>
              <a:rPr lang="zh-CN" altLang="en-US"/>
              <a:t>最终积分划归到满分</a:t>
            </a:r>
            <a:r>
              <a:rPr lang="en-US" altLang="zh-CN"/>
              <a:t>40’</a:t>
            </a:r>
            <a:r>
              <a:rPr lang="zh-CN" altLang="en-US"/>
              <a:t>，作为及格分之上的加分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对博弈结果的定义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2133600"/>
          <a:ext cx="7162800" cy="3343275"/>
        </p:xfrm>
        <a:graphic>
          <a:graphicData uri="http://schemas.openxmlformats.org/drawingml/2006/table">
            <a:tbl>
              <a:tblPr/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你的策略：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结果判定：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积分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胜出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你赢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失败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平局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平局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bug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给出非法落子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棋盘外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不在列顶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是不可落子点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某步超时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(3s)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无法载入策略文件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找不到需要的接口函数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eaLnBrk="1" hangingPunct="1"/>
            <a:r>
              <a:rPr lang="zh-CN" altLang="en-US"/>
              <a:t>对</a:t>
            </a:r>
            <a:r>
              <a:rPr lang="en-US" altLang="zh-CN"/>
              <a:t>top[]</a:t>
            </a:r>
            <a:r>
              <a:rPr lang="zh-CN" altLang="en-US"/>
              <a:t>的说明</a:t>
            </a:r>
            <a:endParaRPr lang="en-US" altLang="zh-CN"/>
          </a:p>
          <a:p>
            <a:pPr lvl="1" eaLnBrk="1" hangingPunct="1"/>
            <a:r>
              <a:rPr lang="zh-CN" altLang="en-US"/>
              <a:t>当调用你的策略函数获得你给出的落子点时，平台会将当前棋盘的状态传递给你，</a:t>
            </a:r>
            <a:r>
              <a:rPr lang="en-US" altLang="zh-CN"/>
              <a:t>top[]</a:t>
            </a:r>
            <a:r>
              <a:rPr lang="zh-CN" altLang="en-US"/>
              <a:t>就是状态之一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它描述了当前棋盘中每一列的列顶位置，其实也就是给定了当前可以落子的位置</a:t>
            </a:r>
            <a:r>
              <a:rPr lang="en-US" altLang="zh-CN"/>
              <a:t>(</a:t>
            </a:r>
            <a:r>
              <a:rPr lang="zh-CN" altLang="en-US"/>
              <a:t>列顶的上面各个位置</a:t>
            </a:r>
            <a:r>
              <a:rPr lang="en-US" altLang="zh-CN"/>
              <a:t>)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注意：</a:t>
            </a:r>
            <a:endParaRPr lang="en-US" altLang="zh-CN"/>
          </a:p>
          <a:p>
            <a:pPr lvl="2" eaLnBrk="1" hangingPunct="1"/>
            <a:r>
              <a:rPr lang="zh-CN" altLang="en-US"/>
              <a:t>列顶达到棋盘顶</a:t>
            </a:r>
            <a:r>
              <a:rPr lang="en-US" altLang="zh-CN"/>
              <a:t>(</a:t>
            </a:r>
            <a:r>
              <a:rPr lang="zh-CN" altLang="en-US"/>
              <a:t>该列不能再落子</a:t>
            </a:r>
            <a:r>
              <a:rPr lang="en-US" altLang="zh-CN"/>
              <a:t>)</a:t>
            </a:r>
          </a:p>
          <a:p>
            <a:pPr lvl="2" eaLnBrk="1" hangingPunct="1"/>
            <a:r>
              <a:rPr lang="zh-CN" altLang="en-US"/>
              <a:t>某次落子后列顶上方是不可落子点</a:t>
            </a:r>
            <a:r>
              <a:rPr lang="en-US" altLang="zh-CN"/>
              <a:t>(</a:t>
            </a:r>
            <a:r>
              <a:rPr lang="zh-CN" altLang="en-US"/>
              <a:t>已在平台中处理</a:t>
            </a:r>
            <a:r>
              <a:rPr lang="en-US" altLang="zh-CN"/>
              <a:t>,top</a:t>
            </a:r>
            <a:r>
              <a:rPr lang="zh-CN" altLang="en-US"/>
              <a:t>上方仍是可落子点</a:t>
            </a:r>
            <a:r>
              <a:rPr lang="en-US" altLang="zh-CN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几点说明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buNone/>
            </a:pPr>
            <a:r>
              <a:rPr lang="zh-CN" altLang="en-US" sz="3200" dirty="0"/>
              <a:t>本地项目运行：</a:t>
            </a:r>
            <a:endParaRPr lang="en-US" altLang="zh-CN" sz="3200" dirty="0"/>
          </a:p>
          <a:p>
            <a:pPr eaLnBrk="1" hangingPunct="1"/>
            <a:r>
              <a:rPr lang="en-US" altLang="zh-CN" dirty="0"/>
              <a:t>Windows</a:t>
            </a:r>
            <a:r>
              <a:rPr lang="zh-CN" altLang="en-US" dirty="0"/>
              <a:t>下建议</a:t>
            </a:r>
            <a:r>
              <a:rPr lang="en-US" altLang="zh-CN" dirty="0"/>
              <a:t>Visual Studio</a:t>
            </a:r>
            <a:r>
              <a:rPr lang="zh-CN" altLang="en-US" dirty="0"/>
              <a:t>来运行</a:t>
            </a:r>
            <a:endParaRPr lang="en-US" altLang="zh-CN" dirty="0"/>
          </a:p>
          <a:p>
            <a:pPr eaLnBrk="1" hangingPunct="1"/>
            <a:r>
              <a:rPr lang="en-US" altLang="zh-CN" dirty="0"/>
              <a:t>Mac</a:t>
            </a:r>
            <a:r>
              <a:rPr lang="zh-CN" altLang="en-US" dirty="0"/>
              <a:t>下建议使用</a:t>
            </a:r>
            <a:r>
              <a:rPr lang="en-US" altLang="zh-CN" dirty="0" err="1"/>
              <a:t>Xcode</a:t>
            </a:r>
            <a:endParaRPr lang="en-US" altLang="zh-CN" dirty="0"/>
          </a:p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 err="1"/>
              <a:t>gcc</a:t>
            </a:r>
            <a:r>
              <a:rPr lang="zh-CN" altLang="en-US" dirty="0"/>
              <a:t>编译器</a:t>
            </a:r>
            <a:endParaRPr lang="en-US" altLang="zh-CN" dirty="0"/>
          </a:p>
          <a:p>
            <a:pPr eaLnBrk="1" hangingPunct="1"/>
            <a:r>
              <a:rPr lang="zh-CN" altLang="en-US" dirty="0"/>
              <a:t>单步落子时间超过</a:t>
            </a:r>
            <a:r>
              <a:rPr lang="en-US" altLang="zh-CN" dirty="0"/>
              <a:t>3s</a:t>
            </a:r>
            <a:r>
              <a:rPr lang="zh-CN" altLang="en-US" dirty="0"/>
              <a:t>会被判为超时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请不要使用标准库之外、系统平台特有的库函数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en-US" altLang="zh-CN" dirty="0" err="1">
                <a:solidFill>
                  <a:srgbClr val="C00000"/>
                </a:solidFill>
              </a:rPr>
              <a:t>Windows.h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几点说明</a:t>
            </a:r>
          </a:p>
        </p:txBody>
      </p:sp>
    </p:spTree>
    <p:extLst>
      <p:ext uri="{BB962C8B-B14F-4D97-AF65-F5344CB8AC3E}">
        <p14:creationId xmlns:p14="http://schemas.microsoft.com/office/powerpoint/2010/main" val="251647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34"/>
    </mc:Choice>
    <mc:Fallback xmlns="">
      <p:transition spd="slow" advTm="3713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</a:rPr>
              <a:t>网络学堂提交：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000" dirty="0"/>
              <a:t>实验报告：格式为</a:t>
            </a:r>
            <a:r>
              <a:rPr lang="en-US" altLang="zh-CN" sz="2000" dirty="0"/>
              <a:t>PDF</a:t>
            </a:r>
            <a:r>
              <a:rPr lang="zh-CN" altLang="en-US" sz="2000" dirty="0"/>
              <a:t>或者</a:t>
            </a:r>
            <a:r>
              <a:rPr lang="en-US" altLang="zh-CN" sz="2000" dirty="0"/>
              <a:t>Word</a:t>
            </a:r>
            <a:r>
              <a:rPr lang="zh-CN" altLang="en-US" sz="2000" dirty="0"/>
              <a:t>文档，需要说明自己策略的设计思路，以及实验效果。</a:t>
            </a:r>
            <a:endParaRPr lang="en-US" altLang="zh-CN" sz="2000" dirty="0"/>
          </a:p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000" dirty="0"/>
              <a:t>源代码：</a:t>
            </a:r>
            <a:endParaRPr lang="en-US" altLang="zh-CN" sz="2000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en-US" altLang="zh-CN" sz="1800" dirty="0" err="1"/>
              <a:t>Judge.cpp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Judge.h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Strategy.cpp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Strategy.h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Point.h</a:t>
            </a:r>
            <a:r>
              <a:rPr lang="zh-CN" altLang="en-US" sz="1800" dirty="0"/>
              <a:t>以及自定义的*</a:t>
            </a:r>
            <a:r>
              <a:rPr lang="en-US" altLang="zh-CN" sz="1800" dirty="0"/>
              <a:t>.</a:t>
            </a:r>
            <a:r>
              <a:rPr lang="en-US" altLang="zh-CN" sz="1800" dirty="0" err="1"/>
              <a:t>cpp</a:t>
            </a:r>
            <a:r>
              <a:rPr lang="zh-CN" altLang="en-US" sz="1800" dirty="0"/>
              <a:t>和*</a:t>
            </a:r>
            <a:r>
              <a:rPr lang="en-US" altLang="zh-CN" sz="1800" dirty="0"/>
              <a:t>.h</a:t>
            </a:r>
            <a:r>
              <a:rPr lang="zh-CN" altLang="en-US" sz="1800" dirty="0"/>
              <a:t>文件（</a:t>
            </a:r>
            <a:r>
              <a:rPr lang="zh-CN" altLang="en-US" sz="1800" b="1" dirty="0"/>
              <a:t>注意：切勿提交除此之外的其他代码文件</a:t>
            </a:r>
            <a:r>
              <a:rPr lang="zh-CN" altLang="en-US" sz="1800" dirty="0">
                <a:solidFill>
                  <a:srgbClr val="C00000"/>
                </a:solidFill>
              </a:rPr>
              <a:t>）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365125" lvl="1" indent="0" eaLnBrk="1" hangingPunct="1"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将</a:t>
            </a:r>
            <a:r>
              <a:rPr lang="en-US" altLang="zh-CN" sz="2000" dirty="0">
                <a:solidFill>
                  <a:srgbClr val="C00000"/>
                </a:solidFill>
              </a:rPr>
              <a:t>&lt;</a:t>
            </a:r>
            <a:r>
              <a:rPr lang="zh-CN" altLang="en-US" sz="2000" dirty="0">
                <a:solidFill>
                  <a:srgbClr val="C00000"/>
                </a:solidFill>
              </a:rPr>
              <a:t>实验报告、源代码文件</a:t>
            </a:r>
            <a:r>
              <a:rPr lang="en-US" altLang="zh-CN" sz="2000" dirty="0">
                <a:solidFill>
                  <a:srgbClr val="C00000"/>
                </a:solidFill>
              </a:rPr>
              <a:t>&gt;</a:t>
            </a:r>
            <a:r>
              <a:rPr lang="zh-CN" altLang="en-US" sz="2000" dirty="0">
                <a:solidFill>
                  <a:srgbClr val="C00000"/>
                </a:solidFill>
              </a:rPr>
              <a:t>放在同一个目录下，以</a:t>
            </a:r>
            <a:r>
              <a:rPr lang="en-US" altLang="zh-CN" sz="2000" dirty="0">
                <a:solidFill>
                  <a:srgbClr val="C00000"/>
                </a:solidFill>
              </a:rPr>
              <a:t>&lt;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&gt;_&lt;</a:t>
            </a:r>
            <a:r>
              <a:rPr lang="zh-CN" altLang="en-US" sz="2000" dirty="0">
                <a:solidFill>
                  <a:srgbClr val="C00000"/>
                </a:solidFill>
              </a:rPr>
              <a:t>系统</a:t>
            </a:r>
            <a:r>
              <a:rPr lang="en-US" altLang="zh-CN" sz="2000" dirty="0">
                <a:solidFill>
                  <a:srgbClr val="C00000"/>
                </a:solidFill>
              </a:rPr>
              <a:t>&gt;</a:t>
            </a:r>
            <a:r>
              <a:rPr lang="zh-CN" altLang="en-US" sz="2000" dirty="0">
                <a:solidFill>
                  <a:srgbClr val="C00000"/>
                </a:solidFill>
              </a:rPr>
              <a:t>命名，在网络学堂提交压缩包。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>
              <a:buFont typeface="Wingdings" charset="2"/>
              <a:buChar char="p"/>
            </a:pPr>
            <a:r>
              <a:rPr lang="en-US" altLang="zh-CN" sz="2400" b="1" dirty="0" err="1">
                <a:solidFill>
                  <a:srgbClr val="C00000"/>
                </a:solidFill>
              </a:rPr>
              <a:t>Saiblo</a:t>
            </a:r>
            <a:r>
              <a:rPr lang="zh-CN" altLang="en-US" sz="2400" b="1" dirty="0">
                <a:solidFill>
                  <a:srgbClr val="C00000"/>
                </a:solidFill>
              </a:rPr>
              <a:t>网站提交（！作为最终评测成绩！）：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92113" lvl="1" indent="0" eaLnBrk="1" latinLnBrk="1" hangingPunct="1">
              <a:buNone/>
            </a:pPr>
            <a:r>
              <a:rPr lang="zh-CN" altLang="en-US" sz="2000" dirty="0"/>
              <a:t>保证提交的最终版代码能在网站</a:t>
            </a:r>
            <a:r>
              <a:rPr lang="en-US" altLang="zh-CN" sz="2000" dirty="0"/>
              <a:t>Linux</a:t>
            </a:r>
            <a:r>
              <a:rPr lang="zh-CN" altLang="en-US" sz="2000" dirty="0"/>
              <a:t>服务器上正常编译运行，具体要求见网站说明</a:t>
            </a:r>
            <a:r>
              <a:rPr lang="en" altLang="zh-CN" sz="2000" dirty="0">
                <a:hlinkClick r:id="rId3"/>
              </a:rPr>
              <a:t>https://</a:t>
            </a:r>
            <a:r>
              <a:rPr lang="en-US" altLang="zh-CN" sz="2000" dirty="0">
                <a:hlinkClick r:id="rId3"/>
              </a:rPr>
              <a:t>www.</a:t>
            </a:r>
            <a:r>
              <a:rPr lang="en" altLang="zh-CN" sz="2000" dirty="0">
                <a:hlinkClick r:id="rId3"/>
              </a:rPr>
              <a:t>saiblo.</a:t>
            </a:r>
            <a:r>
              <a:rPr lang="en-US" altLang="zh-CN" sz="2000" dirty="0">
                <a:hlinkClick r:id="rId3"/>
              </a:rPr>
              <a:t>net</a:t>
            </a:r>
            <a:r>
              <a:rPr lang="en" altLang="zh-CN" sz="2000" dirty="0">
                <a:hlinkClick r:id="rId3"/>
              </a:rPr>
              <a:t>/game/3</a:t>
            </a:r>
            <a:r>
              <a:rPr lang="zh-CN" altLang="en-US" sz="2000" dirty="0"/>
              <a:t>，以网站最终测试结果计算作业成绩。网站上只需提交相关代码，无需提交实验报告。</a:t>
            </a:r>
            <a:endParaRPr lang="en-US" altLang="zh-CN" sz="2000" dirty="0"/>
          </a:p>
          <a:p>
            <a:pPr eaLnBrk="1" hangingPunct="1">
              <a:buFont typeface="Wingdings" charset="2"/>
              <a:buChar char="p"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sz="20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  <p:extLst>
      <p:ext uri="{BB962C8B-B14F-4D97-AF65-F5344CB8AC3E}">
        <p14:creationId xmlns:p14="http://schemas.microsoft.com/office/powerpoint/2010/main" val="23945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80"/>
    </mc:Choice>
    <mc:Fallback xmlns="">
      <p:transition spd="slow" advTm="4278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扣分规则</a:t>
            </a:r>
            <a:r>
              <a:rPr lang="zh-CN" altLang="en-US" dirty="0"/>
              <a:t>：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提交截止后会新开补交窗口，以该提交时间计算晚交天数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如未按要求格式提交作业或者晚交均需在补交窗口提交，不接受邮件提交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对扣分规则有疑问请提前联系助教，不接受成绩公布后的申诉</a:t>
            </a:r>
          </a:p>
          <a:p>
            <a:pPr eaLnBrk="1" hangingPunct="1"/>
            <a:r>
              <a:rPr lang="zh-CN" altLang="en-US" b="1" dirty="0"/>
              <a:t>加分规则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根据课堂讨论区的贡献度适当加分，具体视最终讨论情况定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  <p:extLst>
      <p:ext uri="{BB962C8B-B14F-4D97-AF65-F5344CB8AC3E}">
        <p14:creationId xmlns:p14="http://schemas.microsoft.com/office/powerpoint/2010/main" val="205648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实验的弹性比较大，发挥空间大，鼓励创新。</a:t>
            </a:r>
            <a:endParaRPr lang="en-US" altLang="zh-CN" dirty="0"/>
          </a:p>
          <a:p>
            <a:pPr eaLnBrk="1" hangingPunct="1"/>
            <a:r>
              <a:rPr lang="zh-CN" altLang="en-US" dirty="0"/>
              <a:t>请大家仔细阅读实验指导书和工程代码中的相关注释。</a:t>
            </a:r>
            <a:endParaRPr lang="en-US" altLang="zh-CN" dirty="0"/>
          </a:p>
          <a:p>
            <a:pPr eaLnBrk="1" hangingPunct="1"/>
            <a:r>
              <a:rPr lang="zh-CN" altLang="en-US" dirty="0"/>
              <a:t>增长知识，拒绝抄袭。</a:t>
            </a:r>
          </a:p>
          <a:p>
            <a:pPr eaLnBrk="1" hangingPunct="1"/>
            <a:r>
              <a:rPr lang="zh-CN" altLang="en-US" dirty="0"/>
              <a:t>如果有问题，欢迎与助教联系。</a:t>
            </a:r>
            <a:endParaRPr lang="en-US" altLang="zh-CN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詹靖涛 </a:t>
            </a:r>
            <a:r>
              <a:rPr lang="en-US" altLang="zh-CN" dirty="0"/>
              <a:t>zhanjt20@mails.tsinghua.edu.cn</a:t>
            </a:r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dirty="0"/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914400" y="1600200"/>
            <a:ext cx="4756274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Thanks!</a:t>
            </a:r>
            <a:endParaRPr lang="zh-CN" altLang="en-US" sz="8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3386993" y="3446912"/>
            <a:ext cx="23150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Q &amp; A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为什么选择博弈问题</a:t>
            </a:r>
            <a:endParaRPr lang="en-US" altLang="zh-CN"/>
          </a:p>
          <a:p>
            <a:pPr lvl="1" eaLnBrk="1" hangingPunct="1"/>
            <a:r>
              <a:rPr lang="zh-CN" altLang="en-US"/>
              <a:t>博弈问题一直都是人工智能领域一类具有代表性的问题</a:t>
            </a:r>
            <a:endParaRPr lang="en-US" altLang="zh-CN"/>
          </a:p>
          <a:p>
            <a:pPr lvl="1" eaLnBrk="1" hangingPunct="1"/>
            <a:r>
              <a:rPr lang="zh-CN" altLang="en-US"/>
              <a:t>应用性强，涉及范围广（算法设计、棋局评价等）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r>
              <a:rPr lang="zh-CN" altLang="en-US"/>
              <a:t>为什么选择四子棋</a:t>
            </a:r>
            <a:endParaRPr lang="en-US" altLang="zh-CN"/>
          </a:p>
          <a:p>
            <a:pPr lvl="1" eaLnBrk="1" hangingPunct="1"/>
            <a:r>
              <a:rPr lang="zh-CN" altLang="en-US"/>
              <a:t>规则简单</a:t>
            </a:r>
            <a:endParaRPr lang="en-US" altLang="zh-CN"/>
          </a:p>
          <a:p>
            <a:pPr lvl="1" eaLnBrk="1" hangingPunct="1"/>
            <a:r>
              <a:rPr lang="zh-CN" altLang="en-US"/>
              <a:t>搜索量小（受到了棋盘宽度的限制）</a:t>
            </a:r>
            <a:endParaRPr lang="en-US" altLang="zh-CN"/>
          </a:p>
          <a:p>
            <a:pPr lvl="1" eaLnBrk="1" hangingPunct="1"/>
            <a:r>
              <a:rPr lang="zh-CN" altLang="en-US"/>
              <a:t>便于进行棋局评价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项目背景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基本游戏规则</a:t>
            </a:r>
            <a:endParaRPr lang="en-US" altLang="zh-CN"/>
          </a:p>
          <a:p>
            <a:pPr lvl="1" eaLnBrk="1" hangingPunct="1"/>
            <a:r>
              <a:rPr lang="zh-CN" altLang="en-US"/>
              <a:t>双方轮流落子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每次只能在列顶落子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先完成四连子（或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四连子以上）者胜，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若直到棋盘满尚未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决出胜负，则为平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规则简介</a:t>
            </a:r>
          </a:p>
        </p:txBody>
      </p:sp>
      <p:pic>
        <p:nvPicPr>
          <p:cNvPr id="1843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8133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eaLnBrk="1" hangingPunct="1"/>
            <a:r>
              <a:rPr lang="zh-CN" altLang="en-US"/>
              <a:t>随机棋盘大小</a:t>
            </a:r>
            <a:endParaRPr lang="en-US" altLang="zh-CN"/>
          </a:p>
          <a:p>
            <a:pPr lvl="1" eaLnBrk="1" hangingPunct="1"/>
            <a:r>
              <a:rPr lang="zh-CN" altLang="en-US"/>
              <a:t>宽高均为</a:t>
            </a:r>
            <a:r>
              <a:rPr lang="en-US" altLang="zh-CN"/>
              <a:t>[9,12]</a:t>
            </a:r>
            <a:r>
              <a:rPr lang="zh-CN" altLang="en-US"/>
              <a:t>范围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内的随机数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  <a:p>
            <a:pPr eaLnBrk="1" hangingPunct="1"/>
            <a:r>
              <a:rPr lang="zh-CN" altLang="en-US"/>
              <a:t>随机不可落子点</a:t>
            </a:r>
            <a:endParaRPr lang="en-US" altLang="zh-CN"/>
          </a:p>
          <a:p>
            <a:pPr lvl="1" eaLnBrk="1" hangingPunct="1"/>
            <a:r>
              <a:rPr lang="zh-CN" altLang="en-US"/>
              <a:t>在生成棋盘时，随机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生成一个不可落子点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  <a:p>
            <a:pPr lvl="1" eaLnBrk="1" hangingPunct="1"/>
            <a:r>
              <a:rPr lang="zh-CN" altLang="en-US"/>
              <a:t>落子到达黑点时，下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次若在本列落子，应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当落在绿点处</a:t>
            </a:r>
            <a:endParaRPr lang="en-US" altLang="zh-CN"/>
          </a:p>
          <a:p>
            <a:pPr lvl="1" eaLnBrk="1" hangingPunct="1"/>
            <a:r>
              <a:rPr lang="zh-CN" altLang="en-US"/>
              <a:t>（不需要考虑）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对规则的扩展</a:t>
            </a:r>
          </a:p>
        </p:txBody>
      </p:sp>
      <p:pic>
        <p:nvPicPr>
          <p:cNvPr id="2048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800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pPr eaLnBrk="1" hangingPunct="1"/>
            <a:r>
              <a:rPr lang="en-US" altLang="zh-CN" dirty="0"/>
              <a:t>Strategy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在这里面实现人工智能策略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该项目属性为动态链接库，编译生成的可执行文件即为你的策略文件</a:t>
            </a:r>
            <a:r>
              <a:rPr lang="en-US" altLang="zh-CN" dirty="0"/>
              <a:t>(Windows</a:t>
            </a:r>
            <a:r>
              <a:rPr lang="zh-CN" altLang="en-US" dirty="0"/>
              <a:t>下</a:t>
            </a:r>
            <a:r>
              <a:rPr lang="en-US" altLang="zh-CN" dirty="0" err="1"/>
              <a:t>dll</a:t>
            </a:r>
            <a:r>
              <a:rPr lang="zh-CN" altLang="en-US" dirty="0"/>
              <a:t>文件、</a:t>
            </a:r>
            <a:r>
              <a:rPr lang="en-US" altLang="zh-CN" dirty="0"/>
              <a:t>Mac</a:t>
            </a:r>
            <a:r>
              <a:rPr lang="zh-CN" altLang="en-US" dirty="0"/>
              <a:t>下</a:t>
            </a:r>
            <a:r>
              <a:rPr lang="en-US" altLang="zh-CN" dirty="0" err="1"/>
              <a:t>dylib</a:t>
            </a:r>
            <a:r>
              <a:rPr lang="zh-CN" altLang="en-US" dirty="0"/>
              <a:t>文件、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so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接口函数：</a:t>
            </a:r>
            <a:endParaRPr lang="en-US" altLang="zh-CN" dirty="0"/>
          </a:p>
          <a:p>
            <a:pPr lvl="2" eaLnBrk="1" hangingPunct="1"/>
            <a:r>
              <a:rPr lang="en-US" altLang="zh-CN" dirty="0" err="1"/>
              <a:t>getPoint</a:t>
            </a:r>
            <a:r>
              <a:rPr lang="en-US" altLang="zh-CN" dirty="0"/>
              <a:t>: </a:t>
            </a:r>
            <a:r>
              <a:rPr lang="zh-CN" altLang="en-US" dirty="0"/>
              <a:t>传入当前棋盘状态，返回你在本步给出的落子点。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可以定义自己的函数、类、</a:t>
            </a:r>
            <a:r>
              <a:rPr lang="en-US" altLang="zh-CN" dirty="0"/>
              <a:t>.h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文件，被该函数所调用。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函数调用关系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  <p:sp>
        <p:nvSpPr>
          <p:cNvPr id="8" name="矩形​​ 7"/>
          <p:cNvSpPr/>
          <p:nvPr/>
        </p:nvSpPr>
        <p:spPr>
          <a:xfrm>
            <a:off x="3886200" y="3733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FF"/>
                </a:solidFill>
                <a:cs typeface="黑体" charset="0"/>
              </a:rPr>
              <a:t>getPoint</a:t>
            </a:r>
            <a:endParaRPr lang="zh-CN" altLang="en-US">
              <a:solidFill>
                <a:srgbClr val="FFFFFF"/>
              </a:solidFill>
              <a:cs typeface="黑体" charset="0"/>
            </a:endParaRPr>
          </a:p>
        </p:txBody>
      </p:sp>
      <p:sp>
        <p:nvSpPr>
          <p:cNvPr id="10" name="矩形​​ 9"/>
          <p:cNvSpPr/>
          <p:nvPr/>
        </p:nvSpPr>
        <p:spPr>
          <a:xfrm>
            <a:off x="3581400" y="51816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自定义的类</a:t>
            </a:r>
            <a:r>
              <a:rPr lang="en-US" altLang="zh-CN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/</a:t>
            </a:r>
            <a:r>
              <a:rPr lang="zh-CN" altLang="en-US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函数</a:t>
            </a:r>
          </a:p>
        </p:txBody>
      </p:sp>
      <p:sp>
        <p:nvSpPr>
          <p:cNvPr id="12" name="云形 11"/>
          <p:cNvSpPr/>
          <p:nvPr/>
        </p:nvSpPr>
        <p:spPr>
          <a:xfrm>
            <a:off x="3657600" y="1981200"/>
            <a:ext cx="1905000" cy="685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FFFFFF"/>
                </a:solidFill>
                <a:cs typeface="黑体" charset="0"/>
              </a:rPr>
              <a:t>对抗平台</a:t>
            </a:r>
          </a:p>
        </p:txBody>
      </p:sp>
      <p:cxnSp>
        <p:nvCxnSpPr>
          <p:cNvPr id="15" name="直接箭头​​连接符 14"/>
          <p:cNvCxnSpPr>
            <a:stCxn id="12" idx="1"/>
            <a:endCxn id="8" idx="0"/>
          </p:cNvCxnSpPr>
          <p:nvPr/>
        </p:nvCxnSpPr>
        <p:spPr>
          <a:xfrm>
            <a:off x="4610100" y="2667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​​连接符 18"/>
          <p:cNvCxnSpPr>
            <a:stCxn id="8" idx="2"/>
            <a:endCxn id="10" idx="0"/>
          </p:cNvCxnSpPr>
          <p:nvPr/>
        </p:nvCxnSpPr>
        <p:spPr>
          <a:xfrm>
            <a:off x="4610100" y="4191000"/>
            <a:ext cx="381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8" idx="3"/>
            <a:endCxn id="12" idx="0"/>
          </p:cNvCxnSpPr>
          <p:nvPr/>
        </p:nvCxnSpPr>
        <p:spPr>
          <a:xfrm flipV="1">
            <a:off x="5334000" y="2324100"/>
            <a:ext cx="227013" cy="1638300"/>
          </a:xfrm>
          <a:prstGeom prst="curvedConnector3">
            <a:avLst>
              <a:gd name="adj1" fmla="val 310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TextBox 27"/>
          <p:cNvSpPr txBox="1">
            <a:spLocks noChangeArrowheads="1"/>
          </p:cNvSpPr>
          <p:nvPr/>
        </p:nvSpPr>
        <p:spPr bwMode="auto">
          <a:xfrm>
            <a:off x="4191000" y="2895600"/>
            <a:ext cx="461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charset="2"/>
              <a:buChar char=""/>
              <a:defRPr sz="2700">
                <a:solidFill>
                  <a:schemeClr val="tx1"/>
                </a:solidFill>
                <a:latin typeface="Lucida Sans Unicode" charset="0"/>
                <a:ea typeface="黑体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charset="0"/>
              <a:buChar char="◦"/>
              <a:defRPr sz="2300">
                <a:solidFill>
                  <a:schemeClr val="tx1"/>
                </a:solidFill>
                <a:latin typeface="Lucida Sans Unicode" charset="0"/>
                <a:ea typeface="黑体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charset="2"/>
              <a:buChar char=""/>
              <a:defRPr sz="2100">
                <a:solidFill>
                  <a:schemeClr val="tx1"/>
                </a:solidFill>
                <a:latin typeface="Lucida Sans Unicode" charset="0"/>
                <a:ea typeface="黑体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charset="2"/>
              <a:buChar char=""/>
              <a:defRPr sz="1900">
                <a:solidFill>
                  <a:schemeClr val="tx1"/>
                </a:solidFill>
                <a:latin typeface="Lucida Sans Unicode" charset="0"/>
                <a:ea typeface="黑体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105766"/>
                </a:solidFill>
              </a:rPr>
              <a:t>调用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5038" y="2895600"/>
            <a:ext cx="461962" cy="55403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返回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/>
              <a:t>实验要求</a:t>
            </a:r>
            <a:endParaRPr lang="en-US" altLang="zh-CN"/>
          </a:p>
          <a:p>
            <a:pPr lvl="1" eaLnBrk="1" hangingPunct="1"/>
            <a:r>
              <a:rPr lang="zh-CN" altLang="en-US"/>
              <a:t>实现你的人工智能策略，将其最终封装到</a:t>
            </a:r>
            <a:r>
              <a:rPr lang="en-US" altLang="zh-CN"/>
              <a:t>getPoint</a:t>
            </a:r>
            <a:r>
              <a:rPr lang="zh-CN" altLang="en-US"/>
              <a:t>函数中被对抗平台所调用</a:t>
            </a:r>
            <a:endParaRPr lang="en-US" altLang="zh-CN"/>
          </a:p>
          <a:p>
            <a:pPr lvl="2" eaLnBrk="1" hangingPunct="1"/>
            <a:r>
              <a:rPr lang="zh-CN" altLang="en-US"/>
              <a:t>每次调用时传入当前状态，要求返回一个落子点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en-US">
                <a:ea typeface="黑体" charset="0"/>
              </a:rPr>
              <a:t>可以采用基本的</a:t>
            </a:r>
            <a:r>
              <a:rPr lang="en-US" altLang="zh-CN"/>
              <a:t>α-β</a:t>
            </a:r>
            <a:r>
              <a:rPr lang="zh-CN" altLang="en-US"/>
              <a:t>剪枝算法，也可尝试蒙特卡洛随机模拟等其它算法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 dirty="0"/>
              <a:t>本地对抗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Compete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系统下批量编译、测试工具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黑体" charset="0"/>
              </a:rPr>
              <a:t>在线对抗</a:t>
            </a:r>
            <a:endParaRPr lang="en-US" altLang="zh-CN" dirty="0">
              <a:ea typeface="黑体" charset="0"/>
            </a:endParaRPr>
          </a:p>
          <a:p>
            <a:pPr lvl="1" eaLnBrk="1" hangingPunct="1"/>
            <a:r>
              <a:rPr lang="en-US" altLang="zh-CN" dirty="0" err="1"/>
              <a:t>Saiblo</a:t>
            </a:r>
            <a:r>
              <a:rPr lang="zh-CN" altLang="en-US" dirty="0"/>
              <a:t>网站（</a:t>
            </a:r>
            <a:r>
              <a:rPr lang="en-US" altLang="zh-CN" dirty="0">
                <a:hlinkClick r:id="rId3"/>
              </a:rPr>
              <a:t> https://www.saiblo.net/games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对抗平台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3587338"/>
            <a:ext cx="4216400" cy="28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3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 dirty="0"/>
              <a:t>与样例策略进行对抗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共有</a:t>
            </a:r>
            <a:r>
              <a:rPr lang="en-US" altLang="zh-CN" dirty="0"/>
              <a:t>100</a:t>
            </a:r>
            <a:r>
              <a:rPr lang="zh-CN" altLang="en-US" dirty="0"/>
              <a:t>个强弱不同的策略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/so, …, 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</a:p>
          <a:p>
            <a:pPr lvl="2" eaLnBrk="1" hangingPunct="1"/>
            <a:r>
              <a:rPr lang="zh-CN" altLang="en-US" dirty="0"/>
              <a:t>它们已经通过循环赛确定了彼此之间的排名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棋艺最高，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次之，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最弱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其中将</a:t>
            </a:r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98.dll/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2.dll/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提供给大家用于训练和测试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保留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97.dll/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用于评测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258</TotalTime>
  <Words>1191</Words>
  <Application>Microsoft Office PowerPoint</Application>
  <PresentationFormat>全屏显示(4:3)</PresentationFormat>
  <Paragraphs>173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宋体</vt:lpstr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聚合</vt:lpstr>
      <vt:lpstr>人工智能大作业介绍</vt:lpstr>
      <vt:lpstr>项目背景</vt:lpstr>
      <vt:lpstr>规则简介</vt:lpstr>
      <vt:lpstr>对规则的扩展</vt:lpstr>
      <vt:lpstr>工程介绍</vt:lpstr>
      <vt:lpstr>工程介绍</vt:lpstr>
      <vt:lpstr>工程介绍</vt:lpstr>
      <vt:lpstr>对抗平台</vt:lpstr>
      <vt:lpstr>评判标准</vt:lpstr>
      <vt:lpstr>评判标准</vt:lpstr>
      <vt:lpstr>评判标准</vt:lpstr>
      <vt:lpstr>几点说明</vt:lpstr>
      <vt:lpstr>几点说明</vt:lpstr>
      <vt:lpstr>作业提交</vt:lpstr>
      <vt:lpstr>作业提交</vt:lpstr>
      <vt:lpstr>作业提交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人工智能大作业介绍</dc:title>
  <dc:creator>Microsoft Office 用户</dc:creator>
  <cp:lastModifiedBy>HolderRoberts</cp:lastModifiedBy>
  <cp:revision>131</cp:revision>
  <dcterms:created xsi:type="dcterms:W3CDTF">2019-10-24T07:52:38Z</dcterms:created>
  <dcterms:modified xsi:type="dcterms:W3CDTF">2022-05-08T12:58:23Z</dcterms:modified>
</cp:coreProperties>
</file>