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9"/>
  </p:notesMasterIdLst>
  <p:handoutMasterIdLst>
    <p:handoutMasterId r:id="rId100"/>
  </p:handoutMasterIdLst>
  <p:sldIdLst>
    <p:sldId id="568" r:id="rId2"/>
    <p:sldId id="569" r:id="rId3"/>
    <p:sldId id="570" r:id="rId4"/>
    <p:sldId id="571" r:id="rId5"/>
    <p:sldId id="572" r:id="rId6"/>
    <p:sldId id="573" r:id="rId7"/>
    <p:sldId id="575" r:id="rId8"/>
    <p:sldId id="592" r:id="rId9"/>
    <p:sldId id="593" r:id="rId10"/>
    <p:sldId id="594" r:id="rId11"/>
    <p:sldId id="595" r:id="rId12"/>
    <p:sldId id="596" r:id="rId13"/>
    <p:sldId id="597" r:id="rId14"/>
    <p:sldId id="598" r:id="rId15"/>
    <p:sldId id="599" r:id="rId16"/>
    <p:sldId id="600" r:id="rId17"/>
    <p:sldId id="601" r:id="rId18"/>
    <p:sldId id="602" r:id="rId19"/>
    <p:sldId id="605" r:id="rId20"/>
    <p:sldId id="710" r:id="rId21"/>
    <p:sldId id="711" r:id="rId22"/>
    <p:sldId id="712" r:id="rId23"/>
    <p:sldId id="606" r:id="rId24"/>
    <p:sldId id="607" r:id="rId25"/>
    <p:sldId id="713" r:id="rId26"/>
    <p:sldId id="609" r:id="rId27"/>
    <p:sldId id="610" r:id="rId28"/>
    <p:sldId id="611" r:id="rId29"/>
    <p:sldId id="612" r:id="rId30"/>
    <p:sldId id="613" r:id="rId31"/>
    <p:sldId id="614" r:id="rId32"/>
    <p:sldId id="709" r:id="rId33"/>
    <p:sldId id="616" r:id="rId34"/>
    <p:sldId id="708" r:id="rId35"/>
    <p:sldId id="617" r:id="rId36"/>
    <p:sldId id="618" r:id="rId37"/>
    <p:sldId id="619" r:id="rId38"/>
    <p:sldId id="620" r:id="rId39"/>
    <p:sldId id="621" r:id="rId40"/>
    <p:sldId id="622" r:id="rId41"/>
    <p:sldId id="623" r:id="rId42"/>
    <p:sldId id="624" r:id="rId43"/>
    <p:sldId id="625" r:id="rId44"/>
    <p:sldId id="626" r:id="rId45"/>
    <p:sldId id="627" r:id="rId46"/>
    <p:sldId id="628" r:id="rId47"/>
    <p:sldId id="629" r:id="rId48"/>
    <p:sldId id="630" r:id="rId49"/>
    <p:sldId id="631" r:id="rId50"/>
    <p:sldId id="632" r:id="rId51"/>
    <p:sldId id="633" r:id="rId52"/>
    <p:sldId id="634" r:id="rId53"/>
    <p:sldId id="635" r:id="rId54"/>
    <p:sldId id="636" r:id="rId55"/>
    <p:sldId id="637" r:id="rId56"/>
    <p:sldId id="651" r:id="rId57"/>
    <p:sldId id="653" r:id="rId58"/>
    <p:sldId id="654" r:id="rId59"/>
    <p:sldId id="655" r:id="rId60"/>
    <p:sldId id="660" r:id="rId61"/>
    <p:sldId id="697" r:id="rId62"/>
    <p:sldId id="661" r:id="rId63"/>
    <p:sldId id="662" r:id="rId64"/>
    <p:sldId id="663" r:id="rId65"/>
    <p:sldId id="664" r:id="rId66"/>
    <p:sldId id="665" r:id="rId67"/>
    <p:sldId id="666" r:id="rId68"/>
    <p:sldId id="667" r:id="rId69"/>
    <p:sldId id="668" r:id="rId70"/>
    <p:sldId id="669" r:id="rId71"/>
    <p:sldId id="670" r:id="rId72"/>
    <p:sldId id="671" r:id="rId73"/>
    <p:sldId id="672" r:id="rId74"/>
    <p:sldId id="673" r:id="rId75"/>
    <p:sldId id="674" r:id="rId76"/>
    <p:sldId id="675" r:id="rId77"/>
    <p:sldId id="676" r:id="rId78"/>
    <p:sldId id="677" r:id="rId79"/>
    <p:sldId id="678" r:id="rId80"/>
    <p:sldId id="679" r:id="rId81"/>
    <p:sldId id="680" r:id="rId82"/>
    <p:sldId id="681" r:id="rId83"/>
    <p:sldId id="682" r:id="rId84"/>
    <p:sldId id="683" r:id="rId85"/>
    <p:sldId id="684" r:id="rId86"/>
    <p:sldId id="685" r:id="rId87"/>
    <p:sldId id="686" r:id="rId88"/>
    <p:sldId id="687" r:id="rId89"/>
    <p:sldId id="688" r:id="rId90"/>
    <p:sldId id="689" r:id="rId91"/>
    <p:sldId id="690" r:id="rId92"/>
    <p:sldId id="691" r:id="rId93"/>
    <p:sldId id="692" r:id="rId94"/>
    <p:sldId id="693" r:id="rId95"/>
    <p:sldId id="705" r:id="rId96"/>
    <p:sldId id="694" r:id="rId97"/>
    <p:sldId id="704"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B11EF"/>
    <a:srgbClr val="EFF343"/>
    <a:srgbClr val="86F260"/>
    <a:srgbClr val="ECF127"/>
    <a:srgbClr val="FB81E1"/>
    <a:srgbClr val="119F14"/>
    <a:srgbClr val="FEC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66" autoAdjust="0"/>
    <p:restoredTop sz="85714" autoAdjust="0"/>
  </p:normalViewPr>
  <p:slideViewPr>
    <p:cSldViewPr snapToGrid="0">
      <p:cViewPr varScale="1">
        <p:scale>
          <a:sx n="58" d="100"/>
          <a:sy n="58" d="100"/>
        </p:scale>
        <p:origin x="1754"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5.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5.wmf"/><Relationship Id="rId1" Type="http://schemas.openxmlformats.org/officeDocument/2006/relationships/image" Target="../media/image21.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5A66E1-596A-496E-B96E-FE454130F19C}" type="datetimeFigureOut">
              <a:rPr lang="zh-CN" altLang="en-US" smtClean="0"/>
              <a:pPr/>
              <a:t>2022/5/21</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53B57A-208D-4E21-8008-BCE8E94FCB4F}" type="slidenum">
              <a:rPr lang="zh-CN" altLang="en-US" smtClean="0"/>
              <a:pPr/>
              <a:t>‹#›</a:t>
            </a:fld>
            <a:endParaRPr lang="zh-CN" altLang="en-US"/>
          </a:p>
        </p:txBody>
      </p:sp>
    </p:spTree>
    <p:extLst>
      <p:ext uri="{BB962C8B-B14F-4D97-AF65-F5344CB8AC3E}">
        <p14:creationId xmlns:p14="http://schemas.microsoft.com/office/powerpoint/2010/main" val="2356486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2705F-8347-41A8-82E6-B2920132BF3D}" type="datetimeFigureOut">
              <a:rPr lang="en-US" smtClean="0"/>
              <a:pPr/>
              <a:t>5/21/2022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AF6DD-051E-413B-8808-23D5AB3BD9E4}" type="slidenum">
              <a:rPr lang="en-US" smtClean="0"/>
              <a:pPr/>
              <a:t>‹#›</a:t>
            </a:fld>
            <a:endParaRPr lang="en-US"/>
          </a:p>
        </p:txBody>
      </p:sp>
    </p:spTree>
    <p:extLst>
      <p:ext uri="{BB962C8B-B14F-4D97-AF65-F5344CB8AC3E}">
        <p14:creationId xmlns:p14="http://schemas.microsoft.com/office/powerpoint/2010/main" val="4179078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noFill/>
          <a:ln/>
        </p:spPr>
        <p:txBody>
          <a:bodyPr/>
          <a:lstStyle/>
          <a:p>
            <a:r>
              <a:rPr lang="zh-CN" altLang="en-US">
                <a:ea typeface="黑体" pitchFamily="49" charset="-122"/>
              </a:rPr>
              <a:t>希望 </a:t>
            </a:r>
            <a:r>
              <a:rPr lang="en-US" altLang="zh-CN">
                <a:ea typeface="黑体" pitchFamily="49" charset="-122"/>
              </a:rPr>
              <a:t>g</a:t>
            </a:r>
            <a:r>
              <a:rPr lang="zh-CN" altLang="en-US">
                <a:ea typeface="黑体" pitchFamily="49" charset="-122"/>
              </a:rPr>
              <a:t>≈</a:t>
            </a:r>
            <a:r>
              <a:rPr lang="en-US" altLang="zh-CN">
                <a:ea typeface="黑体" pitchFamily="49" charset="-122"/>
              </a:rPr>
              <a:t>f</a:t>
            </a:r>
            <a:endParaRPr lang="zh-CN" altLang="en-US">
              <a:ea typeface="黑体" pitchFamily="49" charset="-122"/>
            </a:endParaRPr>
          </a:p>
        </p:txBody>
      </p:sp>
      <p:sp>
        <p:nvSpPr>
          <p:cNvPr id="133124" name="灯片编号占位符 3"/>
          <p:cNvSpPr>
            <a:spLocks noGrp="1"/>
          </p:cNvSpPr>
          <p:nvPr>
            <p:ph type="sldNum" sz="quarter" idx="5"/>
          </p:nvPr>
        </p:nvSpPr>
        <p:spPr>
          <a:noFill/>
        </p:spPr>
        <p:txBody>
          <a:bodyPr/>
          <a:lstStyle/>
          <a:p>
            <a:fld id="{D6FF18AA-9B2D-4EA1-B2C2-CFF91A20757B}" type="slidenum">
              <a:rPr lang="en-US" altLang="zh-CN" smtClean="0">
                <a:ea typeface="黑体" pitchFamily="49" charset="-122"/>
              </a:rPr>
              <a:pPr/>
              <a:t>3</a:t>
            </a:fld>
            <a:endParaRPr lang="en-US" altLang="zh-CN">
              <a:ea typeface="黑体" pitchFamily="49" charset="-122"/>
            </a:endParaRPr>
          </a:p>
        </p:txBody>
      </p:sp>
    </p:spTree>
    <p:extLst>
      <p:ext uri="{BB962C8B-B14F-4D97-AF65-F5344CB8AC3E}">
        <p14:creationId xmlns:p14="http://schemas.microsoft.com/office/powerpoint/2010/main" val="35945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最小中的最大小于最大中的最小</a:t>
            </a:r>
          </a:p>
        </p:txBody>
      </p:sp>
      <p:sp>
        <p:nvSpPr>
          <p:cNvPr id="4" name="灯片编号占位符 3"/>
          <p:cNvSpPr>
            <a:spLocks noGrp="1"/>
          </p:cNvSpPr>
          <p:nvPr>
            <p:ph type="sldNum" sz="quarter" idx="10"/>
          </p:nvPr>
        </p:nvSpPr>
        <p:spPr/>
        <p:txBody>
          <a:bodyPr/>
          <a:lstStyle/>
          <a:p>
            <a:fld id="{D50AF6DD-051E-413B-8808-23D5AB3BD9E4}" type="slidenum">
              <a:rPr lang="en-US" smtClean="0"/>
              <a:pPr/>
              <a:t>21</a:t>
            </a:fld>
            <a:endParaRPr lang="en-US"/>
          </a:p>
        </p:txBody>
      </p:sp>
    </p:spTree>
    <p:extLst>
      <p:ext uri="{BB962C8B-B14F-4D97-AF65-F5344CB8AC3E}">
        <p14:creationId xmlns:p14="http://schemas.microsoft.com/office/powerpoint/2010/main" val="2426908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KKT</a:t>
            </a:r>
            <a:r>
              <a:rPr lang="zh-CN" altLang="en-US" dirty="0"/>
              <a:t>条件下，求和部分为</a:t>
            </a:r>
            <a:r>
              <a:rPr lang="en-US" altLang="zh-CN" dirty="0"/>
              <a:t>0</a:t>
            </a:r>
            <a:r>
              <a:rPr lang="zh-CN" altLang="en-US" dirty="0"/>
              <a:t>，所以原始问题与对偶问题相等</a:t>
            </a:r>
          </a:p>
        </p:txBody>
      </p:sp>
      <p:sp>
        <p:nvSpPr>
          <p:cNvPr id="4" name="灯片编号占位符 3"/>
          <p:cNvSpPr>
            <a:spLocks noGrp="1"/>
          </p:cNvSpPr>
          <p:nvPr>
            <p:ph type="sldNum" sz="quarter" idx="10"/>
          </p:nvPr>
        </p:nvSpPr>
        <p:spPr/>
        <p:txBody>
          <a:bodyPr/>
          <a:lstStyle/>
          <a:p>
            <a:fld id="{D50AF6DD-051E-413B-8808-23D5AB3BD9E4}" type="slidenum">
              <a:rPr lang="en-US" smtClean="0"/>
              <a:pPr/>
              <a:t>22</a:t>
            </a:fld>
            <a:endParaRPr lang="en-US"/>
          </a:p>
        </p:txBody>
      </p:sp>
    </p:spTree>
    <p:extLst>
      <p:ext uri="{BB962C8B-B14F-4D97-AF65-F5344CB8AC3E}">
        <p14:creationId xmlns:p14="http://schemas.microsoft.com/office/powerpoint/2010/main" val="361570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31</a:t>
            </a:fld>
            <a:endParaRPr lang="en-US"/>
          </a:p>
        </p:txBody>
      </p:sp>
    </p:spTree>
    <p:extLst>
      <p:ext uri="{BB962C8B-B14F-4D97-AF65-F5344CB8AC3E}">
        <p14:creationId xmlns:p14="http://schemas.microsoft.com/office/powerpoint/2010/main" val="1443845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45412" name="灯片编号占位符 3"/>
          <p:cNvSpPr>
            <a:spLocks noGrp="1"/>
          </p:cNvSpPr>
          <p:nvPr>
            <p:ph type="sldNum" sz="quarter" idx="5"/>
          </p:nvPr>
        </p:nvSpPr>
        <p:spPr>
          <a:noFill/>
        </p:spPr>
        <p:txBody>
          <a:bodyPr/>
          <a:lstStyle/>
          <a:p>
            <a:fld id="{8F65A651-3B8E-4ED7-9EE2-CDF6140B3D7B}" type="slidenum">
              <a:rPr lang="en-US" altLang="zh-CN" smtClean="0">
                <a:ea typeface="黑体" pitchFamily="49" charset="-122"/>
              </a:rPr>
              <a:pPr/>
              <a:t>33</a:t>
            </a:fld>
            <a:endParaRPr lang="en-US" altLang="zh-CN">
              <a:ea typeface="黑体" pitchFamily="49" charset="-122"/>
            </a:endParaRPr>
          </a:p>
        </p:txBody>
      </p:sp>
    </p:spTree>
    <p:extLst>
      <p:ext uri="{BB962C8B-B14F-4D97-AF65-F5344CB8AC3E}">
        <p14:creationId xmlns:p14="http://schemas.microsoft.com/office/powerpoint/2010/main" val="1809049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45412" name="灯片编号占位符 3"/>
          <p:cNvSpPr>
            <a:spLocks noGrp="1"/>
          </p:cNvSpPr>
          <p:nvPr>
            <p:ph type="sldNum" sz="quarter" idx="5"/>
          </p:nvPr>
        </p:nvSpPr>
        <p:spPr>
          <a:noFill/>
        </p:spPr>
        <p:txBody>
          <a:bodyPr/>
          <a:lstStyle/>
          <a:p>
            <a:fld id="{8F65A651-3B8E-4ED7-9EE2-CDF6140B3D7B}" type="slidenum">
              <a:rPr lang="en-US" altLang="zh-CN" smtClean="0">
                <a:ea typeface="黑体" pitchFamily="49" charset="-122"/>
              </a:rPr>
              <a:pPr/>
              <a:t>34</a:t>
            </a:fld>
            <a:endParaRPr lang="en-US" altLang="zh-CN">
              <a:ea typeface="黑体" pitchFamily="49" charset="-122"/>
            </a:endParaRPr>
          </a:p>
        </p:txBody>
      </p:sp>
    </p:spTree>
    <p:extLst>
      <p:ext uri="{BB962C8B-B14F-4D97-AF65-F5344CB8AC3E}">
        <p14:creationId xmlns:p14="http://schemas.microsoft.com/office/powerpoint/2010/main" val="1707797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l-GR" altLang="zh-CN" sz="1200" kern="1200" dirty="0">
                <a:solidFill>
                  <a:schemeClr val="tx1"/>
                </a:solidFill>
                <a:latin typeface="+mn-lt"/>
                <a:ea typeface="+mn-ea"/>
                <a:cs typeface="+mn-cs"/>
              </a:rPr>
              <a:t>ξ </a:t>
            </a:r>
            <a:r>
              <a:rPr lang="en-US" altLang="zh-CN" sz="1200" kern="1200" dirty="0" err="1">
                <a:solidFill>
                  <a:schemeClr val="tx1"/>
                </a:solidFill>
                <a:latin typeface="+mn-lt"/>
                <a:ea typeface="+mn-ea"/>
                <a:cs typeface="+mn-cs"/>
              </a:rPr>
              <a:t>ksi</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科赛</a:t>
            </a:r>
            <a:r>
              <a:rPr lang="en-US" altLang="zh-CN" sz="1200" kern="1200" dirty="0">
                <a:solidFill>
                  <a:schemeClr val="tx1"/>
                </a:solidFill>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35</a:t>
            </a:fld>
            <a:endParaRPr lang="en-US"/>
          </a:p>
        </p:txBody>
      </p:sp>
    </p:spTree>
    <p:extLst>
      <p:ext uri="{BB962C8B-B14F-4D97-AF65-F5344CB8AC3E}">
        <p14:creationId xmlns:p14="http://schemas.microsoft.com/office/powerpoint/2010/main" val="3671741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a:ln/>
        </p:spPr>
        <p:txBody>
          <a:bodyPr/>
          <a:lstStyle/>
          <a:p>
            <a:r>
              <a:rPr lang="zh-CN" altLang="en-US">
                <a:ea typeface="黑体" pitchFamily="49" charset="-122"/>
              </a:rPr>
              <a:t>注意与线性可分的差别在于</a:t>
            </a:r>
            <a:r>
              <a:rPr lang="en-US" altLang="zh-CN">
                <a:ea typeface="黑体" pitchFamily="49" charset="-122"/>
              </a:rPr>
              <a:t>ai</a:t>
            </a:r>
            <a:r>
              <a:rPr lang="zh-CN" altLang="en-US">
                <a:ea typeface="黑体" pitchFamily="49" charset="-122"/>
              </a:rPr>
              <a:t>的限制</a:t>
            </a:r>
          </a:p>
        </p:txBody>
      </p:sp>
      <p:sp>
        <p:nvSpPr>
          <p:cNvPr id="146436" name="灯片编号占位符 3"/>
          <p:cNvSpPr>
            <a:spLocks noGrp="1"/>
          </p:cNvSpPr>
          <p:nvPr>
            <p:ph type="sldNum" sz="quarter" idx="5"/>
          </p:nvPr>
        </p:nvSpPr>
        <p:spPr>
          <a:noFill/>
        </p:spPr>
        <p:txBody>
          <a:bodyPr/>
          <a:lstStyle/>
          <a:p>
            <a:fld id="{292AD3DD-260E-451C-8D85-9134AAF72DC7}" type="slidenum">
              <a:rPr lang="en-US" altLang="zh-CN" smtClean="0">
                <a:ea typeface="黑体" pitchFamily="49" charset="-122"/>
              </a:rPr>
              <a:pPr/>
              <a:t>38</a:t>
            </a:fld>
            <a:endParaRPr lang="en-US" altLang="zh-CN">
              <a:ea typeface="黑体" pitchFamily="49" charset="-122"/>
            </a:endParaRPr>
          </a:p>
        </p:txBody>
      </p:sp>
    </p:spTree>
    <p:extLst>
      <p:ext uri="{BB962C8B-B14F-4D97-AF65-F5344CB8AC3E}">
        <p14:creationId xmlns:p14="http://schemas.microsoft.com/office/powerpoint/2010/main" val="478509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ln/>
        </p:spPr>
        <p:txBody>
          <a:bodyPr/>
          <a:lstStyle/>
          <a:p>
            <a:r>
              <a:rPr lang="zh-CN" altLang="en-US" dirty="0">
                <a:ea typeface="黑体" pitchFamily="49" charset="-122"/>
              </a:rPr>
              <a:t>注意与线性可分的差别在于</a:t>
            </a:r>
            <a:r>
              <a:rPr lang="en-US" altLang="zh-CN" dirty="0" err="1">
                <a:ea typeface="黑体" pitchFamily="49" charset="-122"/>
              </a:rPr>
              <a:t>ai</a:t>
            </a:r>
            <a:r>
              <a:rPr lang="zh-CN" altLang="en-US">
                <a:ea typeface="黑体" pitchFamily="49" charset="-122"/>
              </a:rPr>
              <a:t>的限制          </a:t>
            </a:r>
          </a:p>
        </p:txBody>
      </p:sp>
      <p:sp>
        <p:nvSpPr>
          <p:cNvPr id="147460" name="灯片编号占位符 3"/>
          <p:cNvSpPr>
            <a:spLocks noGrp="1"/>
          </p:cNvSpPr>
          <p:nvPr>
            <p:ph type="sldNum" sz="quarter" idx="5"/>
          </p:nvPr>
        </p:nvSpPr>
        <p:spPr>
          <a:noFill/>
        </p:spPr>
        <p:txBody>
          <a:bodyPr/>
          <a:lstStyle/>
          <a:p>
            <a:fld id="{14415DBB-E651-4E15-996B-4F8AD7FB75E9}" type="slidenum">
              <a:rPr lang="en-US" altLang="zh-CN" smtClean="0">
                <a:ea typeface="黑体" pitchFamily="49" charset="-122"/>
              </a:rPr>
              <a:pPr/>
              <a:t>39</a:t>
            </a:fld>
            <a:endParaRPr lang="en-US" altLang="zh-CN">
              <a:ea typeface="黑体" pitchFamily="49" charset="-122"/>
            </a:endParaRPr>
          </a:p>
        </p:txBody>
      </p:sp>
    </p:spTree>
    <p:extLst>
      <p:ext uri="{BB962C8B-B14F-4D97-AF65-F5344CB8AC3E}">
        <p14:creationId xmlns:p14="http://schemas.microsoft.com/office/powerpoint/2010/main" val="3538334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p:spPr>
        <p:txBody>
          <a:bodyPr/>
          <a:lstStyle/>
          <a:p>
            <a:endParaRPr lang="zh-CN" altLang="en-US">
              <a:ea typeface="黑体" pitchFamily="49" charset="-122"/>
            </a:endParaRPr>
          </a:p>
        </p:txBody>
      </p:sp>
      <p:sp>
        <p:nvSpPr>
          <p:cNvPr id="148484" name="灯片编号占位符 3"/>
          <p:cNvSpPr>
            <a:spLocks noGrp="1"/>
          </p:cNvSpPr>
          <p:nvPr>
            <p:ph type="sldNum" sz="quarter" idx="5"/>
          </p:nvPr>
        </p:nvSpPr>
        <p:spPr>
          <a:noFill/>
        </p:spPr>
        <p:txBody>
          <a:bodyPr/>
          <a:lstStyle/>
          <a:p>
            <a:fld id="{759BDE37-F490-4D43-84D1-E931DD116FFB}" type="slidenum">
              <a:rPr lang="en-US" altLang="zh-CN" smtClean="0">
                <a:ea typeface="黑体" pitchFamily="49" charset="-122"/>
              </a:rPr>
              <a:pPr/>
              <a:t>41</a:t>
            </a:fld>
            <a:endParaRPr lang="en-US" altLang="zh-CN">
              <a:ea typeface="黑体" pitchFamily="49" charset="-122"/>
            </a:endParaRPr>
          </a:p>
        </p:txBody>
      </p:sp>
    </p:spTree>
    <p:extLst>
      <p:ext uri="{BB962C8B-B14F-4D97-AF65-F5344CB8AC3E}">
        <p14:creationId xmlns:p14="http://schemas.microsoft.com/office/powerpoint/2010/main" val="3552224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p:spPr>
        <p:txBody>
          <a:bodyPr/>
          <a:lstStyle/>
          <a:p>
            <a:r>
              <a:rPr lang="en-US" altLang="zh-CN" dirty="0">
                <a:ea typeface="黑体" pitchFamily="49" charset="-122"/>
              </a:rPr>
              <a:t> </a:t>
            </a:r>
            <a:r>
              <a:rPr lang="zh-CN" altLang="en-US" dirty="0">
                <a:ea typeface="黑体" pitchFamily="49" charset="-122"/>
              </a:rPr>
              <a:t>线性可分时，最大间隔是取函数间隔为</a:t>
            </a:r>
            <a:r>
              <a:rPr lang="en-US" altLang="zh-CN" dirty="0">
                <a:ea typeface="黑体" pitchFamily="49" charset="-122"/>
              </a:rPr>
              <a:t>1</a:t>
            </a:r>
            <a:r>
              <a:rPr lang="zh-CN" altLang="en-US" dirty="0">
                <a:ea typeface="黑体" pitchFamily="49" charset="-122"/>
              </a:rPr>
              <a:t>，软划分时，是</a:t>
            </a:r>
            <a:r>
              <a:rPr lang="en-US" altLang="zh-CN" dirty="0">
                <a:ea typeface="黑体" pitchFamily="49" charset="-122"/>
              </a:rPr>
              <a:t>1-</a:t>
            </a:r>
            <a:r>
              <a:rPr lang="el-GR" altLang="zh-CN" sz="1200" kern="1200" dirty="0">
                <a:solidFill>
                  <a:schemeClr val="tx1"/>
                </a:solidFill>
                <a:latin typeface="+mn-lt"/>
                <a:ea typeface="+mn-ea"/>
                <a:cs typeface="+mn-cs"/>
              </a:rPr>
              <a:t>ξ</a:t>
            </a:r>
            <a:endParaRPr lang="zh-CN" altLang="en-US" dirty="0">
              <a:ea typeface="黑体" pitchFamily="49" charset="-122"/>
            </a:endParaRPr>
          </a:p>
        </p:txBody>
      </p:sp>
      <p:sp>
        <p:nvSpPr>
          <p:cNvPr id="149508" name="灯片编号占位符 3"/>
          <p:cNvSpPr>
            <a:spLocks noGrp="1"/>
          </p:cNvSpPr>
          <p:nvPr>
            <p:ph type="sldNum" sz="quarter" idx="5"/>
          </p:nvPr>
        </p:nvSpPr>
        <p:spPr>
          <a:noFill/>
        </p:spPr>
        <p:txBody>
          <a:bodyPr/>
          <a:lstStyle/>
          <a:p>
            <a:fld id="{78C4BEE5-2227-49A3-9A83-51C6F417DF0E}" type="slidenum">
              <a:rPr lang="en-US" altLang="zh-CN" smtClean="0">
                <a:ea typeface="黑体" pitchFamily="49" charset="-122"/>
              </a:rPr>
              <a:pPr/>
              <a:t>42</a:t>
            </a:fld>
            <a:endParaRPr lang="en-US" altLang="zh-CN">
              <a:ea typeface="黑体" pitchFamily="49" charset="-122"/>
            </a:endParaRPr>
          </a:p>
        </p:txBody>
      </p:sp>
    </p:spTree>
    <p:extLst>
      <p:ext uri="{BB962C8B-B14F-4D97-AF65-F5344CB8AC3E}">
        <p14:creationId xmlns:p14="http://schemas.microsoft.com/office/powerpoint/2010/main" val="423417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a:ln/>
        </p:spPr>
        <p:txBody>
          <a:bodyPr/>
          <a:lstStyle/>
          <a:p>
            <a:r>
              <a:rPr lang="zh-CN" altLang="en-US">
                <a:ea typeface="黑体" pitchFamily="49" charset="-122"/>
              </a:rPr>
              <a:t>经验风险容易引起过拟合，结构风险是在经验风险的基础上加上体现模型复杂度的正则化项</a:t>
            </a:r>
          </a:p>
        </p:txBody>
      </p:sp>
      <p:sp>
        <p:nvSpPr>
          <p:cNvPr id="134148" name="灯片编号占位符 3"/>
          <p:cNvSpPr>
            <a:spLocks noGrp="1"/>
          </p:cNvSpPr>
          <p:nvPr>
            <p:ph type="sldNum" sz="quarter" idx="5"/>
          </p:nvPr>
        </p:nvSpPr>
        <p:spPr>
          <a:noFill/>
        </p:spPr>
        <p:txBody>
          <a:bodyPr/>
          <a:lstStyle/>
          <a:p>
            <a:fld id="{CD0B859F-82F3-4E63-B8F6-DECE510EBAA9}" type="slidenum">
              <a:rPr lang="en-US" altLang="zh-CN" smtClean="0">
                <a:ea typeface="黑体" pitchFamily="49" charset="-122"/>
              </a:rPr>
              <a:pPr/>
              <a:t>5</a:t>
            </a:fld>
            <a:endParaRPr lang="en-US" altLang="zh-CN">
              <a:ea typeface="黑体" pitchFamily="49" charset="-122"/>
            </a:endParaRPr>
          </a:p>
        </p:txBody>
      </p:sp>
    </p:spTree>
    <p:extLst>
      <p:ext uri="{BB962C8B-B14F-4D97-AF65-F5344CB8AC3E}">
        <p14:creationId xmlns:p14="http://schemas.microsoft.com/office/powerpoint/2010/main" val="3697899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a:ln/>
        </p:spPr>
        <p:txBody>
          <a:bodyPr/>
          <a:lstStyle/>
          <a:p>
            <a:r>
              <a:rPr lang="en-US" altLang="zh-CN">
                <a:ea typeface="黑体" pitchFamily="49" charset="-122"/>
              </a:rPr>
              <a:t>GRAM</a:t>
            </a:r>
            <a:r>
              <a:rPr lang="zh-CN" altLang="en-US">
                <a:ea typeface="黑体" pitchFamily="49" charset="-122"/>
              </a:rPr>
              <a:t>矩阵：</a:t>
            </a:r>
            <a:r>
              <a:rPr lang="en-US" altLang="zh-CN">
                <a:ea typeface="黑体" pitchFamily="49" charset="-122"/>
              </a:rPr>
              <a:t>{xi}</a:t>
            </a:r>
            <a:r>
              <a:rPr lang="zh-CN" altLang="en-US">
                <a:ea typeface="黑体" pitchFamily="49" charset="-122"/>
              </a:rPr>
              <a:t>为</a:t>
            </a:r>
            <a:r>
              <a:rPr lang="en-US" altLang="zh-CN">
                <a:ea typeface="黑体" pitchFamily="49" charset="-122"/>
              </a:rPr>
              <a:t>N</a:t>
            </a:r>
            <a:r>
              <a:rPr lang="zh-CN" altLang="en-US">
                <a:ea typeface="黑体" pitchFamily="49" charset="-122"/>
              </a:rPr>
              <a:t>个样本，</a:t>
            </a:r>
            <a:r>
              <a:rPr lang="en-US" altLang="zh-CN">
                <a:ea typeface="黑体" pitchFamily="49" charset="-122"/>
              </a:rPr>
              <a:t>[K(xi,xj)]N*N</a:t>
            </a:r>
            <a:r>
              <a:rPr lang="zh-CN" altLang="en-US">
                <a:ea typeface="黑体" pitchFamily="49" charset="-122"/>
              </a:rPr>
              <a:t>，即对所有的样本点用</a:t>
            </a:r>
            <a:r>
              <a:rPr lang="en-US" altLang="zh-CN">
                <a:ea typeface="黑体" pitchFamily="49" charset="-122"/>
              </a:rPr>
              <a:t>fai(xi).fai(xj)</a:t>
            </a:r>
            <a:endParaRPr lang="zh-CN" altLang="en-US">
              <a:ea typeface="黑体" pitchFamily="49" charset="-122"/>
            </a:endParaRPr>
          </a:p>
        </p:txBody>
      </p:sp>
      <p:sp>
        <p:nvSpPr>
          <p:cNvPr id="150532" name="灯片编号占位符 3"/>
          <p:cNvSpPr>
            <a:spLocks noGrp="1"/>
          </p:cNvSpPr>
          <p:nvPr>
            <p:ph type="sldNum" sz="quarter" idx="5"/>
          </p:nvPr>
        </p:nvSpPr>
        <p:spPr>
          <a:noFill/>
        </p:spPr>
        <p:txBody>
          <a:bodyPr/>
          <a:lstStyle/>
          <a:p>
            <a:fld id="{63F10186-1D96-40DF-8E2C-9870E5FAE4C9}" type="slidenum">
              <a:rPr lang="en-US" altLang="zh-CN" smtClean="0">
                <a:ea typeface="黑体" pitchFamily="49" charset="-122"/>
              </a:rPr>
              <a:pPr/>
              <a:t>52</a:t>
            </a:fld>
            <a:endParaRPr lang="en-US" altLang="zh-CN">
              <a:ea typeface="黑体" pitchFamily="49" charset="-122"/>
            </a:endParaRPr>
          </a:p>
        </p:txBody>
      </p:sp>
    </p:spTree>
    <p:extLst>
      <p:ext uri="{BB962C8B-B14F-4D97-AF65-F5344CB8AC3E}">
        <p14:creationId xmlns:p14="http://schemas.microsoft.com/office/powerpoint/2010/main" val="2738781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2021.05.24 </a:t>
            </a:r>
            <a:r>
              <a:rPr lang="zh-CN" altLang="en-US"/>
              <a:t>导论</a:t>
            </a:r>
          </a:p>
        </p:txBody>
      </p:sp>
      <p:sp>
        <p:nvSpPr>
          <p:cNvPr id="4" name="灯片编号占位符 3"/>
          <p:cNvSpPr>
            <a:spLocks noGrp="1"/>
          </p:cNvSpPr>
          <p:nvPr>
            <p:ph type="sldNum" sz="quarter" idx="10"/>
          </p:nvPr>
        </p:nvSpPr>
        <p:spPr/>
        <p:txBody>
          <a:bodyPr/>
          <a:lstStyle/>
          <a:p>
            <a:fld id="{D50AF6DD-051E-413B-8808-23D5AB3BD9E4}" type="slidenum">
              <a:rPr lang="en-US" smtClean="0"/>
              <a:pPr/>
              <a:t>55</a:t>
            </a:fld>
            <a:endParaRPr lang="en-US"/>
          </a:p>
        </p:txBody>
      </p:sp>
    </p:spTree>
    <p:extLst>
      <p:ext uri="{BB962C8B-B14F-4D97-AF65-F5344CB8AC3E}">
        <p14:creationId xmlns:p14="http://schemas.microsoft.com/office/powerpoint/2010/main" val="464839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p:spPr>
        <p:txBody>
          <a:bodyPr/>
          <a:lstStyle/>
          <a:p>
            <a:r>
              <a:rPr lang="zh-CN" altLang="en-US" dirty="0">
                <a:ea typeface="黑体" pitchFamily="49" charset="-122"/>
              </a:rPr>
              <a:t>本科生，</a:t>
            </a:r>
            <a:r>
              <a:rPr lang="en-US" altLang="zh-CN" dirty="0">
                <a:ea typeface="黑体" pitchFamily="49" charset="-122"/>
              </a:rPr>
              <a:t>2019</a:t>
            </a:r>
            <a:r>
              <a:rPr lang="zh-CN" altLang="en-US" dirty="0">
                <a:ea typeface="黑体" pitchFamily="49" charset="-122"/>
              </a:rPr>
              <a:t>。</a:t>
            </a:r>
            <a:r>
              <a:rPr lang="en-US" altLang="zh-CN">
                <a:ea typeface="黑体" pitchFamily="49" charset="-122"/>
              </a:rPr>
              <a:t>5.14</a:t>
            </a:r>
            <a:endParaRPr lang="zh-CN" altLang="en-US" dirty="0">
              <a:ea typeface="黑体" pitchFamily="49" charset="-122"/>
            </a:endParaRPr>
          </a:p>
        </p:txBody>
      </p:sp>
      <p:sp>
        <p:nvSpPr>
          <p:cNvPr id="155652" name="灯片编号占位符 3"/>
          <p:cNvSpPr>
            <a:spLocks noGrp="1"/>
          </p:cNvSpPr>
          <p:nvPr>
            <p:ph type="sldNum" sz="quarter" idx="5"/>
          </p:nvPr>
        </p:nvSpPr>
        <p:spPr>
          <a:noFill/>
        </p:spPr>
        <p:txBody>
          <a:bodyPr/>
          <a:lstStyle/>
          <a:p>
            <a:fld id="{11F9C467-631C-4AEB-92A6-7B650265FEC7}" type="slidenum">
              <a:rPr lang="en-US" altLang="zh-CN" smtClean="0">
                <a:ea typeface="黑体" pitchFamily="49" charset="-122"/>
              </a:rPr>
              <a:pPr/>
              <a:t>60</a:t>
            </a:fld>
            <a:endParaRPr lang="en-US" altLang="zh-CN">
              <a:ea typeface="黑体" pitchFamily="49" charset="-122"/>
            </a:endParaRPr>
          </a:p>
        </p:txBody>
      </p:sp>
    </p:spTree>
    <p:extLst>
      <p:ext uri="{BB962C8B-B14F-4D97-AF65-F5344CB8AC3E}">
        <p14:creationId xmlns:p14="http://schemas.microsoft.com/office/powerpoint/2010/main" val="973507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本科，</a:t>
            </a:r>
            <a:r>
              <a:rPr lang="en-US" altLang="zh-CN"/>
              <a:t>20200525</a:t>
            </a:r>
            <a:endParaRPr lang="zh-CN" altLang="en-US"/>
          </a:p>
        </p:txBody>
      </p:sp>
      <p:sp>
        <p:nvSpPr>
          <p:cNvPr id="4" name="灯片编号占位符 3"/>
          <p:cNvSpPr>
            <a:spLocks noGrp="1"/>
          </p:cNvSpPr>
          <p:nvPr>
            <p:ph type="sldNum" sz="quarter" idx="10"/>
          </p:nvPr>
        </p:nvSpPr>
        <p:spPr/>
        <p:txBody>
          <a:bodyPr/>
          <a:lstStyle/>
          <a:p>
            <a:fld id="{D50AF6DD-051E-413B-8808-23D5AB3BD9E4}" type="slidenum">
              <a:rPr lang="en-US" smtClean="0"/>
              <a:pPr/>
              <a:t>61</a:t>
            </a:fld>
            <a:endParaRPr lang="en-US"/>
          </a:p>
        </p:txBody>
      </p:sp>
    </p:spTree>
    <p:extLst>
      <p:ext uri="{BB962C8B-B14F-4D97-AF65-F5344CB8AC3E}">
        <p14:creationId xmlns:p14="http://schemas.microsoft.com/office/powerpoint/2010/main" val="1693304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p:spPr>
        <p:txBody>
          <a:bodyPr/>
          <a:lstStyle/>
          <a:p>
            <a:r>
              <a:rPr lang="zh-CN" altLang="en-US">
                <a:ea typeface="黑体" pitchFamily="49" charset="-122"/>
              </a:rPr>
              <a:t>完全无矛盾的决策树可能不存在，或者过拟合</a:t>
            </a:r>
          </a:p>
        </p:txBody>
      </p:sp>
      <p:sp>
        <p:nvSpPr>
          <p:cNvPr id="156676" name="灯片编号占位符 3"/>
          <p:cNvSpPr>
            <a:spLocks noGrp="1"/>
          </p:cNvSpPr>
          <p:nvPr>
            <p:ph type="sldNum" sz="quarter" idx="5"/>
          </p:nvPr>
        </p:nvSpPr>
        <p:spPr>
          <a:noFill/>
        </p:spPr>
        <p:txBody>
          <a:bodyPr/>
          <a:lstStyle/>
          <a:p>
            <a:fld id="{A2EB5AB2-98D0-4612-B044-9EA5A3373FA0}" type="slidenum">
              <a:rPr lang="en-US" altLang="zh-CN" smtClean="0">
                <a:ea typeface="黑体" pitchFamily="49" charset="-122"/>
              </a:rPr>
              <a:pPr/>
              <a:t>65</a:t>
            </a:fld>
            <a:endParaRPr lang="en-US" altLang="zh-CN">
              <a:ea typeface="黑体" pitchFamily="49" charset="-122"/>
            </a:endParaRPr>
          </a:p>
        </p:txBody>
      </p:sp>
    </p:spTree>
    <p:extLst>
      <p:ext uri="{BB962C8B-B14F-4D97-AF65-F5344CB8AC3E}">
        <p14:creationId xmlns:p14="http://schemas.microsoft.com/office/powerpoint/2010/main" val="3775172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p:spPr>
        <p:txBody>
          <a:bodyPr/>
          <a:lstStyle/>
          <a:p>
            <a:endParaRPr lang="zh-CN" altLang="en-US">
              <a:ea typeface="黑体" pitchFamily="49" charset="-122"/>
            </a:endParaRPr>
          </a:p>
        </p:txBody>
      </p:sp>
      <p:sp>
        <p:nvSpPr>
          <p:cNvPr id="157700" name="灯片编号占位符 3"/>
          <p:cNvSpPr>
            <a:spLocks noGrp="1"/>
          </p:cNvSpPr>
          <p:nvPr>
            <p:ph type="sldNum" sz="quarter" idx="5"/>
          </p:nvPr>
        </p:nvSpPr>
        <p:spPr>
          <a:noFill/>
        </p:spPr>
        <p:txBody>
          <a:bodyPr/>
          <a:lstStyle/>
          <a:p>
            <a:fld id="{020A8296-C142-422E-B29E-D1BC0446F021}" type="slidenum">
              <a:rPr lang="en-US" altLang="zh-CN" smtClean="0">
                <a:ea typeface="黑体" pitchFamily="49" charset="-122"/>
              </a:rPr>
              <a:pPr/>
              <a:t>72</a:t>
            </a:fld>
            <a:endParaRPr lang="en-US" altLang="zh-CN">
              <a:ea typeface="黑体" pitchFamily="49" charset="-122"/>
            </a:endParaRPr>
          </a:p>
        </p:txBody>
      </p:sp>
    </p:spTree>
    <p:extLst>
      <p:ext uri="{BB962C8B-B14F-4D97-AF65-F5344CB8AC3E}">
        <p14:creationId xmlns:p14="http://schemas.microsoft.com/office/powerpoint/2010/main" val="2292267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noFill/>
          <a:ln/>
        </p:spPr>
        <p:txBody>
          <a:bodyPr/>
          <a:lstStyle/>
          <a:p>
            <a:endParaRPr lang="zh-CN" altLang="en-US">
              <a:ea typeface="黑体" pitchFamily="49" charset="-122"/>
            </a:endParaRPr>
          </a:p>
        </p:txBody>
      </p:sp>
      <p:sp>
        <p:nvSpPr>
          <p:cNvPr id="158724" name="灯片编号占位符 3"/>
          <p:cNvSpPr>
            <a:spLocks noGrp="1"/>
          </p:cNvSpPr>
          <p:nvPr>
            <p:ph type="sldNum" sz="quarter" idx="5"/>
          </p:nvPr>
        </p:nvSpPr>
        <p:spPr>
          <a:noFill/>
        </p:spPr>
        <p:txBody>
          <a:bodyPr/>
          <a:lstStyle/>
          <a:p>
            <a:fld id="{E2C58FBF-F393-47C8-9376-7570EF7E418B}" type="slidenum">
              <a:rPr lang="en-US" altLang="zh-CN" smtClean="0">
                <a:ea typeface="黑体" pitchFamily="49" charset="-122"/>
              </a:rPr>
              <a:pPr/>
              <a:t>75</a:t>
            </a:fld>
            <a:endParaRPr lang="en-US" altLang="zh-CN">
              <a:ea typeface="黑体" pitchFamily="49" charset="-122"/>
            </a:endParaRPr>
          </a:p>
        </p:txBody>
      </p:sp>
    </p:spTree>
    <p:extLst>
      <p:ext uri="{BB962C8B-B14F-4D97-AF65-F5344CB8AC3E}">
        <p14:creationId xmlns:p14="http://schemas.microsoft.com/office/powerpoint/2010/main" val="2287826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79</a:t>
            </a:fld>
            <a:endParaRPr lang="en-US"/>
          </a:p>
        </p:txBody>
      </p:sp>
    </p:spTree>
    <p:extLst>
      <p:ext uri="{BB962C8B-B14F-4D97-AF65-F5344CB8AC3E}">
        <p14:creationId xmlns:p14="http://schemas.microsoft.com/office/powerpoint/2010/main" val="3936358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a:ln/>
        </p:spPr>
        <p:txBody>
          <a:bodyPr/>
          <a:lstStyle/>
          <a:p>
            <a:r>
              <a:rPr lang="zh-CN" altLang="en-US">
                <a:ea typeface="黑体" pitchFamily="49" charset="-122"/>
              </a:rPr>
              <a:t>一个属性有很多取值，划分成很多不同的子集，就说明该属性的熵大。除以</a:t>
            </a:r>
            <a:r>
              <a:rPr lang="en-US" altLang="zh-CN">
                <a:ea typeface="黑体" pitchFamily="49" charset="-122"/>
              </a:rPr>
              <a:t>HA(D)</a:t>
            </a:r>
            <a:r>
              <a:rPr lang="zh-CN" altLang="en-US">
                <a:ea typeface="黑体" pitchFamily="49" charset="-122"/>
              </a:rPr>
              <a:t>以避免划分太细的特征。</a:t>
            </a:r>
          </a:p>
        </p:txBody>
      </p:sp>
      <p:sp>
        <p:nvSpPr>
          <p:cNvPr id="159748" name="灯片编号占位符 3"/>
          <p:cNvSpPr>
            <a:spLocks noGrp="1"/>
          </p:cNvSpPr>
          <p:nvPr>
            <p:ph type="sldNum" sz="quarter" idx="5"/>
          </p:nvPr>
        </p:nvSpPr>
        <p:spPr>
          <a:noFill/>
        </p:spPr>
        <p:txBody>
          <a:bodyPr/>
          <a:lstStyle/>
          <a:p>
            <a:fld id="{2953F01C-8DE6-4205-9166-4DFB58485CAE}" type="slidenum">
              <a:rPr lang="en-US" altLang="zh-CN" smtClean="0">
                <a:ea typeface="黑体" pitchFamily="49" charset="-122"/>
              </a:rPr>
              <a:pPr/>
              <a:t>81</a:t>
            </a:fld>
            <a:endParaRPr lang="en-US" altLang="zh-CN">
              <a:ea typeface="黑体" pitchFamily="49" charset="-122"/>
            </a:endParaRPr>
          </a:p>
        </p:txBody>
      </p:sp>
    </p:spTree>
    <p:extLst>
      <p:ext uri="{BB962C8B-B14F-4D97-AF65-F5344CB8AC3E}">
        <p14:creationId xmlns:p14="http://schemas.microsoft.com/office/powerpoint/2010/main" val="903667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2021.0531</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84</a:t>
            </a:fld>
            <a:endParaRPr lang="en-US"/>
          </a:p>
        </p:txBody>
      </p:sp>
    </p:spTree>
    <p:extLst>
      <p:ext uri="{BB962C8B-B14F-4D97-AF65-F5344CB8AC3E}">
        <p14:creationId xmlns:p14="http://schemas.microsoft.com/office/powerpoint/2010/main" val="74894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ln/>
        </p:spPr>
        <p:txBody>
          <a:bodyPr/>
          <a:lstStyle/>
          <a:p>
            <a:r>
              <a:rPr lang="zh-CN" altLang="en-US">
                <a:ea typeface="黑体" pitchFamily="49" charset="-122"/>
              </a:rPr>
              <a:t>强化学习：指的是动作序列的学习</a:t>
            </a:r>
          </a:p>
        </p:txBody>
      </p:sp>
      <p:sp>
        <p:nvSpPr>
          <p:cNvPr id="135172" name="灯片编号占位符 3"/>
          <p:cNvSpPr>
            <a:spLocks noGrp="1"/>
          </p:cNvSpPr>
          <p:nvPr>
            <p:ph type="sldNum" sz="quarter" idx="5"/>
          </p:nvPr>
        </p:nvSpPr>
        <p:spPr>
          <a:noFill/>
        </p:spPr>
        <p:txBody>
          <a:bodyPr/>
          <a:lstStyle/>
          <a:p>
            <a:fld id="{8D616275-BC4F-48F8-BCD9-EEB3052B978E}" type="slidenum">
              <a:rPr lang="en-US" altLang="zh-CN" smtClean="0">
                <a:ea typeface="黑体" pitchFamily="49" charset="-122"/>
              </a:rPr>
              <a:pPr/>
              <a:t>6</a:t>
            </a:fld>
            <a:endParaRPr lang="en-US" altLang="zh-CN">
              <a:ea typeface="黑体" pitchFamily="49" charset="-122"/>
            </a:endParaRPr>
          </a:p>
        </p:txBody>
      </p:sp>
    </p:spTree>
    <p:extLst>
      <p:ext uri="{BB962C8B-B14F-4D97-AF65-F5344CB8AC3E}">
        <p14:creationId xmlns:p14="http://schemas.microsoft.com/office/powerpoint/2010/main" val="1091222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60772" name="灯片编号占位符 3"/>
          <p:cNvSpPr>
            <a:spLocks noGrp="1"/>
          </p:cNvSpPr>
          <p:nvPr>
            <p:ph type="sldNum" sz="quarter" idx="5"/>
          </p:nvPr>
        </p:nvSpPr>
        <p:spPr>
          <a:noFill/>
        </p:spPr>
        <p:txBody>
          <a:bodyPr/>
          <a:lstStyle/>
          <a:p>
            <a:fld id="{6C903F7A-011F-4D8E-96A3-93FAAA071DB2}" type="slidenum">
              <a:rPr lang="en-US" altLang="zh-CN" smtClean="0">
                <a:ea typeface="黑体" pitchFamily="49" charset="-122"/>
              </a:rPr>
              <a:pPr/>
              <a:t>94</a:t>
            </a:fld>
            <a:endParaRPr lang="en-US" altLang="zh-CN">
              <a:ea typeface="黑体" pitchFamily="49" charset="-122"/>
            </a:endParaRPr>
          </a:p>
        </p:txBody>
      </p:sp>
    </p:spTree>
    <p:extLst>
      <p:ext uri="{BB962C8B-B14F-4D97-AF65-F5344CB8AC3E}">
        <p14:creationId xmlns:p14="http://schemas.microsoft.com/office/powerpoint/2010/main" val="621219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本科，</a:t>
            </a:r>
            <a:r>
              <a:rPr lang="en-US" altLang="zh-CN"/>
              <a:t>2019.5.21</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96</a:t>
            </a:fld>
            <a:endParaRPr lang="en-US"/>
          </a:p>
        </p:txBody>
      </p:sp>
    </p:spTree>
    <p:extLst>
      <p:ext uri="{BB962C8B-B14F-4D97-AF65-F5344CB8AC3E}">
        <p14:creationId xmlns:p14="http://schemas.microsoft.com/office/powerpoint/2010/main" val="342382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本科 </a:t>
            </a:r>
            <a:r>
              <a:rPr lang="en-US" altLang="zh-CN"/>
              <a:t>20200511</a:t>
            </a:r>
            <a:endParaRPr lang="zh-CN" altLang="en-US"/>
          </a:p>
        </p:txBody>
      </p:sp>
      <p:sp>
        <p:nvSpPr>
          <p:cNvPr id="4" name="灯片编号占位符 3"/>
          <p:cNvSpPr>
            <a:spLocks noGrp="1"/>
          </p:cNvSpPr>
          <p:nvPr>
            <p:ph type="sldNum" sz="quarter" idx="10"/>
          </p:nvPr>
        </p:nvSpPr>
        <p:spPr/>
        <p:txBody>
          <a:bodyPr/>
          <a:lstStyle/>
          <a:p>
            <a:fld id="{D50AF6DD-051E-413B-8808-23D5AB3BD9E4}" type="slidenum">
              <a:rPr lang="en-US" smtClean="0"/>
              <a:pPr/>
              <a:t>7</a:t>
            </a:fld>
            <a:endParaRPr lang="en-US"/>
          </a:p>
        </p:txBody>
      </p:sp>
    </p:spTree>
    <p:extLst>
      <p:ext uri="{BB962C8B-B14F-4D97-AF65-F5344CB8AC3E}">
        <p14:creationId xmlns:p14="http://schemas.microsoft.com/office/powerpoint/2010/main" val="139564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42340" name="灯片编号占位符 3"/>
          <p:cNvSpPr>
            <a:spLocks noGrp="1"/>
          </p:cNvSpPr>
          <p:nvPr>
            <p:ph type="sldNum" sz="quarter" idx="5"/>
          </p:nvPr>
        </p:nvSpPr>
        <p:spPr>
          <a:noFill/>
        </p:spPr>
        <p:txBody>
          <a:bodyPr/>
          <a:lstStyle/>
          <a:p>
            <a:fld id="{52F5BE0E-A075-4D50-BA71-FCEDE201F743}" type="slidenum">
              <a:rPr lang="en-US" altLang="zh-CN" smtClean="0">
                <a:ea typeface="黑体" pitchFamily="49" charset="-122"/>
              </a:rPr>
              <a:pPr/>
              <a:t>10</a:t>
            </a:fld>
            <a:endParaRPr lang="en-US" altLang="zh-CN">
              <a:ea typeface="黑体" pitchFamily="49" charset="-122"/>
            </a:endParaRPr>
          </a:p>
        </p:txBody>
      </p:sp>
    </p:spTree>
    <p:extLst>
      <p:ext uri="{BB962C8B-B14F-4D97-AF65-F5344CB8AC3E}">
        <p14:creationId xmlns:p14="http://schemas.microsoft.com/office/powerpoint/2010/main" val="254515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p:spPr>
        <p:txBody>
          <a:bodyPr/>
          <a:lstStyle/>
          <a:p>
            <a:endParaRPr lang="zh-CN" altLang="en-US">
              <a:ea typeface="黑体" pitchFamily="49" charset="-122"/>
            </a:endParaRPr>
          </a:p>
        </p:txBody>
      </p:sp>
      <p:sp>
        <p:nvSpPr>
          <p:cNvPr id="143364" name="灯片编号占位符 3"/>
          <p:cNvSpPr>
            <a:spLocks noGrp="1"/>
          </p:cNvSpPr>
          <p:nvPr>
            <p:ph type="sldNum" sz="quarter" idx="5"/>
          </p:nvPr>
        </p:nvSpPr>
        <p:spPr>
          <a:noFill/>
        </p:spPr>
        <p:txBody>
          <a:bodyPr/>
          <a:lstStyle/>
          <a:p>
            <a:fld id="{59C136E3-126B-4B9F-A1E1-BA02C669F0A1}" type="slidenum">
              <a:rPr lang="en-US" altLang="zh-CN" smtClean="0">
                <a:ea typeface="黑体" pitchFamily="49" charset="-122"/>
              </a:rPr>
              <a:pPr/>
              <a:t>15</a:t>
            </a:fld>
            <a:endParaRPr lang="en-US" altLang="zh-CN">
              <a:ea typeface="黑体" pitchFamily="49" charset="-122"/>
            </a:endParaRPr>
          </a:p>
        </p:txBody>
      </p:sp>
    </p:spTree>
    <p:extLst>
      <p:ext uri="{BB962C8B-B14F-4D97-AF65-F5344CB8AC3E}">
        <p14:creationId xmlns:p14="http://schemas.microsoft.com/office/powerpoint/2010/main" val="794424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20210517 </a:t>
            </a:r>
            <a:r>
              <a:rPr lang="zh-CN" altLang="en-US" dirty="0"/>
              <a:t>导论</a:t>
            </a:r>
          </a:p>
        </p:txBody>
      </p:sp>
      <p:sp>
        <p:nvSpPr>
          <p:cNvPr id="4" name="灯片编号占位符 3"/>
          <p:cNvSpPr>
            <a:spLocks noGrp="1"/>
          </p:cNvSpPr>
          <p:nvPr>
            <p:ph type="sldNum" sz="quarter" idx="10"/>
          </p:nvPr>
        </p:nvSpPr>
        <p:spPr/>
        <p:txBody>
          <a:bodyPr/>
          <a:lstStyle/>
          <a:p>
            <a:fld id="{D50AF6DD-051E-413B-8808-23D5AB3BD9E4}" type="slidenum">
              <a:rPr lang="en-US" smtClean="0"/>
              <a:pPr/>
              <a:t>18</a:t>
            </a:fld>
            <a:endParaRPr lang="en-US"/>
          </a:p>
        </p:txBody>
      </p:sp>
    </p:spTree>
    <p:extLst>
      <p:ext uri="{BB962C8B-B14F-4D97-AF65-F5344CB8AC3E}">
        <p14:creationId xmlns:p14="http://schemas.microsoft.com/office/powerpoint/2010/main" val="373839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19</a:t>
            </a:fld>
            <a:endParaRPr lang="en-US"/>
          </a:p>
        </p:txBody>
      </p:sp>
    </p:spTree>
    <p:extLst>
      <p:ext uri="{BB962C8B-B14F-4D97-AF65-F5344CB8AC3E}">
        <p14:creationId xmlns:p14="http://schemas.microsoft.com/office/powerpoint/2010/main" val="3228879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当不满足约束时，红框部分大于</a:t>
            </a:r>
            <a:r>
              <a:rPr lang="en-US" altLang="zh-CN" dirty="0"/>
              <a:t>0</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20</a:t>
            </a:fld>
            <a:endParaRPr lang="en-US"/>
          </a:p>
        </p:txBody>
      </p:sp>
    </p:spTree>
    <p:extLst>
      <p:ext uri="{BB962C8B-B14F-4D97-AF65-F5344CB8AC3E}">
        <p14:creationId xmlns:p14="http://schemas.microsoft.com/office/powerpoint/2010/main" val="227813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35101B3-0010-49BE-8236-66B90211FF04}" type="datetime1">
              <a:rPr lang="en-US" altLang="zh-CN" smtClean="0"/>
              <a:pPr/>
              <a:t>5/21/2022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501D8D0-7646-4D22-887C-459A4F2FEB6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97D574-52BE-4187-8AF7-E201A70CB6DC}" type="datetime1">
              <a:rPr lang="en-US" altLang="zh-CN"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CC6442-F0BB-4DBA-B030-4A0192701801}" type="datetime1">
              <a:rPr lang="en-US" altLang="zh-CN"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rgbClr val="C00000"/>
                </a:solidFill>
                <a:latin typeface="Times New Roman" pitchFamily="18" charset="0"/>
                <a:cs typeface="Times New Roman" pitchFamily="18"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fld id="{79694328-A6FB-477A-B9C5-7FEFDBDE1042}" type="datetime1">
              <a:rPr lang="en-US" altLang="zh-CN"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lvl1pPr>
              <a:buFontTx/>
              <a:buBlip>
                <a:blip r:embed="rId2"/>
              </a:buBlip>
              <a:defRPr/>
            </a:lvl1pPr>
            <a:lvl2pPr>
              <a:buClr>
                <a:srgbClr val="503DDB"/>
              </a:buClr>
              <a:buSzPct val="45000"/>
              <a:buFont typeface="Wingdings" pitchFamily="2" charset="2"/>
              <a:buChar char="q"/>
              <a:defRPr/>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02081" name="Picture 1" descr="E:\resume\logo-tsinghua.jpg"/>
          <p:cNvPicPr>
            <a:picLocks noChangeAspect="1" noChangeArrowheads="1"/>
          </p:cNvPicPr>
          <p:nvPr userDrawn="1"/>
        </p:nvPicPr>
        <p:blipFill>
          <a:blip r:embed="rId3" cstate="print"/>
          <a:srcRect/>
          <a:stretch>
            <a:fillRect/>
          </a:stretch>
        </p:blipFill>
        <p:spPr bwMode="auto">
          <a:xfrm>
            <a:off x="6851560" y="90151"/>
            <a:ext cx="2045531" cy="643813"/>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5629C65-C267-4342-9116-A00B6E7C55AD}" type="datetime1">
              <a:rPr lang="en-US" altLang="zh-CN" smtClean="0"/>
              <a:pPr/>
              <a:t>5/21/2022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C48BA6D-2268-450C-9E6F-6553A2809D14}" type="datetime1">
              <a:rPr lang="en-US" altLang="zh-CN" smtClean="0"/>
              <a:pPr/>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1976173-FFAF-40B2-BD71-0C474124F5CA}" type="datetime1">
              <a:rPr lang="en-US" altLang="zh-CN" smtClean="0"/>
              <a:pPr/>
              <a:t>5/21/2022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2EAAC5F-3C7D-47E2-8137-0D0E13270C17}" type="datetime1">
              <a:rPr lang="en-US" altLang="zh-CN" smtClean="0"/>
              <a:pPr/>
              <a:t>5/21/2022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44C75-2845-4A49-8407-B10E57DDCB66}" type="datetime1">
              <a:rPr lang="en-US" altLang="zh-CN" smtClean="0"/>
              <a:pPr/>
              <a:t>5/21/2022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49D93C6-C0E5-4C94-83B0-EBE524181AA9}" type="datetime1">
              <a:rPr lang="en-US" altLang="zh-CN" smtClean="0"/>
              <a:pPr/>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A46CFF-7119-486E-A242-14937EB72380}" type="datetime1">
              <a:rPr lang="en-US" altLang="zh-CN" smtClean="0"/>
              <a:pPr/>
              <a:t>5/21/2022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7F057F-A64E-4BDF-9C5A-7B9C1755BBD0}" type="datetime1">
              <a:rPr lang="en-US" altLang="zh-CN" smtClean="0"/>
              <a:pPr/>
              <a:t>5/21/2022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501D8D0-7646-4D22-887C-459A4F2FEB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7.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9.bin"/><Relationship Id="rId11" Type="http://schemas.openxmlformats.org/officeDocument/2006/relationships/image" Target="../media/image23.wmf"/><Relationship Id="rId5" Type="http://schemas.openxmlformats.org/officeDocument/2006/relationships/image" Target="../media/image21.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8.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9.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image" Target="../media/image27.wmf"/><Relationship Id="rId4" Type="http://schemas.openxmlformats.org/officeDocument/2006/relationships/oleObject" Target="../embeddings/oleObject25.bin"/><Relationship Id="rId9" Type="http://schemas.openxmlformats.org/officeDocument/2006/relationships/image" Target="../media/image29.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0.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9.bin"/><Relationship Id="rId5" Type="http://schemas.openxmlformats.org/officeDocument/2006/relationships/image" Target="../media/image30.wmf"/><Relationship Id="rId4" Type="http://schemas.openxmlformats.org/officeDocument/2006/relationships/oleObject" Target="../embeddings/oleObject28.bin"/><Relationship Id="rId9" Type="http://schemas.openxmlformats.org/officeDocument/2006/relationships/image" Target="../media/image32.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2.bin"/><Relationship Id="rId5" Type="http://schemas.openxmlformats.org/officeDocument/2006/relationships/image" Target="../media/image33.wmf"/><Relationship Id="rId4"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34.bin"/><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9.wmf"/><Relationship Id="rId5" Type="http://schemas.openxmlformats.org/officeDocument/2006/relationships/oleObject" Target="../embeddings/oleObject37.bin"/><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4.wmf"/><Relationship Id="rId5" Type="http://schemas.openxmlformats.org/officeDocument/2006/relationships/oleObject" Target="../embeddings/oleObject32.bin"/><Relationship Id="rId4" Type="http://schemas.openxmlformats.org/officeDocument/2006/relationships/image" Target="../media/image4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3.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4.wmf"/><Relationship Id="rId4" Type="http://schemas.openxmlformats.org/officeDocument/2006/relationships/oleObject" Target="../embeddings/oleObject4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5.bin"/><Relationship Id="rId5" Type="http://schemas.openxmlformats.org/officeDocument/2006/relationships/image" Target="../media/image45.wmf"/><Relationship Id="rId4" Type="http://schemas.openxmlformats.org/officeDocument/2006/relationships/oleObject" Target="../embeddings/oleObject44.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15.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7.bin"/><Relationship Id="rId5" Type="http://schemas.openxmlformats.org/officeDocument/2006/relationships/image" Target="../media/image46.wmf"/><Relationship Id="rId4" Type="http://schemas.openxmlformats.org/officeDocument/2006/relationships/oleObject" Target="../embeddings/oleObject46.bin"/><Relationship Id="rId9" Type="http://schemas.openxmlformats.org/officeDocument/2006/relationships/image" Target="../media/image4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49.wmf"/><Relationship Id="rId5" Type="http://schemas.openxmlformats.org/officeDocument/2006/relationships/oleObject" Target="../embeddings/oleObject50.bin"/><Relationship Id="rId4" Type="http://schemas.openxmlformats.org/officeDocument/2006/relationships/image" Target="../media/image4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0.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51.wmf"/><Relationship Id="rId4" Type="http://schemas.openxmlformats.org/officeDocument/2006/relationships/oleObject" Target="../embeddings/oleObject52.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52.wmf"/><Relationship Id="rId4" Type="http://schemas.openxmlformats.org/officeDocument/2006/relationships/oleObject" Target="../embeddings/oleObject5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wmf"/><Relationship Id="rId5" Type="http://schemas.openxmlformats.org/officeDocument/2006/relationships/oleObject" Target="../embeddings/oleObject55.bin"/><Relationship Id="rId4" Type="http://schemas.openxmlformats.org/officeDocument/2006/relationships/image" Target="../media/image8.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53.wmf"/><Relationship Id="rId4" Type="http://schemas.openxmlformats.org/officeDocument/2006/relationships/oleObject" Target="../embeddings/oleObject56.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58.bin"/><Relationship Id="rId5" Type="http://schemas.openxmlformats.org/officeDocument/2006/relationships/image" Target="../media/image54.wmf"/><Relationship Id="rId4" Type="http://schemas.openxmlformats.org/officeDocument/2006/relationships/oleObject" Target="../embeddings/oleObject57.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5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57.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58.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5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60.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61.wmf"/><Relationship Id="rId4" Type="http://schemas.openxmlformats.org/officeDocument/2006/relationships/oleObject" Target="../embeddings/oleObject64.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62.wmf"/></Relationships>
</file>

<file path=ppt/slides/_rels/slide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64.wmf"/><Relationship Id="rId4" Type="http://schemas.openxmlformats.org/officeDocument/2006/relationships/oleObject" Target="../embeddings/oleObject66.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6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66.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67.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68.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69.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70.wmf"/><Relationship Id="rId4" Type="http://schemas.openxmlformats.org/officeDocument/2006/relationships/oleObject" Target="../embeddings/oleObject72.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73.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第四章 统计机器学习方法</a:t>
            </a:r>
          </a:p>
        </p:txBody>
      </p:sp>
      <p:sp>
        <p:nvSpPr>
          <p:cNvPr id="69635" name="内容占位符 2"/>
          <p:cNvSpPr>
            <a:spLocks noGrp="1"/>
          </p:cNvSpPr>
          <p:nvPr>
            <p:ph idx="1"/>
          </p:nvPr>
        </p:nvSpPr>
        <p:spPr>
          <a:xfrm>
            <a:off x="685800" y="1747838"/>
            <a:ext cx="7772400" cy="4348162"/>
          </a:xfrm>
        </p:spPr>
        <p:txBody>
          <a:bodyPr>
            <a:normAutofit/>
          </a:bodyPr>
          <a:lstStyle/>
          <a:p>
            <a:r>
              <a:rPr lang="zh-CN" altLang="en-US" sz="3200" b="1" dirty="0"/>
              <a:t>什么是机器学习？</a:t>
            </a:r>
            <a:endParaRPr lang="en-US" altLang="zh-CN" sz="3200" b="1" dirty="0"/>
          </a:p>
          <a:p>
            <a:pPr lvl="1"/>
            <a:r>
              <a:rPr lang="zh-CN" altLang="en-US" sz="3000" b="1" dirty="0"/>
              <a:t>“如果一个系统能够通过执行某个过程改进它的性能，这就是学习”</a:t>
            </a:r>
            <a:endParaRPr lang="en-US" altLang="zh-CN" sz="3000" b="1" dirty="0"/>
          </a:p>
          <a:p>
            <a:pPr marL="320040" lvl="1" indent="0">
              <a:buNone/>
            </a:pPr>
            <a:r>
              <a:rPr lang="en-US" altLang="zh-CN" sz="3000" b="1"/>
              <a:t>                              </a:t>
            </a:r>
            <a:r>
              <a:rPr lang="en-US" altLang="zh-CN" sz="3000" b="1" dirty="0"/>
              <a:t>——</a:t>
            </a:r>
            <a:r>
              <a:rPr lang="zh-CN" altLang="en-US" sz="3000" b="1" dirty="0"/>
              <a:t>赫伯特</a:t>
            </a:r>
            <a:r>
              <a:rPr lang="en-US" altLang="zh-CN" sz="3000" b="1" dirty="0"/>
              <a:t>·</a:t>
            </a:r>
            <a:r>
              <a:rPr lang="zh-CN" altLang="en-US" sz="3000" b="1" dirty="0"/>
              <a:t>西蒙（司马贺）</a:t>
            </a:r>
            <a:endParaRPr lang="en-US" altLang="zh-CN" sz="3000" b="1" dirty="0"/>
          </a:p>
          <a:p>
            <a:endParaRPr lang="en-US" altLang="zh-CN" sz="3200" b="1" dirty="0"/>
          </a:p>
          <a:p>
            <a:r>
              <a:rPr lang="zh-CN" altLang="en-US" sz="3200" b="1" dirty="0"/>
              <a:t>统计学习就是计算机系统通过运用数据及统计方法提高系统性能的机器学习</a:t>
            </a:r>
          </a:p>
        </p:txBody>
      </p:sp>
      <p:sp>
        <p:nvSpPr>
          <p:cNvPr id="69636" name="灯片编号占位符 3"/>
          <p:cNvSpPr>
            <a:spLocks noGrp="1"/>
          </p:cNvSpPr>
          <p:nvPr>
            <p:ph type="sldNum" sz="quarter" idx="12"/>
          </p:nvPr>
        </p:nvSpPr>
        <p:spPr>
          <a:noFill/>
        </p:spPr>
        <p:txBody>
          <a:bodyPr/>
          <a:lstStyle/>
          <a:p>
            <a:fld id="{DA3E646C-0F32-48D8-88B7-ADD99299751C}" type="slidenum">
              <a:rPr lang="en-US" altLang="zh-CN" smtClean="0">
                <a:ea typeface="黑体" pitchFamily="49" charset="-122"/>
              </a:rPr>
              <a:pPr/>
              <a:t>1</a:t>
            </a:fld>
            <a:endParaRPr lang="en-US" altLang="zh-CN">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571500"/>
            <a:ext cx="7772400" cy="1143000"/>
          </a:xfrm>
        </p:spPr>
        <p:txBody>
          <a:bodyPr/>
          <a:lstStyle/>
          <a:p>
            <a:pPr>
              <a:defRPr/>
            </a:pPr>
            <a:r>
              <a:rPr lang="zh-CN" altLang="en-US" dirty="0"/>
              <a:t>最优分界面</a:t>
            </a:r>
          </a:p>
        </p:txBody>
      </p:sp>
      <p:sp>
        <p:nvSpPr>
          <p:cNvPr id="10245" name="灯片编号占位符 3"/>
          <p:cNvSpPr>
            <a:spLocks noGrp="1"/>
          </p:cNvSpPr>
          <p:nvPr>
            <p:ph type="sldNum" sz="quarter" idx="12"/>
          </p:nvPr>
        </p:nvSpPr>
        <p:spPr>
          <a:noFill/>
        </p:spPr>
        <p:txBody>
          <a:bodyPr/>
          <a:lstStyle/>
          <a:p>
            <a:fld id="{9BBF13A5-AF0D-4D0E-9199-9EFE8F30265A}" type="slidenum">
              <a:rPr lang="en-US" altLang="zh-CN" smtClean="0">
                <a:ea typeface="黑体" pitchFamily="49" charset="-122"/>
              </a:rPr>
              <a:pPr/>
              <a:t>10</a:t>
            </a:fld>
            <a:endParaRPr lang="en-US" altLang="zh-CN">
              <a:ea typeface="黑体" pitchFamily="49" charset="-122"/>
            </a:endParaRPr>
          </a:p>
        </p:txBody>
      </p:sp>
      <p:sp>
        <p:nvSpPr>
          <p:cNvPr id="10246"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DCDE5E7E-8106-4D9D-A048-538F5085AAFF}" type="slidenum">
              <a:rPr kumimoji="0" lang="en-US" altLang="zh-CN" sz="1400"/>
              <a:pPr algn="r"/>
              <a:t>10</a:t>
            </a:fld>
            <a:endParaRPr kumimoji="0" lang="en-US" altLang="zh-CN" sz="1400"/>
          </a:p>
        </p:txBody>
      </p:sp>
      <p:cxnSp>
        <p:nvCxnSpPr>
          <p:cNvPr id="10247" name="直接箭头连接符 5"/>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10248" name="直接箭头连接符 6"/>
          <p:cNvCxnSpPr>
            <a:cxnSpLocks noChangeShapeType="1"/>
          </p:cNvCxnSpPr>
          <p:nvPr/>
        </p:nvCxnSpPr>
        <p:spPr bwMode="auto">
          <a:xfrm flipV="1">
            <a:off x="1841500" y="2943225"/>
            <a:ext cx="49213" cy="3608388"/>
          </a:xfrm>
          <a:prstGeom prst="straightConnector1">
            <a:avLst/>
          </a:prstGeom>
          <a:noFill/>
          <a:ln w="38100" algn="ctr">
            <a:solidFill>
              <a:schemeClr val="tx1"/>
            </a:solidFill>
            <a:round/>
            <a:headEnd/>
            <a:tailEnd type="arrow" w="med" len="med"/>
          </a:ln>
        </p:spPr>
      </p:cxnSp>
      <p:sp>
        <p:nvSpPr>
          <p:cNvPr id="10249" name="椭圆 7"/>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0" name="椭圆 8"/>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1" name="椭圆 9"/>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2" name="椭圆 10"/>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3" name="椭圆 11"/>
          <p:cNvSpPr>
            <a:spLocks noChangeArrowheads="1"/>
          </p:cNvSpPr>
          <p:nvPr/>
        </p:nvSpPr>
        <p:spPr bwMode="auto">
          <a:xfrm>
            <a:off x="4195763" y="4284663"/>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4" name="椭圆 12"/>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5" name="椭圆 13"/>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6" name="椭圆 14"/>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7" name="椭圆 15"/>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8" name="矩形 16"/>
          <p:cNvSpPr>
            <a:spLocks noChangeArrowheads="1"/>
          </p:cNvSpPr>
          <p:nvPr/>
        </p:nvSpPr>
        <p:spPr bwMode="auto">
          <a:xfrm>
            <a:off x="4872038" y="3055938"/>
            <a:ext cx="138112"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59" name="矩形 17"/>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0" name="矩形 18"/>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1" name="矩形 19"/>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2" name="矩形 20"/>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3" name="矩形 21"/>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4" name="矩形 22"/>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5" name="矩形 23"/>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3019425" y="2417763"/>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8" name="直接连接符 27"/>
          <p:cNvCxnSpPr/>
          <p:nvPr/>
        </p:nvCxnSpPr>
        <p:spPr bwMode="auto">
          <a:xfrm>
            <a:off x="3570288" y="1966913"/>
            <a:ext cx="3494087"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9" name="直接连接符 28"/>
          <p:cNvCxnSpPr/>
          <p:nvPr/>
        </p:nvCxnSpPr>
        <p:spPr bwMode="auto">
          <a:xfrm>
            <a:off x="2605088" y="2955925"/>
            <a:ext cx="3495675"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graphicFrame>
        <p:nvGraphicFramePr>
          <p:cNvPr id="10242" name="Object 2" descr="蓝色面巾纸"/>
          <p:cNvGraphicFramePr>
            <a:graphicFrameLocks noChangeAspect="1"/>
          </p:cNvGraphicFramePr>
          <p:nvPr/>
        </p:nvGraphicFramePr>
        <p:xfrm>
          <a:off x="895350" y="1868488"/>
          <a:ext cx="1987550" cy="465137"/>
        </p:xfrm>
        <a:graphic>
          <a:graphicData uri="http://schemas.openxmlformats.org/presentationml/2006/ole">
            <mc:AlternateContent xmlns:mc="http://schemas.openxmlformats.org/markup-compatibility/2006">
              <mc:Choice xmlns:v="urn:schemas-microsoft-com:vml" Requires="v">
                <p:oleObj spid="_x0000_s388238" name="公式" r:id="rId4" imgW="761760" imgH="177480" progId="Equation.3">
                  <p:embed/>
                </p:oleObj>
              </mc:Choice>
              <mc:Fallback>
                <p:oleObj name="公式" r:id="rId4" imgW="761760" imgH="177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350" y="1868488"/>
                        <a:ext cx="1987550"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269" name="直接箭头连接符 36"/>
          <p:cNvCxnSpPr>
            <a:cxnSpLocks noChangeShapeType="1"/>
          </p:cNvCxnSpPr>
          <p:nvPr/>
        </p:nvCxnSpPr>
        <p:spPr bwMode="auto">
          <a:xfrm flipH="1">
            <a:off x="6149975" y="4897438"/>
            <a:ext cx="827088" cy="1014412"/>
          </a:xfrm>
          <a:prstGeom prst="straightConnector1">
            <a:avLst/>
          </a:prstGeom>
          <a:noFill/>
          <a:ln w="38100" algn="ctr">
            <a:solidFill>
              <a:schemeClr val="tx1"/>
            </a:solidFill>
            <a:round/>
            <a:headEnd type="arrow" w="med" len="med"/>
            <a:tailEnd type="arrow" w="med" len="med"/>
          </a:ln>
        </p:spPr>
      </p:cxnSp>
      <p:graphicFrame>
        <p:nvGraphicFramePr>
          <p:cNvPr id="10243" name="Object 2" descr="蓝色面巾纸"/>
          <p:cNvGraphicFramePr>
            <a:graphicFrameLocks noChangeAspect="1"/>
          </p:cNvGraphicFramePr>
          <p:nvPr/>
        </p:nvGraphicFramePr>
        <p:xfrm>
          <a:off x="7285038" y="5056188"/>
          <a:ext cx="519112" cy="906462"/>
        </p:xfrm>
        <a:graphic>
          <a:graphicData uri="http://schemas.openxmlformats.org/presentationml/2006/ole">
            <mc:AlternateContent xmlns:mc="http://schemas.openxmlformats.org/markup-compatibility/2006">
              <mc:Choice xmlns:v="urn:schemas-microsoft-com:vml" Requires="v">
                <p:oleObj spid="_x0000_s388239" name="公式" r:id="rId6" imgW="253800" imgH="444240" progId="Equation.3">
                  <p:embed/>
                </p:oleObj>
              </mc:Choice>
              <mc:Fallback>
                <p:oleObj name="公式" r:id="rId6" imgW="253800" imgH="4442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5038" y="5056188"/>
                        <a:ext cx="51911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0" name="椭圆 38"/>
          <p:cNvSpPr>
            <a:spLocks noChangeArrowheads="1"/>
          </p:cNvSpPr>
          <p:nvPr/>
        </p:nvSpPr>
        <p:spPr bwMode="auto">
          <a:xfrm>
            <a:off x="3394075" y="3944938"/>
            <a:ext cx="188913"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71" name="TextBox 30"/>
          <p:cNvSpPr txBox="1">
            <a:spLocks noChangeArrowheads="1"/>
          </p:cNvSpPr>
          <p:nvPr/>
        </p:nvSpPr>
        <p:spPr bwMode="auto">
          <a:xfrm>
            <a:off x="8156575" y="5849938"/>
            <a:ext cx="581025" cy="522287"/>
          </a:xfrm>
          <a:prstGeom prst="rect">
            <a:avLst/>
          </a:prstGeom>
          <a:noFill/>
          <a:ln w="9525">
            <a:noFill/>
            <a:miter lim="800000"/>
            <a:headEnd/>
            <a:tailEnd/>
          </a:ln>
        </p:spPr>
        <p:txBody>
          <a:bodyPr>
            <a:spAutoFit/>
          </a:bodyPr>
          <a:lstStyle/>
          <a:p>
            <a:r>
              <a:rPr lang="en-US" altLang="zh-CN" sz="2800"/>
              <a:t>x</a:t>
            </a:r>
            <a:r>
              <a:rPr lang="en-US" altLang="zh-CN" sz="2800" baseline="30000"/>
              <a:t>(1)</a:t>
            </a:r>
            <a:endParaRPr lang="zh-CN" altLang="en-US" sz="2800" baseline="30000"/>
          </a:p>
        </p:txBody>
      </p:sp>
      <p:sp>
        <p:nvSpPr>
          <p:cNvPr id="10272" name="TextBox 31"/>
          <p:cNvSpPr txBox="1">
            <a:spLocks noChangeArrowheads="1"/>
          </p:cNvSpPr>
          <p:nvPr/>
        </p:nvSpPr>
        <p:spPr bwMode="auto">
          <a:xfrm>
            <a:off x="1424969" y="2586099"/>
            <a:ext cx="581025" cy="523875"/>
          </a:xfrm>
          <a:prstGeom prst="rect">
            <a:avLst/>
          </a:prstGeom>
          <a:noFill/>
          <a:ln w="9525">
            <a:noFill/>
            <a:miter lim="800000"/>
            <a:headEnd/>
            <a:tailEnd/>
          </a:ln>
        </p:spPr>
        <p:txBody>
          <a:bodyPr>
            <a:spAutoFit/>
          </a:bodyPr>
          <a:lstStyle/>
          <a:p>
            <a:r>
              <a:rPr lang="en-US" altLang="zh-CN" sz="2800"/>
              <a:t>x</a:t>
            </a:r>
            <a:r>
              <a:rPr lang="en-US" altLang="zh-CN" sz="2800" baseline="30000"/>
              <a:t>(2)</a:t>
            </a:r>
            <a:endParaRPr lang="zh-CN" altLang="en-US" sz="2800" baseline="30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内容占位符 2"/>
          <p:cNvSpPr>
            <a:spLocks noGrp="1"/>
          </p:cNvSpPr>
          <p:nvPr>
            <p:ph idx="1"/>
          </p:nvPr>
        </p:nvSpPr>
        <p:spPr>
          <a:xfrm>
            <a:off x="611188" y="498891"/>
            <a:ext cx="8194675" cy="6024562"/>
          </a:xfrm>
        </p:spPr>
        <p:txBody>
          <a:bodyPr>
            <a:noAutofit/>
          </a:bodyPr>
          <a:lstStyle/>
          <a:p>
            <a:pPr marL="0" indent="0">
              <a:buNone/>
            </a:pPr>
            <a:r>
              <a:rPr lang="zh-CN" altLang="en-US" sz="2800" b="1" dirty="0"/>
              <a:t>定义</a:t>
            </a:r>
            <a:r>
              <a:rPr lang="en-US" altLang="zh-CN" sz="2800" b="1" dirty="0"/>
              <a:t>4.1</a:t>
            </a:r>
            <a:r>
              <a:rPr lang="zh-CN" altLang="en-US" sz="2800" b="1" dirty="0"/>
              <a:t>：给定线性可分训练集：</a:t>
            </a:r>
            <a:endParaRPr lang="en-US" altLang="zh-CN" sz="2800" b="1" dirty="0"/>
          </a:p>
          <a:p>
            <a:pPr>
              <a:buFont typeface="Wingdings" pitchFamily="2" charset="2"/>
              <a:buNone/>
            </a:pPr>
            <a:r>
              <a:rPr lang="zh-CN" altLang="en-US" sz="2800" b="1" dirty="0"/>
              <a:t>其中：</a:t>
            </a:r>
            <a:endParaRPr lang="en-US" altLang="zh-CN" sz="2800" b="1" dirty="0"/>
          </a:p>
          <a:p>
            <a:pPr>
              <a:buFont typeface="Wingdings" pitchFamily="2" charset="2"/>
              <a:buNone/>
            </a:pPr>
            <a:endParaRPr lang="en-US" altLang="zh-CN" sz="2800" b="1" dirty="0"/>
          </a:p>
          <a:p>
            <a:pPr>
              <a:buFont typeface="Wingdings" pitchFamily="2" charset="2"/>
              <a:buNone/>
            </a:pPr>
            <a:endParaRPr lang="en-US" altLang="zh-CN" sz="2800" b="1" dirty="0"/>
          </a:p>
          <a:p>
            <a:pPr>
              <a:buFont typeface="Wingdings" pitchFamily="2" charset="2"/>
              <a:buNone/>
            </a:pPr>
            <a:r>
              <a:rPr lang="zh-CN" altLang="en-US" sz="2800" b="1" dirty="0"/>
              <a:t>   这里</a:t>
            </a:r>
            <a:r>
              <a:rPr lang="en-US" altLang="zh-CN" sz="2800" b="1" dirty="0"/>
              <a:t>x</a:t>
            </a:r>
            <a:r>
              <a:rPr lang="en-US" altLang="zh-CN" sz="2800" b="1" baseline="-25000" dirty="0"/>
              <a:t>i</a:t>
            </a:r>
            <a:r>
              <a:rPr lang="zh-CN" altLang="en-US" sz="2800" b="1" dirty="0"/>
              <a:t>为第</a:t>
            </a:r>
            <a:r>
              <a:rPr lang="en-US" altLang="zh-CN" sz="2800" b="1" dirty="0" err="1"/>
              <a:t>i</a:t>
            </a:r>
            <a:r>
              <a:rPr lang="zh-CN" altLang="en-US" sz="2800" b="1" dirty="0"/>
              <a:t>个特征向量，</a:t>
            </a:r>
            <a:r>
              <a:rPr lang="en-US" altLang="zh-CN" sz="2800" b="1" dirty="0" err="1"/>
              <a:t>y</a:t>
            </a:r>
            <a:r>
              <a:rPr lang="en-US" altLang="zh-CN" sz="2800" b="1" baseline="-25000" dirty="0" err="1"/>
              <a:t>i</a:t>
            </a:r>
            <a:r>
              <a:rPr lang="zh-CN" altLang="en-US" sz="2800" b="1" dirty="0"/>
              <a:t>为</a:t>
            </a:r>
            <a:r>
              <a:rPr lang="en-US" altLang="zh-CN" sz="2800" b="1" dirty="0"/>
              <a:t>x</a:t>
            </a:r>
            <a:r>
              <a:rPr lang="en-US" altLang="zh-CN" sz="2800" b="1" baseline="-25000" dirty="0"/>
              <a:t>i</a:t>
            </a:r>
            <a:r>
              <a:rPr lang="zh-CN" altLang="en-US" sz="2800" b="1" dirty="0"/>
              <a:t>的类标记，</a:t>
            </a:r>
            <a:r>
              <a:rPr lang="en-US" altLang="zh-CN" sz="2800" b="1" dirty="0"/>
              <a:t>+1</a:t>
            </a:r>
            <a:r>
              <a:rPr lang="zh-CN" altLang="en-US" sz="2800" b="1" dirty="0"/>
              <a:t>表示正类，</a:t>
            </a:r>
            <a:r>
              <a:rPr lang="en-US" altLang="zh-CN" sz="2800" b="1" dirty="0"/>
              <a:t>-1</a:t>
            </a:r>
            <a:r>
              <a:rPr lang="zh-CN" altLang="en-US" sz="2800" b="1" dirty="0"/>
              <a:t>表示负类</a:t>
            </a:r>
            <a:endParaRPr lang="en-US" altLang="zh-CN" sz="2800" b="1" dirty="0"/>
          </a:p>
          <a:p>
            <a:pPr>
              <a:buFont typeface="Wingdings" pitchFamily="2" charset="2"/>
              <a:buNone/>
            </a:pPr>
            <a:r>
              <a:rPr lang="zh-CN" altLang="en-US" sz="2800" b="1" dirty="0"/>
              <a:t>通过间隔最大化得到分类超平面：</a:t>
            </a:r>
            <a:endParaRPr lang="en-US" altLang="zh-CN" sz="2800" b="1" dirty="0"/>
          </a:p>
          <a:p>
            <a:pPr>
              <a:buFont typeface="Wingdings" pitchFamily="2" charset="2"/>
              <a:buNone/>
            </a:pPr>
            <a:endParaRPr lang="en-US" altLang="zh-CN" sz="2800" b="1" dirty="0"/>
          </a:p>
          <a:p>
            <a:pPr>
              <a:buFont typeface="Wingdings" pitchFamily="2" charset="2"/>
              <a:buNone/>
            </a:pPr>
            <a:r>
              <a:rPr lang="zh-CN" altLang="en-US" sz="2800" b="1" dirty="0"/>
              <a:t>相应的决策函数：</a:t>
            </a:r>
            <a:endParaRPr lang="en-US" altLang="zh-CN" sz="2800" b="1" dirty="0"/>
          </a:p>
          <a:p>
            <a:pPr>
              <a:buFont typeface="Wingdings" pitchFamily="2" charset="2"/>
              <a:buNone/>
            </a:pPr>
            <a:endParaRPr lang="en-US" altLang="zh-CN" sz="2800" b="1" dirty="0"/>
          </a:p>
          <a:p>
            <a:pPr>
              <a:buFont typeface="Wingdings" pitchFamily="2" charset="2"/>
              <a:buNone/>
            </a:pPr>
            <a:endParaRPr lang="en-US" altLang="zh-CN" sz="2800" b="1" dirty="0"/>
          </a:p>
          <a:p>
            <a:pPr>
              <a:buFont typeface="Wingdings" pitchFamily="2" charset="2"/>
              <a:buNone/>
            </a:pPr>
            <a:r>
              <a:rPr lang="zh-CN" altLang="en-US" sz="2800" b="1" dirty="0"/>
              <a:t>称为线性可分支持向量机</a:t>
            </a:r>
            <a:endParaRPr lang="en-US" altLang="zh-CN" sz="3200" b="1" dirty="0"/>
          </a:p>
        </p:txBody>
      </p:sp>
      <p:sp>
        <p:nvSpPr>
          <p:cNvPr id="11271" name="灯片编号占位符 3"/>
          <p:cNvSpPr>
            <a:spLocks noGrp="1"/>
          </p:cNvSpPr>
          <p:nvPr>
            <p:ph type="sldNum" sz="quarter" idx="12"/>
          </p:nvPr>
        </p:nvSpPr>
        <p:spPr>
          <a:noFill/>
        </p:spPr>
        <p:txBody>
          <a:bodyPr/>
          <a:lstStyle/>
          <a:p>
            <a:fld id="{99D92C16-8A1E-4268-B360-AC4666ED14B4}" type="slidenum">
              <a:rPr lang="en-US" altLang="zh-CN" smtClean="0">
                <a:ea typeface="黑体" pitchFamily="49" charset="-122"/>
              </a:rPr>
              <a:pPr/>
              <a:t>11</a:t>
            </a:fld>
            <a:endParaRPr lang="en-US" altLang="zh-CN">
              <a:ea typeface="黑体" pitchFamily="49" charset="-122"/>
            </a:endParaRPr>
          </a:p>
        </p:txBody>
      </p:sp>
      <p:graphicFrame>
        <p:nvGraphicFramePr>
          <p:cNvPr id="11266" name="Object 2" descr="蓝色面巾纸"/>
          <p:cNvGraphicFramePr>
            <a:graphicFrameLocks noChangeAspect="1"/>
          </p:cNvGraphicFramePr>
          <p:nvPr>
            <p:extLst>
              <p:ext uri="{D42A27DB-BD31-4B8C-83A1-F6EECF244321}">
                <p14:modId xmlns:p14="http://schemas.microsoft.com/office/powerpoint/2010/main" val="2283080384"/>
              </p:ext>
            </p:extLst>
          </p:nvPr>
        </p:nvGraphicFramePr>
        <p:xfrm>
          <a:off x="1763713" y="1035510"/>
          <a:ext cx="4775200" cy="660400"/>
        </p:xfrm>
        <a:graphic>
          <a:graphicData uri="http://schemas.openxmlformats.org/presentationml/2006/ole">
            <mc:AlternateContent xmlns:mc="http://schemas.openxmlformats.org/markup-compatibility/2006">
              <mc:Choice xmlns:v="urn:schemas-microsoft-com:vml" Requires="v">
                <p:oleObj spid="_x0000_s389406" name="公式" r:id="rId3" imgW="1384200" imgH="228600" progId="Equation.3">
                  <p:embed/>
                </p:oleObj>
              </mc:Choice>
              <mc:Fallback>
                <p:oleObj name="公式" r:id="rId3" imgW="13842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035510"/>
                        <a:ext cx="47752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4" descr="蓝色面巾纸"/>
          <p:cNvGraphicFramePr>
            <a:graphicFrameLocks noChangeAspect="1"/>
          </p:cNvGraphicFramePr>
          <p:nvPr>
            <p:extLst>
              <p:ext uri="{D42A27DB-BD31-4B8C-83A1-F6EECF244321}">
                <p14:modId xmlns:p14="http://schemas.microsoft.com/office/powerpoint/2010/main" val="2653240462"/>
              </p:ext>
            </p:extLst>
          </p:nvPr>
        </p:nvGraphicFramePr>
        <p:xfrm>
          <a:off x="1765300" y="1651460"/>
          <a:ext cx="7127875" cy="684213"/>
        </p:xfrm>
        <a:graphic>
          <a:graphicData uri="http://schemas.openxmlformats.org/presentationml/2006/ole">
            <mc:AlternateContent xmlns:mc="http://schemas.openxmlformats.org/markup-compatibility/2006">
              <mc:Choice xmlns:v="urn:schemas-microsoft-com:vml" Requires="v">
                <p:oleObj spid="_x0000_s389407" name="公式" r:id="rId5" imgW="2514600" imgH="241200" progId="Equation.3">
                  <p:embed/>
                </p:oleObj>
              </mc:Choice>
              <mc:Fallback>
                <p:oleObj name="公式" r:id="rId5" imgW="251460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1651460"/>
                        <a:ext cx="7127875"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5" descr="蓝色面巾纸"/>
          <p:cNvGraphicFramePr>
            <a:graphicFrameLocks noChangeAspect="1"/>
          </p:cNvGraphicFramePr>
          <p:nvPr>
            <p:extLst>
              <p:ext uri="{D42A27DB-BD31-4B8C-83A1-F6EECF244321}">
                <p14:modId xmlns:p14="http://schemas.microsoft.com/office/powerpoint/2010/main" val="3011723425"/>
              </p:ext>
            </p:extLst>
          </p:nvPr>
        </p:nvGraphicFramePr>
        <p:xfrm>
          <a:off x="2818674" y="5061997"/>
          <a:ext cx="4264025" cy="668337"/>
        </p:xfrm>
        <a:graphic>
          <a:graphicData uri="http://schemas.openxmlformats.org/presentationml/2006/ole">
            <mc:AlternateContent xmlns:mc="http://schemas.openxmlformats.org/markup-compatibility/2006">
              <mc:Choice xmlns:v="urn:schemas-microsoft-com:vml" Requires="v">
                <p:oleObj spid="_x0000_s389408" name="公式" r:id="rId7" imgW="1460160" imgH="228600" progId="Equation.3">
                  <p:embed/>
                </p:oleObj>
              </mc:Choice>
              <mc:Fallback>
                <p:oleObj name="公式" r:id="rId7" imgW="146016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8674" y="5061997"/>
                        <a:ext cx="4264025"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5" descr="蓝色面巾纸"/>
          <p:cNvGraphicFramePr>
            <a:graphicFrameLocks noChangeAspect="1"/>
          </p:cNvGraphicFramePr>
          <p:nvPr>
            <p:extLst>
              <p:ext uri="{D42A27DB-BD31-4B8C-83A1-F6EECF244321}">
                <p14:modId xmlns:p14="http://schemas.microsoft.com/office/powerpoint/2010/main" val="3175815579"/>
              </p:ext>
            </p:extLst>
          </p:nvPr>
        </p:nvGraphicFramePr>
        <p:xfrm>
          <a:off x="3019596" y="3896185"/>
          <a:ext cx="2520950" cy="593725"/>
        </p:xfrm>
        <a:graphic>
          <a:graphicData uri="http://schemas.openxmlformats.org/presentationml/2006/ole">
            <mc:AlternateContent xmlns:mc="http://schemas.openxmlformats.org/markup-compatibility/2006">
              <mc:Choice xmlns:v="urn:schemas-microsoft-com:vml" Requires="v">
                <p:oleObj spid="_x0000_s389409" name="公式" r:id="rId9" imgW="863280" imgH="203040" progId="Equation.3">
                  <p:embed/>
                </p:oleObj>
              </mc:Choice>
              <mc:Fallback>
                <p:oleObj name="公式" r:id="rId9" imgW="863280" imgH="203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9596" y="3896185"/>
                        <a:ext cx="252095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函数间隔</a:t>
            </a:r>
          </a:p>
        </p:txBody>
      </p:sp>
      <p:sp>
        <p:nvSpPr>
          <p:cNvPr id="12293" name="内容占位符 2"/>
          <p:cNvSpPr>
            <a:spLocks noGrp="1"/>
          </p:cNvSpPr>
          <p:nvPr>
            <p:ph idx="1"/>
          </p:nvPr>
        </p:nvSpPr>
        <p:spPr>
          <a:xfrm>
            <a:off x="685800" y="1812925"/>
            <a:ext cx="7772400" cy="4283075"/>
          </a:xfrm>
        </p:spPr>
        <p:txBody>
          <a:bodyPr>
            <a:normAutofit/>
          </a:bodyPr>
          <a:lstStyle/>
          <a:p>
            <a:r>
              <a:rPr lang="zh-CN" altLang="en-US" sz="3200" b="1" dirty="0"/>
              <a:t>设训练集</a:t>
            </a:r>
            <a:r>
              <a:rPr lang="en-US" altLang="zh-CN" sz="3200" b="1" dirty="0"/>
              <a:t>T</a:t>
            </a:r>
            <a:r>
              <a:rPr lang="zh-CN" altLang="en-US" sz="3200" b="1" dirty="0"/>
              <a:t>和超平面</a:t>
            </a:r>
            <a:r>
              <a:rPr lang="en-US" altLang="zh-CN" sz="3200" b="1" dirty="0"/>
              <a:t>(</a:t>
            </a:r>
            <a:r>
              <a:rPr lang="en-US" altLang="zh-CN" sz="3200" b="1" i="1" dirty="0" err="1"/>
              <a:t>w,b</a:t>
            </a:r>
            <a:r>
              <a:rPr lang="en-US" altLang="zh-CN" sz="3200" b="1" dirty="0"/>
              <a:t>)</a:t>
            </a:r>
            <a:r>
              <a:rPr lang="zh-CN" altLang="en-US" sz="3200" b="1" dirty="0"/>
              <a:t>，定义超平面</a:t>
            </a:r>
            <a:r>
              <a:rPr lang="en-US" altLang="zh-CN" sz="3200" b="1" dirty="0"/>
              <a:t>(</a:t>
            </a:r>
            <a:r>
              <a:rPr lang="en-US" altLang="zh-CN" sz="3200" b="1" i="1" dirty="0" err="1"/>
              <a:t>w,b</a:t>
            </a:r>
            <a:r>
              <a:rPr lang="en-US" altLang="zh-CN" sz="3200" b="1" dirty="0"/>
              <a:t>)</a:t>
            </a:r>
            <a:r>
              <a:rPr lang="zh-CN" altLang="en-US" sz="3200" b="1" dirty="0"/>
              <a:t>关于样本点</a:t>
            </a:r>
            <a:r>
              <a:rPr lang="en-US" altLang="zh-CN" sz="3200" b="1" dirty="0"/>
              <a:t>(</a:t>
            </a:r>
            <a:r>
              <a:rPr lang="en-US" altLang="zh-CN" sz="3200" b="1" dirty="0" err="1"/>
              <a:t>x</a:t>
            </a:r>
            <a:r>
              <a:rPr lang="en-US" altLang="zh-CN" sz="3200" b="1" baseline="-25000" dirty="0" err="1"/>
              <a:t>i</a:t>
            </a:r>
            <a:r>
              <a:rPr lang="en-US" altLang="zh-CN" sz="3200" b="1" dirty="0" err="1"/>
              <a:t>,y</a:t>
            </a:r>
            <a:r>
              <a:rPr lang="en-US" altLang="zh-CN" sz="3200" b="1" baseline="-25000" dirty="0" err="1"/>
              <a:t>i</a:t>
            </a:r>
            <a:r>
              <a:rPr lang="en-US" altLang="zh-CN" sz="3200" b="1" dirty="0"/>
              <a:t>)</a:t>
            </a:r>
            <a:r>
              <a:rPr lang="zh-CN" altLang="en-US" sz="3200" b="1" dirty="0"/>
              <a:t>的函数间隔为：</a:t>
            </a:r>
            <a:endParaRPr lang="en-US" altLang="zh-CN" sz="3200" b="1" dirty="0"/>
          </a:p>
          <a:p>
            <a:endParaRPr lang="en-US" altLang="zh-CN" sz="3200" b="1" dirty="0"/>
          </a:p>
          <a:p>
            <a:endParaRPr lang="en-US" altLang="zh-CN" sz="3200" b="1" dirty="0"/>
          </a:p>
          <a:p>
            <a:r>
              <a:rPr lang="zh-CN" altLang="en-US" sz="3200" b="1" dirty="0"/>
              <a:t>定义超平面关于</a:t>
            </a:r>
            <a:r>
              <a:rPr lang="en-US" altLang="zh-CN" sz="3200" b="1" dirty="0"/>
              <a:t>T</a:t>
            </a:r>
            <a:r>
              <a:rPr lang="zh-CN" altLang="en-US" sz="3200" b="1" dirty="0"/>
              <a:t>的函数间隔为：</a:t>
            </a:r>
          </a:p>
        </p:txBody>
      </p:sp>
      <p:sp>
        <p:nvSpPr>
          <p:cNvPr id="12294" name="灯片编号占位符 3"/>
          <p:cNvSpPr>
            <a:spLocks noGrp="1"/>
          </p:cNvSpPr>
          <p:nvPr>
            <p:ph type="sldNum" sz="quarter" idx="12"/>
          </p:nvPr>
        </p:nvSpPr>
        <p:spPr>
          <a:noFill/>
        </p:spPr>
        <p:txBody>
          <a:bodyPr/>
          <a:lstStyle/>
          <a:p>
            <a:fld id="{122A5DA2-E1B2-4435-B1C3-40B7DC01635B}" type="slidenum">
              <a:rPr lang="en-US" altLang="zh-CN" smtClean="0">
                <a:ea typeface="黑体" pitchFamily="49" charset="-122"/>
              </a:rPr>
              <a:pPr/>
              <a:t>12</a:t>
            </a:fld>
            <a:endParaRPr lang="en-US" altLang="zh-CN">
              <a:ea typeface="黑体" pitchFamily="49" charset="-122"/>
            </a:endParaRPr>
          </a:p>
        </p:txBody>
      </p:sp>
      <p:graphicFrame>
        <p:nvGraphicFramePr>
          <p:cNvPr id="12290" name="Object 2" descr="羊皮纸"/>
          <p:cNvGraphicFramePr>
            <a:graphicFrameLocks noChangeAspect="1"/>
          </p:cNvGraphicFramePr>
          <p:nvPr/>
        </p:nvGraphicFramePr>
        <p:xfrm>
          <a:off x="2540000" y="2965450"/>
          <a:ext cx="2465388" cy="733425"/>
        </p:xfrm>
        <a:graphic>
          <a:graphicData uri="http://schemas.openxmlformats.org/presentationml/2006/ole">
            <mc:AlternateContent xmlns:mc="http://schemas.openxmlformats.org/markup-compatibility/2006">
              <mc:Choice xmlns:v="urn:schemas-microsoft-com:vml" Requires="v">
                <p:oleObj spid="_x0000_s390286" name="公式" r:id="rId3" imgW="1066680" imgH="317160" progId="Equation.3">
                  <p:embed/>
                </p:oleObj>
              </mc:Choice>
              <mc:Fallback>
                <p:oleObj name="公式" r:id="rId3" imgW="1066680" imgH="317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965450"/>
                        <a:ext cx="2465388"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2" descr="羊皮纸"/>
          <p:cNvGraphicFramePr>
            <a:graphicFrameLocks noChangeAspect="1"/>
          </p:cNvGraphicFramePr>
          <p:nvPr/>
        </p:nvGraphicFramePr>
        <p:xfrm>
          <a:off x="2808288" y="4703763"/>
          <a:ext cx="1527175" cy="850900"/>
        </p:xfrm>
        <a:graphic>
          <a:graphicData uri="http://schemas.openxmlformats.org/presentationml/2006/ole">
            <mc:AlternateContent xmlns:mc="http://schemas.openxmlformats.org/markup-compatibility/2006">
              <mc:Choice xmlns:v="urn:schemas-microsoft-com:vml" Requires="v">
                <p:oleObj spid="_x0000_s390287" name="公式" r:id="rId5" imgW="660240" imgH="368280" progId="Equation.3">
                  <p:embed/>
                </p:oleObj>
              </mc:Choice>
              <mc:Fallback>
                <p:oleObj name="公式" r:id="rId5" imgW="660240" imgH="368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8288" y="4703763"/>
                        <a:ext cx="1527175"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几何间隔</a:t>
            </a:r>
          </a:p>
        </p:txBody>
      </p:sp>
      <p:sp>
        <p:nvSpPr>
          <p:cNvPr id="13317" name="灯片编号占位符 3"/>
          <p:cNvSpPr>
            <a:spLocks noGrp="1"/>
          </p:cNvSpPr>
          <p:nvPr>
            <p:ph type="sldNum" sz="quarter" idx="12"/>
          </p:nvPr>
        </p:nvSpPr>
        <p:spPr>
          <a:noFill/>
        </p:spPr>
        <p:txBody>
          <a:bodyPr/>
          <a:lstStyle/>
          <a:p>
            <a:fld id="{F25597D4-187E-48AC-A820-041C03096A9F}" type="slidenum">
              <a:rPr lang="en-US" altLang="zh-CN" smtClean="0">
                <a:ea typeface="黑体" pitchFamily="49" charset="-122"/>
              </a:rPr>
              <a:pPr/>
              <a:t>13</a:t>
            </a:fld>
            <a:endParaRPr lang="en-US" altLang="zh-CN">
              <a:ea typeface="黑体" pitchFamily="49" charset="-122"/>
            </a:endParaRPr>
          </a:p>
        </p:txBody>
      </p:sp>
      <p:graphicFrame>
        <p:nvGraphicFramePr>
          <p:cNvPr id="13314" name="Object 2" descr="羊皮纸"/>
          <p:cNvGraphicFramePr>
            <a:graphicFrameLocks noChangeAspect="1"/>
          </p:cNvGraphicFramePr>
          <p:nvPr/>
        </p:nvGraphicFramePr>
        <p:xfrm>
          <a:off x="2185988" y="4124325"/>
          <a:ext cx="5222875" cy="2030413"/>
        </p:xfrm>
        <a:graphic>
          <a:graphicData uri="http://schemas.openxmlformats.org/presentationml/2006/ole">
            <mc:AlternateContent xmlns:mc="http://schemas.openxmlformats.org/markup-compatibility/2006">
              <mc:Choice xmlns:v="urn:schemas-microsoft-com:vml" Requires="v">
                <p:oleObj spid="_x0000_s391310" name="公式" r:id="rId3" imgW="1371600" imgH="533160" progId="Equation.3">
                  <p:embed/>
                </p:oleObj>
              </mc:Choice>
              <mc:Fallback>
                <p:oleObj name="公式" r:id="rId3" imgW="1371600" imgH="533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4124325"/>
                        <a:ext cx="5222875" cy="203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2" descr="羊皮纸"/>
          <p:cNvGraphicFramePr>
            <a:graphicFrameLocks noChangeAspect="1"/>
          </p:cNvGraphicFramePr>
          <p:nvPr/>
        </p:nvGraphicFramePr>
        <p:xfrm>
          <a:off x="2159000" y="1968500"/>
          <a:ext cx="4100513" cy="1562100"/>
        </p:xfrm>
        <a:graphic>
          <a:graphicData uri="http://schemas.openxmlformats.org/presentationml/2006/ole">
            <mc:AlternateContent xmlns:mc="http://schemas.openxmlformats.org/markup-compatibility/2006">
              <mc:Choice xmlns:v="urn:schemas-microsoft-com:vml" Requires="v">
                <p:oleObj spid="_x0000_s391311" name="公式" r:id="rId5" imgW="1333440" imgH="507960" progId="Equation.3">
                  <p:embed/>
                </p:oleObj>
              </mc:Choice>
              <mc:Fallback>
                <p:oleObj name="公式" r:id="rId5" imgW="1333440" imgH="5079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0" y="1968500"/>
                        <a:ext cx="4100513"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3"/>
          <p:cNvSpPr>
            <a:spLocks noGrp="1"/>
          </p:cNvSpPr>
          <p:nvPr>
            <p:ph type="sldNum" sz="quarter" idx="12"/>
          </p:nvPr>
        </p:nvSpPr>
        <p:spPr>
          <a:noFill/>
        </p:spPr>
        <p:txBody>
          <a:bodyPr/>
          <a:lstStyle/>
          <a:p>
            <a:fld id="{37AE7CF0-354B-42E7-9010-9CCC4B45D6A7}" type="slidenum">
              <a:rPr lang="en-US" altLang="zh-CN" smtClean="0">
                <a:ea typeface="黑体" pitchFamily="49" charset="-122"/>
              </a:rPr>
              <a:pPr/>
              <a:t>14</a:t>
            </a:fld>
            <a:endParaRPr lang="en-US" altLang="zh-CN">
              <a:ea typeface="黑体" pitchFamily="49" charset="-122"/>
            </a:endParaRPr>
          </a:p>
        </p:txBody>
      </p:sp>
      <p:cxnSp>
        <p:nvCxnSpPr>
          <p:cNvPr id="14340" name="直接箭头连接符 6"/>
          <p:cNvCxnSpPr>
            <a:cxnSpLocks noChangeShapeType="1"/>
          </p:cNvCxnSpPr>
          <p:nvPr/>
        </p:nvCxnSpPr>
        <p:spPr bwMode="auto">
          <a:xfrm flipV="1">
            <a:off x="941388" y="5777014"/>
            <a:ext cx="6513512" cy="25400"/>
          </a:xfrm>
          <a:prstGeom prst="straightConnector1">
            <a:avLst/>
          </a:prstGeom>
          <a:noFill/>
          <a:ln w="38100" algn="ctr">
            <a:solidFill>
              <a:schemeClr val="tx1"/>
            </a:solidFill>
            <a:round/>
            <a:headEnd/>
            <a:tailEnd type="arrow" w="med" len="med"/>
          </a:ln>
        </p:spPr>
      </p:cxnSp>
      <p:cxnSp>
        <p:nvCxnSpPr>
          <p:cNvPr id="14341" name="直接箭头连接符 7"/>
          <p:cNvCxnSpPr>
            <a:cxnSpLocks noChangeShapeType="1"/>
          </p:cNvCxnSpPr>
          <p:nvPr/>
        </p:nvCxnSpPr>
        <p:spPr bwMode="auto">
          <a:xfrm flipV="1">
            <a:off x="1241425" y="1319314"/>
            <a:ext cx="60325" cy="4872037"/>
          </a:xfrm>
          <a:prstGeom prst="straightConnector1">
            <a:avLst/>
          </a:prstGeom>
          <a:noFill/>
          <a:ln w="38100" algn="ctr">
            <a:solidFill>
              <a:schemeClr val="tx1"/>
            </a:solidFill>
            <a:round/>
            <a:headEnd/>
            <a:tailEnd type="arrow" w="med" len="med"/>
          </a:ln>
        </p:spPr>
      </p:cxnSp>
      <p:sp>
        <p:nvSpPr>
          <p:cNvPr id="14342" name="椭圆 8"/>
          <p:cNvSpPr>
            <a:spLocks noChangeArrowheads="1"/>
          </p:cNvSpPr>
          <p:nvPr/>
        </p:nvSpPr>
        <p:spPr bwMode="auto">
          <a:xfrm>
            <a:off x="2982913" y="4086326"/>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3" name="椭圆 9"/>
          <p:cNvSpPr>
            <a:spLocks noChangeArrowheads="1"/>
          </p:cNvSpPr>
          <p:nvPr/>
        </p:nvSpPr>
        <p:spPr bwMode="auto">
          <a:xfrm>
            <a:off x="1830388" y="3510064"/>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4" name="椭圆 10"/>
          <p:cNvSpPr>
            <a:spLocks noChangeArrowheads="1"/>
          </p:cNvSpPr>
          <p:nvPr/>
        </p:nvSpPr>
        <p:spPr bwMode="auto">
          <a:xfrm>
            <a:off x="3082925" y="4749901"/>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5" name="椭圆 11"/>
          <p:cNvSpPr>
            <a:spLocks noChangeArrowheads="1"/>
          </p:cNvSpPr>
          <p:nvPr/>
        </p:nvSpPr>
        <p:spPr bwMode="auto">
          <a:xfrm>
            <a:off x="2255838" y="4375251"/>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6" name="椭圆 12"/>
          <p:cNvSpPr>
            <a:spLocks noChangeArrowheads="1"/>
          </p:cNvSpPr>
          <p:nvPr/>
        </p:nvSpPr>
        <p:spPr bwMode="auto">
          <a:xfrm>
            <a:off x="3595688" y="3924401"/>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7" name="椭圆 13"/>
          <p:cNvSpPr>
            <a:spLocks noChangeArrowheads="1"/>
          </p:cNvSpPr>
          <p:nvPr/>
        </p:nvSpPr>
        <p:spPr bwMode="auto">
          <a:xfrm>
            <a:off x="2493963" y="2984601"/>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8" name="椭圆 14"/>
          <p:cNvSpPr>
            <a:spLocks noChangeArrowheads="1"/>
          </p:cNvSpPr>
          <p:nvPr/>
        </p:nvSpPr>
        <p:spPr bwMode="auto">
          <a:xfrm>
            <a:off x="2393950" y="3935514"/>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9" name="椭圆 15"/>
          <p:cNvSpPr>
            <a:spLocks noChangeArrowheads="1"/>
          </p:cNvSpPr>
          <p:nvPr/>
        </p:nvSpPr>
        <p:spPr bwMode="auto">
          <a:xfrm>
            <a:off x="1743075" y="4249839"/>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50" name="椭圆 16"/>
          <p:cNvSpPr>
            <a:spLocks noChangeArrowheads="1"/>
          </p:cNvSpPr>
          <p:nvPr/>
        </p:nvSpPr>
        <p:spPr bwMode="auto">
          <a:xfrm>
            <a:off x="2543175" y="4700689"/>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51" name="矩形 17"/>
          <p:cNvSpPr>
            <a:spLocks noChangeArrowheads="1"/>
          </p:cNvSpPr>
          <p:nvPr/>
        </p:nvSpPr>
        <p:spPr bwMode="auto">
          <a:xfrm>
            <a:off x="4271963" y="2695676"/>
            <a:ext cx="138112"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2" name="矩形 18"/>
          <p:cNvSpPr>
            <a:spLocks noChangeArrowheads="1"/>
          </p:cNvSpPr>
          <p:nvPr/>
        </p:nvSpPr>
        <p:spPr bwMode="auto">
          <a:xfrm>
            <a:off x="5124450" y="2144814"/>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3" name="矩形 19"/>
          <p:cNvSpPr>
            <a:spLocks noChangeArrowheads="1"/>
          </p:cNvSpPr>
          <p:nvPr/>
        </p:nvSpPr>
        <p:spPr bwMode="auto">
          <a:xfrm>
            <a:off x="5513388" y="2908401"/>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4" name="矩形 20"/>
          <p:cNvSpPr>
            <a:spLocks noChangeArrowheads="1"/>
          </p:cNvSpPr>
          <p:nvPr/>
        </p:nvSpPr>
        <p:spPr bwMode="auto">
          <a:xfrm>
            <a:off x="4848225" y="2621064"/>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5" name="矩形 21"/>
          <p:cNvSpPr>
            <a:spLocks noChangeArrowheads="1"/>
          </p:cNvSpPr>
          <p:nvPr/>
        </p:nvSpPr>
        <p:spPr bwMode="auto">
          <a:xfrm>
            <a:off x="5349875" y="3584676"/>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6" name="矩形 22"/>
          <p:cNvSpPr>
            <a:spLocks noChangeArrowheads="1"/>
          </p:cNvSpPr>
          <p:nvPr/>
        </p:nvSpPr>
        <p:spPr bwMode="auto">
          <a:xfrm>
            <a:off x="4760913" y="3084614"/>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7" name="矩形 23"/>
          <p:cNvSpPr>
            <a:spLocks noChangeArrowheads="1"/>
          </p:cNvSpPr>
          <p:nvPr/>
        </p:nvSpPr>
        <p:spPr bwMode="auto">
          <a:xfrm>
            <a:off x="6200775" y="3335439"/>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8" name="矩形 24"/>
          <p:cNvSpPr>
            <a:spLocks noChangeArrowheads="1"/>
          </p:cNvSpPr>
          <p:nvPr/>
        </p:nvSpPr>
        <p:spPr bwMode="auto">
          <a:xfrm>
            <a:off x="6000750" y="2444851"/>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2419350" y="2057501"/>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14360" name="椭圆 31"/>
          <p:cNvSpPr>
            <a:spLocks noChangeArrowheads="1"/>
          </p:cNvSpPr>
          <p:nvPr/>
        </p:nvSpPr>
        <p:spPr bwMode="auto">
          <a:xfrm>
            <a:off x="2794000" y="3584676"/>
            <a:ext cx="188913"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cxnSp>
        <p:nvCxnSpPr>
          <p:cNvPr id="14361" name="直接箭头连接符 34"/>
          <p:cNvCxnSpPr>
            <a:cxnSpLocks noChangeShapeType="1"/>
          </p:cNvCxnSpPr>
          <p:nvPr/>
        </p:nvCxnSpPr>
        <p:spPr bwMode="auto">
          <a:xfrm flipV="1">
            <a:off x="3224213" y="1535214"/>
            <a:ext cx="1116012" cy="1239837"/>
          </a:xfrm>
          <a:prstGeom prst="straightConnector1">
            <a:avLst/>
          </a:prstGeom>
          <a:noFill/>
          <a:ln w="38100" algn="ctr">
            <a:solidFill>
              <a:schemeClr val="tx1"/>
            </a:solidFill>
            <a:round/>
            <a:headEnd/>
            <a:tailEnd type="arrow" w="med" len="med"/>
          </a:ln>
        </p:spPr>
      </p:cxnSp>
      <p:sp>
        <p:nvSpPr>
          <p:cNvPr id="14362" name="矩形 35"/>
          <p:cNvSpPr>
            <a:spLocks noChangeArrowheads="1"/>
          </p:cNvSpPr>
          <p:nvPr/>
        </p:nvSpPr>
        <p:spPr bwMode="auto">
          <a:xfrm>
            <a:off x="4310063" y="1406626"/>
            <a:ext cx="138112"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63" name="TextBox 36"/>
          <p:cNvSpPr txBox="1">
            <a:spLocks noChangeArrowheads="1"/>
          </p:cNvSpPr>
          <p:nvPr/>
        </p:nvSpPr>
        <p:spPr bwMode="auto">
          <a:xfrm>
            <a:off x="3921125" y="916089"/>
            <a:ext cx="635000" cy="461665"/>
          </a:xfrm>
          <a:prstGeom prst="rect">
            <a:avLst/>
          </a:prstGeom>
          <a:noFill/>
          <a:ln w="9525">
            <a:noFill/>
            <a:miter lim="800000"/>
            <a:headEnd/>
            <a:tailEnd/>
          </a:ln>
        </p:spPr>
        <p:txBody>
          <a:bodyPr>
            <a:spAutoFit/>
          </a:bodyPr>
          <a:lstStyle/>
          <a:p>
            <a:r>
              <a:rPr lang="en-US" altLang="zh-CN" sz="2400" b="1"/>
              <a:t>A</a:t>
            </a:r>
            <a:endParaRPr lang="zh-CN" altLang="en-US" sz="2400" b="1"/>
          </a:p>
        </p:txBody>
      </p:sp>
      <p:sp>
        <p:nvSpPr>
          <p:cNvPr id="14364" name="TextBox 37"/>
          <p:cNvSpPr txBox="1">
            <a:spLocks noChangeArrowheads="1"/>
          </p:cNvSpPr>
          <p:nvPr/>
        </p:nvSpPr>
        <p:spPr bwMode="auto">
          <a:xfrm>
            <a:off x="2789238" y="2573439"/>
            <a:ext cx="636587" cy="461665"/>
          </a:xfrm>
          <a:prstGeom prst="rect">
            <a:avLst/>
          </a:prstGeom>
          <a:noFill/>
          <a:ln w="9525">
            <a:noFill/>
            <a:miter lim="800000"/>
            <a:headEnd/>
            <a:tailEnd/>
          </a:ln>
        </p:spPr>
        <p:txBody>
          <a:bodyPr>
            <a:spAutoFit/>
          </a:bodyPr>
          <a:lstStyle/>
          <a:p>
            <a:r>
              <a:rPr lang="en-US" altLang="zh-CN" sz="2400" b="1" dirty="0"/>
              <a:t>B</a:t>
            </a:r>
            <a:endParaRPr lang="zh-CN" altLang="en-US" sz="2400" b="1" dirty="0"/>
          </a:p>
        </p:txBody>
      </p:sp>
      <p:graphicFrame>
        <p:nvGraphicFramePr>
          <p:cNvPr id="14338" name="Object 2" descr="羊皮纸"/>
          <p:cNvGraphicFramePr>
            <a:graphicFrameLocks noChangeAspect="1"/>
          </p:cNvGraphicFramePr>
          <p:nvPr>
            <p:extLst>
              <p:ext uri="{D42A27DB-BD31-4B8C-83A1-F6EECF244321}">
                <p14:modId xmlns:p14="http://schemas.microsoft.com/office/powerpoint/2010/main" val="3919016147"/>
              </p:ext>
            </p:extLst>
          </p:nvPr>
        </p:nvGraphicFramePr>
        <p:xfrm>
          <a:off x="3379788" y="1595539"/>
          <a:ext cx="352425" cy="528637"/>
        </p:xfrm>
        <a:graphic>
          <a:graphicData uri="http://schemas.openxmlformats.org/presentationml/2006/ole">
            <mc:AlternateContent xmlns:mc="http://schemas.openxmlformats.org/markup-compatibility/2006">
              <mc:Choice xmlns:v="urn:schemas-microsoft-com:vml" Requires="v">
                <p:oleObj spid="_x0000_s392265" name="公式" r:id="rId3" imgW="152280" imgH="228600" progId="Equation.3">
                  <p:embed/>
                </p:oleObj>
              </mc:Choice>
              <mc:Fallback>
                <p:oleObj name="公式" r:id="rId3" imgW="15228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8" y="1595539"/>
                        <a:ext cx="352425"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365" name="直接箭头连接符 39"/>
          <p:cNvCxnSpPr>
            <a:cxnSpLocks noChangeShapeType="1"/>
          </p:cNvCxnSpPr>
          <p:nvPr/>
        </p:nvCxnSpPr>
        <p:spPr bwMode="auto">
          <a:xfrm flipV="1">
            <a:off x="5610225" y="3906939"/>
            <a:ext cx="758825" cy="836612"/>
          </a:xfrm>
          <a:prstGeom prst="straightConnector1">
            <a:avLst/>
          </a:prstGeom>
          <a:noFill/>
          <a:ln w="38100" algn="ctr">
            <a:solidFill>
              <a:schemeClr val="tx1"/>
            </a:solidFill>
            <a:round/>
            <a:headEnd/>
            <a:tailEnd type="arrow" w="med" len="med"/>
          </a:ln>
        </p:spPr>
      </p:cxnSp>
      <p:sp>
        <p:nvSpPr>
          <p:cNvPr id="14366" name="TextBox 41"/>
          <p:cNvSpPr txBox="1">
            <a:spLocks noChangeArrowheads="1"/>
          </p:cNvSpPr>
          <p:nvPr/>
        </p:nvSpPr>
        <p:spPr bwMode="auto">
          <a:xfrm>
            <a:off x="6416675" y="3597376"/>
            <a:ext cx="635000" cy="461665"/>
          </a:xfrm>
          <a:prstGeom prst="rect">
            <a:avLst/>
          </a:prstGeom>
          <a:noFill/>
          <a:ln w="9525">
            <a:noFill/>
            <a:miter lim="800000"/>
            <a:headEnd/>
            <a:tailEnd/>
          </a:ln>
        </p:spPr>
        <p:txBody>
          <a:bodyPr>
            <a:spAutoFit/>
          </a:bodyPr>
          <a:lstStyle/>
          <a:p>
            <a:r>
              <a:rPr lang="en-US" altLang="zh-CN" sz="2400" b="1" i="1" dirty="0"/>
              <a:t>w</a:t>
            </a:r>
            <a:endParaRPr lang="zh-CN" altLang="en-US" sz="2800" b="1"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函数间隔与几何间隔的关系</a:t>
            </a:r>
          </a:p>
        </p:txBody>
      </p:sp>
      <p:sp>
        <p:nvSpPr>
          <p:cNvPr id="15364" name="灯片编号占位符 3"/>
          <p:cNvSpPr>
            <a:spLocks noGrp="1"/>
          </p:cNvSpPr>
          <p:nvPr>
            <p:ph type="sldNum" sz="quarter" idx="12"/>
          </p:nvPr>
        </p:nvSpPr>
        <p:spPr>
          <a:noFill/>
        </p:spPr>
        <p:txBody>
          <a:bodyPr/>
          <a:lstStyle/>
          <a:p>
            <a:fld id="{465E2F5D-FDCD-4ACA-AB9D-64112507006C}" type="slidenum">
              <a:rPr lang="en-US" altLang="zh-CN" smtClean="0">
                <a:ea typeface="黑体" pitchFamily="49" charset="-122"/>
              </a:rPr>
              <a:pPr/>
              <a:t>15</a:t>
            </a:fld>
            <a:endParaRPr lang="en-US" altLang="zh-CN">
              <a:ea typeface="黑体" pitchFamily="49" charset="-122"/>
            </a:endParaRPr>
          </a:p>
        </p:txBody>
      </p:sp>
      <p:graphicFrame>
        <p:nvGraphicFramePr>
          <p:cNvPr id="15362" name="Object 2" descr="羊皮纸"/>
          <p:cNvGraphicFramePr>
            <a:graphicFrameLocks noChangeAspect="1"/>
          </p:cNvGraphicFramePr>
          <p:nvPr/>
        </p:nvGraphicFramePr>
        <p:xfrm>
          <a:off x="2148547" y="1888288"/>
          <a:ext cx="1371600" cy="3471862"/>
        </p:xfrm>
        <a:graphic>
          <a:graphicData uri="http://schemas.openxmlformats.org/presentationml/2006/ole">
            <mc:AlternateContent xmlns:mc="http://schemas.openxmlformats.org/markup-compatibility/2006">
              <mc:Choice xmlns:v="urn:schemas-microsoft-com:vml" Requires="v">
                <p:oleObj spid="_x0000_s393288" name="公式" r:id="rId4" imgW="520560" imgH="1320480" progId="Equation.3">
                  <p:embed/>
                </p:oleObj>
              </mc:Choice>
              <mc:Fallback>
                <p:oleObj name="公式" r:id="rId4" imgW="520560" imgH="1320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8547" y="1888288"/>
                        <a:ext cx="1371600" cy="347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间隔最大化</a:t>
            </a:r>
          </a:p>
        </p:txBody>
      </p:sp>
      <p:sp>
        <p:nvSpPr>
          <p:cNvPr id="16388" name="灯片编号占位符 3"/>
          <p:cNvSpPr>
            <a:spLocks noGrp="1"/>
          </p:cNvSpPr>
          <p:nvPr>
            <p:ph type="sldNum" sz="quarter" idx="12"/>
          </p:nvPr>
        </p:nvSpPr>
        <p:spPr>
          <a:noFill/>
        </p:spPr>
        <p:txBody>
          <a:bodyPr/>
          <a:lstStyle/>
          <a:p>
            <a:fld id="{B1B32D19-DC3B-47F4-8AA4-ADC6E3913345}" type="slidenum">
              <a:rPr lang="en-US" altLang="zh-CN" smtClean="0">
                <a:ea typeface="黑体" pitchFamily="49" charset="-122"/>
              </a:rPr>
              <a:pPr/>
              <a:t>16</a:t>
            </a:fld>
            <a:endParaRPr lang="en-US" altLang="zh-CN">
              <a:ea typeface="黑体" pitchFamily="49" charset="-122"/>
            </a:endParaRPr>
          </a:p>
        </p:txBody>
      </p:sp>
      <p:graphicFrame>
        <p:nvGraphicFramePr>
          <p:cNvPr id="16386" name="Object 2" descr="羊皮纸"/>
          <p:cNvGraphicFramePr>
            <a:graphicFrameLocks noChangeAspect="1"/>
          </p:cNvGraphicFramePr>
          <p:nvPr/>
        </p:nvGraphicFramePr>
        <p:xfrm>
          <a:off x="1884363" y="1578895"/>
          <a:ext cx="5608637" cy="4606925"/>
        </p:xfrm>
        <a:graphic>
          <a:graphicData uri="http://schemas.openxmlformats.org/presentationml/2006/ole">
            <mc:AlternateContent xmlns:mc="http://schemas.openxmlformats.org/markup-compatibility/2006">
              <mc:Choice xmlns:v="urn:schemas-microsoft-com:vml" Requires="v">
                <p:oleObj spid="_x0000_s394312" name="公式" r:id="rId3" imgW="2425680" imgH="1993680" progId="Equation.3">
                  <p:embed/>
                </p:oleObj>
              </mc:Choice>
              <mc:Fallback>
                <p:oleObj name="公式" r:id="rId3" imgW="2425680" imgH="19936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1578895"/>
                        <a:ext cx="5608637" cy="460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内容占位符 2"/>
          <p:cNvSpPr>
            <a:spLocks noGrp="1"/>
          </p:cNvSpPr>
          <p:nvPr>
            <p:ph idx="1"/>
          </p:nvPr>
        </p:nvSpPr>
        <p:spPr>
          <a:xfrm>
            <a:off x="685800" y="831256"/>
            <a:ext cx="8148638" cy="5827712"/>
          </a:xfrm>
        </p:spPr>
        <p:txBody>
          <a:bodyPr>
            <a:normAutofit/>
          </a:bodyPr>
          <a:lstStyle/>
          <a:p>
            <a:r>
              <a:rPr lang="zh-CN" altLang="en-US" sz="3200" b="1" dirty="0"/>
              <a:t>由于函数间隔是可缩放的，成比例变化不影响最优化问题，所以可取       </a:t>
            </a:r>
            <a:endParaRPr lang="en-US" altLang="zh-CN" sz="3200" b="1" dirty="0"/>
          </a:p>
          <a:p>
            <a:endParaRPr lang="en-US" altLang="zh-CN" sz="3200" b="1" dirty="0"/>
          </a:p>
          <a:p>
            <a:r>
              <a:rPr lang="zh-CN" altLang="en-US" sz="3200" b="1" dirty="0"/>
              <a:t>同时，最大化      与最小化        是等价的，于是问题转化为如下的凸二次规划问题：</a:t>
            </a:r>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r>
              <a:rPr lang="zh-CN" altLang="en-US" sz="3200" b="1" dirty="0"/>
              <a:t>使上式等式成立的点构成了支持向量。</a:t>
            </a:r>
          </a:p>
        </p:txBody>
      </p:sp>
      <p:sp>
        <p:nvSpPr>
          <p:cNvPr id="17415" name="灯片编号占位符 3"/>
          <p:cNvSpPr>
            <a:spLocks noGrp="1"/>
          </p:cNvSpPr>
          <p:nvPr>
            <p:ph type="sldNum" sz="quarter" idx="12"/>
          </p:nvPr>
        </p:nvSpPr>
        <p:spPr>
          <a:noFill/>
        </p:spPr>
        <p:txBody>
          <a:bodyPr/>
          <a:lstStyle/>
          <a:p>
            <a:fld id="{276706E2-B5B6-4931-8A87-0DC88D995155}" type="slidenum">
              <a:rPr lang="en-US" altLang="zh-CN" smtClean="0">
                <a:ea typeface="黑体" pitchFamily="49" charset="-122"/>
              </a:rPr>
              <a:pPr/>
              <a:t>17</a:t>
            </a:fld>
            <a:endParaRPr lang="en-US" altLang="zh-CN">
              <a:ea typeface="黑体" pitchFamily="49" charset="-122"/>
            </a:endParaRPr>
          </a:p>
        </p:txBody>
      </p:sp>
      <p:graphicFrame>
        <p:nvGraphicFramePr>
          <p:cNvPr id="17410" name="Object 2" descr="羊皮纸"/>
          <p:cNvGraphicFramePr>
            <a:graphicFrameLocks noChangeAspect="1"/>
          </p:cNvGraphicFramePr>
          <p:nvPr>
            <p:extLst>
              <p:ext uri="{D42A27DB-BD31-4B8C-83A1-F6EECF244321}">
                <p14:modId xmlns:p14="http://schemas.microsoft.com/office/powerpoint/2010/main" val="3150165829"/>
              </p:ext>
            </p:extLst>
          </p:nvPr>
        </p:nvGraphicFramePr>
        <p:xfrm>
          <a:off x="6048602" y="1254139"/>
          <a:ext cx="639581" cy="590522"/>
        </p:xfrm>
        <a:graphic>
          <a:graphicData uri="http://schemas.openxmlformats.org/presentationml/2006/ole">
            <mc:AlternateContent xmlns:mc="http://schemas.openxmlformats.org/markup-compatibility/2006">
              <mc:Choice xmlns:v="urn:schemas-microsoft-com:vml" Requires="v">
                <p:oleObj spid="_x0000_s395554" name="公式" r:id="rId3" imgW="330120" imgH="304560" progId="Equation.3">
                  <p:embed/>
                </p:oleObj>
              </mc:Choice>
              <mc:Fallback>
                <p:oleObj name="公式" r:id="rId3" imgW="330120" imgH="3045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602" y="1254139"/>
                        <a:ext cx="639581" cy="590522"/>
                      </a:xfrm>
                      <a:prstGeom prst="rect">
                        <a:avLst/>
                      </a:prstGeom>
                      <a:noFill/>
                    </p:spPr>
                  </p:pic>
                </p:oleObj>
              </mc:Fallback>
            </mc:AlternateContent>
          </a:graphicData>
        </a:graphic>
      </p:graphicFrame>
      <p:graphicFrame>
        <p:nvGraphicFramePr>
          <p:cNvPr id="17411" name="Object 2" descr="羊皮纸"/>
          <p:cNvGraphicFramePr>
            <a:graphicFrameLocks noChangeAspect="1"/>
          </p:cNvGraphicFramePr>
          <p:nvPr>
            <p:extLst>
              <p:ext uri="{D42A27DB-BD31-4B8C-83A1-F6EECF244321}">
                <p14:modId xmlns:p14="http://schemas.microsoft.com/office/powerpoint/2010/main" val="1288545362"/>
              </p:ext>
            </p:extLst>
          </p:nvPr>
        </p:nvGraphicFramePr>
        <p:xfrm>
          <a:off x="3635375" y="2380664"/>
          <a:ext cx="455613" cy="641350"/>
        </p:xfrm>
        <a:graphic>
          <a:graphicData uri="http://schemas.openxmlformats.org/presentationml/2006/ole">
            <mc:AlternateContent xmlns:mc="http://schemas.openxmlformats.org/markup-compatibility/2006">
              <mc:Choice xmlns:v="urn:schemas-microsoft-com:vml" Requires="v">
                <p:oleObj spid="_x0000_s395555" name="公式" r:id="rId5" imgW="190440" imgH="266400" progId="Equation.3">
                  <p:embed/>
                </p:oleObj>
              </mc:Choice>
              <mc:Fallback>
                <p:oleObj name="公式" r:id="rId5" imgW="190440" imgH="266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2380664"/>
                        <a:ext cx="45561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2" descr="羊皮纸"/>
          <p:cNvGraphicFramePr>
            <a:graphicFrameLocks noChangeAspect="1"/>
          </p:cNvGraphicFramePr>
          <p:nvPr>
            <p:extLst>
              <p:ext uri="{D42A27DB-BD31-4B8C-83A1-F6EECF244321}">
                <p14:modId xmlns:p14="http://schemas.microsoft.com/office/powerpoint/2010/main" val="2550558261"/>
              </p:ext>
            </p:extLst>
          </p:nvPr>
        </p:nvGraphicFramePr>
        <p:xfrm>
          <a:off x="5750830" y="2465617"/>
          <a:ext cx="779463" cy="573088"/>
        </p:xfrm>
        <a:graphic>
          <a:graphicData uri="http://schemas.openxmlformats.org/presentationml/2006/ole">
            <mc:AlternateContent xmlns:mc="http://schemas.openxmlformats.org/markup-compatibility/2006">
              <mc:Choice xmlns:v="urn:schemas-microsoft-com:vml" Requires="v">
                <p:oleObj spid="_x0000_s395556" name="公式" r:id="rId7" imgW="380880" imgH="279360" progId="Equation.3">
                  <p:embed/>
                </p:oleObj>
              </mc:Choice>
              <mc:Fallback>
                <p:oleObj name="公式" r:id="rId7" imgW="380880" imgH="2793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0830" y="2465617"/>
                        <a:ext cx="779463"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2" descr="羊皮纸"/>
          <p:cNvGraphicFramePr>
            <a:graphicFrameLocks noChangeAspect="1"/>
          </p:cNvGraphicFramePr>
          <p:nvPr>
            <p:extLst>
              <p:ext uri="{D42A27DB-BD31-4B8C-83A1-F6EECF244321}">
                <p14:modId xmlns:p14="http://schemas.microsoft.com/office/powerpoint/2010/main" val="3246138781"/>
              </p:ext>
            </p:extLst>
          </p:nvPr>
        </p:nvGraphicFramePr>
        <p:xfrm>
          <a:off x="1120781" y="3519488"/>
          <a:ext cx="7069138" cy="1690687"/>
        </p:xfrm>
        <a:graphic>
          <a:graphicData uri="http://schemas.openxmlformats.org/presentationml/2006/ole">
            <mc:AlternateContent xmlns:mc="http://schemas.openxmlformats.org/markup-compatibility/2006">
              <mc:Choice xmlns:v="urn:schemas-microsoft-com:vml" Requires="v">
                <p:oleObj spid="_x0000_s395557" name="公式" r:id="rId9" imgW="2768400" imgH="660240" progId="Equation.3">
                  <p:embed/>
                </p:oleObj>
              </mc:Choice>
              <mc:Fallback>
                <p:oleObj name="公式" r:id="rId9" imgW="2768400" imgH="660240" progId="Equation.3">
                  <p:embed/>
                  <p:pic>
                    <p:nvPicPr>
                      <p:cNvPr id="0" name="Picture 5"/>
                      <p:cNvPicPr>
                        <a:picLocks noChangeAspect="1" noChangeArrowheads="1"/>
                      </p:cNvPicPr>
                      <p:nvPr/>
                    </p:nvPicPr>
                    <p:blipFill>
                      <a:blip r:embed="rId10"/>
                      <a:srcRect/>
                      <a:stretch>
                        <a:fillRect/>
                      </a:stretch>
                    </p:blipFill>
                    <p:spPr bwMode="auto">
                      <a:xfrm>
                        <a:off x="1120781" y="3519488"/>
                        <a:ext cx="7069138" cy="169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571500"/>
            <a:ext cx="7772400" cy="1143000"/>
          </a:xfrm>
        </p:spPr>
        <p:txBody>
          <a:bodyPr/>
          <a:lstStyle/>
          <a:p>
            <a:pPr>
              <a:defRPr/>
            </a:pPr>
            <a:r>
              <a:rPr lang="zh-CN" altLang="en-US" dirty="0"/>
              <a:t>最优分界面</a:t>
            </a:r>
          </a:p>
        </p:txBody>
      </p:sp>
      <p:sp>
        <p:nvSpPr>
          <p:cNvPr id="18439" name="灯片编号占位符 3"/>
          <p:cNvSpPr>
            <a:spLocks noGrp="1"/>
          </p:cNvSpPr>
          <p:nvPr>
            <p:ph type="sldNum" sz="quarter" idx="12"/>
          </p:nvPr>
        </p:nvSpPr>
        <p:spPr>
          <a:noFill/>
        </p:spPr>
        <p:txBody>
          <a:bodyPr/>
          <a:lstStyle/>
          <a:p>
            <a:fld id="{08D01FD5-98A9-4D4F-B86E-B016C4BD6975}" type="slidenum">
              <a:rPr lang="en-US" altLang="zh-CN" smtClean="0">
                <a:ea typeface="黑体" pitchFamily="49" charset="-122"/>
              </a:rPr>
              <a:pPr/>
              <a:t>18</a:t>
            </a:fld>
            <a:endParaRPr lang="en-US" altLang="zh-CN">
              <a:ea typeface="黑体" pitchFamily="49" charset="-122"/>
            </a:endParaRPr>
          </a:p>
        </p:txBody>
      </p:sp>
      <p:sp>
        <p:nvSpPr>
          <p:cNvPr id="18440"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1B665023-B133-4E6C-B08A-6E5410581D76}" type="slidenum">
              <a:rPr kumimoji="0" lang="en-US" altLang="zh-CN" sz="1400"/>
              <a:pPr algn="r"/>
              <a:t>18</a:t>
            </a:fld>
            <a:endParaRPr kumimoji="0" lang="en-US" altLang="zh-CN" sz="1400"/>
          </a:p>
        </p:txBody>
      </p:sp>
      <p:cxnSp>
        <p:nvCxnSpPr>
          <p:cNvPr id="18441" name="直接箭头连接符 5"/>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18442" name="直接箭头连接符 6"/>
          <p:cNvCxnSpPr>
            <a:cxnSpLocks noChangeShapeType="1"/>
          </p:cNvCxnSpPr>
          <p:nvPr/>
        </p:nvCxnSpPr>
        <p:spPr bwMode="auto">
          <a:xfrm flipV="1">
            <a:off x="1841500" y="2943225"/>
            <a:ext cx="49213" cy="3608388"/>
          </a:xfrm>
          <a:prstGeom prst="straightConnector1">
            <a:avLst/>
          </a:prstGeom>
          <a:noFill/>
          <a:ln w="38100" algn="ctr">
            <a:solidFill>
              <a:schemeClr val="tx1"/>
            </a:solidFill>
            <a:round/>
            <a:headEnd/>
            <a:tailEnd type="arrow" w="med" len="med"/>
          </a:ln>
        </p:spPr>
      </p:cxnSp>
      <p:sp>
        <p:nvSpPr>
          <p:cNvPr id="18443" name="椭圆 7"/>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4" name="椭圆 8"/>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5" name="椭圆 9"/>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6" name="椭圆 10"/>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7" name="椭圆 11"/>
          <p:cNvSpPr>
            <a:spLocks noChangeArrowheads="1"/>
          </p:cNvSpPr>
          <p:nvPr/>
        </p:nvSpPr>
        <p:spPr bwMode="auto">
          <a:xfrm>
            <a:off x="4195763" y="4284663"/>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8" name="椭圆 12"/>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9" name="椭圆 13"/>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0" name="椭圆 14"/>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1" name="椭圆 15"/>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2" name="矩形 16"/>
          <p:cNvSpPr>
            <a:spLocks noChangeArrowheads="1"/>
          </p:cNvSpPr>
          <p:nvPr/>
        </p:nvSpPr>
        <p:spPr bwMode="auto">
          <a:xfrm>
            <a:off x="4872038" y="3055938"/>
            <a:ext cx="138112"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3" name="矩形 17"/>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4" name="矩形 18"/>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5" name="矩形 19"/>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6" name="矩形 20"/>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7" name="矩形 21"/>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8" name="矩形 22"/>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9" name="矩形 23"/>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3019425" y="2417763"/>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8" name="直接连接符 27"/>
          <p:cNvCxnSpPr/>
          <p:nvPr/>
        </p:nvCxnSpPr>
        <p:spPr bwMode="auto">
          <a:xfrm>
            <a:off x="3570288" y="1966913"/>
            <a:ext cx="3494087"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9" name="直接连接符 28"/>
          <p:cNvCxnSpPr/>
          <p:nvPr/>
        </p:nvCxnSpPr>
        <p:spPr bwMode="auto">
          <a:xfrm>
            <a:off x="2605088" y="2955925"/>
            <a:ext cx="3495675"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graphicFrame>
        <p:nvGraphicFramePr>
          <p:cNvPr id="18434" name="Object 2" descr="羊皮纸"/>
          <p:cNvGraphicFramePr>
            <a:graphicFrameLocks noChangeAspect="1"/>
          </p:cNvGraphicFramePr>
          <p:nvPr/>
        </p:nvGraphicFramePr>
        <p:xfrm>
          <a:off x="1485900" y="1822450"/>
          <a:ext cx="1920875" cy="465138"/>
        </p:xfrm>
        <a:graphic>
          <a:graphicData uri="http://schemas.openxmlformats.org/presentationml/2006/ole">
            <mc:AlternateContent xmlns:mc="http://schemas.openxmlformats.org/markup-compatibility/2006">
              <mc:Choice xmlns:v="urn:schemas-microsoft-com:vml" Requires="v">
                <p:oleObj spid="_x0000_s396570" name="公式" r:id="rId4" imgW="736560" imgH="177480" progId="Equation.3">
                  <p:embed/>
                </p:oleObj>
              </mc:Choice>
              <mc:Fallback>
                <p:oleObj name="公式" r:id="rId4" imgW="736560" imgH="177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1822450"/>
                        <a:ext cx="19208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8463" name="直接箭头连接符 36"/>
          <p:cNvCxnSpPr>
            <a:cxnSpLocks noChangeShapeType="1"/>
          </p:cNvCxnSpPr>
          <p:nvPr/>
        </p:nvCxnSpPr>
        <p:spPr bwMode="auto">
          <a:xfrm flipH="1">
            <a:off x="6149975" y="4897438"/>
            <a:ext cx="827088" cy="1014412"/>
          </a:xfrm>
          <a:prstGeom prst="straightConnector1">
            <a:avLst/>
          </a:prstGeom>
          <a:noFill/>
          <a:ln w="38100" algn="ctr">
            <a:solidFill>
              <a:schemeClr val="tx1"/>
            </a:solidFill>
            <a:round/>
            <a:headEnd type="arrow" w="med" len="med"/>
            <a:tailEnd type="arrow" w="med" len="med"/>
          </a:ln>
        </p:spPr>
      </p:cxnSp>
      <p:graphicFrame>
        <p:nvGraphicFramePr>
          <p:cNvPr id="18435" name="Object 3" descr="蓝色面巾纸"/>
          <p:cNvGraphicFramePr>
            <a:graphicFrameLocks noChangeAspect="1"/>
          </p:cNvGraphicFramePr>
          <p:nvPr/>
        </p:nvGraphicFramePr>
        <p:xfrm>
          <a:off x="7285038" y="5056188"/>
          <a:ext cx="519112" cy="906462"/>
        </p:xfrm>
        <a:graphic>
          <a:graphicData uri="http://schemas.openxmlformats.org/presentationml/2006/ole">
            <mc:AlternateContent xmlns:mc="http://schemas.openxmlformats.org/markup-compatibility/2006">
              <mc:Choice xmlns:v="urn:schemas-microsoft-com:vml" Requires="v">
                <p:oleObj spid="_x0000_s396571" name="公式" r:id="rId6" imgW="253800" imgH="444240" progId="Equation.3">
                  <p:embed/>
                </p:oleObj>
              </mc:Choice>
              <mc:Fallback>
                <p:oleObj name="公式" r:id="rId6" imgW="253800" imgH="4442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5038" y="5056188"/>
                        <a:ext cx="51911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4" name="椭圆 38"/>
          <p:cNvSpPr>
            <a:spLocks noChangeArrowheads="1"/>
          </p:cNvSpPr>
          <p:nvPr/>
        </p:nvSpPr>
        <p:spPr bwMode="auto">
          <a:xfrm>
            <a:off x="3394075" y="3944938"/>
            <a:ext cx="188913"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cxnSp>
        <p:nvCxnSpPr>
          <p:cNvPr id="18465" name="直接箭头连接符 30"/>
          <p:cNvCxnSpPr>
            <a:cxnSpLocks noChangeShapeType="1"/>
          </p:cNvCxnSpPr>
          <p:nvPr/>
        </p:nvCxnSpPr>
        <p:spPr bwMode="auto">
          <a:xfrm flipV="1">
            <a:off x="3921125" y="2324100"/>
            <a:ext cx="758825" cy="838200"/>
          </a:xfrm>
          <a:prstGeom prst="straightConnector1">
            <a:avLst/>
          </a:prstGeom>
          <a:noFill/>
          <a:ln w="38100" algn="ctr">
            <a:solidFill>
              <a:schemeClr val="tx1"/>
            </a:solidFill>
            <a:round/>
            <a:headEnd/>
            <a:tailEnd type="arrow" w="med" len="med"/>
          </a:ln>
        </p:spPr>
      </p:cxnSp>
      <p:sp>
        <p:nvSpPr>
          <p:cNvPr id="18466" name="TextBox 31"/>
          <p:cNvSpPr txBox="1">
            <a:spLocks noChangeArrowheads="1"/>
          </p:cNvSpPr>
          <p:nvPr/>
        </p:nvSpPr>
        <p:spPr bwMode="auto">
          <a:xfrm>
            <a:off x="4727575" y="2014538"/>
            <a:ext cx="635000" cy="465137"/>
          </a:xfrm>
          <a:prstGeom prst="rect">
            <a:avLst/>
          </a:prstGeom>
          <a:noFill/>
          <a:ln w="9525">
            <a:noFill/>
            <a:miter lim="800000"/>
            <a:headEnd/>
            <a:tailEnd/>
          </a:ln>
        </p:spPr>
        <p:txBody>
          <a:bodyPr>
            <a:spAutoFit/>
          </a:bodyPr>
          <a:lstStyle/>
          <a:p>
            <a:r>
              <a:rPr lang="en-US" altLang="zh-CN" i="1"/>
              <a:t>w</a:t>
            </a:r>
            <a:endParaRPr lang="zh-CN" altLang="en-US" i="1"/>
          </a:p>
        </p:txBody>
      </p:sp>
      <p:graphicFrame>
        <p:nvGraphicFramePr>
          <p:cNvPr id="18436" name="Object 2" descr="羊皮纸"/>
          <p:cNvGraphicFramePr>
            <a:graphicFrameLocks noChangeAspect="1"/>
          </p:cNvGraphicFramePr>
          <p:nvPr/>
        </p:nvGraphicFramePr>
        <p:xfrm>
          <a:off x="3721100" y="1543050"/>
          <a:ext cx="1854200" cy="465138"/>
        </p:xfrm>
        <a:graphic>
          <a:graphicData uri="http://schemas.openxmlformats.org/presentationml/2006/ole">
            <mc:AlternateContent xmlns:mc="http://schemas.openxmlformats.org/markup-compatibility/2006">
              <mc:Choice xmlns:v="urn:schemas-microsoft-com:vml" Requires="v">
                <p:oleObj spid="_x0000_s396572" name="公式" r:id="rId8" imgW="711000" imgH="177480" progId="Equation.3">
                  <p:embed/>
                </p:oleObj>
              </mc:Choice>
              <mc:Fallback>
                <p:oleObj name="公式" r:id="rId8" imgW="711000" imgH="1774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21100" y="1543050"/>
                        <a:ext cx="18542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2" descr="羊皮纸"/>
          <p:cNvGraphicFramePr>
            <a:graphicFrameLocks noChangeAspect="1"/>
          </p:cNvGraphicFramePr>
          <p:nvPr/>
        </p:nvGraphicFramePr>
        <p:xfrm>
          <a:off x="642938" y="2473325"/>
          <a:ext cx="2120900" cy="465138"/>
        </p:xfrm>
        <a:graphic>
          <a:graphicData uri="http://schemas.openxmlformats.org/presentationml/2006/ole">
            <mc:AlternateContent xmlns:mc="http://schemas.openxmlformats.org/markup-compatibility/2006">
              <mc:Choice xmlns:v="urn:schemas-microsoft-com:vml" Requires="v">
                <p:oleObj spid="_x0000_s396573" name="公式" r:id="rId10" imgW="812520" imgH="177480" progId="Equation.3">
                  <p:embed/>
                </p:oleObj>
              </mc:Choice>
              <mc:Fallback>
                <p:oleObj name="公式" r:id="rId10" imgW="812520" imgH="1774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2938" y="2473325"/>
                        <a:ext cx="21209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学习的对偶算法</a:t>
            </a:r>
          </a:p>
        </p:txBody>
      </p:sp>
      <p:sp>
        <p:nvSpPr>
          <p:cNvPr id="20485" name="内容占位符 2"/>
          <p:cNvSpPr>
            <a:spLocks noGrp="1"/>
          </p:cNvSpPr>
          <p:nvPr>
            <p:ph idx="1"/>
          </p:nvPr>
        </p:nvSpPr>
        <p:spPr>
          <a:xfrm>
            <a:off x="685800" y="1552524"/>
            <a:ext cx="7772400" cy="4848271"/>
          </a:xfrm>
        </p:spPr>
        <p:txBody>
          <a:bodyPr/>
          <a:lstStyle/>
          <a:p>
            <a:r>
              <a:rPr lang="zh-CN" altLang="en-US" sz="3200" b="1" dirty="0"/>
              <a:t>原始问题：</a:t>
            </a:r>
            <a:endParaRPr lang="en-US" altLang="zh-CN" sz="3200" b="1" dirty="0"/>
          </a:p>
          <a:p>
            <a:endParaRPr lang="en-US" altLang="zh-CN" sz="3200" b="1" dirty="0"/>
          </a:p>
          <a:p>
            <a:endParaRPr lang="en-US" altLang="zh-CN" sz="3200" b="1" dirty="0"/>
          </a:p>
          <a:p>
            <a:endParaRPr lang="en-US" altLang="zh-CN" sz="3200" b="1" dirty="0"/>
          </a:p>
          <a:p>
            <a:endParaRPr lang="en-US" altLang="zh-CN" sz="2800" b="1" dirty="0"/>
          </a:p>
          <a:p>
            <a:r>
              <a:rPr lang="zh-CN" altLang="en-US" sz="3200" b="1" dirty="0"/>
              <a:t>定义拉格朗日函数</a:t>
            </a:r>
            <a:r>
              <a:rPr lang="zh-CN" altLang="en-US" dirty="0"/>
              <a:t>：</a:t>
            </a:r>
          </a:p>
        </p:txBody>
      </p:sp>
      <p:sp>
        <p:nvSpPr>
          <p:cNvPr id="20486" name="灯片编号占位符 3"/>
          <p:cNvSpPr>
            <a:spLocks noGrp="1"/>
          </p:cNvSpPr>
          <p:nvPr>
            <p:ph type="sldNum" sz="quarter" idx="12"/>
          </p:nvPr>
        </p:nvSpPr>
        <p:spPr>
          <a:noFill/>
        </p:spPr>
        <p:txBody>
          <a:bodyPr/>
          <a:lstStyle/>
          <a:p>
            <a:fld id="{C6AB7A8A-36FD-4A37-841F-0A1946F753A2}" type="slidenum">
              <a:rPr lang="en-US" altLang="zh-CN" smtClean="0">
                <a:ea typeface="黑体" pitchFamily="49" charset="-122"/>
              </a:rPr>
              <a:pPr/>
              <a:t>19</a:t>
            </a:fld>
            <a:endParaRPr lang="en-US" altLang="zh-CN">
              <a:ea typeface="黑体" pitchFamily="49" charset="-122"/>
            </a:endParaRPr>
          </a:p>
        </p:txBody>
      </p:sp>
      <p:graphicFrame>
        <p:nvGraphicFramePr>
          <p:cNvPr id="20482" name="Object 2" descr="羊皮纸"/>
          <p:cNvGraphicFramePr>
            <a:graphicFrameLocks noChangeAspect="1"/>
          </p:cNvGraphicFramePr>
          <p:nvPr>
            <p:extLst>
              <p:ext uri="{D42A27DB-BD31-4B8C-83A1-F6EECF244321}">
                <p14:modId xmlns:p14="http://schemas.microsoft.com/office/powerpoint/2010/main" val="2995395581"/>
              </p:ext>
            </p:extLst>
          </p:nvPr>
        </p:nvGraphicFramePr>
        <p:xfrm>
          <a:off x="528638" y="4835716"/>
          <a:ext cx="8158162" cy="1524409"/>
        </p:xfrm>
        <a:graphic>
          <a:graphicData uri="http://schemas.openxmlformats.org/presentationml/2006/ole">
            <mc:AlternateContent xmlns:mc="http://schemas.openxmlformats.org/markup-compatibility/2006">
              <mc:Choice xmlns:v="urn:schemas-microsoft-com:vml" Requires="v">
                <p:oleObj spid="_x0000_s398506" name="公式" r:id="rId4" imgW="3746160" imgH="698400" progId="Equation.3">
                  <p:embed/>
                </p:oleObj>
              </mc:Choice>
              <mc:Fallback>
                <p:oleObj name="公式" r:id="rId4" imgW="3746160" imgH="698400" progId="Equation.3">
                  <p:embed/>
                  <p:pic>
                    <p:nvPicPr>
                      <p:cNvPr id="0" name="Object 2"/>
                      <p:cNvPicPr>
                        <a:picLocks noChangeAspect="1" noChangeArrowheads="1"/>
                      </p:cNvPicPr>
                      <p:nvPr/>
                    </p:nvPicPr>
                    <p:blipFill>
                      <a:blip r:embed="rId5"/>
                      <a:srcRect/>
                      <a:stretch>
                        <a:fillRect/>
                      </a:stretch>
                    </p:blipFill>
                    <p:spPr bwMode="auto">
                      <a:xfrm>
                        <a:off x="528638" y="4835716"/>
                        <a:ext cx="8158162" cy="1524409"/>
                      </a:xfrm>
                      <a:prstGeom prst="rect">
                        <a:avLst/>
                      </a:prstGeom>
                      <a:noFill/>
                    </p:spPr>
                  </p:pic>
                </p:oleObj>
              </mc:Fallback>
            </mc:AlternateContent>
          </a:graphicData>
        </a:graphic>
      </p:graphicFrame>
      <p:graphicFrame>
        <p:nvGraphicFramePr>
          <p:cNvPr id="20483" name="Object 2" descr="羊皮纸"/>
          <p:cNvGraphicFramePr>
            <a:graphicFrameLocks noChangeAspect="1"/>
          </p:cNvGraphicFramePr>
          <p:nvPr>
            <p:extLst>
              <p:ext uri="{D42A27DB-BD31-4B8C-83A1-F6EECF244321}">
                <p14:modId xmlns:p14="http://schemas.microsoft.com/office/powerpoint/2010/main" val="3912014330"/>
              </p:ext>
            </p:extLst>
          </p:nvPr>
        </p:nvGraphicFramePr>
        <p:xfrm>
          <a:off x="914400" y="2279650"/>
          <a:ext cx="7067550" cy="1690688"/>
        </p:xfrm>
        <a:graphic>
          <a:graphicData uri="http://schemas.openxmlformats.org/presentationml/2006/ole">
            <mc:AlternateContent xmlns:mc="http://schemas.openxmlformats.org/markup-compatibility/2006">
              <mc:Choice xmlns:v="urn:schemas-microsoft-com:vml" Requires="v">
                <p:oleObj spid="_x0000_s398507" name="公式" r:id="rId6" imgW="2768400" imgH="660240" progId="Equation.3">
                  <p:embed/>
                </p:oleObj>
              </mc:Choice>
              <mc:Fallback>
                <p:oleObj name="公式" r:id="rId6" imgW="2768400" imgH="660240" progId="Equation.3">
                  <p:embed/>
                  <p:pic>
                    <p:nvPicPr>
                      <p:cNvPr id="0" name="Picture 3"/>
                      <p:cNvPicPr>
                        <a:picLocks noChangeAspect="1" noChangeArrowheads="1"/>
                      </p:cNvPicPr>
                      <p:nvPr/>
                    </p:nvPicPr>
                    <p:blipFill>
                      <a:blip r:embed="rId7"/>
                      <a:srcRect/>
                      <a:stretch>
                        <a:fillRect/>
                      </a:stretch>
                    </p:blipFill>
                    <p:spPr bwMode="auto">
                      <a:xfrm>
                        <a:off x="914400" y="2279650"/>
                        <a:ext cx="7067550" cy="169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48495530"/>
              </p:ext>
            </p:extLst>
          </p:nvPr>
        </p:nvGraphicFramePr>
        <p:xfrm>
          <a:off x="3517687" y="2144764"/>
          <a:ext cx="4464263" cy="669639"/>
        </p:xfrm>
        <a:graphic>
          <a:graphicData uri="http://schemas.openxmlformats.org/presentationml/2006/ole">
            <mc:AlternateContent xmlns:mc="http://schemas.openxmlformats.org/markup-compatibility/2006">
              <mc:Choice xmlns:v="urn:schemas-microsoft-com:vml" Requires="v">
                <p:oleObj spid="_x0000_s398508" name="公式" r:id="rId8" imgW="1523880" imgH="228600" progId="Equation.3">
                  <p:embed/>
                </p:oleObj>
              </mc:Choice>
              <mc:Fallback>
                <p:oleObj name="公式" r:id="rId8" imgW="1523880" imgH="228600" progId="Equation.3">
                  <p:embed/>
                  <p:pic>
                    <p:nvPicPr>
                      <p:cNvPr id="0" name=""/>
                      <p:cNvPicPr/>
                      <p:nvPr/>
                    </p:nvPicPr>
                    <p:blipFill>
                      <a:blip r:embed="rId9"/>
                      <a:stretch>
                        <a:fillRect/>
                      </a:stretch>
                    </p:blipFill>
                    <p:spPr>
                      <a:xfrm>
                        <a:off x="3517687" y="2144764"/>
                        <a:ext cx="4464263" cy="669639"/>
                      </a:xfrm>
                      <a:prstGeom prst="rect">
                        <a:avLst/>
                      </a:prstGeom>
                      <a:solidFill>
                        <a:schemeClr val="accent1">
                          <a:lumMod val="20000"/>
                          <a:lumOff val="80000"/>
                        </a:schemeClr>
                      </a:solidFill>
                      <a:ln>
                        <a:solidFill>
                          <a:srgbClr val="FF0000"/>
                        </a:solidFill>
                      </a:ln>
                    </p:spPr>
                  </p:pic>
                </p:oleObj>
              </mc:Fallback>
            </mc:AlternateContent>
          </a:graphicData>
        </a:graphic>
      </p:graphicFrame>
      <p:cxnSp>
        <p:nvCxnSpPr>
          <p:cNvPr id="10" name="直接箭头连接符 9"/>
          <p:cNvCxnSpPr/>
          <p:nvPr/>
        </p:nvCxnSpPr>
        <p:spPr>
          <a:xfrm flipH="1">
            <a:off x="3692435" y="2878632"/>
            <a:ext cx="1254034" cy="517711"/>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70659" name="内容占位符 2"/>
          <p:cNvSpPr>
            <a:spLocks noGrp="1"/>
          </p:cNvSpPr>
          <p:nvPr>
            <p:ph idx="1"/>
          </p:nvPr>
        </p:nvSpPr>
        <p:spPr>
          <a:xfrm>
            <a:off x="685800" y="1890713"/>
            <a:ext cx="8058150" cy="4205287"/>
          </a:xfrm>
        </p:spPr>
        <p:txBody>
          <a:bodyPr>
            <a:normAutofit/>
          </a:bodyPr>
          <a:lstStyle/>
          <a:p>
            <a:r>
              <a:rPr lang="zh-CN" altLang="en-US" sz="3200" b="1" dirty="0"/>
              <a:t>统计学习从数据出发，提取数据的特征，抽象出数据的模型，发现数据中的知识，又回到对数据的分析与预测中。</a:t>
            </a:r>
            <a:endParaRPr lang="en-US" altLang="zh-CN" sz="3200" b="1" dirty="0"/>
          </a:p>
          <a:p>
            <a:endParaRPr lang="en-US" altLang="zh-CN" sz="3200" b="1" dirty="0"/>
          </a:p>
          <a:p>
            <a:r>
              <a:rPr lang="zh-CN" altLang="en-US" sz="3200" b="1" dirty="0"/>
              <a:t>统计学习的目标就是考虑学习什么样的模型和如何学习，以使模型能对数据进行准确的预测和分析</a:t>
            </a:r>
          </a:p>
        </p:txBody>
      </p:sp>
      <p:sp>
        <p:nvSpPr>
          <p:cNvPr id="70660" name="灯片编号占位符 3"/>
          <p:cNvSpPr>
            <a:spLocks noGrp="1"/>
          </p:cNvSpPr>
          <p:nvPr>
            <p:ph type="sldNum" sz="quarter" idx="12"/>
          </p:nvPr>
        </p:nvSpPr>
        <p:spPr>
          <a:noFill/>
        </p:spPr>
        <p:txBody>
          <a:bodyPr/>
          <a:lstStyle/>
          <a:p>
            <a:fld id="{2BE81036-0B9E-434B-AA55-75DAF72B72E1}" type="slidenum">
              <a:rPr lang="en-US" altLang="zh-CN" smtClean="0">
                <a:ea typeface="黑体" pitchFamily="49" charset="-122"/>
              </a:rPr>
              <a:pPr/>
              <a:t>2</a:t>
            </a:fld>
            <a:endParaRPr lang="en-US" altLang="zh-CN">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descr="羊皮纸"/>
          <p:cNvGraphicFramePr>
            <a:graphicFrameLocks noChangeAspect="1"/>
          </p:cNvGraphicFramePr>
          <p:nvPr>
            <p:extLst>
              <p:ext uri="{D42A27DB-BD31-4B8C-83A1-F6EECF244321}">
                <p14:modId xmlns:p14="http://schemas.microsoft.com/office/powerpoint/2010/main" val="2838927618"/>
              </p:ext>
            </p:extLst>
          </p:nvPr>
        </p:nvGraphicFramePr>
        <p:xfrm>
          <a:off x="1133980" y="2370890"/>
          <a:ext cx="7544395" cy="1080044"/>
        </p:xfrm>
        <a:graphic>
          <a:graphicData uri="http://schemas.openxmlformats.org/presentationml/2006/ole">
            <mc:AlternateContent xmlns:mc="http://schemas.openxmlformats.org/markup-compatibility/2006">
              <mc:Choice xmlns:v="urn:schemas-microsoft-com:vml" Requires="v">
                <p:oleObj spid="_x0000_s447574" name="公式" r:id="rId4" imgW="3111480" imgH="444240" progId="Equation.3">
                  <p:embed/>
                </p:oleObj>
              </mc:Choice>
              <mc:Fallback>
                <p:oleObj name="公式" r:id="rId4" imgW="3111480" imgH="444240" progId="Equation.3">
                  <p:embed/>
                  <p:pic>
                    <p:nvPicPr>
                      <p:cNvPr id="20482" name="Object 2" descr="羊皮纸"/>
                      <p:cNvPicPr>
                        <a:picLocks noChangeAspect="1" noChangeArrowheads="1"/>
                      </p:cNvPicPr>
                      <p:nvPr/>
                    </p:nvPicPr>
                    <p:blipFill>
                      <a:blip r:embed="rId5"/>
                      <a:srcRect/>
                      <a:stretch>
                        <a:fillRect/>
                      </a:stretch>
                    </p:blipFill>
                    <p:spPr bwMode="auto">
                      <a:xfrm>
                        <a:off x="1133980" y="2370890"/>
                        <a:ext cx="7544395" cy="1080044"/>
                      </a:xfrm>
                      <a:prstGeom prst="rect">
                        <a:avLst/>
                      </a:prstGeom>
                      <a:noFill/>
                    </p:spPr>
                  </p:pic>
                </p:oleObj>
              </mc:Fallback>
            </mc:AlternateContent>
          </a:graphicData>
        </a:graphic>
      </p:graphicFrame>
      <p:sp>
        <p:nvSpPr>
          <p:cNvPr id="3" name="内容占位符 2"/>
          <p:cNvSpPr>
            <a:spLocks noGrp="1"/>
          </p:cNvSpPr>
          <p:nvPr>
            <p:ph sz="quarter" idx="1"/>
          </p:nvPr>
        </p:nvSpPr>
        <p:spPr>
          <a:xfrm>
            <a:off x="766355" y="888275"/>
            <a:ext cx="7772400" cy="5218624"/>
          </a:xfrm>
        </p:spPr>
        <p:txBody>
          <a:bodyPr>
            <a:normAutofit/>
          </a:bodyPr>
          <a:lstStyle/>
          <a:p>
            <a:r>
              <a:rPr lang="zh-CN" altLang="en-US" sz="3200" dirty="0"/>
              <a:t>拉格朗日函数与原始优化问题的关系</a:t>
            </a:r>
          </a:p>
        </p:txBody>
      </p:sp>
      <p:graphicFrame>
        <p:nvGraphicFramePr>
          <p:cNvPr id="6" name="Object 2" descr="羊皮纸"/>
          <p:cNvGraphicFramePr>
            <a:graphicFrameLocks noChangeAspect="1"/>
          </p:cNvGraphicFramePr>
          <p:nvPr>
            <p:extLst>
              <p:ext uri="{D42A27DB-BD31-4B8C-83A1-F6EECF244321}">
                <p14:modId xmlns:p14="http://schemas.microsoft.com/office/powerpoint/2010/main" val="2971885642"/>
              </p:ext>
            </p:extLst>
          </p:nvPr>
        </p:nvGraphicFramePr>
        <p:xfrm>
          <a:off x="1008063" y="3526620"/>
          <a:ext cx="7637462" cy="1604963"/>
        </p:xfrm>
        <a:graphic>
          <a:graphicData uri="http://schemas.openxmlformats.org/presentationml/2006/ole">
            <mc:AlternateContent xmlns:mc="http://schemas.openxmlformats.org/markup-compatibility/2006">
              <mc:Choice xmlns:v="urn:schemas-microsoft-com:vml" Requires="v">
                <p:oleObj spid="_x0000_s447575" name="公式" r:id="rId6" imgW="3149280" imgH="660240" progId="Equation.3">
                  <p:embed/>
                </p:oleObj>
              </mc:Choice>
              <mc:Fallback>
                <p:oleObj name="公式" r:id="rId6" imgW="3149280" imgH="660240" progId="Equation.3">
                  <p:embed/>
                  <p:pic>
                    <p:nvPicPr>
                      <p:cNvPr id="5" name="Object 2" descr="羊皮纸"/>
                      <p:cNvPicPr>
                        <a:picLocks noChangeAspect="1" noChangeArrowheads="1"/>
                      </p:cNvPicPr>
                      <p:nvPr/>
                    </p:nvPicPr>
                    <p:blipFill>
                      <a:blip r:embed="rId7"/>
                      <a:srcRect/>
                      <a:stretch>
                        <a:fillRect/>
                      </a:stretch>
                    </p:blipFill>
                    <p:spPr bwMode="auto">
                      <a:xfrm>
                        <a:off x="1008063" y="3526620"/>
                        <a:ext cx="7637462" cy="1604963"/>
                      </a:xfrm>
                      <a:prstGeom prst="rect">
                        <a:avLst/>
                      </a:prstGeom>
                      <a:noFill/>
                    </p:spPr>
                  </p:pic>
                </p:oleObj>
              </mc:Fallback>
            </mc:AlternateContent>
          </a:graphicData>
        </a:graphic>
      </p:graphicFrame>
      <p:graphicFrame>
        <p:nvGraphicFramePr>
          <p:cNvPr id="7" name="Object 2" descr="羊皮纸"/>
          <p:cNvGraphicFramePr>
            <a:graphicFrameLocks noChangeAspect="1"/>
          </p:cNvGraphicFramePr>
          <p:nvPr>
            <p:extLst>
              <p:ext uri="{D42A27DB-BD31-4B8C-83A1-F6EECF244321}">
                <p14:modId xmlns:p14="http://schemas.microsoft.com/office/powerpoint/2010/main" val="1624527381"/>
              </p:ext>
            </p:extLst>
          </p:nvPr>
        </p:nvGraphicFramePr>
        <p:xfrm>
          <a:off x="1008063" y="5409924"/>
          <a:ext cx="6805613" cy="709612"/>
        </p:xfrm>
        <a:graphic>
          <a:graphicData uri="http://schemas.openxmlformats.org/presentationml/2006/ole">
            <mc:AlternateContent xmlns:mc="http://schemas.openxmlformats.org/markup-compatibility/2006">
              <mc:Choice xmlns:v="urn:schemas-microsoft-com:vml" Requires="v">
                <p:oleObj spid="_x0000_s447576" name="公式" r:id="rId8" imgW="2806560" imgH="291960" progId="Equation.3">
                  <p:embed/>
                </p:oleObj>
              </mc:Choice>
              <mc:Fallback>
                <p:oleObj name="公式" r:id="rId8" imgW="2806560" imgH="291960" progId="Equation.3">
                  <p:embed/>
                  <p:pic>
                    <p:nvPicPr>
                      <p:cNvPr id="6" name="Object 2" descr="羊皮纸"/>
                      <p:cNvPicPr>
                        <a:picLocks noChangeAspect="1" noChangeArrowheads="1"/>
                      </p:cNvPicPr>
                      <p:nvPr/>
                    </p:nvPicPr>
                    <p:blipFill>
                      <a:blip r:embed="rId9"/>
                      <a:srcRect/>
                      <a:stretch>
                        <a:fillRect/>
                      </a:stretch>
                    </p:blipFill>
                    <p:spPr bwMode="auto">
                      <a:xfrm>
                        <a:off x="1008063" y="5409924"/>
                        <a:ext cx="6805613" cy="709612"/>
                      </a:xfrm>
                      <a:prstGeom prst="rect">
                        <a:avLst/>
                      </a:prstGeom>
                      <a:noFill/>
                    </p:spPr>
                  </p:pic>
                </p:oleObj>
              </mc:Fallback>
            </mc:AlternateContent>
          </a:graphicData>
        </a:graphic>
      </p:graphicFrame>
      <p:sp>
        <p:nvSpPr>
          <p:cNvPr id="8" name="椭圆形标注 7"/>
          <p:cNvSpPr/>
          <p:nvPr/>
        </p:nvSpPr>
        <p:spPr>
          <a:xfrm>
            <a:off x="5808620" y="1701997"/>
            <a:ext cx="2499357" cy="584151"/>
          </a:xfrm>
          <a:prstGeom prst="wedgeEllipseCallout">
            <a:avLst>
              <a:gd name="adj1" fmla="val -27222"/>
              <a:gd name="adj2" fmla="val 95339"/>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n w="0"/>
                <a:solidFill>
                  <a:schemeClr val="tx1"/>
                </a:solidFill>
                <a:effectLst>
                  <a:outerShdw blurRad="38100" dist="19050" dir="2700000" algn="tl" rotWithShape="0">
                    <a:schemeClr val="dk1">
                      <a:alpha val="40000"/>
                    </a:schemeClr>
                  </a:outerShdw>
                </a:effectLst>
              </a:rPr>
              <a:t>约束：≤</a:t>
            </a:r>
            <a:r>
              <a:rPr lang="en-US" altLang="zh-CN" sz="2800" dirty="0">
                <a:ln w="0"/>
                <a:solidFill>
                  <a:schemeClr val="tx1"/>
                </a:solidFill>
                <a:effectLst>
                  <a:outerShdw blurRad="38100" dist="19050" dir="2700000" algn="tl" rotWithShape="0">
                    <a:schemeClr val="dk1">
                      <a:alpha val="40000"/>
                    </a:schemeClr>
                  </a:outerShdw>
                </a:effectLst>
              </a:rPr>
              <a:t>0</a:t>
            </a:r>
            <a:endParaRPr lang="zh-CN" altLang="en-US" sz="2800"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5464498" y="2673539"/>
            <a:ext cx="3181027" cy="4528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002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对偶问题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当满足</a:t>
            </a:r>
            <a:r>
              <a:rPr lang="en-US" altLang="zh-CN" dirty="0"/>
              <a:t>KKT</a:t>
            </a:r>
            <a:r>
              <a:rPr lang="zh-CN" altLang="en-US" dirty="0"/>
              <a:t>条件时，上式等号成立</a:t>
            </a:r>
            <a:endParaRPr lang="en-US" altLang="zh-CN" dirty="0"/>
          </a:p>
          <a:p>
            <a:r>
              <a:rPr lang="zh-CN" altLang="en-US" dirty="0"/>
              <a:t>所以可以通过求解对偶优化问题求解原始优化问题</a:t>
            </a:r>
          </a:p>
        </p:txBody>
      </p:sp>
      <p:graphicFrame>
        <p:nvGraphicFramePr>
          <p:cNvPr id="4" name="Object 2" descr="羊皮纸"/>
          <p:cNvGraphicFramePr>
            <a:graphicFrameLocks noChangeAspect="1"/>
          </p:cNvGraphicFramePr>
          <p:nvPr>
            <p:extLst>
              <p:ext uri="{D42A27DB-BD31-4B8C-83A1-F6EECF244321}">
                <p14:modId xmlns:p14="http://schemas.microsoft.com/office/powerpoint/2010/main" val="583436183"/>
              </p:ext>
            </p:extLst>
          </p:nvPr>
        </p:nvGraphicFramePr>
        <p:xfrm>
          <a:off x="1305153" y="2030504"/>
          <a:ext cx="3109912" cy="709612"/>
        </p:xfrm>
        <a:graphic>
          <a:graphicData uri="http://schemas.openxmlformats.org/presentationml/2006/ole">
            <mc:AlternateContent xmlns:mc="http://schemas.openxmlformats.org/markup-compatibility/2006">
              <mc:Choice xmlns:v="urn:schemas-microsoft-com:vml" Requires="v">
                <p:oleObj spid="_x0000_s448586" name="公式" r:id="rId4" imgW="1282680" imgH="291960" progId="Equation.3">
                  <p:embed/>
                </p:oleObj>
              </mc:Choice>
              <mc:Fallback>
                <p:oleObj name="公式" r:id="rId4" imgW="1282680" imgH="291960" progId="Equation.3">
                  <p:embed/>
                  <p:pic>
                    <p:nvPicPr>
                      <p:cNvPr id="7" name="Object 2" descr="羊皮纸"/>
                      <p:cNvPicPr>
                        <a:picLocks noChangeAspect="1" noChangeArrowheads="1"/>
                      </p:cNvPicPr>
                      <p:nvPr/>
                    </p:nvPicPr>
                    <p:blipFill>
                      <a:blip r:embed="rId5"/>
                      <a:srcRect/>
                      <a:stretch>
                        <a:fillRect/>
                      </a:stretch>
                    </p:blipFill>
                    <p:spPr bwMode="auto">
                      <a:xfrm>
                        <a:off x="1305153" y="2030504"/>
                        <a:ext cx="3109912" cy="709612"/>
                      </a:xfrm>
                      <a:prstGeom prst="rect">
                        <a:avLst/>
                      </a:prstGeom>
                      <a:noFill/>
                    </p:spPr>
                  </p:pic>
                </p:oleObj>
              </mc:Fallback>
            </mc:AlternateContent>
          </a:graphicData>
        </a:graphic>
      </p:graphicFrame>
      <p:graphicFrame>
        <p:nvGraphicFramePr>
          <p:cNvPr id="5" name="Object 2" descr="羊皮纸"/>
          <p:cNvGraphicFramePr>
            <a:graphicFrameLocks noChangeAspect="1"/>
          </p:cNvGraphicFramePr>
          <p:nvPr>
            <p:extLst>
              <p:ext uri="{D42A27DB-BD31-4B8C-83A1-F6EECF244321}">
                <p14:modId xmlns:p14="http://schemas.microsoft.com/office/powerpoint/2010/main" val="1442362968"/>
              </p:ext>
            </p:extLst>
          </p:nvPr>
        </p:nvGraphicFramePr>
        <p:xfrm>
          <a:off x="1233759" y="2897732"/>
          <a:ext cx="7389813" cy="709612"/>
        </p:xfrm>
        <a:graphic>
          <a:graphicData uri="http://schemas.openxmlformats.org/presentationml/2006/ole">
            <mc:AlternateContent xmlns:mc="http://schemas.openxmlformats.org/markup-compatibility/2006">
              <mc:Choice xmlns:v="urn:schemas-microsoft-com:vml" Requires="v">
                <p:oleObj spid="_x0000_s448587" name="公式" r:id="rId6" imgW="3047760" imgH="291960" progId="Equation.3">
                  <p:embed/>
                </p:oleObj>
              </mc:Choice>
              <mc:Fallback>
                <p:oleObj name="公式" r:id="rId6" imgW="3047760" imgH="291960" progId="Equation.3">
                  <p:embed/>
                  <p:pic>
                    <p:nvPicPr>
                      <p:cNvPr id="4" name="Object 2" descr="羊皮纸"/>
                      <p:cNvPicPr>
                        <a:picLocks noChangeAspect="1" noChangeArrowheads="1"/>
                      </p:cNvPicPr>
                      <p:nvPr/>
                    </p:nvPicPr>
                    <p:blipFill>
                      <a:blip r:embed="rId7"/>
                      <a:srcRect/>
                      <a:stretch>
                        <a:fillRect/>
                      </a:stretch>
                    </p:blipFill>
                    <p:spPr bwMode="auto">
                      <a:xfrm>
                        <a:off x="1233759" y="2897732"/>
                        <a:ext cx="7389813" cy="709612"/>
                      </a:xfrm>
                      <a:prstGeom prst="rect">
                        <a:avLst/>
                      </a:prstGeom>
                      <a:noFill/>
                    </p:spPr>
                  </p:pic>
                </p:oleObj>
              </mc:Fallback>
            </mc:AlternateContent>
          </a:graphicData>
        </a:graphic>
      </p:graphicFrame>
      <p:graphicFrame>
        <p:nvGraphicFramePr>
          <p:cNvPr id="6" name="Object 2" descr="羊皮纸"/>
          <p:cNvGraphicFramePr>
            <a:graphicFrameLocks noChangeAspect="1"/>
          </p:cNvGraphicFramePr>
          <p:nvPr>
            <p:extLst>
              <p:ext uri="{D42A27DB-BD31-4B8C-83A1-F6EECF244321}">
                <p14:modId xmlns:p14="http://schemas.microsoft.com/office/powerpoint/2010/main" val="900535768"/>
              </p:ext>
            </p:extLst>
          </p:nvPr>
        </p:nvGraphicFramePr>
        <p:xfrm>
          <a:off x="1305153" y="3835241"/>
          <a:ext cx="6680200" cy="709613"/>
        </p:xfrm>
        <a:graphic>
          <a:graphicData uri="http://schemas.openxmlformats.org/presentationml/2006/ole">
            <mc:AlternateContent xmlns:mc="http://schemas.openxmlformats.org/markup-compatibility/2006">
              <mc:Choice xmlns:v="urn:schemas-microsoft-com:vml" Requires="v">
                <p:oleObj spid="_x0000_s448588" name="公式" r:id="rId8" imgW="2755800" imgH="291960" progId="Equation.3">
                  <p:embed/>
                </p:oleObj>
              </mc:Choice>
              <mc:Fallback>
                <p:oleObj name="公式" r:id="rId8" imgW="2755800" imgH="291960" progId="Equation.3">
                  <p:embed/>
                  <p:pic>
                    <p:nvPicPr>
                      <p:cNvPr id="5" name="Object 2" descr="羊皮纸"/>
                      <p:cNvPicPr>
                        <a:picLocks noChangeAspect="1" noChangeArrowheads="1"/>
                      </p:cNvPicPr>
                      <p:nvPr/>
                    </p:nvPicPr>
                    <p:blipFill>
                      <a:blip r:embed="rId9"/>
                      <a:srcRect/>
                      <a:stretch>
                        <a:fillRect/>
                      </a:stretch>
                    </p:blipFill>
                    <p:spPr bwMode="auto">
                      <a:xfrm>
                        <a:off x="1305153" y="3835241"/>
                        <a:ext cx="6680200" cy="709613"/>
                      </a:xfrm>
                      <a:prstGeom prst="rect">
                        <a:avLst/>
                      </a:prstGeom>
                      <a:noFill/>
                    </p:spPr>
                  </p:pic>
                </p:oleObj>
              </mc:Fallback>
            </mc:AlternateContent>
          </a:graphicData>
        </a:graphic>
      </p:graphicFrame>
    </p:spTree>
    <p:extLst>
      <p:ext uri="{BB962C8B-B14F-4D97-AF65-F5344CB8AC3E}">
        <p14:creationId xmlns:p14="http://schemas.microsoft.com/office/powerpoint/2010/main" val="46380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descr="羊皮纸"/>
          <p:cNvGraphicFramePr>
            <a:graphicFrameLocks noGrp="1" noChangeAspect="1"/>
          </p:cNvGraphicFramePr>
          <p:nvPr>
            <p:ph sz="quarter" idx="1"/>
            <p:extLst>
              <p:ext uri="{D42A27DB-BD31-4B8C-83A1-F6EECF244321}">
                <p14:modId xmlns:p14="http://schemas.microsoft.com/office/powerpoint/2010/main" val="1009226083"/>
              </p:ext>
            </p:extLst>
          </p:nvPr>
        </p:nvGraphicFramePr>
        <p:xfrm>
          <a:off x="650670" y="932897"/>
          <a:ext cx="7996074" cy="2132519"/>
        </p:xfrm>
        <a:graphic>
          <a:graphicData uri="http://schemas.openxmlformats.org/presentationml/2006/ole">
            <mc:AlternateContent xmlns:mc="http://schemas.openxmlformats.org/markup-compatibility/2006">
              <mc:Choice xmlns:v="urn:schemas-microsoft-com:vml" Requires="v">
                <p:oleObj spid="_x0000_s449581" name="公式" r:id="rId4" imgW="3619440" imgH="965160" progId="Equation.3">
                  <p:embed/>
                </p:oleObj>
              </mc:Choice>
              <mc:Fallback>
                <p:oleObj name="公式" r:id="rId4" imgW="3619440" imgH="965160" progId="Equation.3">
                  <p:embed/>
                  <p:pic>
                    <p:nvPicPr>
                      <p:cNvPr id="5" name="Object 2" descr="羊皮纸"/>
                      <p:cNvPicPr>
                        <a:picLocks noChangeAspect="1" noChangeArrowheads="1"/>
                      </p:cNvPicPr>
                      <p:nvPr/>
                    </p:nvPicPr>
                    <p:blipFill>
                      <a:blip r:embed="rId5"/>
                      <a:srcRect/>
                      <a:stretch>
                        <a:fillRect/>
                      </a:stretch>
                    </p:blipFill>
                    <p:spPr bwMode="auto">
                      <a:xfrm>
                        <a:off x="650670" y="932897"/>
                        <a:ext cx="7996074" cy="2132519"/>
                      </a:xfrm>
                      <a:prstGeom prst="rect">
                        <a:avLst/>
                      </a:prstGeom>
                      <a:noFill/>
                    </p:spPr>
                  </p:pic>
                </p:oleObj>
              </mc:Fallback>
            </mc:AlternateContent>
          </a:graphicData>
        </a:graphic>
      </p:graphicFrame>
      <p:graphicFrame>
        <p:nvGraphicFramePr>
          <p:cNvPr id="5" name="Object 2" descr="羊皮纸"/>
          <p:cNvGraphicFramePr>
            <a:graphicFrameLocks noChangeAspect="1"/>
          </p:cNvGraphicFramePr>
          <p:nvPr>
            <p:extLst>
              <p:ext uri="{D42A27DB-BD31-4B8C-83A1-F6EECF244321}">
                <p14:modId xmlns:p14="http://schemas.microsoft.com/office/powerpoint/2010/main" val="1090572990"/>
              </p:ext>
            </p:extLst>
          </p:nvPr>
        </p:nvGraphicFramePr>
        <p:xfrm>
          <a:off x="650670" y="3166608"/>
          <a:ext cx="4487387" cy="3355517"/>
        </p:xfrm>
        <a:graphic>
          <a:graphicData uri="http://schemas.openxmlformats.org/presentationml/2006/ole">
            <mc:AlternateContent xmlns:mc="http://schemas.openxmlformats.org/markup-compatibility/2006">
              <mc:Choice xmlns:v="urn:schemas-microsoft-com:vml" Requires="v">
                <p:oleObj spid="_x0000_s449582" name="公式" r:id="rId6" imgW="1904760" imgH="1422360" progId="Equation.3">
                  <p:embed/>
                </p:oleObj>
              </mc:Choice>
              <mc:Fallback>
                <p:oleObj name="公式" r:id="rId6" imgW="1904760" imgH="1422360" progId="Equation.3">
                  <p:embed/>
                  <p:pic>
                    <p:nvPicPr>
                      <p:cNvPr id="4" name="Object 2" descr="羊皮纸"/>
                      <p:cNvPicPr>
                        <a:picLocks noChangeAspect="1" noChangeArrowheads="1"/>
                      </p:cNvPicPr>
                      <p:nvPr/>
                    </p:nvPicPr>
                    <p:blipFill>
                      <a:blip r:embed="rId7"/>
                      <a:srcRect/>
                      <a:stretch>
                        <a:fillRect/>
                      </a:stretch>
                    </p:blipFill>
                    <p:spPr bwMode="auto">
                      <a:xfrm>
                        <a:off x="650670" y="3166608"/>
                        <a:ext cx="4487387" cy="3355517"/>
                      </a:xfrm>
                      <a:prstGeom prst="rect">
                        <a:avLst/>
                      </a:prstGeom>
                      <a:noFill/>
                    </p:spPr>
                  </p:pic>
                </p:oleObj>
              </mc:Fallback>
            </mc:AlternateContent>
          </a:graphicData>
        </a:graphic>
      </p:graphicFrame>
    </p:spTree>
    <p:extLst>
      <p:ext uri="{BB962C8B-B14F-4D97-AF65-F5344CB8AC3E}">
        <p14:creationId xmlns:p14="http://schemas.microsoft.com/office/powerpoint/2010/main" val="192533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内容占位符 2"/>
          <p:cNvSpPr>
            <a:spLocks noGrp="1"/>
          </p:cNvSpPr>
          <p:nvPr>
            <p:ph idx="1"/>
          </p:nvPr>
        </p:nvSpPr>
        <p:spPr>
          <a:xfrm>
            <a:off x="685800" y="774700"/>
            <a:ext cx="7772400" cy="5321300"/>
          </a:xfrm>
        </p:spPr>
        <p:txBody>
          <a:bodyPr>
            <a:normAutofit/>
          </a:bodyPr>
          <a:lstStyle/>
          <a:p>
            <a:r>
              <a:rPr lang="zh-CN" altLang="en-US" sz="3200" b="1" dirty="0"/>
              <a:t>对偶问题的求解：</a:t>
            </a:r>
            <a:endParaRPr lang="en-US" altLang="zh-CN" sz="3200" b="1" dirty="0"/>
          </a:p>
          <a:p>
            <a:endParaRPr lang="en-US" altLang="zh-CN" sz="3200" b="1" dirty="0"/>
          </a:p>
          <a:p>
            <a:endParaRPr lang="en-US" altLang="zh-CN" sz="3200" b="1" dirty="0"/>
          </a:p>
          <a:p>
            <a:r>
              <a:rPr lang="zh-CN" altLang="en-US" sz="3200" b="1" dirty="0"/>
              <a:t>对</a:t>
            </a:r>
            <a:r>
              <a:rPr lang="en-US" altLang="zh-CN" sz="3200" b="1" i="1" dirty="0" err="1"/>
              <a:t>w,b</a:t>
            </a:r>
            <a:r>
              <a:rPr lang="zh-CN" altLang="en-US" sz="3200" b="1" dirty="0"/>
              <a:t>求偏导令其为</a:t>
            </a:r>
            <a:r>
              <a:rPr lang="en-US" altLang="zh-CN" sz="3200" b="1" dirty="0"/>
              <a:t>0</a:t>
            </a:r>
            <a:r>
              <a:rPr lang="zh-CN" altLang="en-US" sz="3200" b="1" dirty="0"/>
              <a:t>求解并代入，得到对偶问题：</a:t>
            </a:r>
          </a:p>
        </p:txBody>
      </p:sp>
      <p:sp>
        <p:nvSpPr>
          <p:cNvPr id="21509" name="灯片编号占位符 3"/>
          <p:cNvSpPr>
            <a:spLocks noGrp="1"/>
          </p:cNvSpPr>
          <p:nvPr>
            <p:ph type="sldNum" sz="quarter" idx="12"/>
          </p:nvPr>
        </p:nvSpPr>
        <p:spPr>
          <a:noFill/>
        </p:spPr>
        <p:txBody>
          <a:bodyPr/>
          <a:lstStyle/>
          <a:p>
            <a:fld id="{73D20A1B-F092-448E-A5FF-2FF8D7AFF2A1}" type="slidenum">
              <a:rPr lang="en-US" altLang="zh-CN" smtClean="0">
                <a:ea typeface="黑体" pitchFamily="49" charset="-122"/>
              </a:rPr>
              <a:pPr/>
              <a:t>23</a:t>
            </a:fld>
            <a:endParaRPr lang="en-US" altLang="zh-CN">
              <a:ea typeface="黑体" pitchFamily="49" charset="-122"/>
            </a:endParaRPr>
          </a:p>
        </p:txBody>
      </p:sp>
      <p:graphicFrame>
        <p:nvGraphicFramePr>
          <p:cNvPr id="21507" name="Object 2" descr="羊皮纸"/>
          <p:cNvGraphicFramePr>
            <a:graphicFrameLocks noChangeAspect="1"/>
          </p:cNvGraphicFramePr>
          <p:nvPr>
            <p:extLst>
              <p:ext uri="{D42A27DB-BD31-4B8C-83A1-F6EECF244321}">
                <p14:modId xmlns:p14="http://schemas.microsoft.com/office/powerpoint/2010/main" val="263287567"/>
              </p:ext>
            </p:extLst>
          </p:nvPr>
        </p:nvGraphicFramePr>
        <p:xfrm>
          <a:off x="1146175" y="3933825"/>
          <a:ext cx="5997575" cy="2276475"/>
        </p:xfrm>
        <a:graphic>
          <a:graphicData uri="http://schemas.openxmlformats.org/presentationml/2006/ole">
            <mc:AlternateContent xmlns:mc="http://schemas.openxmlformats.org/markup-compatibility/2006">
              <mc:Choice xmlns:v="urn:schemas-microsoft-com:vml" Requires="v">
                <p:oleObj spid="_x0000_s399504" name="公式" r:id="rId3" imgW="2349360" imgH="888840" progId="Equation.3">
                  <p:embed/>
                </p:oleObj>
              </mc:Choice>
              <mc:Fallback>
                <p:oleObj name="公式" r:id="rId3" imgW="2349360" imgH="8888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3933825"/>
                        <a:ext cx="5997575" cy="2276475"/>
                      </a:xfrm>
                      <a:prstGeom prst="rect">
                        <a:avLst/>
                      </a:prstGeom>
                      <a:noFill/>
                    </p:spPr>
                  </p:pic>
                </p:oleObj>
              </mc:Fallback>
            </mc:AlternateContent>
          </a:graphicData>
        </a:graphic>
      </p:graphicFrame>
      <p:graphicFrame>
        <p:nvGraphicFramePr>
          <p:cNvPr id="6" name="Object 2" descr="羊皮纸"/>
          <p:cNvGraphicFramePr>
            <a:graphicFrameLocks noChangeAspect="1"/>
          </p:cNvGraphicFramePr>
          <p:nvPr>
            <p:extLst>
              <p:ext uri="{D42A27DB-BD31-4B8C-83A1-F6EECF244321}">
                <p14:modId xmlns:p14="http://schemas.microsoft.com/office/powerpoint/2010/main" val="382011230"/>
              </p:ext>
            </p:extLst>
          </p:nvPr>
        </p:nvGraphicFramePr>
        <p:xfrm>
          <a:off x="1039223" y="1274763"/>
          <a:ext cx="6453188" cy="1066800"/>
        </p:xfrm>
        <a:graphic>
          <a:graphicData uri="http://schemas.openxmlformats.org/presentationml/2006/ole">
            <mc:AlternateContent xmlns:mc="http://schemas.openxmlformats.org/markup-compatibility/2006">
              <mc:Choice xmlns:v="urn:schemas-microsoft-com:vml" Requires="v">
                <p:oleObj spid="_x0000_s399505" name="公式" r:id="rId5" imgW="2920680" imgH="482400" progId="Equation.3">
                  <p:embed/>
                </p:oleObj>
              </mc:Choice>
              <mc:Fallback>
                <p:oleObj name="公式" r:id="rId5" imgW="2920680" imgH="482400" progId="Equation.3">
                  <p:embed/>
                  <p:pic>
                    <p:nvPicPr>
                      <p:cNvPr id="4" name="Object 2" descr="羊皮纸"/>
                      <p:cNvPicPr>
                        <a:picLocks noChangeAspect="1" noChangeArrowheads="1"/>
                      </p:cNvPicPr>
                      <p:nvPr/>
                    </p:nvPicPr>
                    <p:blipFill>
                      <a:blip r:embed="rId6"/>
                      <a:srcRect/>
                      <a:stretch>
                        <a:fillRect/>
                      </a:stretch>
                    </p:blipFill>
                    <p:spPr bwMode="auto">
                      <a:xfrm>
                        <a:off x="1039223" y="1274763"/>
                        <a:ext cx="6453188" cy="1066800"/>
                      </a:xfrm>
                      <a:prstGeom prst="rect">
                        <a:avLst/>
                      </a:prstGeom>
                      <a:noFill/>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685800" y="1317625"/>
            <a:ext cx="7772400" cy="4778375"/>
          </a:xfrm>
        </p:spPr>
        <p:txBody>
          <a:bodyPr>
            <a:normAutofit/>
          </a:bodyPr>
          <a:lstStyle/>
          <a:p>
            <a:r>
              <a:rPr lang="zh-CN" altLang="en-US" sz="3200" b="1" dirty="0"/>
              <a:t>目标函数由求极大转换成求极小，得到等价的对偶问题：</a:t>
            </a:r>
          </a:p>
        </p:txBody>
      </p:sp>
      <p:sp>
        <p:nvSpPr>
          <p:cNvPr id="22532" name="灯片编号占位符 3"/>
          <p:cNvSpPr>
            <a:spLocks noGrp="1"/>
          </p:cNvSpPr>
          <p:nvPr>
            <p:ph type="sldNum" sz="quarter" idx="12"/>
          </p:nvPr>
        </p:nvSpPr>
        <p:spPr>
          <a:noFill/>
        </p:spPr>
        <p:txBody>
          <a:bodyPr/>
          <a:lstStyle/>
          <a:p>
            <a:fld id="{0B21DF29-4F7F-4F14-A15B-B9941DCF56C3}" type="slidenum">
              <a:rPr lang="en-US" altLang="zh-CN" smtClean="0">
                <a:ea typeface="黑体" pitchFamily="49" charset="-122"/>
              </a:rPr>
              <a:pPr/>
              <a:t>24</a:t>
            </a:fld>
            <a:endParaRPr lang="en-US" altLang="zh-CN">
              <a:ea typeface="黑体" pitchFamily="49" charset="-122"/>
            </a:endParaRPr>
          </a:p>
        </p:txBody>
      </p:sp>
      <p:graphicFrame>
        <p:nvGraphicFramePr>
          <p:cNvPr id="22530" name="Object 2" descr="羊皮纸"/>
          <p:cNvGraphicFramePr>
            <a:graphicFrameLocks noChangeAspect="1"/>
          </p:cNvGraphicFramePr>
          <p:nvPr/>
        </p:nvGraphicFramePr>
        <p:xfrm>
          <a:off x="1423988" y="2760663"/>
          <a:ext cx="5738812" cy="2894012"/>
        </p:xfrm>
        <a:graphic>
          <a:graphicData uri="http://schemas.openxmlformats.org/presentationml/2006/ole">
            <mc:AlternateContent xmlns:mc="http://schemas.openxmlformats.org/markup-compatibility/2006">
              <mc:Choice xmlns:v="urn:schemas-microsoft-com:vml" Requires="v">
                <p:oleObj spid="_x0000_s400456" name="公式" r:id="rId3" imgW="2247840" imgH="1130040" progId="Equation.3">
                  <p:embed/>
                </p:oleObj>
              </mc:Choice>
              <mc:Fallback>
                <p:oleObj name="公式" r:id="rId3" imgW="2247840" imgH="1130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988" y="2760663"/>
                        <a:ext cx="5738812" cy="289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如何求得</a:t>
            </a:r>
            <a:r>
              <a:rPr lang="en-US" altLang="zh-CN" dirty="0"/>
              <a:t>w*</a:t>
            </a:r>
            <a:r>
              <a:rPr lang="zh-CN" altLang="en-US" dirty="0"/>
              <a:t>、</a:t>
            </a:r>
            <a:r>
              <a:rPr lang="en-US" altLang="zh-CN" dirty="0"/>
              <a:t>b*?</a:t>
            </a:r>
            <a:endParaRPr lang="zh-CN" altLang="en-US" dirty="0"/>
          </a:p>
        </p:txBody>
      </p:sp>
      <p:graphicFrame>
        <p:nvGraphicFramePr>
          <p:cNvPr id="4" name="Object 2" descr="羊皮纸"/>
          <p:cNvGraphicFramePr>
            <a:graphicFrameLocks noChangeAspect="1"/>
          </p:cNvGraphicFramePr>
          <p:nvPr>
            <p:extLst>
              <p:ext uri="{D42A27DB-BD31-4B8C-83A1-F6EECF244321}">
                <p14:modId xmlns:p14="http://schemas.microsoft.com/office/powerpoint/2010/main" val="3728704419"/>
              </p:ext>
            </p:extLst>
          </p:nvPr>
        </p:nvGraphicFramePr>
        <p:xfrm>
          <a:off x="4908368" y="1532436"/>
          <a:ext cx="3924300" cy="1466850"/>
        </p:xfrm>
        <a:graphic>
          <a:graphicData uri="http://schemas.openxmlformats.org/presentationml/2006/ole">
            <mc:AlternateContent xmlns:mc="http://schemas.openxmlformats.org/markup-compatibility/2006">
              <mc:Choice xmlns:v="urn:schemas-microsoft-com:vml" Requires="v">
                <p:oleObj spid="_x0000_s450594" name="公式" r:id="rId3" imgW="1904760" imgH="711000" progId="Equation.3">
                  <p:embed/>
                </p:oleObj>
              </mc:Choice>
              <mc:Fallback>
                <p:oleObj name="公式" r:id="rId3" imgW="1904760" imgH="711000" progId="Equation.3">
                  <p:embed/>
                  <p:pic>
                    <p:nvPicPr>
                      <p:cNvPr id="4" name="Object 2" descr="羊皮纸"/>
                      <p:cNvPicPr>
                        <a:picLocks noChangeAspect="1" noChangeArrowheads="1"/>
                      </p:cNvPicPr>
                      <p:nvPr/>
                    </p:nvPicPr>
                    <p:blipFill>
                      <a:blip r:embed="rId4"/>
                      <a:srcRect/>
                      <a:stretch>
                        <a:fillRect/>
                      </a:stretch>
                    </p:blipFill>
                    <p:spPr bwMode="auto">
                      <a:xfrm>
                        <a:off x="4908368" y="1532436"/>
                        <a:ext cx="3924300" cy="1466850"/>
                      </a:xfrm>
                      <a:prstGeom prst="rect">
                        <a:avLst/>
                      </a:prstGeom>
                      <a:solidFill>
                        <a:schemeClr val="accent1">
                          <a:lumMod val="20000"/>
                          <a:lumOff val="80000"/>
                        </a:schemeClr>
                      </a:solidFill>
                    </p:spPr>
                  </p:pic>
                </p:oleObj>
              </mc:Fallback>
            </mc:AlternateContent>
          </a:graphicData>
        </a:graphic>
      </p:graphicFrame>
      <p:graphicFrame>
        <p:nvGraphicFramePr>
          <p:cNvPr id="5" name="Object 2" descr="羊皮纸"/>
          <p:cNvGraphicFramePr>
            <a:graphicFrameLocks noChangeAspect="1"/>
          </p:cNvGraphicFramePr>
          <p:nvPr>
            <p:extLst>
              <p:ext uri="{D42A27DB-BD31-4B8C-83A1-F6EECF244321}">
                <p14:modId xmlns:p14="http://schemas.microsoft.com/office/powerpoint/2010/main" val="1923397907"/>
              </p:ext>
            </p:extLst>
          </p:nvPr>
        </p:nvGraphicFramePr>
        <p:xfrm>
          <a:off x="809897" y="1804307"/>
          <a:ext cx="6001957" cy="4683579"/>
        </p:xfrm>
        <a:graphic>
          <a:graphicData uri="http://schemas.openxmlformats.org/presentationml/2006/ole">
            <mc:AlternateContent xmlns:mc="http://schemas.openxmlformats.org/markup-compatibility/2006">
              <mc:Choice xmlns:v="urn:schemas-microsoft-com:vml" Requires="v">
                <p:oleObj spid="_x0000_s450595" name="公式" r:id="rId5" imgW="2705040" imgH="2108160" progId="Equation.3">
                  <p:embed/>
                </p:oleObj>
              </mc:Choice>
              <mc:Fallback>
                <p:oleObj name="公式" r:id="rId5" imgW="2705040" imgH="2108160" progId="Equation.3">
                  <p:embed/>
                  <p:pic>
                    <p:nvPicPr>
                      <p:cNvPr id="4" name="Object 2" descr="羊皮纸"/>
                      <p:cNvPicPr>
                        <a:picLocks noChangeAspect="1" noChangeArrowheads="1"/>
                      </p:cNvPicPr>
                      <p:nvPr/>
                    </p:nvPicPr>
                    <p:blipFill>
                      <a:blip r:embed="rId6"/>
                      <a:srcRect/>
                      <a:stretch>
                        <a:fillRect/>
                      </a:stretch>
                    </p:blipFill>
                    <p:spPr bwMode="auto">
                      <a:xfrm>
                        <a:off x="809897" y="1804307"/>
                        <a:ext cx="6001957" cy="4683579"/>
                      </a:xfrm>
                      <a:prstGeom prst="rect">
                        <a:avLst/>
                      </a:prstGeom>
                      <a:noFill/>
                    </p:spPr>
                  </p:pic>
                </p:oleObj>
              </mc:Fallback>
            </mc:AlternateContent>
          </a:graphicData>
        </a:graphic>
      </p:graphicFrame>
    </p:spTree>
    <p:extLst>
      <p:ext uri="{BB962C8B-B14F-4D97-AF65-F5344CB8AC3E}">
        <p14:creationId xmlns:p14="http://schemas.microsoft.com/office/powerpoint/2010/main" val="269440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灯片编号占位符 3"/>
          <p:cNvSpPr>
            <a:spLocks noGrp="1"/>
          </p:cNvSpPr>
          <p:nvPr>
            <p:ph type="sldNum" sz="quarter" idx="12"/>
          </p:nvPr>
        </p:nvSpPr>
        <p:spPr>
          <a:noFill/>
        </p:spPr>
        <p:txBody>
          <a:bodyPr/>
          <a:lstStyle/>
          <a:p>
            <a:fld id="{2B8AF9C0-A77C-462C-AAA5-BB2E532E2F76}" type="slidenum">
              <a:rPr lang="en-US" altLang="zh-CN" smtClean="0">
                <a:ea typeface="黑体" pitchFamily="49" charset="-122"/>
              </a:rPr>
              <a:pPr/>
              <a:t>26</a:t>
            </a:fld>
            <a:endParaRPr lang="en-US" altLang="zh-CN">
              <a:ea typeface="黑体" pitchFamily="49" charset="-122"/>
            </a:endParaRPr>
          </a:p>
        </p:txBody>
      </p:sp>
      <p:graphicFrame>
        <p:nvGraphicFramePr>
          <p:cNvPr id="24578" name="Object 2" descr="羊皮纸"/>
          <p:cNvGraphicFramePr>
            <a:graphicFrameLocks noChangeAspect="1"/>
          </p:cNvGraphicFramePr>
          <p:nvPr>
            <p:extLst>
              <p:ext uri="{D42A27DB-BD31-4B8C-83A1-F6EECF244321}">
                <p14:modId xmlns:p14="http://schemas.microsoft.com/office/powerpoint/2010/main" val="203032278"/>
              </p:ext>
            </p:extLst>
          </p:nvPr>
        </p:nvGraphicFramePr>
        <p:xfrm>
          <a:off x="472262" y="531546"/>
          <a:ext cx="8267700" cy="5921375"/>
        </p:xfrm>
        <a:graphic>
          <a:graphicData uri="http://schemas.openxmlformats.org/presentationml/2006/ole">
            <mc:AlternateContent xmlns:mc="http://schemas.openxmlformats.org/markup-compatibility/2006">
              <mc:Choice xmlns:v="urn:schemas-microsoft-com:vml" Requires="v">
                <p:oleObj spid="_x0000_s402522" name="公式" r:id="rId3" imgW="3238200" imgH="2311200" progId="Equation.3">
                  <p:embed/>
                </p:oleObj>
              </mc:Choice>
              <mc:Fallback>
                <p:oleObj name="公式" r:id="rId3" imgW="3238200" imgH="2311200" progId="Equation.3">
                  <p:embed/>
                  <p:pic>
                    <p:nvPicPr>
                      <p:cNvPr id="0" name="Object 2"/>
                      <p:cNvPicPr>
                        <a:picLocks noChangeAspect="1" noChangeArrowheads="1"/>
                      </p:cNvPicPr>
                      <p:nvPr/>
                    </p:nvPicPr>
                    <p:blipFill>
                      <a:blip r:embed="rId4"/>
                      <a:srcRect/>
                      <a:stretch>
                        <a:fillRect/>
                      </a:stretch>
                    </p:blipFill>
                    <p:spPr bwMode="auto">
                      <a:xfrm>
                        <a:off x="472262" y="531546"/>
                        <a:ext cx="8267700" cy="592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2" descr="羊皮纸"/>
          <p:cNvGraphicFramePr>
            <a:graphicFrameLocks noChangeAspect="1"/>
          </p:cNvGraphicFramePr>
          <p:nvPr>
            <p:extLst>
              <p:ext uri="{D42A27DB-BD31-4B8C-83A1-F6EECF244321}">
                <p14:modId xmlns:p14="http://schemas.microsoft.com/office/powerpoint/2010/main" val="2495364010"/>
              </p:ext>
            </p:extLst>
          </p:nvPr>
        </p:nvGraphicFramePr>
        <p:xfrm>
          <a:off x="4029595" y="1686151"/>
          <a:ext cx="4487387" cy="3355517"/>
        </p:xfrm>
        <a:graphic>
          <a:graphicData uri="http://schemas.openxmlformats.org/presentationml/2006/ole">
            <mc:AlternateContent xmlns:mc="http://schemas.openxmlformats.org/markup-compatibility/2006">
              <mc:Choice xmlns:v="urn:schemas-microsoft-com:vml" Requires="v">
                <p:oleObj spid="_x0000_s402523" name="公式" r:id="rId5" imgW="1904760" imgH="1422360" progId="Equation.3">
                  <p:embed/>
                </p:oleObj>
              </mc:Choice>
              <mc:Fallback>
                <p:oleObj name="公式" r:id="rId5" imgW="1904760" imgH="1422360" progId="Equation.3">
                  <p:embed/>
                  <p:pic>
                    <p:nvPicPr>
                      <p:cNvPr id="5" name="Object 2" descr="羊皮纸"/>
                      <p:cNvPicPr>
                        <a:picLocks noChangeAspect="1" noChangeArrowheads="1"/>
                      </p:cNvPicPr>
                      <p:nvPr/>
                    </p:nvPicPr>
                    <p:blipFill>
                      <a:blip r:embed="rId6"/>
                      <a:srcRect/>
                      <a:stretch>
                        <a:fillRect/>
                      </a:stretch>
                    </p:blipFill>
                    <p:spPr bwMode="auto">
                      <a:xfrm>
                        <a:off x="4029595" y="1686151"/>
                        <a:ext cx="4487387" cy="3355517"/>
                      </a:xfrm>
                      <a:prstGeom prst="rect">
                        <a:avLst/>
                      </a:prstGeom>
                      <a:solidFill>
                        <a:schemeClr val="accent1">
                          <a:lumMod val="20000"/>
                          <a:lumOff val="80000"/>
                        </a:schemeClr>
                      </a:solidFill>
                      <a:ln>
                        <a:solidFill>
                          <a:schemeClr val="tx1"/>
                        </a:solidFill>
                      </a:ln>
                    </p:spPr>
                  </p:pic>
                </p:oleObj>
              </mc:Fallback>
            </mc:AlternateContent>
          </a:graphicData>
        </a:graphic>
      </p:graphicFrame>
      <p:cxnSp>
        <p:nvCxnSpPr>
          <p:cNvPr id="3" name="直接连接符 2"/>
          <p:cNvCxnSpPr/>
          <p:nvPr/>
        </p:nvCxnSpPr>
        <p:spPr>
          <a:xfrm>
            <a:off x="4310742" y="3363909"/>
            <a:ext cx="418011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40226" y="6438900"/>
            <a:ext cx="52773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122126" y="5913120"/>
            <a:ext cx="1097280" cy="584775"/>
          </a:xfrm>
          <a:prstGeom prst="rect">
            <a:avLst/>
          </a:prstGeom>
          <a:noFill/>
        </p:spPr>
        <p:txBody>
          <a:bodyPr wrap="square" rtlCol="0">
            <a:spAutoFit/>
          </a:bodyPr>
          <a:lstStyle/>
          <a:p>
            <a:r>
              <a:rPr lang="en-US" altLang="zh-CN" sz="3200" b="1" dirty="0">
                <a:solidFill>
                  <a:srgbClr val="FF0000"/>
                </a:solidFill>
                <a:latin typeface="+mn-ea"/>
              </a:rPr>
              <a:t>???</a:t>
            </a:r>
            <a:endParaRPr lang="zh-CN" altLang="en-US" b="1" dirty="0">
              <a:solidFill>
                <a:srgbClr val="FF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685800" y="868363"/>
            <a:ext cx="7772400" cy="5227637"/>
          </a:xfrm>
        </p:spPr>
        <p:txBody>
          <a:bodyPr/>
          <a:lstStyle/>
          <a:p>
            <a:r>
              <a:rPr lang="zh-CN" altLang="en-US" sz="3200" b="1" dirty="0"/>
              <a:t>因此线性可分支持向量机就是求解如下的优化问题：</a:t>
            </a:r>
            <a:endParaRPr lang="en-US" altLang="zh-CN" sz="3200" b="1" dirty="0"/>
          </a:p>
          <a:p>
            <a:endParaRPr lang="en-US" altLang="zh-CN" sz="3200" b="1"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25604" name="灯片编号占位符 3"/>
          <p:cNvSpPr>
            <a:spLocks noGrp="1"/>
          </p:cNvSpPr>
          <p:nvPr>
            <p:ph type="sldNum" sz="quarter" idx="12"/>
          </p:nvPr>
        </p:nvSpPr>
        <p:spPr>
          <a:noFill/>
        </p:spPr>
        <p:txBody>
          <a:bodyPr/>
          <a:lstStyle/>
          <a:p>
            <a:fld id="{E045A578-6D10-4AA8-8790-8CBE1E66D92B}" type="slidenum">
              <a:rPr lang="en-US" altLang="zh-CN" smtClean="0">
                <a:ea typeface="黑体" pitchFamily="49" charset="-122"/>
              </a:rPr>
              <a:pPr/>
              <a:t>27</a:t>
            </a:fld>
            <a:endParaRPr lang="en-US" altLang="zh-CN">
              <a:ea typeface="黑体" pitchFamily="49" charset="-122"/>
            </a:endParaRPr>
          </a:p>
        </p:txBody>
      </p:sp>
      <p:graphicFrame>
        <p:nvGraphicFramePr>
          <p:cNvPr id="25602" name="Object 2" descr="羊皮纸"/>
          <p:cNvGraphicFramePr>
            <a:graphicFrameLocks noChangeAspect="1"/>
          </p:cNvGraphicFramePr>
          <p:nvPr/>
        </p:nvGraphicFramePr>
        <p:xfrm>
          <a:off x="1455738" y="2295525"/>
          <a:ext cx="5738812" cy="2894013"/>
        </p:xfrm>
        <a:graphic>
          <a:graphicData uri="http://schemas.openxmlformats.org/presentationml/2006/ole">
            <mc:AlternateContent xmlns:mc="http://schemas.openxmlformats.org/markup-compatibility/2006">
              <mc:Choice xmlns:v="urn:schemas-microsoft-com:vml" Requires="v">
                <p:oleObj spid="_x0000_s403528" name="公式" r:id="rId3" imgW="2247840" imgH="1130040" progId="Equation.3">
                  <p:embed/>
                </p:oleObj>
              </mc:Choice>
              <mc:Fallback>
                <p:oleObj name="公式" r:id="rId3" imgW="2247840" imgH="1130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738" y="2295525"/>
                        <a:ext cx="5738812" cy="289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685800" y="573088"/>
            <a:ext cx="7772400" cy="5522912"/>
          </a:xfrm>
        </p:spPr>
        <p:txBody>
          <a:bodyPr/>
          <a:lstStyle/>
          <a:p>
            <a:r>
              <a:rPr lang="zh-CN" altLang="en-US" sz="3200" b="1" dirty="0"/>
              <a:t>例：设正例：</a:t>
            </a:r>
            <a:r>
              <a:rPr lang="en-US" altLang="zh-CN" sz="3200" b="1" dirty="0"/>
              <a:t>x</a:t>
            </a:r>
            <a:r>
              <a:rPr lang="en-US" altLang="zh-CN" sz="3200" b="1" baseline="-25000" dirty="0"/>
              <a:t>1</a:t>
            </a:r>
            <a:r>
              <a:rPr lang="en-US" altLang="zh-CN" sz="3200" b="1" dirty="0"/>
              <a:t>=</a:t>
            </a:r>
            <a:r>
              <a:rPr lang="en-US" altLang="zh-CN" sz="3200" b="1" dirty="0">
                <a:sym typeface="Wingdings" pitchFamily="2" charset="2"/>
              </a:rPr>
              <a:t>(3,3)</a:t>
            </a:r>
            <a:r>
              <a:rPr lang="en-US" altLang="zh-CN" sz="3200" b="1" baseline="30000" dirty="0">
                <a:sym typeface="Wingdings" pitchFamily="2" charset="2"/>
              </a:rPr>
              <a:t>T</a:t>
            </a:r>
            <a:r>
              <a:rPr lang="en-US" altLang="zh-CN" sz="3200" b="1" dirty="0">
                <a:sym typeface="Wingdings" pitchFamily="2" charset="2"/>
              </a:rPr>
              <a:t>, x</a:t>
            </a:r>
            <a:r>
              <a:rPr lang="en-US" altLang="zh-CN" sz="3200" b="1" baseline="-25000" dirty="0">
                <a:sym typeface="Wingdings" pitchFamily="2" charset="2"/>
              </a:rPr>
              <a:t>2</a:t>
            </a:r>
            <a:r>
              <a:rPr lang="en-US" altLang="zh-CN" sz="3200" b="1" dirty="0">
                <a:sym typeface="Wingdings" pitchFamily="2" charset="2"/>
              </a:rPr>
              <a:t>=(4,3)</a:t>
            </a:r>
            <a:r>
              <a:rPr lang="en-US" altLang="zh-CN" sz="3200" b="1" baseline="30000" dirty="0">
                <a:sym typeface="Wingdings" pitchFamily="2" charset="2"/>
              </a:rPr>
              <a:t>T</a:t>
            </a:r>
            <a:r>
              <a:rPr lang="en-US" altLang="zh-CN" sz="3200" b="1" dirty="0">
                <a:sym typeface="Wingdings" pitchFamily="2" charset="2"/>
              </a:rPr>
              <a:t>, </a:t>
            </a:r>
          </a:p>
          <a:p>
            <a:r>
              <a:rPr lang="en-US" altLang="zh-CN" sz="3200" b="1" dirty="0">
                <a:sym typeface="Wingdings" pitchFamily="2" charset="2"/>
              </a:rPr>
              <a:t>         </a:t>
            </a:r>
            <a:r>
              <a:rPr lang="zh-CN" altLang="en-US" sz="3200" b="1" dirty="0">
                <a:sym typeface="Wingdings" pitchFamily="2" charset="2"/>
              </a:rPr>
              <a:t>负例：</a:t>
            </a:r>
            <a:r>
              <a:rPr lang="en-US" altLang="zh-CN" sz="3200" b="1" dirty="0">
                <a:sym typeface="Wingdings" pitchFamily="2" charset="2"/>
              </a:rPr>
              <a:t>x</a:t>
            </a:r>
            <a:r>
              <a:rPr lang="en-US" altLang="zh-CN" sz="3200" b="1" baseline="-25000" dirty="0">
                <a:sym typeface="Wingdings" pitchFamily="2" charset="2"/>
              </a:rPr>
              <a:t>3</a:t>
            </a:r>
            <a:r>
              <a:rPr lang="en-US" altLang="zh-CN" sz="3200" b="1" dirty="0">
                <a:sym typeface="Wingdings" pitchFamily="2" charset="2"/>
              </a:rPr>
              <a:t>=(1,1)</a:t>
            </a:r>
            <a:r>
              <a:rPr lang="en-US" altLang="zh-CN" sz="3200" b="1" baseline="30000" dirty="0">
                <a:sym typeface="Wingdings" pitchFamily="2" charset="2"/>
              </a:rPr>
              <a:t> T </a:t>
            </a:r>
            <a:r>
              <a:rPr lang="zh-CN" altLang="en-US" sz="3200" b="1" dirty="0">
                <a:sym typeface="Wingdings" pitchFamily="2" charset="2"/>
              </a:rPr>
              <a:t>，</a:t>
            </a:r>
            <a:endParaRPr lang="en-US" altLang="zh-CN" sz="3200" b="1" dirty="0">
              <a:sym typeface="Wingdings" pitchFamily="2" charset="2"/>
            </a:endParaRPr>
          </a:p>
          <a:p>
            <a:r>
              <a:rPr lang="zh-CN" altLang="en-US" sz="3200" b="1" dirty="0">
                <a:sym typeface="Wingdings" pitchFamily="2" charset="2"/>
              </a:rPr>
              <a:t>用对偶问题求线性可分支持向量机。</a:t>
            </a:r>
            <a:endParaRPr lang="zh-CN" altLang="en-US" b="1" baseline="30000" dirty="0"/>
          </a:p>
          <a:p>
            <a:endParaRPr lang="zh-CN" altLang="en-US" dirty="0"/>
          </a:p>
        </p:txBody>
      </p:sp>
      <p:sp>
        <p:nvSpPr>
          <p:cNvPr id="26628" name="灯片编号占位符 3"/>
          <p:cNvSpPr>
            <a:spLocks noGrp="1"/>
          </p:cNvSpPr>
          <p:nvPr>
            <p:ph type="sldNum" sz="quarter" idx="12"/>
          </p:nvPr>
        </p:nvSpPr>
        <p:spPr>
          <a:noFill/>
        </p:spPr>
        <p:txBody>
          <a:bodyPr/>
          <a:lstStyle/>
          <a:p>
            <a:fld id="{926AD721-8F0C-43FE-BD94-11D0689EEDB1}" type="slidenum">
              <a:rPr lang="en-US" altLang="zh-CN" smtClean="0">
                <a:ea typeface="黑体" pitchFamily="49" charset="-122"/>
              </a:rPr>
              <a:pPr/>
              <a:t>28</a:t>
            </a:fld>
            <a:endParaRPr lang="en-US" altLang="zh-CN">
              <a:ea typeface="黑体" pitchFamily="49" charset="-122"/>
            </a:endParaRPr>
          </a:p>
        </p:txBody>
      </p:sp>
      <p:graphicFrame>
        <p:nvGraphicFramePr>
          <p:cNvPr id="26626" name="Object 2" descr="羊皮纸"/>
          <p:cNvGraphicFramePr>
            <a:graphicFrameLocks noChangeAspect="1"/>
          </p:cNvGraphicFramePr>
          <p:nvPr/>
        </p:nvGraphicFramePr>
        <p:xfrm>
          <a:off x="876300" y="2360224"/>
          <a:ext cx="7359650" cy="3967163"/>
        </p:xfrm>
        <a:graphic>
          <a:graphicData uri="http://schemas.openxmlformats.org/presentationml/2006/ole">
            <mc:AlternateContent xmlns:mc="http://schemas.openxmlformats.org/markup-compatibility/2006">
              <mc:Choice xmlns:v="urn:schemas-microsoft-com:vml" Requires="v">
                <p:oleObj spid="_x0000_s404552" name="公式" r:id="rId3" imgW="2882880" imgH="1549080" progId="Equation.3">
                  <p:embed/>
                </p:oleObj>
              </mc:Choice>
              <mc:Fallback>
                <p:oleObj name="公式" r:id="rId3" imgW="2882880" imgH="1549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2360224"/>
                        <a:ext cx="7359650" cy="3967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27652" name="内容占位符 2"/>
          <p:cNvSpPr>
            <a:spLocks noGrp="1"/>
          </p:cNvSpPr>
          <p:nvPr>
            <p:ph idx="1"/>
          </p:nvPr>
        </p:nvSpPr>
        <p:spPr/>
        <p:txBody>
          <a:bodyPr/>
          <a:lstStyle/>
          <a:p>
            <a:endParaRPr lang="zh-CN" altLang="en-US"/>
          </a:p>
        </p:txBody>
      </p:sp>
      <p:sp>
        <p:nvSpPr>
          <p:cNvPr id="27653" name="灯片编号占位符 3"/>
          <p:cNvSpPr>
            <a:spLocks noGrp="1"/>
          </p:cNvSpPr>
          <p:nvPr>
            <p:ph type="sldNum" sz="quarter" idx="12"/>
          </p:nvPr>
        </p:nvSpPr>
        <p:spPr>
          <a:noFill/>
        </p:spPr>
        <p:txBody>
          <a:bodyPr/>
          <a:lstStyle/>
          <a:p>
            <a:fld id="{C1BF6BCC-7BE6-40BF-A5AD-18C24EC2AE43}" type="slidenum">
              <a:rPr lang="en-US" altLang="zh-CN" smtClean="0">
                <a:ea typeface="黑体" pitchFamily="49" charset="-122"/>
              </a:rPr>
              <a:pPr/>
              <a:t>29</a:t>
            </a:fld>
            <a:endParaRPr lang="en-US" altLang="zh-CN">
              <a:ea typeface="黑体" pitchFamily="49" charset="-122"/>
            </a:endParaRPr>
          </a:p>
        </p:txBody>
      </p:sp>
      <p:graphicFrame>
        <p:nvGraphicFramePr>
          <p:cNvPr id="27650" name="Object 2" descr="羊皮纸"/>
          <p:cNvGraphicFramePr>
            <a:graphicFrameLocks noChangeAspect="1"/>
          </p:cNvGraphicFramePr>
          <p:nvPr/>
        </p:nvGraphicFramePr>
        <p:xfrm>
          <a:off x="865188" y="1401763"/>
          <a:ext cx="7102475" cy="4029075"/>
        </p:xfrm>
        <a:graphic>
          <a:graphicData uri="http://schemas.openxmlformats.org/presentationml/2006/ole">
            <mc:AlternateContent xmlns:mc="http://schemas.openxmlformats.org/markup-compatibility/2006">
              <mc:Choice xmlns:v="urn:schemas-microsoft-com:vml" Requires="v">
                <p:oleObj spid="_x0000_s405576" name="公式" r:id="rId3" imgW="2781000" imgH="1574640" progId="Equation.3">
                  <p:embed/>
                </p:oleObj>
              </mc:Choice>
              <mc:Fallback>
                <p:oleObj name="公式" r:id="rId3" imgW="2781000" imgH="1574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88" y="1401763"/>
                        <a:ext cx="7102475" cy="402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什么是统计机器学习？</a:t>
            </a:r>
          </a:p>
        </p:txBody>
      </p:sp>
      <p:sp>
        <p:nvSpPr>
          <p:cNvPr id="71683" name="内容占位符 2"/>
          <p:cNvSpPr>
            <a:spLocks noGrp="1"/>
          </p:cNvSpPr>
          <p:nvPr>
            <p:ph idx="1"/>
          </p:nvPr>
        </p:nvSpPr>
        <p:spPr>
          <a:xfrm>
            <a:off x="642938" y="1981200"/>
            <a:ext cx="7772400" cy="4114800"/>
          </a:xfrm>
        </p:spPr>
        <p:txBody>
          <a:bodyPr/>
          <a:lstStyle/>
          <a:p>
            <a:r>
              <a:rPr lang="zh-CN" altLang="en-US" sz="2800" b="1" dirty="0"/>
              <a:t>输入：</a:t>
            </a:r>
            <a:r>
              <a:rPr lang="en-US" altLang="zh-CN" sz="2800" b="1" dirty="0"/>
              <a:t>x</a:t>
            </a:r>
            <a:r>
              <a:rPr lang="zh-CN" altLang="en-US" sz="2800" b="1" dirty="0"/>
              <a:t>∈</a:t>
            </a:r>
            <a:r>
              <a:rPr lang="en-US" altLang="zh-CN" sz="2800" b="1" dirty="0"/>
              <a:t>X</a:t>
            </a:r>
          </a:p>
          <a:p>
            <a:r>
              <a:rPr lang="zh-CN" altLang="en-US" sz="2800" b="1" dirty="0"/>
              <a:t>输出：</a:t>
            </a:r>
            <a:r>
              <a:rPr lang="en-US" altLang="zh-CN" sz="2800" b="1" dirty="0"/>
              <a:t>y</a:t>
            </a:r>
            <a:r>
              <a:rPr lang="zh-CN" altLang="en-US" sz="2800" b="1" dirty="0"/>
              <a:t>∈</a:t>
            </a:r>
            <a:r>
              <a:rPr lang="en-US" altLang="zh-CN" sz="2800" b="1" dirty="0"/>
              <a:t>Y</a:t>
            </a:r>
          </a:p>
          <a:p>
            <a:r>
              <a:rPr lang="zh-CN" altLang="en-US" sz="2800" b="1" dirty="0"/>
              <a:t>未知的目标函数：</a:t>
            </a:r>
            <a:r>
              <a:rPr lang="en-US" altLang="zh-CN" sz="2800" b="1" dirty="0"/>
              <a:t>f: X</a:t>
            </a:r>
            <a:r>
              <a:rPr lang="zh-CN" altLang="en-US" sz="2800" b="1" dirty="0"/>
              <a:t>→</a:t>
            </a:r>
            <a:r>
              <a:rPr lang="en-US" altLang="zh-CN" sz="2800" b="1" dirty="0"/>
              <a:t>Y</a:t>
            </a:r>
          </a:p>
          <a:p>
            <a:r>
              <a:rPr lang="zh-CN" altLang="en-US" sz="2800" b="1" dirty="0"/>
              <a:t>训练集：</a:t>
            </a:r>
            <a:r>
              <a:rPr lang="en-US" altLang="zh-CN" sz="2800" b="1" dirty="0"/>
              <a:t>D={(x</a:t>
            </a:r>
            <a:r>
              <a:rPr lang="en-US" altLang="zh-CN" sz="2800" b="1" baseline="-25000" dirty="0"/>
              <a:t>1</a:t>
            </a:r>
            <a:r>
              <a:rPr lang="en-US" altLang="zh-CN" sz="2800" b="1" dirty="0"/>
              <a:t>,y</a:t>
            </a:r>
            <a:r>
              <a:rPr lang="en-US" altLang="zh-CN" sz="2800" b="1" baseline="-25000" dirty="0"/>
              <a:t>1</a:t>
            </a:r>
            <a:r>
              <a:rPr lang="en-US" altLang="zh-CN" sz="2800" b="1" dirty="0"/>
              <a:t>),…,(</a:t>
            </a:r>
            <a:r>
              <a:rPr lang="en-US" altLang="zh-CN" sz="2800" b="1" dirty="0" err="1"/>
              <a:t>x</a:t>
            </a:r>
            <a:r>
              <a:rPr lang="en-US" altLang="zh-CN" sz="2800" b="1" baseline="-25000" dirty="0" err="1"/>
              <a:t>n</a:t>
            </a:r>
            <a:r>
              <a:rPr lang="en-US" altLang="zh-CN" sz="2800" b="1" dirty="0" err="1"/>
              <a:t>,y</a:t>
            </a:r>
            <a:r>
              <a:rPr lang="en-US" altLang="zh-CN" sz="2800" b="1" baseline="-25000" dirty="0" err="1"/>
              <a:t>n</a:t>
            </a:r>
            <a:r>
              <a:rPr lang="en-US" altLang="zh-CN" sz="2800" b="1" dirty="0"/>
              <a:t>)}</a:t>
            </a:r>
            <a:r>
              <a:rPr lang="zh-CN" altLang="en-US" sz="2800" b="1" dirty="0"/>
              <a:t>，</a:t>
            </a:r>
            <a:endParaRPr lang="en-US" altLang="zh-CN" sz="2800" b="1" dirty="0"/>
          </a:p>
          <a:p>
            <a:pPr>
              <a:buFont typeface="Wingdings" pitchFamily="2" charset="2"/>
              <a:buNone/>
            </a:pPr>
            <a:r>
              <a:rPr lang="en-US" altLang="zh-CN" sz="2800" b="1" dirty="0"/>
              <a:t>                      D</a:t>
            </a:r>
            <a:r>
              <a:rPr lang="zh-CN" altLang="en-US" sz="2800" b="1" dirty="0"/>
              <a:t>由</a:t>
            </a:r>
            <a:r>
              <a:rPr lang="en-US" altLang="zh-CN" sz="2800" b="1" dirty="0"/>
              <a:t>f</a:t>
            </a:r>
            <a:r>
              <a:rPr lang="zh-CN" altLang="en-US" sz="2800" b="1" dirty="0"/>
              <a:t>产生（可能具有噪音）</a:t>
            </a:r>
            <a:endParaRPr lang="en-US" altLang="zh-CN" sz="2800" b="1" dirty="0"/>
          </a:p>
          <a:p>
            <a:r>
              <a:rPr lang="zh-CN" altLang="en-US" sz="2800" b="1" dirty="0"/>
              <a:t>假设空间：</a:t>
            </a:r>
            <a:r>
              <a:rPr lang="en-US" altLang="zh-CN" sz="2800" b="1" dirty="0"/>
              <a:t>H={</a:t>
            </a:r>
            <a:r>
              <a:rPr lang="en-US" altLang="zh-CN" sz="2800" b="1" dirty="0" err="1"/>
              <a:t>h</a:t>
            </a:r>
            <a:r>
              <a:rPr lang="en-US" altLang="zh-CN" sz="2800" b="1" baseline="-25000" dirty="0" err="1"/>
              <a:t>k</a:t>
            </a:r>
            <a:r>
              <a:rPr lang="en-US" altLang="zh-CN" sz="2800" b="1" dirty="0"/>
              <a:t>}</a:t>
            </a:r>
          </a:p>
          <a:p>
            <a:r>
              <a:rPr lang="zh-CN" altLang="en-US" sz="2800" b="1" dirty="0"/>
              <a:t>学到的目标函数：</a:t>
            </a:r>
            <a:r>
              <a:rPr lang="en-US" altLang="zh-CN" sz="2800" b="1" dirty="0"/>
              <a:t>g</a:t>
            </a:r>
            <a:r>
              <a:rPr lang="zh-CN" altLang="en-US" sz="2800" b="1" dirty="0"/>
              <a:t>∈</a:t>
            </a:r>
            <a:r>
              <a:rPr lang="en-US" altLang="zh-CN" sz="2800" b="1" dirty="0"/>
              <a:t>H</a:t>
            </a:r>
          </a:p>
          <a:p>
            <a:r>
              <a:rPr lang="zh-CN" altLang="en-US" sz="2800" b="1" dirty="0"/>
              <a:t>学习算法：</a:t>
            </a:r>
            <a:r>
              <a:rPr lang="en-US" altLang="zh-CN" sz="2800" b="1" dirty="0"/>
              <a:t>A</a:t>
            </a:r>
          </a:p>
          <a:p>
            <a:endParaRPr lang="en-US" altLang="zh-CN" dirty="0"/>
          </a:p>
        </p:txBody>
      </p:sp>
      <p:sp>
        <p:nvSpPr>
          <p:cNvPr id="71684" name="灯片编号占位符 3"/>
          <p:cNvSpPr>
            <a:spLocks noGrp="1"/>
          </p:cNvSpPr>
          <p:nvPr>
            <p:ph type="sldNum" sz="quarter" idx="12"/>
          </p:nvPr>
        </p:nvSpPr>
        <p:spPr>
          <a:noFill/>
        </p:spPr>
        <p:txBody>
          <a:bodyPr/>
          <a:lstStyle/>
          <a:p>
            <a:fld id="{AFEF9010-E70B-4340-BF26-9BD305DDACD8}" type="slidenum">
              <a:rPr lang="en-US" altLang="zh-CN" smtClean="0">
                <a:ea typeface="黑体" pitchFamily="49" charset="-122"/>
              </a:rPr>
              <a:pPr/>
              <a:t>3</a:t>
            </a:fld>
            <a:endParaRPr lang="en-US" altLang="zh-CN">
              <a:ea typeface="黑体"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685800" y="620713"/>
            <a:ext cx="7772400" cy="5475287"/>
          </a:xfrm>
        </p:spPr>
        <p:txBody>
          <a:bodyPr/>
          <a:lstStyle/>
          <a:p>
            <a:endParaRPr lang="zh-CN" altLang="en-US"/>
          </a:p>
        </p:txBody>
      </p:sp>
      <p:sp>
        <p:nvSpPr>
          <p:cNvPr id="28676" name="灯片编号占位符 3"/>
          <p:cNvSpPr>
            <a:spLocks noGrp="1"/>
          </p:cNvSpPr>
          <p:nvPr>
            <p:ph type="sldNum" sz="quarter" idx="12"/>
          </p:nvPr>
        </p:nvSpPr>
        <p:spPr>
          <a:noFill/>
        </p:spPr>
        <p:txBody>
          <a:bodyPr/>
          <a:lstStyle/>
          <a:p>
            <a:fld id="{E9DD78FB-F315-47C2-8F7D-E5E3B88BC3C0}" type="slidenum">
              <a:rPr lang="en-US" altLang="zh-CN" smtClean="0">
                <a:ea typeface="黑体" pitchFamily="49" charset="-122"/>
              </a:rPr>
              <a:pPr/>
              <a:t>30</a:t>
            </a:fld>
            <a:endParaRPr lang="en-US" altLang="zh-CN">
              <a:ea typeface="黑体" pitchFamily="49" charset="-122"/>
            </a:endParaRPr>
          </a:p>
        </p:txBody>
      </p:sp>
      <p:graphicFrame>
        <p:nvGraphicFramePr>
          <p:cNvPr id="28674" name="Object 2" descr="羊皮纸"/>
          <p:cNvGraphicFramePr>
            <a:graphicFrameLocks noChangeAspect="1"/>
          </p:cNvGraphicFramePr>
          <p:nvPr/>
        </p:nvGraphicFramePr>
        <p:xfrm>
          <a:off x="977900" y="931863"/>
          <a:ext cx="6875463" cy="4970462"/>
        </p:xfrm>
        <a:graphic>
          <a:graphicData uri="http://schemas.openxmlformats.org/presentationml/2006/ole">
            <mc:AlternateContent xmlns:mc="http://schemas.openxmlformats.org/markup-compatibility/2006">
              <mc:Choice xmlns:v="urn:schemas-microsoft-com:vml" Requires="v">
                <p:oleObj spid="_x0000_s406600" name="公式" r:id="rId3" imgW="2692080" imgH="1942920" progId="Equation.3">
                  <p:embed/>
                </p:oleObj>
              </mc:Choice>
              <mc:Fallback>
                <p:oleObj name="公式" r:id="rId3" imgW="2692080" imgH="19429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931863"/>
                        <a:ext cx="6875463" cy="4970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29700" name="内容占位符 2"/>
          <p:cNvSpPr>
            <a:spLocks noGrp="1"/>
          </p:cNvSpPr>
          <p:nvPr>
            <p:ph idx="1"/>
          </p:nvPr>
        </p:nvSpPr>
        <p:spPr/>
        <p:txBody>
          <a:bodyPr/>
          <a:lstStyle/>
          <a:p>
            <a:endParaRPr lang="zh-CN" altLang="en-US"/>
          </a:p>
        </p:txBody>
      </p:sp>
      <p:sp>
        <p:nvSpPr>
          <p:cNvPr id="29701" name="灯片编号占位符 3"/>
          <p:cNvSpPr>
            <a:spLocks noGrp="1"/>
          </p:cNvSpPr>
          <p:nvPr>
            <p:ph type="sldNum" sz="quarter" idx="12"/>
          </p:nvPr>
        </p:nvSpPr>
        <p:spPr>
          <a:noFill/>
        </p:spPr>
        <p:txBody>
          <a:bodyPr/>
          <a:lstStyle/>
          <a:p>
            <a:fld id="{897E5434-55B4-44B2-B599-45DDD17C01E3}" type="slidenum">
              <a:rPr lang="en-US" altLang="zh-CN" smtClean="0">
                <a:ea typeface="黑体" pitchFamily="49" charset="-122"/>
              </a:rPr>
              <a:pPr/>
              <a:t>31</a:t>
            </a:fld>
            <a:endParaRPr lang="en-US" altLang="zh-CN">
              <a:ea typeface="黑体" pitchFamily="49" charset="-122"/>
            </a:endParaRPr>
          </a:p>
        </p:txBody>
      </p:sp>
      <p:graphicFrame>
        <p:nvGraphicFramePr>
          <p:cNvPr id="29698" name="Object 2" descr="羊皮纸"/>
          <p:cNvGraphicFramePr>
            <a:graphicFrameLocks noChangeAspect="1"/>
          </p:cNvGraphicFramePr>
          <p:nvPr/>
        </p:nvGraphicFramePr>
        <p:xfrm>
          <a:off x="677863" y="1144588"/>
          <a:ext cx="7880350" cy="4451350"/>
        </p:xfrm>
        <a:graphic>
          <a:graphicData uri="http://schemas.openxmlformats.org/presentationml/2006/ole">
            <mc:AlternateContent xmlns:mc="http://schemas.openxmlformats.org/markup-compatibility/2006">
              <mc:Choice xmlns:v="urn:schemas-microsoft-com:vml" Requires="v">
                <p:oleObj spid="_x0000_s407624" name="公式" r:id="rId4" imgW="3085920" imgH="1739880" progId="Equation.3">
                  <p:embed/>
                </p:oleObj>
              </mc:Choice>
              <mc:Fallback>
                <p:oleObj name="公式" r:id="rId4" imgW="3085920" imgH="17398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3" y="1144588"/>
                        <a:ext cx="7880350" cy="445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2"/>
          </p:nvPr>
        </p:nvSpPr>
        <p:spPr>
          <a:noFill/>
        </p:spPr>
        <p:txBody>
          <a:bodyPr/>
          <a:lstStyle/>
          <a:p>
            <a:fld id="{1A236568-5701-4A04-8295-B9FF37E05F76}" type="slidenum">
              <a:rPr lang="en-US" altLang="zh-CN" smtClean="0">
                <a:ea typeface="黑体" pitchFamily="49" charset="-122"/>
              </a:rPr>
              <a:pPr/>
              <a:t>32</a:t>
            </a:fld>
            <a:endParaRPr lang="en-US" altLang="zh-CN">
              <a:ea typeface="黑体" pitchFamily="49" charset="-122"/>
            </a:endParaRPr>
          </a:p>
        </p:txBody>
      </p:sp>
      <p:sp>
        <p:nvSpPr>
          <p:cNvPr id="87043"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7C9D522E-0D84-4FB2-B655-4F2BF0018EB1}" type="slidenum">
              <a:rPr kumimoji="0" lang="en-US" altLang="zh-CN" sz="1400"/>
              <a:pPr algn="r"/>
              <a:t>32</a:t>
            </a:fld>
            <a:endParaRPr kumimoji="0" lang="en-US" altLang="zh-CN" sz="1400"/>
          </a:p>
        </p:txBody>
      </p:sp>
      <p:sp>
        <p:nvSpPr>
          <p:cNvPr id="87044"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0D995B94-25E9-4CC7-A8D0-1F1A0BAB70CD}" type="slidenum">
              <a:rPr kumimoji="0" lang="en-US" altLang="zh-CN" sz="1400"/>
              <a:pPr algn="r"/>
              <a:t>32</a:t>
            </a:fld>
            <a:endParaRPr kumimoji="0" lang="en-US" altLang="zh-CN" sz="1400"/>
          </a:p>
        </p:txBody>
      </p:sp>
      <p:cxnSp>
        <p:nvCxnSpPr>
          <p:cNvPr id="87045" name="直接箭头连接符 5"/>
          <p:cNvCxnSpPr>
            <a:cxnSpLocks noChangeShapeType="1"/>
          </p:cNvCxnSpPr>
          <p:nvPr/>
        </p:nvCxnSpPr>
        <p:spPr bwMode="auto">
          <a:xfrm>
            <a:off x="1439863" y="5872163"/>
            <a:ext cx="7210425" cy="6350"/>
          </a:xfrm>
          <a:prstGeom prst="straightConnector1">
            <a:avLst/>
          </a:prstGeom>
          <a:noFill/>
          <a:ln w="38100" algn="ctr">
            <a:solidFill>
              <a:schemeClr val="tx1"/>
            </a:solidFill>
            <a:round/>
            <a:headEnd/>
            <a:tailEnd type="arrow" w="med" len="med"/>
          </a:ln>
        </p:spPr>
      </p:cxnSp>
      <p:cxnSp>
        <p:nvCxnSpPr>
          <p:cNvPr id="87046" name="直接箭头连接符 6"/>
          <p:cNvCxnSpPr>
            <a:cxnSpLocks noChangeShapeType="1"/>
          </p:cNvCxnSpPr>
          <p:nvPr/>
        </p:nvCxnSpPr>
        <p:spPr bwMode="auto">
          <a:xfrm flipV="1">
            <a:off x="1841500" y="754063"/>
            <a:ext cx="60325" cy="5653087"/>
          </a:xfrm>
          <a:prstGeom prst="straightConnector1">
            <a:avLst/>
          </a:prstGeom>
          <a:noFill/>
          <a:ln w="38100" algn="ctr">
            <a:solidFill>
              <a:schemeClr val="tx1"/>
            </a:solidFill>
            <a:round/>
            <a:headEnd/>
            <a:tailEnd type="arrow" w="med" len="med"/>
          </a:ln>
        </p:spPr>
      </p:cxnSp>
      <p:sp>
        <p:nvSpPr>
          <p:cNvPr id="87047" name="椭圆 10"/>
          <p:cNvSpPr>
            <a:spLocks noChangeArrowheads="1"/>
          </p:cNvSpPr>
          <p:nvPr/>
        </p:nvSpPr>
        <p:spPr bwMode="auto">
          <a:xfrm>
            <a:off x="3248025"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7048" name="矩形 17"/>
          <p:cNvSpPr>
            <a:spLocks noChangeArrowheads="1"/>
          </p:cNvSpPr>
          <p:nvPr/>
        </p:nvSpPr>
        <p:spPr bwMode="auto">
          <a:xfrm>
            <a:off x="6102350" y="2578100"/>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7049" name="矩形 23"/>
          <p:cNvSpPr>
            <a:spLocks noChangeArrowheads="1"/>
          </p:cNvSpPr>
          <p:nvPr/>
        </p:nvSpPr>
        <p:spPr bwMode="auto">
          <a:xfrm>
            <a:off x="7283450" y="263048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1901825" y="1684338"/>
            <a:ext cx="5557838" cy="4222750"/>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7" name="直接连接符 26"/>
          <p:cNvCxnSpPr/>
          <p:nvPr/>
        </p:nvCxnSpPr>
        <p:spPr bwMode="auto">
          <a:xfrm>
            <a:off x="4021138" y="1001713"/>
            <a:ext cx="3797300" cy="2935287"/>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8" name="直接连接符 27"/>
          <p:cNvCxnSpPr/>
          <p:nvPr/>
        </p:nvCxnSpPr>
        <p:spPr bwMode="auto">
          <a:xfrm>
            <a:off x="1727200" y="3598863"/>
            <a:ext cx="3208338" cy="2438400"/>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87053" name="直接连接符 49"/>
          <p:cNvCxnSpPr>
            <a:cxnSpLocks noChangeShapeType="1"/>
          </p:cNvCxnSpPr>
          <p:nvPr/>
        </p:nvCxnSpPr>
        <p:spPr bwMode="auto">
          <a:xfrm>
            <a:off x="3381375" y="5819775"/>
            <a:ext cx="0" cy="174625"/>
          </a:xfrm>
          <a:prstGeom prst="line">
            <a:avLst/>
          </a:prstGeom>
          <a:noFill/>
          <a:ln w="38100" algn="ctr">
            <a:solidFill>
              <a:schemeClr val="tx1"/>
            </a:solidFill>
            <a:round/>
            <a:headEnd/>
            <a:tailEnd/>
          </a:ln>
        </p:spPr>
      </p:cxnSp>
      <p:cxnSp>
        <p:nvCxnSpPr>
          <p:cNvPr id="87054" name="直接连接符 58"/>
          <p:cNvCxnSpPr>
            <a:cxnSpLocks noChangeShapeType="1"/>
          </p:cNvCxnSpPr>
          <p:nvPr/>
        </p:nvCxnSpPr>
        <p:spPr bwMode="auto">
          <a:xfrm>
            <a:off x="6270625" y="5834063"/>
            <a:ext cx="0" cy="174625"/>
          </a:xfrm>
          <a:prstGeom prst="line">
            <a:avLst/>
          </a:prstGeom>
          <a:noFill/>
          <a:ln w="38100" algn="ctr">
            <a:solidFill>
              <a:schemeClr val="tx1"/>
            </a:solidFill>
            <a:round/>
            <a:headEnd/>
            <a:tailEnd/>
          </a:ln>
        </p:spPr>
      </p:cxnSp>
      <p:cxnSp>
        <p:nvCxnSpPr>
          <p:cNvPr id="87055" name="直接连接符 59"/>
          <p:cNvCxnSpPr>
            <a:cxnSpLocks noChangeShapeType="1"/>
          </p:cNvCxnSpPr>
          <p:nvPr/>
        </p:nvCxnSpPr>
        <p:spPr bwMode="auto">
          <a:xfrm>
            <a:off x="7459663" y="5819775"/>
            <a:ext cx="0" cy="174625"/>
          </a:xfrm>
          <a:prstGeom prst="line">
            <a:avLst/>
          </a:prstGeom>
          <a:noFill/>
          <a:ln w="38100" algn="ctr">
            <a:solidFill>
              <a:schemeClr val="tx1"/>
            </a:solidFill>
            <a:round/>
            <a:headEnd/>
            <a:tailEnd/>
          </a:ln>
        </p:spPr>
      </p:cxnSp>
      <p:cxnSp>
        <p:nvCxnSpPr>
          <p:cNvPr id="87056" name="直接连接符 60"/>
          <p:cNvCxnSpPr>
            <a:cxnSpLocks noChangeShapeType="1"/>
          </p:cNvCxnSpPr>
          <p:nvPr/>
        </p:nvCxnSpPr>
        <p:spPr bwMode="auto">
          <a:xfrm>
            <a:off x="4919663" y="5819775"/>
            <a:ext cx="0" cy="174625"/>
          </a:xfrm>
          <a:prstGeom prst="line">
            <a:avLst/>
          </a:prstGeom>
          <a:noFill/>
          <a:ln w="38100" algn="ctr">
            <a:solidFill>
              <a:schemeClr val="tx1"/>
            </a:solidFill>
            <a:round/>
            <a:headEnd/>
            <a:tailEnd/>
          </a:ln>
        </p:spPr>
      </p:cxnSp>
      <p:cxnSp>
        <p:nvCxnSpPr>
          <p:cNvPr id="87058" name="直接连接符 63"/>
          <p:cNvCxnSpPr>
            <a:cxnSpLocks noChangeShapeType="1"/>
          </p:cNvCxnSpPr>
          <p:nvPr/>
        </p:nvCxnSpPr>
        <p:spPr bwMode="auto">
          <a:xfrm flipH="1">
            <a:off x="1800225" y="1684338"/>
            <a:ext cx="173038" cy="0"/>
          </a:xfrm>
          <a:prstGeom prst="line">
            <a:avLst/>
          </a:prstGeom>
          <a:noFill/>
          <a:ln w="38100" algn="ctr">
            <a:solidFill>
              <a:schemeClr val="tx1"/>
            </a:solidFill>
            <a:round/>
            <a:headEnd/>
            <a:tailEnd/>
          </a:ln>
        </p:spPr>
      </p:cxnSp>
      <p:cxnSp>
        <p:nvCxnSpPr>
          <p:cNvPr id="87059" name="直接连接符 64"/>
          <p:cNvCxnSpPr>
            <a:cxnSpLocks noChangeShapeType="1"/>
          </p:cNvCxnSpPr>
          <p:nvPr/>
        </p:nvCxnSpPr>
        <p:spPr bwMode="auto">
          <a:xfrm flipH="1">
            <a:off x="1800225" y="3629025"/>
            <a:ext cx="173038" cy="0"/>
          </a:xfrm>
          <a:prstGeom prst="line">
            <a:avLst/>
          </a:prstGeom>
          <a:noFill/>
          <a:ln w="38100" algn="ctr">
            <a:solidFill>
              <a:schemeClr val="tx1"/>
            </a:solidFill>
            <a:round/>
            <a:headEnd/>
            <a:tailEnd/>
          </a:ln>
        </p:spPr>
      </p:cxnSp>
      <p:cxnSp>
        <p:nvCxnSpPr>
          <p:cNvPr id="87060" name="直接连接符 65"/>
          <p:cNvCxnSpPr>
            <a:cxnSpLocks noChangeShapeType="1"/>
          </p:cNvCxnSpPr>
          <p:nvPr/>
        </p:nvCxnSpPr>
        <p:spPr bwMode="auto">
          <a:xfrm flipH="1">
            <a:off x="1800225" y="2582863"/>
            <a:ext cx="173038" cy="0"/>
          </a:xfrm>
          <a:prstGeom prst="line">
            <a:avLst/>
          </a:prstGeom>
          <a:noFill/>
          <a:ln w="38100" algn="ctr">
            <a:solidFill>
              <a:schemeClr val="tx1"/>
            </a:solidFill>
            <a:round/>
            <a:headEnd/>
            <a:tailEnd/>
          </a:ln>
        </p:spPr>
      </p:cxnSp>
      <p:cxnSp>
        <p:nvCxnSpPr>
          <p:cNvPr id="87061" name="直接连接符 66"/>
          <p:cNvCxnSpPr>
            <a:cxnSpLocks noChangeShapeType="1"/>
          </p:cNvCxnSpPr>
          <p:nvPr/>
        </p:nvCxnSpPr>
        <p:spPr bwMode="auto">
          <a:xfrm flipH="1">
            <a:off x="1785938" y="4760913"/>
            <a:ext cx="173037" cy="0"/>
          </a:xfrm>
          <a:prstGeom prst="line">
            <a:avLst/>
          </a:prstGeom>
          <a:noFill/>
          <a:ln w="38100" algn="ctr">
            <a:solidFill>
              <a:schemeClr val="tx1"/>
            </a:solidFill>
            <a:round/>
            <a:headEnd/>
            <a:tailEnd/>
          </a:ln>
        </p:spPr>
      </p:cxnSp>
    </p:spTree>
    <p:extLst>
      <p:ext uri="{BB962C8B-B14F-4D97-AF65-F5344CB8AC3E}">
        <p14:creationId xmlns:p14="http://schemas.microsoft.com/office/powerpoint/2010/main" val="2215112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t>线性支持向量机</a:t>
            </a:r>
          </a:p>
        </p:txBody>
      </p:sp>
      <p:sp>
        <p:nvSpPr>
          <p:cNvPr id="89091" name="灯片编号占位符 3"/>
          <p:cNvSpPr>
            <a:spLocks noGrp="1"/>
          </p:cNvSpPr>
          <p:nvPr>
            <p:ph type="sldNum" sz="quarter" idx="12"/>
          </p:nvPr>
        </p:nvSpPr>
        <p:spPr>
          <a:xfrm>
            <a:off x="6553200" y="5783263"/>
            <a:ext cx="1905000" cy="457200"/>
          </a:xfrm>
          <a:noFill/>
        </p:spPr>
        <p:txBody>
          <a:bodyPr/>
          <a:lstStyle/>
          <a:p>
            <a:fld id="{39E421F9-E618-4F0E-A104-91D499B13212}" type="slidenum">
              <a:rPr lang="en-US" altLang="zh-CN" smtClean="0">
                <a:ea typeface="黑体" pitchFamily="49" charset="-122"/>
              </a:rPr>
              <a:pPr/>
              <a:t>33</a:t>
            </a:fld>
            <a:endParaRPr lang="en-US" altLang="zh-CN">
              <a:ea typeface="黑体" pitchFamily="49" charset="-122"/>
            </a:endParaRPr>
          </a:p>
        </p:txBody>
      </p:sp>
      <p:cxnSp>
        <p:nvCxnSpPr>
          <p:cNvPr id="89092" name="直接箭头连接符 4"/>
          <p:cNvCxnSpPr>
            <a:cxnSpLocks noChangeShapeType="1"/>
          </p:cNvCxnSpPr>
          <p:nvPr/>
        </p:nvCxnSpPr>
        <p:spPr bwMode="auto">
          <a:xfrm flipV="1">
            <a:off x="1316038" y="5999163"/>
            <a:ext cx="6511925" cy="25400"/>
          </a:xfrm>
          <a:prstGeom prst="straightConnector1">
            <a:avLst/>
          </a:prstGeom>
          <a:noFill/>
          <a:ln w="38100" algn="ctr">
            <a:solidFill>
              <a:schemeClr val="tx1"/>
            </a:solidFill>
            <a:round/>
            <a:headEnd/>
            <a:tailEnd type="arrow" w="med" len="med"/>
          </a:ln>
        </p:spPr>
      </p:cxnSp>
      <p:cxnSp>
        <p:nvCxnSpPr>
          <p:cNvPr id="89093" name="直接箭头连接符 5"/>
          <p:cNvCxnSpPr>
            <a:cxnSpLocks noChangeShapeType="1"/>
          </p:cNvCxnSpPr>
          <p:nvPr/>
        </p:nvCxnSpPr>
        <p:spPr bwMode="auto">
          <a:xfrm flipV="1">
            <a:off x="1614488" y="2633663"/>
            <a:ext cx="50800" cy="3608387"/>
          </a:xfrm>
          <a:prstGeom prst="straightConnector1">
            <a:avLst/>
          </a:prstGeom>
          <a:noFill/>
          <a:ln w="38100" algn="ctr">
            <a:solidFill>
              <a:schemeClr val="tx1"/>
            </a:solidFill>
            <a:round/>
            <a:headEnd/>
            <a:tailEnd type="arrow" w="med" len="med"/>
          </a:ln>
        </p:spPr>
      </p:cxnSp>
      <p:sp>
        <p:nvSpPr>
          <p:cNvPr id="89094" name="椭圆 6"/>
          <p:cNvSpPr>
            <a:spLocks noChangeArrowheads="1"/>
          </p:cNvSpPr>
          <p:nvPr/>
        </p:nvSpPr>
        <p:spPr bwMode="auto">
          <a:xfrm>
            <a:off x="3357563" y="43084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5" name="椭圆 7"/>
          <p:cNvSpPr>
            <a:spLocks noChangeArrowheads="1"/>
          </p:cNvSpPr>
          <p:nvPr/>
        </p:nvSpPr>
        <p:spPr bwMode="auto">
          <a:xfrm>
            <a:off x="2205038" y="37322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6" name="椭圆 8"/>
          <p:cNvSpPr>
            <a:spLocks noChangeArrowheads="1"/>
          </p:cNvSpPr>
          <p:nvPr/>
        </p:nvSpPr>
        <p:spPr bwMode="auto">
          <a:xfrm>
            <a:off x="3455988" y="49720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7" name="椭圆 9"/>
          <p:cNvSpPr>
            <a:spLocks noChangeArrowheads="1"/>
          </p:cNvSpPr>
          <p:nvPr/>
        </p:nvSpPr>
        <p:spPr bwMode="auto">
          <a:xfrm>
            <a:off x="2630488" y="45974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8" name="椭圆 10"/>
          <p:cNvSpPr>
            <a:spLocks noChangeArrowheads="1"/>
          </p:cNvSpPr>
          <p:nvPr/>
        </p:nvSpPr>
        <p:spPr bwMode="auto">
          <a:xfrm>
            <a:off x="3970338" y="41830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9" name="椭圆 11"/>
          <p:cNvSpPr>
            <a:spLocks noChangeArrowheads="1"/>
          </p:cNvSpPr>
          <p:nvPr/>
        </p:nvSpPr>
        <p:spPr bwMode="auto">
          <a:xfrm>
            <a:off x="2868613" y="32067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0" name="椭圆 12"/>
          <p:cNvSpPr>
            <a:spLocks noChangeArrowheads="1"/>
          </p:cNvSpPr>
          <p:nvPr/>
        </p:nvSpPr>
        <p:spPr bwMode="auto">
          <a:xfrm>
            <a:off x="2767013" y="4157663"/>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1" name="椭圆 13"/>
          <p:cNvSpPr>
            <a:spLocks noChangeArrowheads="1"/>
          </p:cNvSpPr>
          <p:nvPr/>
        </p:nvSpPr>
        <p:spPr bwMode="auto">
          <a:xfrm>
            <a:off x="2116138" y="44719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2" name="椭圆 14"/>
          <p:cNvSpPr>
            <a:spLocks noChangeArrowheads="1"/>
          </p:cNvSpPr>
          <p:nvPr/>
        </p:nvSpPr>
        <p:spPr bwMode="auto">
          <a:xfrm>
            <a:off x="2916238" y="4922838"/>
            <a:ext cx="190500"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3" name="矩形 15"/>
          <p:cNvSpPr>
            <a:spLocks noChangeArrowheads="1"/>
          </p:cNvSpPr>
          <p:nvPr/>
        </p:nvSpPr>
        <p:spPr bwMode="auto">
          <a:xfrm>
            <a:off x="4659313" y="286861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4" name="矩形 16"/>
          <p:cNvSpPr>
            <a:spLocks noChangeArrowheads="1"/>
          </p:cNvSpPr>
          <p:nvPr/>
        </p:nvSpPr>
        <p:spPr bwMode="auto">
          <a:xfrm>
            <a:off x="5497513" y="2366963"/>
            <a:ext cx="139700"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5" name="矩形 17"/>
          <p:cNvSpPr>
            <a:spLocks noChangeArrowheads="1"/>
          </p:cNvSpPr>
          <p:nvPr/>
        </p:nvSpPr>
        <p:spPr bwMode="auto">
          <a:xfrm>
            <a:off x="5888038" y="3130550"/>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6" name="矩形 18"/>
          <p:cNvSpPr>
            <a:spLocks noChangeArrowheads="1"/>
          </p:cNvSpPr>
          <p:nvPr/>
        </p:nvSpPr>
        <p:spPr bwMode="auto">
          <a:xfrm>
            <a:off x="5221288" y="2843213"/>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7" name="矩形 19"/>
          <p:cNvSpPr>
            <a:spLocks noChangeArrowheads="1"/>
          </p:cNvSpPr>
          <p:nvPr/>
        </p:nvSpPr>
        <p:spPr bwMode="auto">
          <a:xfrm>
            <a:off x="5722938" y="3806825"/>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8" name="矩形 20"/>
          <p:cNvSpPr>
            <a:spLocks noChangeArrowheads="1"/>
          </p:cNvSpPr>
          <p:nvPr/>
        </p:nvSpPr>
        <p:spPr bwMode="auto">
          <a:xfrm>
            <a:off x="5135563" y="33067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9" name="矩形 21"/>
          <p:cNvSpPr>
            <a:spLocks noChangeArrowheads="1"/>
          </p:cNvSpPr>
          <p:nvPr/>
        </p:nvSpPr>
        <p:spPr bwMode="auto">
          <a:xfrm>
            <a:off x="6573838" y="3557588"/>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0" name="矩形 22"/>
          <p:cNvSpPr>
            <a:spLocks noChangeArrowheads="1"/>
          </p:cNvSpPr>
          <p:nvPr/>
        </p:nvSpPr>
        <p:spPr bwMode="auto">
          <a:xfrm>
            <a:off x="6373813" y="2667000"/>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23"/>
          <p:cNvGrpSpPr>
            <a:grpSpLocks/>
          </p:cNvGrpSpPr>
          <p:nvPr/>
        </p:nvGrpSpPr>
        <p:grpSpPr bwMode="auto">
          <a:xfrm>
            <a:off x="1727795" y="1383657"/>
            <a:ext cx="4964834" cy="4404369"/>
            <a:chOff x="1954266" y="1521417"/>
            <a:chExt cx="4964367" cy="4404737"/>
          </a:xfrm>
        </p:grpSpPr>
        <p:cxnSp>
          <p:nvCxnSpPr>
            <p:cNvPr id="25" name="直接连接符 24"/>
            <p:cNvCxnSpPr/>
            <p:nvPr/>
          </p:nvCxnSpPr>
          <p:spPr bwMode="auto">
            <a:xfrm>
              <a:off x="2848388" y="2466702"/>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9117" name="TextBox 62"/>
            <p:cNvSpPr txBox="1">
              <a:spLocks noChangeArrowheads="1"/>
            </p:cNvSpPr>
            <p:nvPr/>
          </p:nvSpPr>
          <p:spPr bwMode="auto">
            <a:xfrm>
              <a:off x="2442575" y="2079320"/>
              <a:ext cx="388306" cy="461704"/>
            </a:xfrm>
            <a:prstGeom prst="rect">
              <a:avLst/>
            </a:prstGeom>
            <a:noFill/>
            <a:ln w="9525">
              <a:noFill/>
              <a:miter lim="800000"/>
              <a:headEnd/>
              <a:tailEnd/>
            </a:ln>
          </p:spPr>
          <p:txBody>
            <a:bodyPr>
              <a:spAutoFit/>
            </a:bodyPr>
            <a:lstStyle/>
            <a:p>
              <a:r>
                <a:rPr lang="en-US" altLang="zh-CN" sz="2400" b="1" dirty="0"/>
                <a:t>B</a:t>
              </a:r>
              <a:endParaRPr lang="zh-CN" altLang="en-US" sz="2400" b="1" dirty="0"/>
            </a:p>
          </p:txBody>
        </p:sp>
        <p:cxnSp>
          <p:nvCxnSpPr>
            <p:cNvPr id="30" name="直接连接符 29"/>
            <p:cNvCxnSpPr/>
            <p:nvPr/>
          </p:nvCxnSpPr>
          <p:spPr bwMode="auto">
            <a:xfrm>
              <a:off x="3424874" y="2027723"/>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31" name="直接连接符 30"/>
            <p:cNvCxnSpPr/>
            <p:nvPr/>
          </p:nvCxnSpPr>
          <p:spPr bwMode="auto">
            <a:xfrm>
              <a:off x="2259895" y="2981095"/>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32" name="TextBox 62"/>
            <p:cNvSpPr txBox="1">
              <a:spLocks noChangeArrowheads="1"/>
            </p:cNvSpPr>
            <p:nvPr/>
          </p:nvSpPr>
          <p:spPr bwMode="auto">
            <a:xfrm>
              <a:off x="3142597" y="1521417"/>
              <a:ext cx="388306" cy="461704"/>
            </a:xfrm>
            <a:prstGeom prst="rect">
              <a:avLst/>
            </a:prstGeom>
            <a:noFill/>
            <a:ln w="9525">
              <a:noFill/>
              <a:miter lim="800000"/>
              <a:headEnd/>
              <a:tailEnd/>
            </a:ln>
          </p:spPr>
          <p:txBody>
            <a:bodyPr>
              <a:spAutoFit/>
            </a:bodyPr>
            <a:lstStyle/>
            <a:p>
              <a:r>
                <a:rPr lang="en-US" altLang="zh-CN" sz="2400" b="1" dirty="0"/>
                <a:t>C</a:t>
              </a:r>
              <a:endParaRPr lang="zh-CN" altLang="en-US" sz="2400" b="1" dirty="0"/>
            </a:p>
          </p:txBody>
        </p:sp>
        <p:sp>
          <p:nvSpPr>
            <p:cNvPr id="33" name="TextBox 62"/>
            <p:cNvSpPr txBox="1">
              <a:spLocks noChangeArrowheads="1"/>
            </p:cNvSpPr>
            <p:nvPr/>
          </p:nvSpPr>
          <p:spPr bwMode="auto">
            <a:xfrm>
              <a:off x="1954266" y="2481798"/>
              <a:ext cx="388306" cy="461704"/>
            </a:xfrm>
            <a:prstGeom prst="rect">
              <a:avLst/>
            </a:prstGeom>
            <a:noFill/>
            <a:ln w="9525">
              <a:noFill/>
              <a:miter lim="800000"/>
              <a:headEnd/>
              <a:tailEnd/>
            </a:ln>
          </p:spPr>
          <p:txBody>
            <a:bodyPr>
              <a:spAutoFit/>
            </a:bodyPr>
            <a:lstStyle/>
            <a:p>
              <a:r>
                <a:rPr lang="en-US" altLang="zh-CN" sz="2400" b="1" dirty="0"/>
                <a:t>A</a:t>
              </a:r>
              <a:endParaRPr lang="zh-CN" altLang="en-US" sz="2400" b="1" dirty="0"/>
            </a:p>
          </p:txBody>
        </p:sp>
      </p:grpSp>
      <p:sp>
        <p:nvSpPr>
          <p:cNvPr id="89112" name="椭圆 32"/>
          <p:cNvSpPr>
            <a:spLocks noChangeArrowheads="1"/>
          </p:cNvSpPr>
          <p:nvPr/>
        </p:nvSpPr>
        <p:spPr bwMode="auto">
          <a:xfrm>
            <a:off x="3577453" y="2468429"/>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3" name="矩形 15"/>
          <p:cNvSpPr>
            <a:spLocks noChangeArrowheads="1"/>
          </p:cNvSpPr>
          <p:nvPr/>
        </p:nvSpPr>
        <p:spPr bwMode="auto">
          <a:xfrm>
            <a:off x="3556000" y="36242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4" name="椭圆 10"/>
          <p:cNvSpPr>
            <a:spLocks noChangeArrowheads="1"/>
          </p:cNvSpPr>
          <p:nvPr/>
        </p:nvSpPr>
        <p:spPr bwMode="auto">
          <a:xfrm>
            <a:off x="4362450" y="34575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5" name="矩形 15"/>
          <p:cNvSpPr>
            <a:spLocks noChangeArrowheads="1"/>
          </p:cNvSpPr>
          <p:nvPr/>
        </p:nvSpPr>
        <p:spPr bwMode="auto">
          <a:xfrm>
            <a:off x="4529138" y="4175125"/>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t>线性支持向量机</a:t>
            </a:r>
          </a:p>
        </p:txBody>
      </p:sp>
      <p:sp>
        <p:nvSpPr>
          <p:cNvPr id="89091" name="灯片编号占位符 3"/>
          <p:cNvSpPr>
            <a:spLocks noGrp="1"/>
          </p:cNvSpPr>
          <p:nvPr>
            <p:ph type="sldNum" sz="quarter" idx="12"/>
          </p:nvPr>
        </p:nvSpPr>
        <p:spPr>
          <a:xfrm>
            <a:off x="6553200" y="5783263"/>
            <a:ext cx="1905000" cy="457200"/>
          </a:xfrm>
          <a:noFill/>
        </p:spPr>
        <p:txBody>
          <a:bodyPr/>
          <a:lstStyle/>
          <a:p>
            <a:fld id="{39E421F9-E618-4F0E-A104-91D499B13212}" type="slidenum">
              <a:rPr lang="en-US" altLang="zh-CN" smtClean="0">
                <a:ea typeface="黑体" pitchFamily="49" charset="-122"/>
              </a:rPr>
              <a:pPr/>
              <a:t>34</a:t>
            </a:fld>
            <a:endParaRPr lang="en-US" altLang="zh-CN">
              <a:ea typeface="黑体" pitchFamily="49" charset="-122"/>
            </a:endParaRPr>
          </a:p>
        </p:txBody>
      </p:sp>
      <p:cxnSp>
        <p:nvCxnSpPr>
          <p:cNvPr id="89092" name="直接箭头连接符 4"/>
          <p:cNvCxnSpPr>
            <a:cxnSpLocks noChangeShapeType="1"/>
          </p:cNvCxnSpPr>
          <p:nvPr/>
        </p:nvCxnSpPr>
        <p:spPr bwMode="auto">
          <a:xfrm flipV="1">
            <a:off x="1316038" y="5999163"/>
            <a:ext cx="6511925" cy="25400"/>
          </a:xfrm>
          <a:prstGeom prst="straightConnector1">
            <a:avLst/>
          </a:prstGeom>
          <a:noFill/>
          <a:ln w="38100" algn="ctr">
            <a:solidFill>
              <a:schemeClr val="tx1"/>
            </a:solidFill>
            <a:round/>
            <a:headEnd/>
            <a:tailEnd type="arrow" w="med" len="med"/>
          </a:ln>
        </p:spPr>
      </p:cxnSp>
      <p:cxnSp>
        <p:nvCxnSpPr>
          <p:cNvPr id="89093" name="直接箭头连接符 5"/>
          <p:cNvCxnSpPr>
            <a:cxnSpLocks noChangeShapeType="1"/>
          </p:cNvCxnSpPr>
          <p:nvPr/>
        </p:nvCxnSpPr>
        <p:spPr bwMode="auto">
          <a:xfrm flipV="1">
            <a:off x="1614488" y="2633663"/>
            <a:ext cx="50800" cy="3608387"/>
          </a:xfrm>
          <a:prstGeom prst="straightConnector1">
            <a:avLst/>
          </a:prstGeom>
          <a:noFill/>
          <a:ln w="38100" algn="ctr">
            <a:solidFill>
              <a:schemeClr val="tx1"/>
            </a:solidFill>
            <a:round/>
            <a:headEnd/>
            <a:tailEnd type="arrow" w="med" len="med"/>
          </a:ln>
        </p:spPr>
      </p:cxnSp>
      <p:sp>
        <p:nvSpPr>
          <p:cNvPr id="89094" name="椭圆 6"/>
          <p:cNvSpPr>
            <a:spLocks noChangeArrowheads="1"/>
          </p:cNvSpPr>
          <p:nvPr/>
        </p:nvSpPr>
        <p:spPr bwMode="auto">
          <a:xfrm>
            <a:off x="3357563" y="43084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5" name="椭圆 7"/>
          <p:cNvSpPr>
            <a:spLocks noChangeArrowheads="1"/>
          </p:cNvSpPr>
          <p:nvPr/>
        </p:nvSpPr>
        <p:spPr bwMode="auto">
          <a:xfrm>
            <a:off x="2205038" y="37322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6" name="椭圆 8"/>
          <p:cNvSpPr>
            <a:spLocks noChangeArrowheads="1"/>
          </p:cNvSpPr>
          <p:nvPr/>
        </p:nvSpPr>
        <p:spPr bwMode="auto">
          <a:xfrm>
            <a:off x="3455988" y="49720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7" name="椭圆 9"/>
          <p:cNvSpPr>
            <a:spLocks noChangeArrowheads="1"/>
          </p:cNvSpPr>
          <p:nvPr/>
        </p:nvSpPr>
        <p:spPr bwMode="auto">
          <a:xfrm>
            <a:off x="2630488" y="45974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8" name="椭圆 10"/>
          <p:cNvSpPr>
            <a:spLocks noChangeArrowheads="1"/>
          </p:cNvSpPr>
          <p:nvPr/>
        </p:nvSpPr>
        <p:spPr bwMode="auto">
          <a:xfrm>
            <a:off x="3970338" y="41830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9" name="椭圆 11"/>
          <p:cNvSpPr>
            <a:spLocks noChangeArrowheads="1"/>
          </p:cNvSpPr>
          <p:nvPr/>
        </p:nvSpPr>
        <p:spPr bwMode="auto">
          <a:xfrm>
            <a:off x="2851195" y="32067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0" name="椭圆 12"/>
          <p:cNvSpPr>
            <a:spLocks noChangeArrowheads="1"/>
          </p:cNvSpPr>
          <p:nvPr/>
        </p:nvSpPr>
        <p:spPr bwMode="auto">
          <a:xfrm>
            <a:off x="2767013" y="4157663"/>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1" name="椭圆 13"/>
          <p:cNvSpPr>
            <a:spLocks noChangeArrowheads="1"/>
          </p:cNvSpPr>
          <p:nvPr/>
        </p:nvSpPr>
        <p:spPr bwMode="auto">
          <a:xfrm>
            <a:off x="2116138" y="44719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2" name="椭圆 14"/>
          <p:cNvSpPr>
            <a:spLocks noChangeArrowheads="1"/>
          </p:cNvSpPr>
          <p:nvPr/>
        </p:nvSpPr>
        <p:spPr bwMode="auto">
          <a:xfrm>
            <a:off x="2916238" y="4922838"/>
            <a:ext cx="190500"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3" name="矩形 15"/>
          <p:cNvSpPr>
            <a:spLocks noChangeArrowheads="1"/>
          </p:cNvSpPr>
          <p:nvPr/>
        </p:nvSpPr>
        <p:spPr bwMode="auto">
          <a:xfrm>
            <a:off x="4659313" y="286861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4" name="矩形 16"/>
          <p:cNvSpPr>
            <a:spLocks noChangeArrowheads="1"/>
          </p:cNvSpPr>
          <p:nvPr/>
        </p:nvSpPr>
        <p:spPr bwMode="auto">
          <a:xfrm>
            <a:off x="5497513" y="2366963"/>
            <a:ext cx="139700"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5" name="矩形 17"/>
          <p:cNvSpPr>
            <a:spLocks noChangeArrowheads="1"/>
          </p:cNvSpPr>
          <p:nvPr/>
        </p:nvSpPr>
        <p:spPr bwMode="auto">
          <a:xfrm>
            <a:off x="5888038" y="3130550"/>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6" name="矩形 18"/>
          <p:cNvSpPr>
            <a:spLocks noChangeArrowheads="1"/>
          </p:cNvSpPr>
          <p:nvPr/>
        </p:nvSpPr>
        <p:spPr bwMode="auto">
          <a:xfrm>
            <a:off x="5221288" y="2843213"/>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7" name="矩形 19"/>
          <p:cNvSpPr>
            <a:spLocks noChangeArrowheads="1"/>
          </p:cNvSpPr>
          <p:nvPr/>
        </p:nvSpPr>
        <p:spPr bwMode="auto">
          <a:xfrm>
            <a:off x="5722938" y="3806825"/>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8" name="矩形 20"/>
          <p:cNvSpPr>
            <a:spLocks noChangeArrowheads="1"/>
          </p:cNvSpPr>
          <p:nvPr/>
        </p:nvSpPr>
        <p:spPr bwMode="auto">
          <a:xfrm>
            <a:off x="5135563" y="33067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9" name="矩形 21"/>
          <p:cNvSpPr>
            <a:spLocks noChangeArrowheads="1"/>
          </p:cNvSpPr>
          <p:nvPr/>
        </p:nvSpPr>
        <p:spPr bwMode="auto">
          <a:xfrm>
            <a:off x="6573838" y="3557588"/>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0" name="矩形 22"/>
          <p:cNvSpPr>
            <a:spLocks noChangeArrowheads="1"/>
          </p:cNvSpPr>
          <p:nvPr/>
        </p:nvSpPr>
        <p:spPr bwMode="auto">
          <a:xfrm>
            <a:off x="6373813" y="2667000"/>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23"/>
          <p:cNvGrpSpPr>
            <a:grpSpLocks/>
          </p:cNvGrpSpPr>
          <p:nvPr/>
        </p:nvGrpSpPr>
        <p:grpSpPr bwMode="auto">
          <a:xfrm>
            <a:off x="1727795" y="1383657"/>
            <a:ext cx="5147725" cy="4238903"/>
            <a:chOff x="1954266" y="1521417"/>
            <a:chExt cx="5147237" cy="4239252"/>
          </a:xfrm>
        </p:grpSpPr>
        <p:cxnSp>
          <p:nvCxnSpPr>
            <p:cNvPr id="25" name="直接连接符 24"/>
            <p:cNvCxnSpPr/>
            <p:nvPr/>
          </p:nvCxnSpPr>
          <p:spPr bwMode="auto">
            <a:xfrm>
              <a:off x="2961591" y="2362185"/>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9117" name="TextBox 62"/>
            <p:cNvSpPr txBox="1">
              <a:spLocks noChangeArrowheads="1"/>
            </p:cNvSpPr>
            <p:nvPr/>
          </p:nvSpPr>
          <p:spPr bwMode="auto">
            <a:xfrm>
              <a:off x="2442575" y="2079320"/>
              <a:ext cx="388306" cy="461704"/>
            </a:xfrm>
            <a:prstGeom prst="rect">
              <a:avLst/>
            </a:prstGeom>
            <a:noFill/>
            <a:ln w="9525">
              <a:noFill/>
              <a:miter lim="800000"/>
              <a:headEnd/>
              <a:tailEnd/>
            </a:ln>
          </p:spPr>
          <p:txBody>
            <a:bodyPr>
              <a:spAutoFit/>
            </a:bodyPr>
            <a:lstStyle/>
            <a:p>
              <a:r>
                <a:rPr lang="en-US" altLang="zh-CN" sz="2400" b="1" dirty="0"/>
                <a:t>B</a:t>
              </a:r>
              <a:endParaRPr lang="zh-CN" altLang="en-US" sz="2400" b="1" dirty="0"/>
            </a:p>
          </p:txBody>
        </p:sp>
        <p:cxnSp>
          <p:nvCxnSpPr>
            <p:cNvPr id="30" name="直接连接符 29"/>
            <p:cNvCxnSpPr/>
            <p:nvPr/>
          </p:nvCxnSpPr>
          <p:spPr bwMode="auto">
            <a:xfrm>
              <a:off x="3607744" y="1975465"/>
              <a:ext cx="3493759" cy="2945059"/>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31" name="直接连接符 30"/>
            <p:cNvCxnSpPr/>
            <p:nvPr/>
          </p:nvCxnSpPr>
          <p:spPr bwMode="auto">
            <a:xfrm>
              <a:off x="2390518" y="2815610"/>
              <a:ext cx="3493759" cy="2945059"/>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sp>
          <p:nvSpPr>
            <p:cNvPr id="32" name="TextBox 62"/>
            <p:cNvSpPr txBox="1">
              <a:spLocks noChangeArrowheads="1"/>
            </p:cNvSpPr>
            <p:nvPr/>
          </p:nvSpPr>
          <p:spPr bwMode="auto">
            <a:xfrm>
              <a:off x="3142597" y="1521417"/>
              <a:ext cx="388306" cy="461704"/>
            </a:xfrm>
            <a:prstGeom prst="rect">
              <a:avLst/>
            </a:prstGeom>
            <a:noFill/>
            <a:ln w="9525">
              <a:noFill/>
              <a:miter lim="800000"/>
              <a:headEnd/>
              <a:tailEnd/>
            </a:ln>
          </p:spPr>
          <p:txBody>
            <a:bodyPr>
              <a:spAutoFit/>
            </a:bodyPr>
            <a:lstStyle/>
            <a:p>
              <a:r>
                <a:rPr lang="en-US" altLang="zh-CN" sz="2400" b="1" dirty="0"/>
                <a:t>C</a:t>
              </a:r>
              <a:endParaRPr lang="zh-CN" altLang="en-US" sz="2400" b="1" dirty="0"/>
            </a:p>
          </p:txBody>
        </p:sp>
        <p:sp>
          <p:nvSpPr>
            <p:cNvPr id="33" name="TextBox 62"/>
            <p:cNvSpPr txBox="1">
              <a:spLocks noChangeArrowheads="1"/>
            </p:cNvSpPr>
            <p:nvPr/>
          </p:nvSpPr>
          <p:spPr bwMode="auto">
            <a:xfrm>
              <a:off x="1954266" y="2481798"/>
              <a:ext cx="388306" cy="461704"/>
            </a:xfrm>
            <a:prstGeom prst="rect">
              <a:avLst/>
            </a:prstGeom>
            <a:noFill/>
            <a:ln w="9525">
              <a:noFill/>
              <a:miter lim="800000"/>
              <a:headEnd/>
              <a:tailEnd/>
            </a:ln>
          </p:spPr>
          <p:txBody>
            <a:bodyPr>
              <a:spAutoFit/>
            </a:bodyPr>
            <a:lstStyle/>
            <a:p>
              <a:r>
                <a:rPr lang="en-US" altLang="zh-CN" sz="2400" b="1" dirty="0"/>
                <a:t>A</a:t>
              </a:r>
              <a:endParaRPr lang="zh-CN" altLang="en-US" sz="2400" b="1" dirty="0"/>
            </a:p>
          </p:txBody>
        </p:sp>
      </p:grpSp>
      <p:sp>
        <p:nvSpPr>
          <p:cNvPr id="89112" name="椭圆 32"/>
          <p:cNvSpPr>
            <a:spLocks noChangeArrowheads="1"/>
          </p:cNvSpPr>
          <p:nvPr/>
        </p:nvSpPr>
        <p:spPr bwMode="auto">
          <a:xfrm>
            <a:off x="2870998" y="254567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3" name="矩形 15"/>
          <p:cNvSpPr>
            <a:spLocks noChangeArrowheads="1"/>
          </p:cNvSpPr>
          <p:nvPr/>
        </p:nvSpPr>
        <p:spPr bwMode="auto">
          <a:xfrm>
            <a:off x="3556000" y="36242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4" name="椭圆 10"/>
          <p:cNvSpPr>
            <a:spLocks noChangeArrowheads="1"/>
          </p:cNvSpPr>
          <p:nvPr/>
        </p:nvSpPr>
        <p:spPr bwMode="auto">
          <a:xfrm>
            <a:off x="4466107" y="330077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5" name="矩形 15"/>
          <p:cNvSpPr>
            <a:spLocks noChangeArrowheads="1"/>
          </p:cNvSpPr>
          <p:nvPr/>
        </p:nvSpPr>
        <p:spPr bwMode="auto">
          <a:xfrm>
            <a:off x="5008461" y="3915101"/>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5" name="直接箭头连接符 4"/>
          <p:cNvCxnSpPr>
            <a:endCxn id="89112" idx="3"/>
          </p:cNvCxnSpPr>
          <p:nvPr/>
        </p:nvCxnSpPr>
        <p:spPr>
          <a:xfrm flipV="1">
            <a:off x="2630488" y="2727250"/>
            <a:ext cx="267943" cy="254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89114" idx="3"/>
          </p:cNvCxnSpPr>
          <p:nvPr/>
        </p:nvCxnSpPr>
        <p:spPr>
          <a:xfrm flipV="1">
            <a:off x="3894979" y="3482350"/>
            <a:ext cx="598561" cy="567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3692526" y="2812869"/>
            <a:ext cx="801097" cy="8055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5136153" y="3601337"/>
            <a:ext cx="312913" cy="3298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Object 2" descr="羊皮纸"/>
          <p:cNvGraphicFramePr>
            <a:graphicFrameLocks noChangeAspect="1"/>
          </p:cNvGraphicFramePr>
          <p:nvPr/>
        </p:nvGraphicFramePr>
        <p:xfrm>
          <a:off x="2436019" y="2318817"/>
          <a:ext cx="388938" cy="585787"/>
        </p:xfrm>
        <a:graphic>
          <a:graphicData uri="http://schemas.openxmlformats.org/presentationml/2006/ole">
            <mc:AlternateContent xmlns:mc="http://schemas.openxmlformats.org/markup-compatibility/2006">
              <mc:Choice xmlns:v="urn:schemas-microsoft-com:vml" Requires="v">
                <p:oleObj spid="_x0000_s446528" name="公式" r:id="rId4" imgW="152280" imgH="228600" progId="Equation.3">
                  <p:embed/>
                </p:oleObj>
              </mc:Choice>
              <mc:Fallback>
                <p:oleObj name="公式" r:id="rId4" imgW="152280" imgH="228600" progId="Equation.3">
                  <p:embed/>
                  <p:pic>
                    <p:nvPicPr>
                      <p:cNvPr id="49" name="Object 2" descr="羊皮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6019" y="2318817"/>
                        <a:ext cx="388938" cy="585787"/>
                      </a:xfrm>
                      <a:prstGeom prst="rect">
                        <a:avLst/>
                      </a:prstGeom>
                      <a:noFill/>
                      <a:ln>
                        <a:noFill/>
                      </a:ln>
                    </p:spPr>
                  </p:pic>
                </p:oleObj>
              </mc:Fallback>
            </mc:AlternateContent>
          </a:graphicData>
        </a:graphic>
      </p:graphicFrame>
      <p:graphicFrame>
        <p:nvGraphicFramePr>
          <p:cNvPr id="50" name="Object 2" descr="羊皮纸"/>
          <p:cNvGraphicFramePr>
            <a:graphicFrameLocks noChangeAspect="1"/>
          </p:cNvGraphicFramePr>
          <p:nvPr/>
        </p:nvGraphicFramePr>
        <p:xfrm>
          <a:off x="3881907" y="2620963"/>
          <a:ext cx="388938" cy="585787"/>
        </p:xfrm>
        <a:graphic>
          <a:graphicData uri="http://schemas.openxmlformats.org/presentationml/2006/ole">
            <mc:AlternateContent xmlns:mc="http://schemas.openxmlformats.org/markup-compatibility/2006">
              <mc:Choice xmlns:v="urn:schemas-microsoft-com:vml" Requires="v">
                <p:oleObj spid="_x0000_s446529" name="公式" r:id="rId6" imgW="152280" imgH="228600" progId="Equation.3">
                  <p:embed/>
                </p:oleObj>
              </mc:Choice>
              <mc:Fallback>
                <p:oleObj name="公式" r:id="rId6" imgW="152280" imgH="228600" progId="Equation.3">
                  <p:embed/>
                  <p:pic>
                    <p:nvPicPr>
                      <p:cNvPr id="50" name="Object 2" descr="羊皮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1907" y="2620963"/>
                        <a:ext cx="388938" cy="5857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1665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回顾：线性可分支持向量机</a:t>
            </a:r>
          </a:p>
        </p:txBody>
      </p:sp>
      <p:sp>
        <p:nvSpPr>
          <p:cNvPr id="30726" name="内容占位符 2"/>
          <p:cNvSpPr>
            <a:spLocks noGrp="1"/>
          </p:cNvSpPr>
          <p:nvPr>
            <p:ph idx="1"/>
          </p:nvPr>
        </p:nvSpPr>
        <p:spPr>
          <a:xfrm>
            <a:off x="685800" y="3751263"/>
            <a:ext cx="7772400" cy="2665412"/>
          </a:xfrm>
        </p:spPr>
        <p:txBody>
          <a:bodyPr>
            <a:normAutofit/>
          </a:bodyPr>
          <a:lstStyle/>
          <a:p>
            <a:r>
              <a:rPr lang="zh-CN" altLang="en-US" sz="3200" b="1" dirty="0"/>
              <a:t>某些点线性不可分，意味着这些点不满足函数间隔大于等于</a:t>
            </a:r>
            <a:r>
              <a:rPr lang="en-US" altLang="zh-CN" sz="3200" b="1" dirty="0"/>
              <a:t>1</a:t>
            </a:r>
            <a:r>
              <a:rPr lang="zh-CN" altLang="en-US" sz="3200" b="1" dirty="0"/>
              <a:t>的条件。</a:t>
            </a:r>
            <a:endParaRPr lang="en-US" altLang="zh-CN" sz="3200" b="1" dirty="0"/>
          </a:p>
          <a:p>
            <a:r>
              <a:rPr lang="zh-CN" altLang="en-US" sz="3200" b="1" dirty="0"/>
              <a:t>为此引入松弛变量      ，使得：</a:t>
            </a:r>
          </a:p>
        </p:txBody>
      </p:sp>
      <p:sp>
        <p:nvSpPr>
          <p:cNvPr id="30727" name="灯片编号占位符 3"/>
          <p:cNvSpPr>
            <a:spLocks noGrp="1"/>
          </p:cNvSpPr>
          <p:nvPr>
            <p:ph type="sldNum" sz="quarter" idx="12"/>
          </p:nvPr>
        </p:nvSpPr>
        <p:spPr>
          <a:noFill/>
        </p:spPr>
        <p:txBody>
          <a:bodyPr/>
          <a:lstStyle/>
          <a:p>
            <a:fld id="{9C588B49-02F5-427E-9BAD-02DBCF8E7FED}" type="slidenum">
              <a:rPr lang="en-US" altLang="zh-CN" smtClean="0">
                <a:ea typeface="黑体" pitchFamily="49" charset="-122"/>
              </a:rPr>
              <a:pPr/>
              <a:t>35</a:t>
            </a:fld>
            <a:endParaRPr lang="en-US" altLang="zh-CN">
              <a:ea typeface="黑体" pitchFamily="49" charset="-122"/>
            </a:endParaRPr>
          </a:p>
        </p:txBody>
      </p:sp>
      <p:graphicFrame>
        <p:nvGraphicFramePr>
          <p:cNvPr id="30722" name="Object 2" descr="羊皮纸"/>
          <p:cNvGraphicFramePr>
            <a:graphicFrameLocks noChangeAspect="1"/>
          </p:cNvGraphicFramePr>
          <p:nvPr>
            <p:extLst>
              <p:ext uri="{D42A27DB-BD31-4B8C-83A1-F6EECF244321}">
                <p14:modId xmlns:p14="http://schemas.microsoft.com/office/powerpoint/2010/main" val="2928472930"/>
              </p:ext>
            </p:extLst>
          </p:nvPr>
        </p:nvGraphicFramePr>
        <p:xfrm>
          <a:off x="964749" y="1774054"/>
          <a:ext cx="7069138" cy="1690687"/>
        </p:xfrm>
        <a:graphic>
          <a:graphicData uri="http://schemas.openxmlformats.org/presentationml/2006/ole">
            <mc:AlternateContent xmlns:mc="http://schemas.openxmlformats.org/markup-compatibility/2006">
              <mc:Choice xmlns:v="urn:schemas-microsoft-com:vml" Requires="v">
                <p:oleObj spid="_x0000_s408794" name="公式" r:id="rId4" imgW="2768400" imgH="660240" progId="Equation.3">
                  <p:embed/>
                </p:oleObj>
              </mc:Choice>
              <mc:Fallback>
                <p:oleObj name="公式" r:id="rId4" imgW="2768400" imgH="660240" progId="Equation.3">
                  <p:embed/>
                  <p:pic>
                    <p:nvPicPr>
                      <p:cNvPr id="0" name="Object 2"/>
                      <p:cNvPicPr>
                        <a:picLocks noChangeAspect="1" noChangeArrowheads="1"/>
                      </p:cNvPicPr>
                      <p:nvPr/>
                    </p:nvPicPr>
                    <p:blipFill>
                      <a:blip r:embed="rId5"/>
                      <a:srcRect/>
                      <a:stretch>
                        <a:fillRect/>
                      </a:stretch>
                    </p:blipFill>
                    <p:spPr bwMode="auto">
                      <a:xfrm>
                        <a:off x="964749" y="1774054"/>
                        <a:ext cx="7069138" cy="169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3" name="Object 2" descr="羊皮纸"/>
          <p:cNvGraphicFramePr>
            <a:graphicFrameLocks noChangeAspect="1"/>
          </p:cNvGraphicFramePr>
          <p:nvPr/>
        </p:nvGraphicFramePr>
        <p:xfrm>
          <a:off x="4378325" y="4783465"/>
          <a:ext cx="388938" cy="585787"/>
        </p:xfrm>
        <a:graphic>
          <a:graphicData uri="http://schemas.openxmlformats.org/presentationml/2006/ole">
            <mc:AlternateContent xmlns:mc="http://schemas.openxmlformats.org/markup-compatibility/2006">
              <mc:Choice xmlns:v="urn:schemas-microsoft-com:vml" Requires="v">
                <p:oleObj spid="_x0000_s408795" name="公式" r:id="rId6" imgW="152280" imgH="228600" progId="Equation.3">
                  <p:embed/>
                </p:oleObj>
              </mc:Choice>
              <mc:Fallback>
                <p:oleObj name="公式" r:id="rId6" imgW="15228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8325" y="4783465"/>
                        <a:ext cx="388938"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2" descr="羊皮纸"/>
          <p:cNvGraphicFramePr>
            <a:graphicFrameLocks noChangeAspect="1"/>
          </p:cNvGraphicFramePr>
          <p:nvPr/>
        </p:nvGraphicFramePr>
        <p:xfrm>
          <a:off x="1195388" y="5548142"/>
          <a:ext cx="6227762" cy="584200"/>
        </p:xfrm>
        <a:graphic>
          <a:graphicData uri="http://schemas.openxmlformats.org/presentationml/2006/ole">
            <mc:AlternateContent xmlns:mc="http://schemas.openxmlformats.org/markup-compatibility/2006">
              <mc:Choice xmlns:v="urn:schemas-microsoft-com:vml" Requires="v">
                <p:oleObj spid="_x0000_s408796" name="公式" r:id="rId8" imgW="2438280" imgH="228600" progId="Equation.3">
                  <p:embed/>
                </p:oleObj>
              </mc:Choice>
              <mc:Fallback>
                <p:oleObj name="公式" r:id="rId8" imgW="243828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5388" y="5548142"/>
                        <a:ext cx="6227762"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内容占位符 2"/>
          <p:cNvSpPr>
            <a:spLocks noGrp="1"/>
          </p:cNvSpPr>
          <p:nvPr>
            <p:ph idx="1"/>
          </p:nvPr>
        </p:nvSpPr>
        <p:spPr>
          <a:xfrm>
            <a:off x="685800" y="758825"/>
            <a:ext cx="7772400" cy="5337175"/>
          </a:xfrm>
        </p:spPr>
        <p:txBody>
          <a:bodyPr>
            <a:noAutofit/>
          </a:bodyPr>
          <a:lstStyle/>
          <a:p>
            <a:r>
              <a:rPr lang="zh-CN" altLang="en-US" sz="3200" b="1" dirty="0"/>
              <a:t>为使    尽可能的小，优化目标增加惩罚项，变为：</a:t>
            </a:r>
            <a:endParaRPr lang="en-US" altLang="zh-CN" sz="3200" b="1" dirty="0"/>
          </a:p>
          <a:p>
            <a:endParaRPr lang="en-US" altLang="zh-CN" sz="3200" b="1" dirty="0"/>
          </a:p>
          <a:p>
            <a:endParaRPr lang="en-US" altLang="zh-CN" sz="3200" b="1" dirty="0"/>
          </a:p>
          <a:p>
            <a:endParaRPr lang="en-US" altLang="zh-CN" sz="3200" b="1" dirty="0"/>
          </a:p>
          <a:p>
            <a:r>
              <a:rPr lang="zh-CN" altLang="en-US" sz="3200" b="1" dirty="0"/>
              <a:t>称为软间隔最大化</a:t>
            </a:r>
            <a:endParaRPr lang="en-US" altLang="zh-CN" sz="3200" b="1" dirty="0"/>
          </a:p>
          <a:p>
            <a:r>
              <a:rPr lang="zh-CN" altLang="en-US" sz="3200" b="1" dirty="0"/>
              <a:t>其中</a:t>
            </a:r>
            <a:r>
              <a:rPr lang="en-US" altLang="zh-CN" sz="3200" b="1" dirty="0"/>
              <a:t>C&gt;0</a:t>
            </a:r>
            <a:r>
              <a:rPr lang="zh-CN" altLang="en-US" sz="3200" b="1" dirty="0"/>
              <a:t>为惩罚参数，</a:t>
            </a:r>
            <a:r>
              <a:rPr lang="en-US" altLang="zh-CN" sz="3200" b="1" dirty="0"/>
              <a:t>C</a:t>
            </a:r>
            <a:r>
              <a:rPr lang="zh-CN" altLang="en-US" sz="3200" b="1" dirty="0"/>
              <a:t>大时对误分类的惩罚增加，</a:t>
            </a:r>
            <a:r>
              <a:rPr lang="en-US" altLang="zh-CN" sz="3200" b="1" dirty="0"/>
              <a:t>C</a:t>
            </a:r>
            <a:r>
              <a:rPr lang="zh-CN" altLang="en-US" sz="3200" b="1" dirty="0"/>
              <a:t>小时对误分类的惩罚减少。</a:t>
            </a:r>
            <a:endParaRPr lang="en-US" altLang="zh-CN" sz="3200" b="1" dirty="0"/>
          </a:p>
          <a:p>
            <a:r>
              <a:rPr lang="zh-CN" altLang="en-US" sz="3200" b="1" dirty="0"/>
              <a:t>上式的含义：间隔尽量最大，同时误分类的点数尽可能小，二者由</a:t>
            </a:r>
            <a:r>
              <a:rPr lang="en-US" altLang="zh-CN" sz="3200" b="1" dirty="0"/>
              <a:t>C</a:t>
            </a:r>
            <a:r>
              <a:rPr lang="zh-CN" altLang="en-US" sz="3200" b="1" dirty="0"/>
              <a:t>调和。</a:t>
            </a:r>
            <a:endParaRPr lang="en-US" altLang="zh-CN" sz="3200" b="1" dirty="0"/>
          </a:p>
          <a:p>
            <a:endParaRPr lang="zh-CN" altLang="en-US" sz="3200" b="1" dirty="0"/>
          </a:p>
        </p:txBody>
      </p:sp>
      <p:sp>
        <p:nvSpPr>
          <p:cNvPr id="31749" name="灯片编号占位符 3"/>
          <p:cNvSpPr>
            <a:spLocks noGrp="1"/>
          </p:cNvSpPr>
          <p:nvPr>
            <p:ph type="sldNum" sz="quarter" idx="12"/>
          </p:nvPr>
        </p:nvSpPr>
        <p:spPr>
          <a:noFill/>
        </p:spPr>
        <p:txBody>
          <a:bodyPr/>
          <a:lstStyle/>
          <a:p>
            <a:fld id="{A1415810-7F33-4987-8BA2-F560BD944C30}" type="slidenum">
              <a:rPr lang="en-US" altLang="zh-CN" smtClean="0">
                <a:ea typeface="黑体" pitchFamily="49" charset="-122"/>
              </a:rPr>
              <a:pPr/>
              <a:t>36</a:t>
            </a:fld>
            <a:endParaRPr lang="en-US" altLang="zh-CN">
              <a:ea typeface="黑体" pitchFamily="49" charset="-122"/>
            </a:endParaRPr>
          </a:p>
        </p:txBody>
      </p:sp>
      <p:graphicFrame>
        <p:nvGraphicFramePr>
          <p:cNvPr id="31746" name="Object 2" descr="羊皮纸"/>
          <p:cNvGraphicFramePr>
            <a:graphicFrameLocks noChangeAspect="1"/>
          </p:cNvGraphicFramePr>
          <p:nvPr/>
        </p:nvGraphicFramePr>
        <p:xfrm>
          <a:off x="1881624" y="693300"/>
          <a:ext cx="388937" cy="585787"/>
        </p:xfrm>
        <a:graphic>
          <a:graphicData uri="http://schemas.openxmlformats.org/presentationml/2006/ole">
            <mc:AlternateContent xmlns:mc="http://schemas.openxmlformats.org/markup-compatibility/2006">
              <mc:Choice xmlns:v="urn:schemas-microsoft-com:vml" Requires="v">
                <p:oleObj spid="_x0000_s409744" name="公式" r:id="rId3" imgW="152280" imgH="228600" progId="Equation.3">
                  <p:embed/>
                </p:oleObj>
              </mc:Choice>
              <mc:Fallback>
                <p:oleObj name="公式" r:id="rId3" imgW="15228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624" y="693300"/>
                        <a:ext cx="388937"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2" descr="羊皮纸"/>
          <p:cNvGraphicFramePr>
            <a:graphicFrameLocks noChangeAspect="1"/>
          </p:cNvGraphicFramePr>
          <p:nvPr>
            <p:extLst>
              <p:ext uri="{D42A27DB-BD31-4B8C-83A1-F6EECF244321}">
                <p14:modId xmlns:p14="http://schemas.microsoft.com/office/powerpoint/2010/main" val="2943561757"/>
              </p:ext>
            </p:extLst>
          </p:nvPr>
        </p:nvGraphicFramePr>
        <p:xfrm>
          <a:off x="2181225" y="1789113"/>
          <a:ext cx="3660775" cy="1239837"/>
        </p:xfrm>
        <a:graphic>
          <a:graphicData uri="http://schemas.openxmlformats.org/presentationml/2006/ole">
            <mc:AlternateContent xmlns:mc="http://schemas.openxmlformats.org/markup-compatibility/2006">
              <mc:Choice xmlns:v="urn:schemas-microsoft-com:vml" Requires="v">
                <p:oleObj spid="_x0000_s409745" name="公式" r:id="rId5" imgW="1434960" imgH="482400" progId="Equation.3">
                  <p:embed/>
                </p:oleObj>
              </mc:Choice>
              <mc:Fallback>
                <p:oleObj name="公式" r:id="rId5" imgW="1434960" imgH="482400" progId="Equation.3">
                  <p:embed/>
                  <p:pic>
                    <p:nvPicPr>
                      <p:cNvPr id="0" name="Picture 3"/>
                      <p:cNvPicPr>
                        <a:picLocks noChangeAspect="1" noChangeArrowheads="1"/>
                      </p:cNvPicPr>
                      <p:nvPr/>
                    </p:nvPicPr>
                    <p:blipFill>
                      <a:blip r:embed="rId6"/>
                      <a:srcRect/>
                      <a:stretch>
                        <a:fillRect/>
                      </a:stretch>
                    </p:blipFill>
                    <p:spPr bwMode="auto">
                      <a:xfrm>
                        <a:off x="2181225" y="1789113"/>
                        <a:ext cx="3660775" cy="1239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idx="1"/>
          </p:nvPr>
        </p:nvSpPr>
        <p:spPr>
          <a:xfrm>
            <a:off x="685800" y="1021083"/>
            <a:ext cx="8020050" cy="5562600"/>
          </a:xfrm>
        </p:spPr>
        <p:txBody>
          <a:bodyPr>
            <a:normAutofit/>
          </a:bodyPr>
          <a:lstStyle/>
          <a:p>
            <a:pPr>
              <a:buFont typeface="Wingdings" pitchFamily="2" charset="2"/>
              <a:buNone/>
            </a:pPr>
            <a:r>
              <a:rPr lang="zh-CN" altLang="en-US" sz="3200" b="1" dirty="0"/>
              <a:t>线性支持向量机就转化为如下的优化问题</a:t>
            </a:r>
            <a:endParaRPr lang="en-US" altLang="zh-CN" sz="3200" b="1" dirty="0"/>
          </a:p>
          <a:p>
            <a:pPr>
              <a:buFont typeface="Wingdings" pitchFamily="2" charset="2"/>
              <a:buNone/>
            </a:pPr>
            <a:r>
              <a:rPr lang="zh-CN" altLang="en-US" sz="3200" b="1" dirty="0"/>
              <a:t>（原始问题）：</a:t>
            </a: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p:txBody>
      </p:sp>
      <p:sp>
        <p:nvSpPr>
          <p:cNvPr id="32772" name="灯片编号占位符 3"/>
          <p:cNvSpPr>
            <a:spLocks noGrp="1"/>
          </p:cNvSpPr>
          <p:nvPr>
            <p:ph type="sldNum" sz="quarter" idx="12"/>
          </p:nvPr>
        </p:nvSpPr>
        <p:spPr>
          <a:noFill/>
        </p:spPr>
        <p:txBody>
          <a:bodyPr/>
          <a:lstStyle/>
          <a:p>
            <a:fld id="{2555E7D6-8DBE-4327-94BF-72389A9DB891}" type="slidenum">
              <a:rPr lang="en-US" altLang="zh-CN" smtClean="0">
                <a:ea typeface="黑体" pitchFamily="49" charset="-122"/>
              </a:rPr>
              <a:pPr/>
              <a:t>37</a:t>
            </a:fld>
            <a:endParaRPr lang="en-US" altLang="zh-CN">
              <a:ea typeface="黑体" pitchFamily="49" charset="-122"/>
            </a:endParaRPr>
          </a:p>
        </p:txBody>
      </p:sp>
      <p:graphicFrame>
        <p:nvGraphicFramePr>
          <p:cNvPr id="32770" name="Object 2" descr="羊皮纸"/>
          <p:cNvGraphicFramePr>
            <a:graphicFrameLocks noChangeAspect="1"/>
          </p:cNvGraphicFramePr>
          <p:nvPr>
            <p:extLst>
              <p:ext uri="{D42A27DB-BD31-4B8C-83A1-F6EECF244321}">
                <p14:modId xmlns:p14="http://schemas.microsoft.com/office/powerpoint/2010/main" val="939892842"/>
              </p:ext>
            </p:extLst>
          </p:nvPr>
        </p:nvGraphicFramePr>
        <p:xfrm>
          <a:off x="858981" y="2319433"/>
          <a:ext cx="7943850" cy="2470150"/>
        </p:xfrm>
        <a:graphic>
          <a:graphicData uri="http://schemas.openxmlformats.org/presentationml/2006/ole">
            <mc:AlternateContent xmlns:mc="http://schemas.openxmlformats.org/markup-compatibility/2006">
              <mc:Choice xmlns:v="urn:schemas-microsoft-com:vml" Requires="v">
                <p:oleObj spid="_x0000_s410697" name="公式" r:id="rId3" imgW="3111480" imgH="965160" progId="Equation.3">
                  <p:embed/>
                </p:oleObj>
              </mc:Choice>
              <mc:Fallback>
                <p:oleObj name="公式" r:id="rId3" imgW="3111480" imgH="965160" progId="Equation.3">
                  <p:embed/>
                  <p:pic>
                    <p:nvPicPr>
                      <p:cNvPr id="0" name="Object 2"/>
                      <p:cNvPicPr>
                        <a:picLocks noChangeAspect="1" noChangeArrowheads="1"/>
                      </p:cNvPicPr>
                      <p:nvPr/>
                    </p:nvPicPr>
                    <p:blipFill>
                      <a:blip r:embed="rId4"/>
                      <a:srcRect/>
                      <a:stretch>
                        <a:fillRect/>
                      </a:stretch>
                    </p:blipFill>
                    <p:spPr bwMode="auto">
                      <a:xfrm>
                        <a:off x="858981" y="2319433"/>
                        <a:ext cx="7943850" cy="247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685800" y="879569"/>
            <a:ext cx="7772400" cy="5486400"/>
          </a:xfrm>
        </p:spPr>
        <p:txBody>
          <a:bodyPr>
            <a:normAutofit/>
          </a:bodyPr>
          <a:lstStyle/>
          <a:p>
            <a:r>
              <a:rPr lang="zh-CN" altLang="en-US" sz="3200" b="1" dirty="0"/>
              <a:t>同样，通过求解对偶问题求解原始问题</a:t>
            </a:r>
          </a:p>
        </p:txBody>
      </p:sp>
      <p:sp>
        <p:nvSpPr>
          <p:cNvPr id="33796" name="灯片编号占位符 3"/>
          <p:cNvSpPr>
            <a:spLocks noGrp="1"/>
          </p:cNvSpPr>
          <p:nvPr>
            <p:ph type="sldNum" sz="quarter" idx="12"/>
          </p:nvPr>
        </p:nvSpPr>
        <p:spPr>
          <a:noFill/>
        </p:spPr>
        <p:txBody>
          <a:bodyPr/>
          <a:lstStyle/>
          <a:p>
            <a:fld id="{1778BE81-9F06-4A5B-A4F1-126856A85D7B}" type="slidenum">
              <a:rPr lang="en-US" altLang="zh-CN" smtClean="0">
                <a:ea typeface="黑体" pitchFamily="49" charset="-122"/>
              </a:rPr>
              <a:pPr/>
              <a:t>38</a:t>
            </a:fld>
            <a:endParaRPr lang="en-US" altLang="zh-CN">
              <a:ea typeface="黑体" pitchFamily="49" charset="-122"/>
            </a:endParaRPr>
          </a:p>
        </p:txBody>
      </p:sp>
      <p:graphicFrame>
        <p:nvGraphicFramePr>
          <p:cNvPr id="33794" name="Object 2" descr="羊皮纸"/>
          <p:cNvGraphicFramePr>
            <a:graphicFrameLocks noChangeAspect="1"/>
          </p:cNvGraphicFramePr>
          <p:nvPr>
            <p:extLst>
              <p:ext uri="{D42A27DB-BD31-4B8C-83A1-F6EECF244321}">
                <p14:modId xmlns:p14="http://schemas.microsoft.com/office/powerpoint/2010/main" val="618798303"/>
              </p:ext>
            </p:extLst>
          </p:nvPr>
        </p:nvGraphicFramePr>
        <p:xfrm>
          <a:off x="1004888" y="1717755"/>
          <a:ext cx="6913562" cy="4230688"/>
        </p:xfrm>
        <a:graphic>
          <a:graphicData uri="http://schemas.openxmlformats.org/presentationml/2006/ole">
            <mc:AlternateContent xmlns:mc="http://schemas.openxmlformats.org/markup-compatibility/2006">
              <mc:Choice xmlns:v="urn:schemas-microsoft-com:vml" Requires="v">
                <p:oleObj spid="_x0000_s411721" name="公式" r:id="rId4" imgW="2247840" imgH="1371600" progId="Equation.3">
                  <p:embed/>
                </p:oleObj>
              </mc:Choice>
              <mc:Fallback>
                <p:oleObj name="公式" r:id="rId4" imgW="2247840" imgH="1371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888" y="1717755"/>
                        <a:ext cx="6913562" cy="423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533400" y="844733"/>
            <a:ext cx="7772400" cy="5334000"/>
          </a:xfrm>
        </p:spPr>
        <p:txBody>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p:txBody>
      </p:sp>
      <p:sp>
        <p:nvSpPr>
          <p:cNvPr id="34820" name="灯片编号占位符 3"/>
          <p:cNvSpPr>
            <a:spLocks noGrp="1"/>
          </p:cNvSpPr>
          <p:nvPr>
            <p:ph type="sldNum" sz="quarter" idx="12"/>
          </p:nvPr>
        </p:nvSpPr>
        <p:spPr>
          <a:noFill/>
        </p:spPr>
        <p:txBody>
          <a:bodyPr/>
          <a:lstStyle/>
          <a:p>
            <a:fld id="{BA483A6F-3599-4180-99A7-D1482FD21EE2}" type="slidenum">
              <a:rPr lang="en-US" altLang="zh-CN" smtClean="0">
                <a:ea typeface="黑体" pitchFamily="49" charset="-122"/>
              </a:rPr>
              <a:pPr/>
              <a:t>39</a:t>
            </a:fld>
            <a:endParaRPr lang="en-US" altLang="zh-CN">
              <a:ea typeface="黑体" pitchFamily="49" charset="-122"/>
            </a:endParaRPr>
          </a:p>
        </p:txBody>
      </p:sp>
      <p:graphicFrame>
        <p:nvGraphicFramePr>
          <p:cNvPr id="5" name="Object 2" descr="羊皮纸"/>
          <p:cNvGraphicFramePr>
            <a:graphicFrameLocks noChangeAspect="1"/>
          </p:cNvGraphicFramePr>
          <p:nvPr>
            <p:extLst>
              <p:ext uri="{D42A27DB-BD31-4B8C-83A1-F6EECF244321}">
                <p14:modId xmlns:p14="http://schemas.microsoft.com/office/powerpoint/2010/main" val="2076062091"/>
              </p:ext>
            </p:extLst>
          </p:nvPr>
        </p:nvGraphicFramePr>
        <p:xfrm>
          <a:off x="973138" y="1071702"/>
          <a:ext cx="6989762" cy="4787900"/>
        </p:xfrm>
        <a:graphic>
          <a:graphicData uri="http://schemas.openxmlformats.org/presentationml/2006/ole">
            <mc:AlternateContent xmlns:mc="http://schemas.openxmlformats.org/markup-compatibility/2006">
              <mc:Choice xmlns:v="urn:schemas-microsoft-com:vml" Requires="v">
                <p:oleObj spid="_x0000_s412745" name="公式" r:id="rId4" imgW="2082600" imgH="1422360" progId="Equation.3">
                  <p:embed/>
                </p:oleObj>
              </mc:Choice>
              <mc:Fallback>
                <p:oleObj name="公式" r:id="rId4" imgW="2082600" imgH="1422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138" y="1071702"/>
                        <a:ext cx="6989762" cy="478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a:noFill/>
        </p:spPr>
        <p:txBody>
          <a:bodyPr/>
          <a:lstStyle/>
          <a:p>
            <a:fld id="{AFA91C05-199B-4A51-9810-17A3F9C78658}" type="slidenum">
              <a:rPr lang="en-US" altLang="zh-CN" smtClean="0">
                <a:ea typeface="黑体" pitchFamily="49" charset="-122"/>
              </a:rPr>
              <a:pPr/>
              <a:t>4</a:t>
            </a:fld>
            <a:endParaRPr lang="en-US" altLang="zh-CN">
              <a:ea typeface="黑体" pitchFamily="49" charset="-122"/>
            </a:endParaRPr>
          </a:p>
        </p:txBody>
      </p:sp>
      <p:sp>
        <p:nvSpPr>
          <p:cNvPr id="72707" name="TextBox 6"/>
          <p:cNvSpPr txBox="1">
            <a:spLocks noChangeArrowheads="1"/>
          </p:cNvSpPr>
          <p:nvPr/>
        </p:nvSpPr>
        <p:spPr bwMode="auto">
          <a:xfrm>
            <a:off x="798513" y="1393825"/>
            <a:ext cx="2105025" cy="708025"/>
          </a:xfrm>
          <a:prstGeom prst="rect">
            <a:avLst/>
          </a:prstGeom>
          <a:noFill/>
          <a:ln w="28575">
            <a:solidFill>
              <a:schemeClr val="tx1"/>
            </a:solidFill>
            <a:miter lim="800000"/>
            <a:headEnd/>
            <a:tailEnd/>
          </a:ln>
        </p:spPr>
        <p:txBody>
          <a:bodyPr>
            <a:spAutoFit/>
          </a:bodyPr>
          <a:lstStyle/>
          <a:p>
            <a:r>
              <a:rPr lang="zh-CN" altLang="en-US" sz="2000" b="1" dirty="0"/>
              <a:t>训练集</a:t>
            </a:r>
            <a:r>
              <a:rPr lang="en-US" altLang="zh-CN" sz="2000" b="1" dirty="0"/>
              <a:t>D {(x</a:t>
            </a:r>
            <a:r>
              <a:rPr lang="en-US" altLang="zh-CN" sz="2000" b="1" baseline="-25000" dirty="0"/>
              <a:t>1</a:t>
            </a:r>
            <a:r>
              <a:rPr lang="en-US" altLang="zh-CN" sz="2000" b="1" dirty="0"/>
              <a:t>,y</a:t>
            </a:r>
            <a:r>
              <a:rPr lang="en-US" altLang="zh-CN" sz="2000" b="1" baseline="-25000" dirty="0"/>
              <a:t>1</a:t>
            </a:r>
            <a:r>
              <a:rPr lang="en-US" altLang="zh-CN" sz="2000" b="1" dirty="0"/>
              <a:t>),…,(</a:t>
            </a:r>
            <a:r>
              <a:rPr lang="en-US" altLang="zh-CN" sz="2000" b="1" dirty="0" err="1"/>
              <a:t>x</a:t>
            </a:r>
            <a:r>
              <a:rPr lang="en-US" altLang="zh-CN" sz="2000" b="1" baseline="-25000" dirty="0" err="1"/>
              <a:t>n</a:t>
            </a:r>
            <a:r>
              <a:rPr lang="en-US" altLang="zh-CN" sz="2000" b="1" dirty="0" err="1"/>
              <a:t>,y</a:t>
            </a:r>
            <a:r>
              <a:rPr lang="en-US" altLang="zh-CN" sz="2000" b="1" baseline="-25000" dirty="0" err="1"/>
              <a:t>n</a:t>
            </a:r>
            <a:r>
              <a:rPr lang="en-US" altLang="zh-CN" sz="2000" b="1" dirty="0"/>
              <a:t>)}</a:t>
            </a:r>
            <a:endParaRPr lang="zh-CN" altLang="en-US" sz="2000" b="1" dirty="0"/>
          </a:p>
        </p:txBody>
      </p:sp>
      <p:sp>
        <p:nvSpPr>
          <p:cNvPr id="72708" name="TextBox 8"/>
          <p:cNvSpPr txBox="1">
            <a:spLocks noChangeArrowheads="1"/>
          </p:cNvSpPr>
          <p:nvPr/>
        </p:nvSpPr>
        <p:spPr bwMode="auto">
          <a:xfrm>
            <a:off x="6372225" y="1379538"/>
            <a:ext cx="2089150" cy="706437"/>
          </a:xfrm>
          <a:prstGeom prst="rect">
            <a:avLst/>
          </a:prstGeom>
          <a:noFill/>
          <a:ln w="28575">
            <a:solidFill>
              <a:schemeClr val="tx1"/>
            </a:solidFill>
            <a:miter lim="800000"/>
            <a:headEnd/>
            <a:tailEnd/>
          </a:ln>
        </p:spPr>
        <p:txBody>
          <a:bodyPr>
            <a:spAutoFit/>
          </a:bodyPr>
          <a:lstStyle/>
          <a:p>
            <a:r>
              <a:rPr lang="zh-CN" altLang="en-US" sz="2000" b="1"/>
              <a:t>学到的目标函数</a:t>
            </a:r>
            <a:endParaRPr lang="en-US" altLang="zh-CN" sz="2000" b="1"/>
          </a:p>
          <a:p>
            <a:pPr algn="ctr"/>
            <a:r>
              <a:rPr lang="en-US" altLang="zh-CN" sz="2000" b="1"/>
              <a:t>    g </a:t>
            </a:r>
            <a:r>
              <a:rPr lang="zh-CN" altLang="en-US" sz="2000" b="1"/>
              <a:t>≈ </a:t>
            </a:r>
            <a:r>
              <a:rPr lang="en-US" altLang="zh-CN" sz="2000" b="1"/>
              <a:t>f</a:t>
            </a:r>
            <a:endParaRPr lang="zh-CN" altLang="en-US" sz="2000" b="1"/>
          </a:p>
        </p:txBody>
      </p:sp>
      <p:sp>
        <p:nvSpPr>
          <p:cNvPr id="72709" name="椭圆 9"/>
          <p:cNvSpPr>
            <a:spLocks noChangeArrowheads="1"/>
          </p:cNvSpPr>
          <p:nvPr/>
        </p:nvSpPr>
        <p:spPr bwMode="auto">
          <a:xfrm>
            <a:off x="3759200" y="1292225"/>
            <a:ext cx="1770063" cy="914400"/>
          </a:xfrm>
          <a:prstGeom prst="ellipse">
            <a:avLst/>
          </a:prstGeom>
          <a:noFill/>
          <a:ln w="28575" algn="ctr">
            <a:solidFill>
              <a:schemeClr val="tx1"/>
            </a:solidFill>
            <a:round/>
            <a:headEnd/>
            <a:tailEnd type="triangle" w="med" len="med"/>
          </a:ln>
        </p:spPr>
        <p:txBody>
          <a:bodyPr wrap="none"/>
          <a:lstStyle/>
          <a:p>
            <a:pPr algn="ctr"/>
            <a:r>
              <a:rPr lang="zh-CN" altLang="en-US" sz="2000" b="1"/>
              <a:t>学习算法</a:t>
            </a:r>
            <a:endParaRPr lang="en-US" altLang="zh-CN" sz="2000" b="1"/>
          </a:p>
          <a:p>
            <a:pPr algn="ctr"/>
            <a:r>
              <a:rPr lang="en-US" altLang="zh-CN" sz="2000" b="1"/>
              <a:t>A</a:t>
            </a:r>
            <a:endParaRPr lang="zh-CN" altLang="en-US" sz="2000" b="1"/>
          </a:p>
        </p:txBody>
      </p:sp>
      <p:sp>
        <p:nvSpPr>
          <p:cNvPr id="72710" name="椭圆 10"/>
          <p:cNvSpPr>
            <a:spLocks noChangeArrowheads="1"/>
          </p:cNvSpPr>
          <p:nvPr/>
        </p:nvSpPr>
        <p:spPr bwMode="auto">
          <a:xfrm>
            <a:off x="3759200" y="3381375"/>
            <a:ext cx="1770063" cy="914400"/>
          </a:xfrm>
          <a:prstGeom prst="ellipse">
            <a:avLst/>
          </a:prstGeom>
          <a:noFill/>
          <a:ln w="28575" algn="ctr">
            <a:solidFill>
              <a:schemeClr val="tx1"/>
            </a:solidFill>
            <a:round/>
            <a:headEnd/>
            <a:tailEnd type="triangle" w="med" len="med"/>
          </a:ln>
        </p:spPr>
        <p:txBody>
          <a:bodyPr wrap="none"/>
          <a:lstStyle/>
          <a:p>
            <a:pPr algn="ctr"/>
            <a:r>
              <a:rPr lang="zh-CN" altLang="en-US" sz="2000" b="1"/>
              <a:t>假设空间</a:t>
            </a:r>
            <a:endParaRPr lang="en-US" altLang="zh-CN" sz="2000" b="1"/>
          </a:p>
          <a:p>
            <a:pPr algn="ctr"/>
            <a:r>
              <a:rPr lang="en-US" altLang="zh-CN" sz="2000" b="1"/>
              <a:t>H</a:t>
            </a:r>
            <a:endParaRPr lang="zh-CN" altLang="en-US" sz="2000" b="1"/>
          </a:p>
        </p:txBody>
      </p:sp>
      <p:cxnSp>
        <p:nvCxnSpPr>
          <p:cNvPr id="72711" name="直接箭头连接符 12"/>
          <p:cNvCxnSpPr>
            <a:cxnSpLocks noChangeShapeType="1"/>
            <a:stCxn id="72707" idx="3"/>
            <a:endCxn id="72709" idx="2"/>
          </p:cNvCxnSpPr>
          <p:nvPr/>
        </p:nvCxnSpPr>
        <p:spPr bwMode="auto">
          <a:xfrm>
            <a:off x="2903538" y="1747838"/>
            <a:ext cx="855662" cy="1587"/>
          </a:xfrm>
          <a:prstGeom prst="straightConnector1">
            <a:avLst/>
          </a:prstGeom>
          <a:noFill/>
          <a:ln w="28575" algn="ctr">
            <a:solidFill>
              <a:schemeClr val="tx1"/>
            </a:solidFill>
            <a:round/>
            <a:headEnd/>
            <a:tailEnd type="arrow" w="med" len="med"/>
          </a:ln>
        </p:spPr>
      </p:cxnSp>
      <p:cxnSp>
        <p:nvCxnSpPr>
          <p:cNvPr id="72712" name="直接箭头连接符 17"/>
          <p:cNvCxnSpPr>
            <a:cxnSpLocks noChangeShapeType="1"/>
          </p:cNvCxnSpPr>
          <p:nvPr/>
        </p:nvCxnSpPr>
        <p:spPr bwMode="auto">
          <a:xfrm>
            <a:off x="5545138" y="1747838"/>
            <a:ext cx="855662" cy="1587"/>
          </a:xfrm>
          <a:prstGeom prst="straightConnector1">
            <a:avLst/>
          </a:prstGeom>
          <a:noFill/>
          <a:ln w="28575" algn="ctr">
            <a:solidFill>
              <a:schemeClr val="tx1"/>
            </a:solidFill>
            <a:round/>
            <a:headEnd/>
            <a:tailEnd type="arrow" w="med" len="med"/>
          </a:ln>
        </p:spPr>
      </p:cxnSp>
      <p:cxnSp>
        <p:nvCxnSpPr>
          <p:cNvPr id="72713" name="直接箭头连接符 18"/>
          <p:cNvCxnSpPr>
            <a:cxnSpLocks noChangeShapeType="1"/>
            <a:stCxn id="72710" idx="0"/>
            <a:endCxn id="72709" idx="4"/>
          </p:cNvCxnSpPr>
          <p:nvPr/>
        </p:nvCxnSpPr>
        <p:spPr bwMode="auto">
          <a:xfrm flipH="1" flipV="1">
            <a:off x="4645025" y="2206625"/>
            <a:ext cx="0" cy="1174750"/>
          </a:xfrm>
          <a:prstGeom prst="straightConnector1">
            <a:avLst/>
          </a:prstGeom>
          <a:noFill/>
          <a:ln w="28575" algn="ctr">
            <a:solidFill>
              <a:schemeClr val="tx1"/>
            </a:solidFill>
            <a:round/>
            <a:headEnd/>
            <a:tailEnd type="arrow" w="med" len="med"/>
          </a:ln>
        </p:spPr>
      </p:cxnSp>
      <p:sp>
        <p:nvSpPr>
          <p:cNvPr id="72714" name="内容占位符 2"/>
          <p:cNvSpPr>
            <a:spLocks noGrp="1"/>
          </p:cNvSpPr>
          <p:nvPr>
            <p:ph idx="1"/>
          </p:nvPr>
        </p:nvSpPr>
        <p:spPr>
          <a:xfrm>
            <a:off x="685800" y="4919663"/>
            <a:ext cx="8058150" cy="1176337"/>
          </a:xfrm>
        </p:spPr>
        <p:txBody>
          <a:bodyPr>
            <a:normAutofit/>
          </a:bodyPr>
          <a:lstStyle/>
          <a:p>
            <a:r>
              <a:rPr lang="zh-CN" altLang="en-US" sz="2800" b="1" dirty="0"/>
              <a:t>学习算法</a:t>
            </a:r>
            <a:r>
              <a:rPr lang="en-US" altLang="zh-CN" sz="2800" b="1" dirty="0"/>
              <a:t>A</a:t>
            </a:r>
            <a:r>
              <a:rPr lang="zh-CN" altLang="en-US" sz="2800" b="1" dirty="0"/>
              <a:t>根据训练集</a:t>
            </a:r>
            <a:r>
              <a:rPr lang="en-US" altLang="zh-CN" sz="2800" b="1" dirty="0"/>
              <a:t>D</a:t>
            </a:r>
            <a:r>
              <a:rPr lang="zh-CN" altLang="en-US" sz="2800" b="1" dirty="0"/>
              <a:t>从假设空间</a:t>
            </a:r>
            <a:r>
              <a:rPr lang="en-US" altLang="zh-CN" sz="2800" b="1" dirty="0"/>
              <a:t>H</a:t>
            </a:r>
            <a:r>
              <a:rPr lang="zh-CN" altLang="en-US" sz="2800" b="1" dirty="0"/>
              <a:t>中选择一个最好的</a:t>
            </a:r>
            <a:r>
              <a:rPr lang="en-US" altLang="zh-CN" sz="2800" b="1" dirty="0"/>
              <a:t>g</a:t>
            </a:r>
            <a:r>
              <a:rPr lang="zh-CN" altLang="en-US" sz="2800" b="1" dirty="0"/>
              <a:t>≈</a:t>
            </a:r>
            <a:r>
              <a:rPr lang="en-US" altLang="zh-CN" sz="2800" b="1" dirty="0"/>
              <a:t>f</a:t>
            </a:r>
            <a:endParaRPr lang="zh-CN" altLang="en-US" sz="28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5845" name="内容占位符 2"/>
          <p:cNvSpPr>
            <a:spLocks noGrp="1"/>
          </p:cNvSpPr>
          <p:nvPr>
            <p:ph idx="1"/>
          </p:nvPr>
        </p:nvSpPr>
        <p:spPr/>
        <p:txBody>
          <a:bodyPr>
            <a:normAutofit/>
          </a:bodyPr>
          <a:lstStyle/>
          <a:p>
            <a:r>
              <a:rPr lang="zh-CN" altLang="en-US" sz="3200" b="1" dirty="0"/>
              <a:t>分类超平面：</a:t>
            </a:r>
            <a:endParaRPr lang="en-US" altLang="zh-CN" sz="3200" b="1" dirty="0"/>
          </a:p>
          <a:p>
            <a:endParaRPr lang="en-US" altLang="zh-CN" sz="3200" b="1" dirty="0"/>
          </a:p>
          <a:p>
            <a:endParaRPr lang="en-US" altLang="zh-CN" sz="3200" b="1" dirty="0"/>
          </a:p>
          <a:p>
            <a:endParaRPr lang="en-US" altLang="zh-CN" sz="3200" b="1" dirty="0"/>
          </a:p>
          <a:p>
            <a:r>
              <a:rPr lang="zh-CN" altLang="en-US" sz="3200" b="1" dirty="0"/>
              <a:t>分类决策函数为：</a:t>
            </a:r>
            <a:endParaRPr lang="en-US" altLang="zh-CN" sz="3200" b="1" dirty="0"/>
          </a:p>
          <a:p>
            <a:endParaRPr lang="zh-CN" altLang="en-US" sz="3200" b="1" dirty="0"/>
          </a:p>
        </p:txBody>
      </p:sp>
      <p:sp>
        <p:nvSpPr>
          <p:cNvPr id="35846" name="灯片编号占位符 3"/>
          <p:cNvSpPr>
            <a:spLocks noGrp="1"/>
          </p:cNvSpPr>
          <p:nvPr>
            <p:ph type="sldNum" sz="quarter" idx="12"/>
          </p:nvPr>
        </p:nvSpPr>
        <p:spPr>
          <a:noFill/>
        </p:spPr>
        <p:txBody>
          <a:bodyPr/>
          <a:lstStyle/>
          <a:p>
            <a:fld id="{610A0EDE-0B3F-46F9-8CB5-51C19494988E}" type="slidenum">
              <a:rPr lang="en-US" altLang="zh-CN" smtClean="0">
                <a:ea typeface="黑体" pitchFamily="49" charset="-122"/>
              </a:rPr>
              <a:pPr/>
              <a:t>40</a:t>
            </a:fld>
            <a:endParaRPr lang="en-US" altLang="zh-CN">
              <a:ea typeface="黑体" pitchFamily="49" charset="-122"/>
            </a:endParaRPr>
          </a:p>
        </p:txBody>
      </p:sp>
      <p:graphicFrame>
        <p:nvGraphicFramePr>
          <p:cNvPr id="35842" name="Object 5" descr="羊皮纸"/>
          <p:cNvGraphicFramePr>
            <a:graphicFrameLocks noChangeAspect="1"/>
          </p:cNvGraphicFramePr>
          <p:nvPr/>
        </p:nvGraphicFramePr>
        <p:xfrm>
          <a:off x="2105025" y="4552936"/>
          <a:ext cx="5327650" cy="835025"/>
        </p:xfrm>
        <a:graphic>
          <a:graphicData uri="http://schemas.openxmlformats.org/presentationml/2006/ole">
            <mc:AlternateContent xmlns:mc="http://schemas.openxmlformats.org/markup-compatibility/2006">
              <mc:Choice xmlns:v="urn:schemas-microsoft-com:vml" Requires="v">
                <p:oleObj spid="_x0000_s413838" name="公式" r:id="rId3" imgW="1460160" imgH="228600" progId="Equation.3">
                  <p:embed/>
                </p:oleObj>
              </mc:Choice>
              <mc:Fallback>
                <p:oleObj name="公式" r:id="rId3" imgW="146016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025" y="4552936"/>
                        <a:ext cx="532765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5" descr="羊皮纸"/>
          <p:cNvGraphicFramePr>
            <a:graphicFrameLocks noChangeAspect="1"/>
          </p:cNvGraphicFramePr>
          <p:nvPr/>
        </p:nvGraphicFramePr>
        <p:xfrm>
          <a:off x="2133600" y="2188106"/>
          <a:ext cx="3868738" cy="911225"/>
        </p:xfrm>
        <a:graphic>
          <a:graphicData uri="http://schemas.openxmlformats.org/presentationml/2006/ole">
            <mc:AlternateContent xmlns:mc="http://schemas.openxmlformats.org/markup-compatibility/2006">
              <mc:Choice xmlns:v="urn:schemas-microsoft-com:vml" Requires="v">
                <p:oleObj spid="_x0000_s413839" name="公式" r:id="rId5" imgW="863280" imgH="203040" progId="Equation.3">
                  <p:embed/>
                </p:oleObj>
              </mc:Choice>
              <mc:Fallback>
                <p:oleObj name="公式" r:id="rId5" imgW="86328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188106"/>
                        <a:ext cx="3868738"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3"/>
          <p:cNvSpPr>
            <a:spLocks noGrp="1"/>
          </p:cNvSpPr>
          <p:nvPr>
            <p:ph type="sldNum" sz="quarter" idx="12"/>
          </p:nvPr>
        </p:nvSpPr>
        <p:spPr>
          <a:noFill/>
        </p:spPr>
        <p:txBody>
          <a:bodyPr/>
          <a:lstStyle/>
          <a:p>
            <a:fld id="{E5899F69-A93A-4CEB-B420-E6954821A1CB}" type="slidenum">
              <a:rPr lang="en-US" altLang="zh-CN" smtClean="0">
                <a:ea typeface="黑体" pitchFamily="49" charset="-122"/>
              </a:rPr>
              <a:pPr/>
              <a:t>41</a:t>
            </a:fld>
            <a:endParaRPr lang="en-US" altLang="zh-CN">
              <a:ea typeface="黑体" pitchFamily="49" charset="-122"/>
            </a:endParaRPr>
          </a:p>
        </p:txBody>
      </p:sp>
      <p:graphicFrame>
        <p:nvGraphicFramePr>
          <p:cNvPr id="36866" name="Object 5" descr="羊皮纸"/>
          <p:cNvGraphicFramePr>
            <a:graphicFrameLocks noChangeAspect="1"/>
          </p:cNvGraphicFramePr>
          <p:nvPr>
            <p:extLst>
              <p:ext uri="{D42A27DB-BD31-4B8C-83A1-F6EECF244321}">
                <p14:modId xmlns:p14="http://schemas.microsoft.com/office/powerpoint/2010/main" val="443611130"/>
              </p:ext>
            </p:extLst>
          </p:nvPr>
        </p:nvGraphicFramePr>
        <p:xfrm>
          <a:off x="514350" y="828675"/>
          <a:ext cx="7192963" cy="5337175"/>
        </p:xfrm>
        <a:graphic>
          <a:graphicData uri="http://schemas.openxmlformats.org/presentationml/2006/ole">
            <mc:AlternateContent xmlns:mc="http://schemas.openxmlformats.org/markup-compatibility/2006">
              <mc:Choice xmlns:v="urn:schemas-microsoft-com:vml" Requires="v">
                <p:oleObj spid="_x0000_s414794" name="公式" r:id="rId4" imgW="2311200" imgH="1714320" progId="Equation.3">
                  <p:embed/>
                </p:oleObj>
              </mc:Choice>
              <mc:Fallback>
                <p:oleObj name="公式" r:id="rId4" imgW="2311200" imgH="171432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828675"/>
                        <a:ext cx="7192963" cy="5337175"/>
                      </a:xfrm>
                      <a:prstGeom prst="rect">
                        <a:avLst/>
                      </a:prstGeom>
                      <a:noFill/>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灯片编号占位符 3"/>
          <p:cNvSpPr>
            <a:spLocks noGrp="1"/>
          </p:cNvSpPr>
          <p:nvPr>
            <p:ph type="sldNum" sz="quarter" idx="12"/>
          </p:nvPr>
        </p:nvSpPr>
        <p:spPr>
          <a:noFill/>
        </p:spPr>
        <p:txBody>
          <a:bodyPr/>
          <a:lstStyle/>
          <a:p>
            <a:fld id="{19AE65D0-95F7-42F2-9E14-F8BD1C6EA711}" type="slidenum">
              <a:rPr lang="en-US" altLang="zh-CN" smtClean="0">
                <a:ea typeface="黑体" pitchFamily="49" charset="-122"/>
              </a:rPr>
              <a:pPr/>
              <a:t>42</a:t>
            </a:fld>
            <a:endParaRPr lang="en-US" altLang="zh-CN">
              <a:ea typeface="黑体" pitchFamily="49" charset="-122"/>
            </a:endParaRPr>
          </a:p>
        </p:txBody>
      </p:sp>
      <p:cxnSp>
        <p:nvCxnSpPr>
          <p:cNvPr id="37893" name="直接连接符 5"/>
          <p:cNvCxnSpPr>
            <a:cxnSpLocks noChangeShapeType="1"/>
          </p:cNvCxnSpPr>
          <p:nvPr/>
        </p:nvCxnSpPr>
        <p:spPr bwMode="auto">
          <a:xfrm>
            <a:off x="2209800" y="1905000"/>
            <a:ext cx="4838700" cy="2971800"/>
          </a:xfrm>
          <a:prstGeom prst="line">
            <a:avLst/>
          </a:prstGeom>
          <a:noFill/>
          <a:ln w="38100" algn="ctr">
            <a:solidFill>
              <a:schemeClr val="tx1"/>
            </a:solidFill>
            <a:round/>
            <a:headEnd/>
            <a:tailEnd/>
          </a:ln>
        </p:spPr>
      </p:cxnSp>
      <p:cxnSp>
        <p:nvCxnSpPr>
          <p:cNvPr id="37894" name="直接连接符 7"/>
          <p:cNvCxnSpPr>
            <a:cxnSpLocks noChangeShapeType="1"/>
          </p:cNvCxnSpPr>
          <p:nvPr/>
        </p:nvCxnSpPr>
        <p:spPr bwMode="auto">
          <a:xfrm>
            <a:off x="1562100" y="2914650"/>
            <a:ext cx="4838700" cy="2971800"/>
          </a:xfrm>
          <a:prstGeom prst="line">
            <a:avLst/>
          </a:prstGeom>
          <a:noFill/>
          <a:ln w="38100" algn="ctr">
            <a:solidFill>
              <a:schemeClr val="tx1"/>
            </a:solidFill>
            <a:prstDash val="dash"/>
            <a:round/>
            <a:headEnd/>
            <a:tailEnd/>
          </a:ln>
        </p:spPr>
      </p:cxnSp>
      <p:cxnSp>
        <p:nvCxnSpPr>
          <p:cNvPr id="37895" name="直接连接符 8"/>
          <p:cNvCxnSpPr>
            <a:cxnSpLocks noChangeShapeType="1"/>
          </p:cNvCxnSpPr>
          <p:nvPr/>
        </p:nvCxnSpPr>
        <p:spPr bwMode="auto">
          <a:xfrm>
            <a:off x="2914650" y="914400"/>
            <a:ext cx="4838700" cy="2971800"/>
          </a:xfrm>
          <a:prstGeom prst="line">
            <a:avLst/>
          </a:prstGeom>
          <a:noFill/>
          <a:ln w="38100" algn="ctr">
            <a:solidFill>
              <a:schemeClr val="tx1"/>
            </a:solidFill>
            <a:prstDash val="dash"/>
            <a:round/>
            <a:headEnd/>
            <a:tailEnd/>
          </a:ln>
        </p:spPr>
      </p:cxnSp>
      <p:grpSp>
        <p:nvGrpSpPr>
          <p:cNvPr id="2" name="组合 15"/>
          <p:cNvGrpSpPr>
            <a:grpSpLocks/>
          </p:cNvGrpSpPr>
          <p:nvPr/>
        </p:nvGrpSpPr>
        <p:grpSpPr bwMode="auto">
          <a:xfrm>
            <a:off x="2247900" y="2476500"/>
            <a:ext cx="209550" cy="247650"/>
            <a:chOff x="685800" y="2114550"/>
            <a:chExt cx="209550" cy="247650"/>
          </a:xfrm>
        </p:grpSpPr>
        <p:cxnSp>
          <p:nvCxnSpPr>
            <p:cNvPr id="37941" name="直接连接符 1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42" name="直接连接符 1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897" name="椭圆 16"/>
          <p:cNvSpPr>
            <a:spLocks noChangeArrowheads="1"/>
          </p:cNvSpPr>
          <p:nvPr/>
        </p:nvSpPr>
        <p:spPr bwMode="auto">
          <a:xfrm>
            <a:off x="3429000" y="11811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aphicFrame>
        <p:nvGraphicFramePr>
          <p:cNvPr id="37890" name="Object 5" descr="羊皮纸"/>
          <p:cNvGraphicFramePr>
            <a:graphicFrameLocks noChangeAspect="1"/>
          </p:cNvGraphicFramePr>
          <p:nvPr/>
        </p:nvGraphicFramePr>
        <p:xfrm>
          <a:off x="4244917" y="708137"/>
          <a:ext cx="4421187" cy="1123950"/>
        </p:xfrm>
        <a:graphic>
          <a:graphicData uri="http://schemas.openxmlformats.org/presentationml/2006/ole">
            <mc:AlternateContent xmlns:mc="http://schemas.openxmlformats.org/markup-compatibility/2006">
              <mc:Choice xmlns:v="urn:schemas-microsoft-com:vml" Requires="v">
                <p:oleObj spid="_x0000_s415888" name="公式" r:id="rId4" imgW="1600200" imgH="406080" progId="Equation.3">
                  <p:embed/>
                </p:oleObj>
              </mc:Choice>
              <mc:Fallback>
                <p:oleObj name="公式" r:id="rId4" imgW="1600200" imgH="4060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4917" y="708137"/>
                        <a:ext cx="4421187"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7898" name="直接箭头连接符 21"/>
          <p:cNvCxnSpPr>
            <a:cxnSpLocks noChangeShapeType="1"/>
          </p:cNvCxnSpPr>
          <p:nvPr/>
        </p:nvCxnSpPr>
        <p:spPr bwMode="auto">
          <a:xfrm flipV="1">
            <a:off x="1981200" y="2667000"/>
            <a:ext cx="304800" cy="457200"/>
          </a:xfrm>
          <a:prstGeom prst="straightConnector1">
            <a:avLst/>
          </a:prstGeom>
          <a:noFill/>
          <a:ln w="57150" algn="ctr">
            <a:solidFill>
              <a:schemeClr val="tx1"/>
            </a:solidFill>
            <a:round/>
            <a:headEnd/>
            <a:tailEnd type="arrow" w="med" len="med"/>
          </a:ln>
        </p:spPr>
      </p:cxnSp>
      <p:grpSp>
        <p:nvGrpSpPr>
          <p:cNvPr id="3" name="组合 22"/>
          <p:cNvGrpSpPr>
            <a:grpSpLocks/>
          </p:cNvGrpSpPr>
          <p:nvPr/>
        </p:nvGrpSpPr>
        <p:grpSpPr bwMode="auto">
          <a:xfrm>
            <a:off x="3981450" y="2171700"/>
            <a:ext cx="209550" cy="247650"/>
            <a:chOff x="685800" y="2114550"/>
            <a:chExt cx="209550" cy="247650"/>
          </a:xfrm>
        </p:grpSpPr>
        <p:cxnSp>
          <p:nvCxnSpPr>
            <p:cNvPr id="37939" name="直接连接符 2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40" name="直接连接符 2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cxnSp>
        <p:nvCxnSpPr>
          <p:cNvPr id="37900" name="直接箭头连接符 25"/>
          <p:cNvCxnSpPr>
            <a:cxnSpLocks noChangeShapeType="1"/>
          </p:cNvCxnSpPr>
          <p:nvPr/>
        </p:nvCxnSpPr>
        <p:spPr bwMode="auto">
          <a:xfrm flipV="1">
            <a:off x="2933700" y="2362200"/>
            <a:ext cx="1066800" cy="1390650"/>
          </a:xfrm>
          <a:prstGeom prst="straightConnector1">
            <a:avLst/>
          </a:prstGeom>
          <a:noFill/>
          <a:ln w="57150" algn="ctr">
            <a:solidFill>
              <a:schemeClr val="tx1"/>
            </a:solidFill>
            <a:round/>
            <a:headEnd/>
            <a:tailEnd type="arrow" w="med" len="med"/>
          </a:ln>
        </p:spPr>
      </p:cxnSp>
      <p:sp>
        <p:nvSpPr>
          <p:cNvPr id="37901" name="椭圆 27"/>
          <p:cNvSpPr>
            <a:spLocks noChangeArrowheads="1"/>
          </p:cNvSpPr>
          <p:nvPr/>
        </p:nvSpPr>
        <p:spPr bwMode="auto">
          <a:xfrm>
            <a:off x="4419600" y="3905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37902" name="直接箭头连接符 28"/>
          <p:cNvCxnSpPr>
            <a:cxnSpLocks noChangeShapeType="1"/>
          </p:cNvCxnSpPr>
          <p:nvPr/>
        </p:nvCxnSpPr>
        <p:spPr bwMode="auto">
          <a:xfrm flipH="1">
            <a:off x="4572000" y="2533650"/>
            <a:ext cx="876300" cy="1390650"/>
          </a:xfrm>
          <a:prstGeom prst="straightConnector1">
            <a:avLst/>
          </a:prstGeom>
          <a:noFill/>
          <a:ln w="57150" algn="ctr">
            <a:solidFill>
              <a:schemeClr val="tx1"/>
            </a:solidFill>
            <a:round/>
            <a:headEnd/>
            <a:tailEnd type="arrow" w="med" len="med"/>
          </a:ln>
        </p:spPr>
      </p:cxnSp>
      <p:sp>
        <p:nvSpPr>
          <p:cNvPr id="37903" name="椭圆 33"/>
          <p:cNvSpPr>
            <a:spLocks noChangeArrowheads="1"/>
          </p:cNvSpPr>
          <p:nvPr/>
        </p:nvSpPr>
        <p:spPr bwMode="auto">
          <a:xfrm>
            <a:off x="5791200" y="34671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04" name="椭圆 34"/>
          <p:cNvSpPr>
            <a:spLocks noChangeArrowheads="1"/>
          </p:cNvSpPr>
          <p:nvPr/>
        </p:nvSpPr>
        <p:spPr bwMode="auto">
          <a:xfrm>
            <a:off x="5524500" y="6019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37905" name="直接箭头连接符 35"/>
          <p:cNvCxnSpPr>
            <a:cxnSpLocks noChangeShapeType="1"/>
            <a:endCxn id="37904" idx="7"/>
          </p:cNvCxnSpPr>
          <p:nvPr/>
        </p:nvCxnSpPr>
        <p:spPr bwMode="auto">
          <a:xfrm flipH="1">
            <a:off x="5703888" y="3638550"/>
            <a:ext cx="1535112" cy="2409825"/>
          </a:xfrm>
          <a:prstGeom prst="straightConnector1">
            <a:avLst/>
          </a:prstGeom>
          <a:noFill/>
          <a:ln w="57150" algn="ctr">
            <a:solidFill>
              <a:schemeClr val="tx1"/>
            </a:solidFill>
            <a:round/>
            <a:headEnd/>
            <a:tailEnd type="arrow" w="med" len="med"/>
          </a:ln>
        </p:spPr>
      </p:cxnSp>
      <p:cxnSp>
        <p:nvCxnSpPr>
          <p:cNvPr id="37906" name="直接箭头连接符 37"/>
          <p:cNvCxnSpPr>
            <a:cxnSpLocks noChangeShapeType="1"/>
            <a:endCxn id="37903" idx="7"/>
          </p:cNvCxnSpPr>
          <p:nvPr/>
        </p:nvCxnSpPr>
        <p:spPr bwMode="auto">
          <a:xfrm flipH="1">
            <a:off x="5970588" y="2990850"/>
            <a:ext cx="296862" cy="504825"/>
          </a:xfrm>
          <a:prstGeom prst="straightConnector1">
            <a:avLst/>
          </a:prstGeom>
          <a:noFill/>
          <a:ln w="57150" algn="ctr">
            <a:solidFill>
              <a:schemeClr val="tx1"/>
            </a:solidFill>
            <a:round/>
            <a:headEnd/>
            <a:tailEnd type="arrow" w="med" len="med"/>
          </a:ln>
        </p:spPr>
      </p:cxnSp>
      <p:grpSp>
        <p:nvGrpSpPr>
          <p:cNvPr id="4" name="组合 41"/>
          <p:cNvGrpSpPr>
            <a:grpSpLocks/>
          </p:cNvGrpSpPr>
          <p:nvPr/>
        </p:nvGrpSpPr>
        <p:grpSpPr bwMode="auto">
          <a:xfrm>
            <a:off x="1733550" y="4286250"/>
            <a:ext cx="209550" cy="247650"/>
            <a:chOff x="685800" y="2114550"/>
            <a:chExt cx="209550" cy="247650"/>
          </a:xfrm>
        </p:grpSpPr>
        <p:cxnSp>
          <p:nvCxnSpPr>
            <p:cNvPr id="37937" name="直接连接符 42"/>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8" name="直接连接符 43"/>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44"/>
          <p:cNvGrpSpPr>
            <a:grpSpLocks/>
          </p:cNvGrpSpPr>
          <p:nvPr/>
        </p:nvGrpSpPr>
        <p:grpSpPr bwMode="auto">
          <a:xfrm>
            <a:off x="3429000" y="5353050"/>
            <a:ext cx="209550" cy="247650"/>
            <a:chOff x="685800" y="2114550"/>
            <a:chExt cx="209550" cy="247650"/>
          </a:xfrm>
        </p:grpSpPr>
        <p:cxnSp>
          <p:nvCxnSpPr>
            <p:cNvPr id="37935" name="直接连接符 4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6" name="直接连接符 4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47"/>
          <p:cNvGrpSpPr>
            <a:grpSpLocks/>
          </p:cNvGrpSpPr>
          <p:nvPr/>
        </p:nvGrpSpPr>
        <p:grpSpPr bwMode="auto">
          <a:xfrm>
            <a:off x="2781300" y="4343400"/>
            <a:ext cx="209550" cy="247650"/>
            <a:chOff x="685800" y="2114550"/>
            <a:chExt cx="209550" cy="247650"/>
          </a:xfrm>
        </p:grpSpPr>
        <p:cxnSp>
          <p:nvCxnSpPr>
            <p:cNvPr id="37933"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4"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50"/>
          <p:cNvGrpSpPr>
            <a:grpSpLocks/>
          </p:cNvGrpSpPr>
          <p:nvPr/>
        </p:nvGrpSpPr>
        <p:grpSpPr bwMode="auto">
          <a:xfrm>
            <a:off x="2571750" y="5848350"/>
            <a:ext cx="209550" cy="247650"/>
            <a:chOff x="685800" y="2114550"/>
            <a:chExt cx="209550" cy="247650"/>
          </a:xfrm>
        </p:grpSpPr>
        <p:cxnSp>
          <p:nvCxnSpPr>
            <p:cNvPr id="37931" name="直接连接符 5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2" name="直接连接符 5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53"/>
          <p:cNvGrpSpPr>
            <a:grpSpLocks/>
          </p:cNvGrpSpPr>
          <p:nvPr/>
        </p:nvGrpSpPr>
        <p:grpSpPr bwMode="auto">
          <a:xfrm>
            <a:off x="2286000" y="4972050"/>
            <a:ext cx="209550" cy="247650"/>
            <a:chOff x="685800" y="2114550"/>
            <a:chExt cx="209550" cy="247650"/>
          </a:xfrm>
        </p:grpSpPr>
        <p:cxnSp>
          <p:nvCxnSpPr>
            <p:cNvPr id="37929" name="直接连接符 54"/>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0" name="直接连接符 55"/>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12" name="椭圆 56"/>
          <p:cNvSpPr>
            <a:spLocks noChangeArrowheads="1"/>
          </p:cNvSpPr>
          <p:nvPr/>
        </p:nvSpPr>
        <p:spPr bwMode="auto">
          <a:xfrm>
            <a:off x="601980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3" name="椭圆 57"/>
          <p:cNvSpPr>
            <a:spLocks noChangeArrowheads="1"/>
          </p:cNvSpPr>
          <p:nvPr/>
        </p:nvSpPr>
        <p:spPr bwMode="auto">
          <a:xfrm>
            <a:off x="6686550" y="26479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4" name="椭圆 58"/>
          <p:cNvSpPr>
            <a:spLocks noChangeArrowheads="1"/>
          </p:cNvSpPr>
          <p:nvPr/>
        </p:nvSpPr>
        <p:spPr bwMode="auto">
          <a:xfrm>
            <a:off x="5334000" y="19812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5" name="椭圆 59"/>
          <p:cNvSpPr>
            <a:spLocks noChangeArrowheads="1"/>
          </p:cNvSpPr>
          <p:nvPr/>
        </p:nvSpPr>
        <p:spPr bwMode="auto">
          <a:xfrm>
            <a:off x="5257800" y="15811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6" name="椭圆 60"/>
          <p:cNvSpPr>
            <a:spLocks noChangeArrowheads="1"/>
          </p:cNvSpPr>
          <p:nvPr/>
        </p:nvSpPr>
        <p:spPr bwMode="auto">
          <a:xfrm>
            <a:off x="6324600" y="18669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aphicFrame>
        <p:nvGraphicFramePr>
          <p:cNvPr id="37891" name="Object 5" descr="羊皮纸"/>
          <p:cNvGraphicFramePr>
            <a:graphicFrameLocks noChangeAspect="1"/>
          </p:cNvGraphicFramePr>
          <p:nvPr/>
        </p:nvGraphicFramePr>
        <p:xfrm>
          <a:off x="7591425" y="4595813"/>
          <a:ext cx="701675" cy="1230312"/>
        </p:xfrm>
        <a:graphic>
          <a:graphicData uri="http://schemas.openxmlformats.org/presentationml/2006/ole">
            <mc:AlternateContent xmlns:mc="http://schemas.openxmlformats.org/markup-compatibility/2006">
              <mc:Choice xmlns:v="urn:schemas-microsoft-com:vml" Requires="v">
                <p:oleObj spid="_x0000_s415889" name="公式" r:id="rId6" imgW="253800" imgH="444240" progId="Equation.3">
                  <p:embed/>
                </p:oleObj>
              </mc:Choice>
              <mc:Fallback>
                <p:oleObj name="公式" r:id="rId6" imgW="253800" imgH="4442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1425" y="4595813"/>
                        <a:ext cx="701675" cy="123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7917" name="直接箭头连接符 62"/>
          <p:cNvCxnSpPr>
            <a:cxnSpLocks noChangeShapeType="1"/>
          </p:cNvCxnSpPr>
          <p:nvPr/>
        </p:nvCxnSpPr>
        <p:spPr bwMode="auto">
          <a:xfrm flipH="1">
            <a:off x="6496050" y="3886200"/>
            <a:ext cx="1200150" cy="1981200"/>
          </a:xfrm>
          <a:prstGeom prst="straightConnector1">
            <a:avLst/>
          </a:prstGeom>
          <a:noFill/>
          <a:ln w="57150" algn="ctr">
            <a:solidFill>
              <a:srgbClr val="C00000"/>
            </a:solidFill>
            <a:round/>
            <a:headEnd type="triangle" w="med" len="med"/>
            <a:tailEnd type="triangle" w="med" len="med"/>
          </a:ln>
        </p:spPr>
      </p:cxnSp>
      <p:grpSp>
        <p:nvGrpSpPr>
          <p:cNvPr id="9" name="组合 44"/>
          <p:cNvGrpSpPr>
            <a:grpSpLocks/>
          </p:cNvGrpSpPr>
          <p:nvPr/>
        </p:nvGrpSpPr>
        <p:grpSpPr bwMode="auto">
          <a:xfrm>
            <a:off x="4924425" y="4960938"/>
            <a:ext cx="209550" cy="247650"/>
            <a:chOff x="685800" y="2114550"/>
            <a:chExt cx="209550" cy="247650"/>
          </a:xfrm>
        </p:grpSpPr>
        <p:cxnSp>
          <p:nvCxnSpPr>
            <p:cNvPr id="37927" name="直接连接符 4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8" name="直接连接符 4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10" name="组合 47"/>
          <p:cNvGrpSpPr>
            <a:grpSpLocks/>
          </p:cNvGrpSpPr>
          <p:nvPr/>
        </p:nvGrpSpPr>
        <p:grpSpPr bwMode="auto">
          <a:xfrm>
            <a:off x="3086100" y="3821113"/>
            <a:ext cx="209550" cy="247650"/>
            <a:chOff x="685800" y="2114550"/>
            <a:chExt cx="209550" cy="247650"/>
          </a:xfrm>
        </p:grpSpPr>
        <p:cxnSp>
          <p:nvCxnSpPr>
            <p:cNvPr id="37925"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6"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20" name="椭圆 58"/>
          <p:cNvSpPr>
            <a:spLocks noChangeArrowheads="1"/>
          </p:cNvSpPr>
          <p:nvPr/>
        </p:nvSpPr>
        <p:spPr bwMode="auto">
          <a:xfrm>
            <a:off x="4970463" y="2155825"/>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11" name="组合 47"/>
          <p:cNvGrpSpPr>
            <a:grpSpLocks/>
          </p:cNvGrpSpPr>
          <p:nvPr/>
        </p:nvGrpSpPr>
        <p:grpSpPr bwMode="auto">
          <a:xfrm>
            <a:off x="2868613" y="2268538"/>
            <a:ext cx="209550" cy="247650"/>
            <a:chOff x="685800" y="2114550"/>
            <a:chExt cx="209550" cy="247650"/>
          </a:xfrm>
        </p:grpSpPr>
        <p:cxnSp>
          <p:nvCxnSpPr>
            <p:cNvPr id="37923"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4"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22" name="椭圆 60"/>
          <p:cNvSpPr>
            <a:spLocks noChangeArrowheads="1"/>
          </p:cNvSpPr>
          <p:nvPr/>
        </p:nvSpPr>
        <p:spPr bwMode="auto">
          <a:xfrm>
            <a:off x="5351463" y="37973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非线性支持向量机</a:t>
            </a:r>
          </a:p>
        </p:txBody>
      </p:sp>
      <p:sp>
        <p:nvSpPr>
          <p:cNvPr id="90115" name="灯片编号占位符 3"/>
          <p:cNvSpPr>
            <a:spLocks noGrp="1"/>
          </p:cNvSpPr>
          <p:nvPr>
            <p:ph type="sldNum" sz="quarter" idx="12"/>
          </p:nvPr>
        </p:nvSpPr>
        <p:spPr>
          <a:noFill/>
        </p:spPr>
        <p:txBody>
          <a:bodyPr/>
          <a:lstStyle/>
          <a:p>
            <a:fld id="{60457028-EEC9-40A8-AF20-A3B9A658A0B8}" type="slidenum">
              <a:rPr lang="en-US" altLang="zh-CN" smtClean="0">
                <a:ea typeface="黑体" pitchFamily="49" charset="-122"/>
              </a:rPr>
              <a:pPr/>
              <a:t>43</a:t>
            </a:fld>
            <a:endParaRPr lang="en-US" altLang="zh-CN">
              <a:ea typeface="黑体" pitchFamily="49" charset="-122"/>
            </a:endParaRPr>
          </a:p>
        </p:txBody>
      </p:sp>
      <p:cxnSp>
        <p:nvCxnSpPr>
          <p:cNvPr id="90116" name="直接箭头连接符 5"/>
          <p:cNvCxnSpPr>
            <a:cxnSpLocks noChangeShapeType="1"/>
          </p:cNvCxnSpPr>
          <p:nvPr/>
        </p:nvCxnSpPr>
        <p:spPr bwMode="auto">
          <a:xfrm>
            <a:off x="1333500" y="3962400"/>
            <a:ext cx="6667500" cy="0"/>
          </a:xfrm>
          <a:prstGeom prst="straightConnector1">
            <a:avLst/>
          </a:prstGeom>
          <a:noFill/>
          <a:ln w="57150" algn="ctr">
            <a:solidFill>
              <a:schemeClr val="tx1"/>
            </a:solidFill>
            <a:round/>
            <a:headEnd/>
            <a:tailEnd type="arrow" w="med" len="med"/>
          </a:ln>
        </p:spPr>
      </p:cxnSp>
      <p:cxnSp>
        <p:nvCxnSpPr>
          <p:cNvPr id="90117" name="直接箭头连接符 7"/>
          <p:cNvCxnSpPr>
            <a:cxnSpLocks noChangeShapeType="1"/>
          </p:cNvCxnSpPr>
          <p:nvPr/>
        </p:nvCxnSpPr>
        <p:spPr bwMode="auto">
          <a:xfrm flipV="1">
            <a:off x="4591050" y="1924050"/>
            <a:ext cx="19050" cy="3695700"/>
          </a:xfrm>
          <a:prstGeom prst="straightConnector1">
            <a:avLst/>
          </a:prstGeom>
          <a:noFill/>
          <a:ln w="57150" algn="ctr">
            <a:solidFill>
              <a:schemeClr val="tx1"/>
            </a:solidFill>
            <a:round/>
            <a:headEnd/>
            <a:tailEnd type="arrow" w="med" len="med"/>
          </a:ln>
        </p:spPr>
      </p:cxnSp>
      <p:sp>
        <p:nvSpPr>
          <p:cNvPr id="90118" name="椭圆 8"/>
          <p:cNvSpPr>
            <a:spLocks noChangeArrowheads="1"/>
          </p:cNvSpPr>
          <p:nvPr/>
        </p:nvSpPr>
        <p:spPr bwMode="auto">
          <a:xfrm>
            <a:off x="2438400" y="2800350"/>
            <a:ext cx="4343400" cy="2305050"/>
          </a:xfrm>
          <a:prstGeom prst="ellipse">
            <a:avLst/>
          </a:prstGeom>
          <a:noFill/>
          <a:ln w="28575" algn="ctr">
            <a:solidFill>
              <a:srgbClr val="C00000"/>
            </a:solidFill>
            <a:round/>
            <a:headEnd/>
            <a:tailEnd type="triangle" w="med" len="med"/>
          </a:ln>
        </p:spPr>
        <p:txBody>
          <a:bodyPr wrap="none"/>
          <a:lstStyle/>
          <a:p>
            <a:endParaRPr lang="zh-CN" altLang="en-US"/>
          </a:p>
        </p:txBody>
      </p:sp>
      <p:grpSp>
        <p:nvGrpSpPr>
          <p:cNvPr id="3" name="组合 9"/>
          <p:cNvGrpSpPr>
            <a:grpSpLocks/>
          </p:cNvGrpSpPr>
          <p:nvPr/>
        </p:nvGrpSpPr>
        <p:grpSpPr bwMode="auto">
          <a:xfrm>
            <a:off x="3352800" y="4343400"/>
            <a:ext cx="209550" cy="247650"/>
            <a:chOff x="685800" y="2114550"/>
            <a:chExt cx="209550" cy="247650"/>
          </a:xfrm>
        </p:grpSpPr>
        <p:cxnSp>
          <p:nvCxnSpPr>
            <p:cNvPr id="90154" name="直接连接符 1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5" name="直接连接符 11"/>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4" name="组合 12"/>
          <p:cNvGrpSpPr>
            <a:grpSpLocks/>
          </p:cNvGrpSpPr>
          <p:nvPr/>
        </p:nvGrpSpPr>
        <p:grpSpPr bwMode="auto">
          <a:xfrm>
            <a:off x="3219450" y="3505200"/>
            <a:ext cx="209550" cy="247650"/>
            <a:chOff x="685800" y="2114550"/>
            <a:chExt cx="209550" cy="247650"/>
          </a:xfrm>
        </p:grpSpPr>
        <p:cxnSp>
          <p:nvCxnSpPr>
            <p:cNvPr id="90152" name="直接连接符 1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3" name="直接连接符 1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15"/>
          <p:cNvGrpSpPr>
            <a:grpSpLocks/>
          </p:cNvGrpSpPr>
          <p:nvPr/>
        </p:nvGrpSpPr>
        <p:grpSpPr bwMode="auto">
          <a:xfrm>
            <a:off x="3962400" y="3124200"/>
            <a:ext cx="209550" cy="247650"/>
            <a:chOff x="685800" y="2114550"/>
            <a:chExt cx="209550" cy="247650"/>
          </a:xfrm>
        </p:grpSpPr>
        <p:cxnSp>
          <p:nvCxnSpPr>
            <p:cNvPr id="90150" name="直接连接符 16"/>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1" name="直接连接符 17"/>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18"/>
          <p:cNvGrpSpPr>
            <a:grpSpLocks/>
          </p:cNvGrpSpPr>
          <p:nvPr/>
        </p:nvGrpSpPr>
        <p:grpSpPr bwMode="auto">
          <a:xfrm>
            <a:off x="3924300" y="4324350"/>
            <a:ext cx="209550" cy="247650"/>
            <a:chOff x="685800" y="2114550"/>
            <a:chExt cx="209550" cy="247650"/>
          </a:xfrm>
        </p:grpSpPr>
        <p:cxnSp>
          <p:nvCxnSpPr>
            <p:cNvPr id="90148" name="直接连接符 19"/>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9" name="直接连接符 20"/>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21"/>
          <p:cNvGrpSpPr>
            <a:grpSpLocks/>
          </p:cNvGrpSpPr>
          <p:nvPr/>
        </p:nvGrpSpPr>
        <p:grpSpPr bwMode="auto">
          <a:xfrm>
            <a:off x="4953000" y="4514850"/>
            <a:ext cx="209550" cy="247650"/>
            <a:chOff x="685800" y="2114550"/>
            <a:chExt cx="209550" cy="247650"/>
          </a:xfrm>
        </p:grpSpPr>
        <p:cxnSp>
          <p:nvCxnSpPr>
            <p:cNvPr id="90146" name="直接连接符 22"/>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7" name="直接连接符 23"/>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24"/>
          <p:cNvGrpSpPr>
            <a:grpSpLocks/>
          </p:cNvGrpSpPr>
          <p:nvPr/>
        </p:nvGrpSpPr>
        <p:grpSpPr bwMode="auto">
          <a:xfrm>
            <a:off x="5810250" y="4229100"/>
            <a:ext cx="209550" cy="247650"/>
            <a:chOff x="685800" y="2114550"/>
            <a:chExt cx="209550" cy="247650"/>
          </a:xfrm>
        </p:grpSpPr>
        <p:cxnSp>
          <p:nvCxnSpPr>
            <p:cNvPr id="90144" name="直接连接符 2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5" name="直接连接符 2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9" name="组合 27"/>
          <p:cNvGrpSpPr>
            <a:grpSpLocks/>
          </p:cNvGrpSpPr>
          <p:nvPr/>
        </p:nvGrpSpPr>
        <p:grpSpPr bwMode="auto">
          <a:xfrm>
            <a:off x="5886450" y="3486150"/>
            <a:ext cx="209550" cy="247650"/>
            <a:chOff x="685800" y="2114550"/>
            <a:chExt cx="209550" cy="247650"/>
          </a:xfrm>
        </p:grpSpPr>
        <p:cxnSp>
          <p:nvCxnSpPr>
            <p:cNvPr id="90142" name="直接连接符 2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3" name="直接连接符 2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10" name="组合 30"/>
          <p:cNvGrpSpPr>
            <a:grpSpLocks/>
          </p:cNvGrpSpPr>
          <p:nvPr/>
        </p:nvGrpSpPr>
        <p:grpSpPr bwMode="auto">
          <a:xfrm>
            <a:off x="5067300" y="3257550"/>
            <a:ext cx="209550" cy="247650"/>
            <a:chOff x="685800" y="2114550"/>
            <a:chExt cx="209550" cy="247650"/>
          </a:xfrm>
        </p:grpSpPr>
        <p:cxnSp>
          <p:nvCxnSpPr>
            <p:cNvPr id="90140" name="直接连接符 3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1" name="直接连接符 3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90127" name="椭圆 33"/>
          <p:cNvSpPr>
            <a:spLocks noChangeArrowheads="1"/>
          </p:cNvSpPr>
          <p:nvPr/>
        </p:nvSpPr>
        <p:spPr bwMode="auto">
          <a:xfrm>
            <a:off x="3905250" y="21526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28" name="椭圆 34"/>
          <p:cNvSpPr>
            <a:spLocks noChangeArrowheads="1"/>
          </p:cNvSpPr>
          <p:nvPr/>
        </p:nvSpPr>
        <p:spPr bwMode="auto">
          <a:xfrm>
            <a:off x="605790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29" name="椭圆 35"/>
          <p:cNvSpPr>
            <a:spLocks noChangeArrowheads="1"/>
          </p:cNvSpPr>
          <p:nvPr/>
        </p:nvSpPr>
        <p:spPr bwMode="auto">
          <a:xfrm>
            <a:off x="7143750" y="34290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0" name="椭圆 36"/>
          <p:cNvSpPr>
            <a:spLocks noChangeArrowheads="1"/>
          </p:cNvSpPr>
          <p:nvPr/>
        </p:nvSpPr>
        <p:spPr bwMode="auto">
          <a:xfrm>
            <a:off x="5200650" y="20764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1" name="椭圆 37"/>
          <p:cNvSpPr>
            <a:spLocks noChangeArrowheads="1"/>
          </p:cNvSpPr>
          <p:nvPr/>
        </p:nvSpPr>
        <p:spPr bwMode="auto">
          <a:xfrm>
            <a:off x="6419850" y="2819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2" name="椭圆 38"/>
          <p:cNvSpPr>
            <a:spLocks noChangeArrowheads="1"/>
          </p:cNvSpPr>
          <p:nvPr/>
        </p:nvSpPr>
        <p:spPr bwMode="auto">
          <a:xfrm>
            <a:off x="2895600" y="2381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3" name="椭圆 39"/>
          <p:cNvSpPr>
            <a:spLocks noChangeArrowheads="1"/>
          </p:cNvSpPr>
          <p:nvPr/>
        </p:nvSpPr>
        <p:spPr bwMode="auto">
          <a:xfrm>
            <a:off x="2019300" y="2990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4" name="椭圆 40"/>
          <p:cNvSpPr>
            <a:spLocks noChangeArrowheads="1"/>
          </p:cNvSpPr>
          <p:nvPr/>
        </p:nvSpPr>
        <p:spPr bwMode="auto">
          <a:xfrm>
            <a:off x="2000250" y="4876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5" name="椭圆 41"/>
          <p:cNvSpPr>
            <a:spLocks noChangeArrowheads="1"/>
          </p:cNvSpPr>
          <p:nvPr/>
        </p:nvSpPr>
        <p:spPr bwMode="auto">
          <a:xfrm>
            <a:off x="3333750" y="55626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6" name="椭圆 42"/>
          <p:cNvSpPr>
            <a:spLocks noChangeArrowheads="1"/>
          </p:cNvSpPr>
          <p:nvPr/>
        </p:nvSpPr>
        <p:spPr bwMode="auto">
          <a:xfrm>
            <a:off x="7086600" y="44577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7" name="椭圆 43"/>
          <p:cNvSpPr>
            <a:spLocks noChangeArrowheads="1"/>
          </p:cNvSpPr>
          <p:nvPr/>
        </p:nvSpPr>
        <p:spPr bwMode="auto">
          <a:xfrm>
            <a:off x="6667500" y="49720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8" name="椭圆 44"/>
          <p:cNvSpPr>
            <a:spLocks noChangeArrowheads="1"/>
          </p:cNvSpPr>
          <p:nvPr/>
        </p:nvSpPr>
        <p:spPr bwMode="auto">
          <a:xfrm>
            <a:off x="6076950" y="52959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9" name="椭圆 45"/>
          <p:cNvSpPr>
            <a:spLocks noChangeArrowheads="1"/>
          </p:cNvSpPr>
          <p:nvPr/>
        </p:nvSpPr>
        <p:spPr bwMode="auto">
          <a:xfrm>
            <a:off x="5200650" y="5486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8916" name="内容占位符 2"/>
          <p:cNvSpPr>
            <a:spLocks noGrp="1"/>
          </p:cNvSpPr>
          <p:nvPr>
            <p:ph idx="1"/>
          </p:nvPr>
        </p:nvSpPr>
        <p:spPr/>
        <p:txBody>
          <a:bodyPr/>
          <a:lstStyle/>
          <a:p>
            <a:endParaRPr lang="zh-CN" altLang="en-US"/>
          </a:p>
        </p:txBody>
      </p:sp>
      <p:sp>
        <p:nvSpPr>
          <p:cNvPr id="38917" name="灯片编号占位符 3"/>
          <p:cNvSpPr>
            <a:spLocks noGrp="1"/>
          </p:cNvSpPr>
          <p:nvPr>
            <p:ph type="sldNum" sz="quarter" idx="12"/>
          </p:nvPr>
        </p:nvSpPr>
        <p:spPr>
          <a:noFill/>
        </p:spPr>
        <p:txBody>
          <a:bodyPr/>
          <a:lstStyle/>
          <a:p>
            <a:fld id="{4A0B3F9E-4904-4FF8-8289-503B8A15FE7D}" type="slidenum">
              <a:rPr lang="en-US" altLang="zh-CN" smtClean="0">
                <a:ea typeface="黑体" pitchFamily="49" charset="-122"/>
              </a:rPr>
              <a:pPr/>
              <a:t>44</a:t>
            </a:fld>
            <a:endParaRPr lang="en-US" altLang="zh-CN">
              <a:ea typeface="黑体" pitchFamily="49" charset="-122"/>
            </a:endParaRPr>
          </a:p>
        </p:txBody>
      </p:sp>
      <p:graphicFrame>
        <p:nvGraphicFramePr>
          <p:cNvPr id="38914" name="Object 5" descr="羊皮纸"/>
          <p:cNvGraphicFramePr>
            <a:graphicFrameLocks noChangeAspect="1"/>
          </p:cNvGraphicFramePr>
          <p:nvPr/>
        </p:nvGraphicFramePr>
        <p:xfrm>
          <a:off x="1228725" y="747713"/>
          <a:ext cx="5578475" cy="5270500"/>
        </p:xfrm>
        <a:graphic>
          <a:graphicData uri="http://schemas.openxmlformats.org/presentationml/2006/ole">
            <mc:AlternateContent xmlns:mc="http://schemas.openxmlformats.org/markup-compatibility/2006">
              <mc:Choice xmlns:v="urn:schemas-microsoft-com:vml" Requires="v">
                <p:oleObj spid="_x0000_s416840" name="公式" r:id="rId3" imgW="2019240" imgH="1904760" progId="Equation.3">
                  <p:embed/>
                </p:oleObj>
              </mc:Choice>
              <mc:Fallback>
                <p:oleObj name="公式" r:id="rId3" imgW="2019240" imgH="19047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725" y="747713"/>
                        <a:ext cx="5578475" cy="527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p:spPr>
        <p:txBody>
          <a:bodyPr/>
          <a:lstStyle/>
          <a:p>
            <a:fld id="{A8916A14-C182-4CE6-BD30-FCA938765E91}" type="slidenum">
              <a:rPr lang="en-US" altLang="zh-CN" smtClean="0">
                <a:ea typeface="黑体" pitchFamily="49" charset="-122"/>
              </a:rPr>
              <a:pPr/>
              <a:t>45</a:t>
            </a:fld>
            <a:endParaRPr lang="en-US" altLang="zh-CN">
              <a:ea typeface="黑体" pitchFamily="49" charset="-122"/>
            </a:endParaRPr>
          </a:p>
        </p:txBody>
      </p:sp>
      <p:cxnSp>
        <p:nvCxnSpPr>
          <p:cNvPr id="91139" name="直接箭头连接符 4"/>
          <p:cNvCxnSpPr>
            <a:cxnSpLocks noChangeShapeType="1"/>
          </p:cNvCxnSpPr>
          <p:nvPr/>
        </p:nvCxnSpPr>
        <p:spPr bwMode="auto">
          <a:xfrm>
            <a:off x="1333500" y="5276850"/>
            <a:ext cx="6667500" cy="0"/>
          </a:xfrm>
          <a:prstGeom prst="straightConnector1">
            <a:avLst/>
          </a:prstGeom>
          <a:noFill/>
          <a:ln w="57150" algn="ctr">
            <a:solidFill>
              <a:schemeClr val="tx1"/>
            </a:solidFill>
            <a:round/>
            <a:headEnd/>
            <a:tailEnd type="arrow" w="med" len="med"/>
          </a:ln>
        </p:spPr>
      </p:cxnSp>
      <p:cxnSp>
        <p:nvCxnSpPr>
          <p:cNvPr id="91140" name="直接箭头连接符 5"/>
          <p:cNvCxnSpPr>
            <a:cxnSpLocks noChangeShapeType="1"/>
          </p:cNvCxnSpPr>
          <p:nvPr/>
        </p:nvCxnSpPr>
        <p:spPr bwMode="auto">
          <a:xfrm flipV="1">
            <a:off x="1657350" y="1924050"/>
            <a:ext cx="19050" cy="3695700"/>
          </a:xfrm>
          <a:prstGeom prst="straightConnector1">
            <a:avLst/>
          </a:prstGeom>
          <a:noFill/>
          <a:ln w="57150" algn="ctr">
            <a:solidFill>
              <a:schemeClr val="tx1"/>
            </a:solidFill>
            <a:round/>
            <a:headEnd/>
            <a:tailEnd type="arrow" w="med" len="med"/>
          </a:ln>
        </p:spPr>
      </p:cxnSp>
      <p:grpSp>
        <p:nvGrpSpPr>
          <p:cNvPr id="2" name="组合 7"/>
          <p:cNvGrpSpPr>
            <a:grpSpLocks/>
          </p:cNvGrpSpPr>
          <p:nvPr/>
        </p:nvGrpSpPr>
        <p:grpSpPr bwMode="auto">
          <a:xfrm>
            <a:off x="3352800" y="4343400"/>
            <a:ext cx="209550" cy="247650"/>
            <a:chOff x="685800" y="2114550"/>
            <a:chExt cx="209550" cy="247650"/>
          </a:xfrm>
        </p:grpSpPr>
        <p:cxnSp>
          <p:nvCxnSpPr>
            <p:cNvPr id="91177" name="直接连接符 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8" name="直接连接符 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3" name="组合 10"/>
          <p:cNvGrpSpPr>
            <a:grpSpLocks/>
          </p:cNvGrpSpPr>
          <p:nvPr/>
        </p:nvGrpSpPr>
        <p:grpSpPr bwMode="auto">
          <a:xfrm>
            <a:off x="2000250" y="4191000"/>
            <a:ext cx="209550" cy="247650"/>
            <a:chOff x="685800" y="2114550"/>
            <a:chExt cx="209550" cy="247650"/>
          </a:xfrm>
        </p:grpSpPr>
        <p:cxnSp>
          <p:nvCxnSpPr>
            <p:cNvPr id="91175" name="直接连接符 1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6" name="直接连接符 1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4" name="组合 13"/>
          <p:cNvGrpSpPr>
            <a:grpSpLocks/>
          </p:cNvGrpSpPr>
          <p:nvPr/>
        </p:nvGrpSpPr>
        <p:grpSpPr bwMode="auto">
          <a:xfrm>
            <a:off x="2533650" y="4229100"/>
            <a:ext cx="209550" cy="247650"/>
            <a:chOff x="685800" y="2114550"/>
            <a:chExt cx="209550" cy="247650"/>
          </a:xfrm>
        </p:grpSpPr>
        <p:cxnSp>
          <p:nvCxnSpPr>
            <p:cNvPr id="91173" name="直接连接符 14"/>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4" name="直接连接符 15"/>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16"/>
          <p:cNvGrpSpPr>
            <a:grpSpLocks/>
          </p:cNvGrpSpPr>
          <p:nvPr/>
        </p:nvGrpSpPr>
        <p:grpSpPr bwMode="auto">
          <a:xfrm>
            <a:off x="3924300" y="4324350"/>
            <a:ext cx="209550" cy="247650"/>
            <a:chOff x="685800" y="2114550"/>
            <a:chExt cx="209550" cy="247650"/>
          </a:xfrm>
        </p:grpSpPr>
        <p:cxnSp>
          <p:nvCxnSpPr>
            <p:cNvPr id="91171" name="直接连接符 17"/>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2" name="直接连接符 18"/>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19"/>
          <p:cNvGrpSpPr>
            <a:grpSpLocks/>
          </p:cNvGrpSpPr>
          <p:nvPr/>
        </p:nvGrpSpPr>
        <p:grpSpPr bwMode="auto">
          <a:xfrm>
            <a:off x="4953000" y="4914900"/>
            <a:ext cx="209550" cy="247650"/>
            <a:chOff x="685800" y="2114550"/>
            <a:chExt cx="209550" cy="247650"/>
          </a:xfrm>
        </p:grpSpPr>
        <p:cxnSp>
          <p:nvCxnSpPr>
            <p:cNvPr id="91169" name="直接连接符 2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0" name="直接连接符 21"/>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22"/>
          <p:cNvGrpSpPr>
            <a:grpSpLocks/>
          </p:cNvGrpSpPr>
          <p:nvPr/>
        </p:nvGrpSpPr>
        <p:grpSpPr bwMode="auto">
          <a:xfrm>
            <a:off x="2590800" y="4743450"/>
            <a:ext cx="209550" cy="247650"/>
            <a:chOff x="685800" y="2114550"/>
            <a:chExt cx="209550" cy="247650"/>
          </a:xfrm>
        </p:grpSpPr>
        <p:cxnSp>
          <p:nvCxnSpPr>
            <p:cNvPr id="91167" name="直接连接符 2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8" name="直接连接符 2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25"/>
          <p:cNvGrpSpPr>
            <a:grpSpLocks/>
          </p:cNvGrpSpPr>
          <p:nvPr/>
        </p:nvGrpSpPr>
        <p:grpSpPr bwMode="auto">
          <a:xfrm>
            <a:off x="3448050" y="4781550"/>
            <a:ext cx="209550" cy="247650"/>
            <a:chOff x="685800" y="2114550"/>
            <a:chExt cx="209550" cy="247650"/>
          </a:xfrm>
        </p:grpSpPr>
        <p:cxnSp>
          <p:nvCxnSpPr>
            <p:cNvPr id="91165" name="直接连接符 26"/>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6" name="直接连接符 27"/>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9" name="组合 28"/>
          <p:cNvGrpSpPr>
            <a:grpSpLocks/>
          </p:cNvGrpSpPr>
          <p:nvPr/>
        </p:nvGrpSpPr>
        <p:grpSpPr bwMode="auto">
          <a:xfrm>
            <a:off x="4400550" y="4838700"/>
            <a:ext cx="209550" cy="247650"/>
            <a:chOff x="685800" y="2114550"/>
            <a:chExt cx="209550" cy="247650"/>
          </a:xfrm>
        </p:grpSpPr>
        <p:cxnSp>
          <p:nvCxnSpPr>
            <p:cNvPr id="91163" name="直接连接符 29"/>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4" name="直接连接符 30"/>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91149" name="椭圆 31"/>
          <p:cNvSpPr>
            <a:spLocks noChangeArrowheads="1"/>
          </p:cNvSpPr>
          <p:nvPr/>
        </p:nvSpPr>
        <p:spPr bwMode="auto">
          <a:xfrm>
            <a:off x="3905250" y="2762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0" name="椭圆 32"/>
          <p:cNvSpPr>
            <a:spLocks noChangeArrowheads="1"/>
          </p:cNvSpPr>
          <p:nvPr/>
        </p:nvSpPr>
        <p:spPr bwMode="auto">
          <a:xfrm>
            <a:off x="451485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1" name="椭圆 33"/>
          <p:cNvSpPr>
            <a:spLocks noChangeArrowheads="1"/>
          </p:cNvSpPr>
          <p:nvPr/>
        </p:nvSpPr>
        <p:spPr bwMode="auto">
          <a:xfrm>
            <a:off x="6019800" y="3752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2" name="椭圆 34"/>
          <p:cNvSpPr>
            <a:spLocks noChangeArrowheads="1"/>
          </p:cNvSpPr>
          <p:nvPr/>
        </p:nvSpPr>
        <p:spPr bwMode="auto">
          <a:xfrm>
            <a:off x="3524250" y="20764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3" name="椭圆 35"/>
          <p:cNvSpPr>
            <a:spLocks noChangeArrowheads="1"/>
          </p:cNvSpPr>
          <p:nvPr/>
        </p:nvSpPr>
        <p:spPr bwMode="auto">
          <a:xfrm>
            <a:off x="6419850" y="2819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4" name="椭圆 36"/>
          <p:cNvSpPr>
            <a:spLocks noChangeArrowheads="1"/>
          </p:cNvSpPr>
          <p:nvPr/>
        </p:nvSpPr>
        <p:spPr bwMode="auto">
          <a:xfrm>
            <a:off x="2895600" y="2381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5" name="椭圆 37"/>
          <p:cNvSpPr>
            <a:spLocks noChangeArrowheads="1"/>
          </p:cNvSpPr>
          <p:nvPr/>
        </p:nvSpPr>
        <p:spPr bwMode="auto">
          <a:xfrm>
            <a:off x="2019300" y="2990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6" name="椭圆 38"/>
          <p:cNvSpPr>
            <a:spLocks noChangeArrowheads="1"/>
          </p:cNvSpPr>
          <p:nvPr/>
        </p:nvSpPr>
        <p:spPr bwMode="auto">
          <a:xfrm>
            <a:off x="3314700" y="2971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7" name="椭圆 39"/>
          <p:cNvSpPr>
            <a:spLocks noChangeArrowheads="1"/>
          </p:cNvSpPr>
          <p:nvPr/>
        </p:nvSpPr>
        <p:spPr bwMode="auto">
          <a:xfrm>
            <a:off x="4343400" y="37147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8" name="椭圆 40"/>
          <p:cNvSpPr>
            <a:spLocks noChangeArrowheads="1"/>
          </p:cNvSpPr>
          <p:nvPr/>
        </p:nvSpPr>
        <p:spPr bwMode="auto">
          <a:xfrm>
            <a:off x="6076950" y="44005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9" name="椭圆 41"/>
          <p:cNvSpPr>
            <a:spLocks noChangeArrowheads="1"/>
          </p:cNvSpPr>
          <p:nvPr/>
        </p:nvSpPr>
        <p:spPr bwMode="auto">
          <a:xfrm>
            <a:off x="5486400" y="3200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60" name="椭圆 42"/>
          <p:cNvSpPr>
            <a:spLocks noChangeArrowheads="1"/>
          </p:cNvSpPr>
          <p:nvPr/>
        </p:nvSpPr>
        <p:spPr bwMode="auto">
          <a:xfrm>
            <a:off x="4781550" y="2971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61" name="椭圆 43"/>
          <p:cNvSpPr>
            <a:spLocks noChangeArrowheads="1"/>
          </p:cNvSpPr>
          <p:nvPr/>
        </p:nvSpPr>
        <p:spPr bwMode="auto">
          <a:xfrm>
            <a:off x="5467350" y="38862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91162" name="直接箭头连接符 44"/>
          <p:cNvCxnSpPr>
            <a:cxnSpLocks noChangeShapeType="1"/>
          </p:cNvCxnSpPr>
          <p:nvPr/>
        </p:nvCxnSpPr>
        <p:spPr bwMode="auto">
          <a:xfrm>
            <a:off x="1619250" y="3276600"/>
            <a:ext cx="5676900" cy="2133600"/>
          </a:xfrm>
          <a:prstGeom prst="straightConnector1">
            <a:avLst/>
          </a:prstGeom>
          <a:noFill/>
          <a:ln w="57150" algn="ctr">
            <a:solidFill>
              <a:schemeClr val="tx1"/>
            </a:solidFill>
            <a:round/>
            <a:headEnd/>
            <a:tailEn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a:xfrm>
            <a:off x="685800" y="1028700"/>
            <a:ext cx="7772400" cy="5067300"/>
          </a:xfrm>
        </p:spPr>
        <p:txBody>
          <a:bodyPr/>
          <a:lstStyle/>
          <a:p>
            <a:r>
              <a:rPr lang="zh-CN" altLang="en-US" sz="3200" b="1" dirty="0"/>
              <a:t>用线性分类的方法求解非线性分类问题</a:t>
            </a:r>
            <a:endParaRPr lang="en-US" altLang="zh-CN" sz="3200" b="1" dirty="0"/>
          </a:p>
          <a:p>
            <a:endParaRPr lang="en-US" altLang="zh-CN" sz="2800" b="1" dirty="0"/>
          </a:p>
          <a:p>
            <a:pPr lvl="1">
              <a:buFontTx/>
              <a:buNone/>
            </a:pPr>
            <a:r>
              <a:rPr lang="zh-CN" altLang="en-US" sz="2800" b="1" dirty="0"/>
              <a:t>（</a:t>
            </a:r>
            <a:r>
              <a:rPr lang="en-US" altLang="zh-CN" sz="2800" b="1" dirty="0"/>
              <a:t>1</a:t>
            </a:r>
            <a:r>
              <a:rPr lang="zh-CN" altLang="en-US" sz="2800" b="1" dirty="0"/>
              <a:t>）使用一个变换，将原空间数据映射到新空间；</a:t>
            </a:r>
            <a:endParaRPr lang="en-US" altLang="zh-CN" sz="2800" b="1" dirty="0"/>
          </a:p>
          <a:p>
            <a:endParaRPr lang="en-US" altLang="zh-CN" sz="2800" b="1" dirty="0"/>
          </a:p>
          <a:p>
            <a:pPr lvl="1">
              <a:buFontTx/>
              <a:buNone/>
            </a:pPr>
            <a:r>
              <a:rPr lang="zh-CN" altLang="en-US" sz="2800" b="1" dirty="0"/>
              <a:t>（</a:t>
            </a:r>
            <a:r>
              <a:rPr lang="en-US" altLang="zh-CN" sz="2800" b="1" dirty="0"/>
              <a:t>2</a:t>
            </a:r>
            <a:r>
              <a:rPr lang="zh-CN" altLang="en-US" sz="2800" b="1" dirty="0"/>
              <a:t>）在新空间用线性分类方法从训练数据中学习分类模型</a:t>
            </a:r>
            <a:endParaRPr lang="en-US" altLang="zh-CN" sz="2800" b="1" dirty="0"/>
          </a:p>
          <a:p>
            <a:pPr lvl="1">
              <a:buFontTx/>
              <a:buNone/>
            </a:pPr>
            <a:endParaRPr lang="en-US" altLang="zh-CN" dirty="0"/>
          </a:p>
        </p:txBody>
      </p:sp>
      <p:sp>
        <p:nvSpPr>
          <p:cNvPr id="92163" name="灯片编号占位符 3"/>
          <p:cNvSpPr>
            <a:spLocks noGrp="1"/>
          </p:cNvSpPr>
          <p:nvPr>
            <p:ph type="sldNum" sz="quarter" idx="12"/>
          </p:nvPr>
        </p:nvSpPr>
        <p:spPr>
          <a:noFill/>
        </p:spPr>
        <p:txBody>
          <a:bodyPr/>
          <a:lstStyle/>
          <a:p>
            <a:fld id="{8AB82332-8370-4E7C-8AD7-3D3354CFD34B}" type="slidenum">
              <a:rPr lang="en-US" altLang="zh-CN" smtClean="0">
                <a:ea typeface="黑体" pitchFamily="49" charset="-122"/>
              </a:rPr>
              <a:pPr/>
              <a:t>46</a:t>
            </a:fld>
            <a:endParaRPr lang="en-US" altLang="zh-CN">
              <a:ea typeface="黑体"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核技巧应用于支持向量机</a:t>
            </a:r>
          </a:p>
        </p:txBody>
      </p:sp>
      <p:sp>
        <p:nvSpPr>
          <p:cNvPr id="93187" name="内容占位符 2"/>
          <p:cNvSpPr>
            <a:spLocks noGrp="1"/>
          </p:cNvSpPr>
          <p:nvPr>
            <p:ph idx="1"/>
          </p:nvPr>
        </p:nvSpPr>
        <p:spPr>
          <a:xfrm>
            <a:off x="914400" y="1860330"/>
            <a:ext cx="7772400" cy="4159469"/>
          </a:xfrm>
        </p:spPr>
        <p:txBody>
          <a:bodyPr>
            <a:normAutofit/>
          </a:bodyPr>
          <a:lstStyle/>
          <a:p>
            <a:r>
              <a:rPr lang="zh-CN" altLang="en-US" sz="3200" b="1" dirty="0"/>
              <a:t>通过一个非线性变换将输入空间</a:t>
            </a:r>
            <a:r>
              <a:rPr lang="en-US" altLang="zh-CN" sz="3200" b="1" dirty="0"/>
              <a:t>X</a:t>
            </a:r>
            <a:r>
              <a:rPr lang="zh-CN" altLang="en-US" sz="3200" b="1" dirty="0"/>
              <a:t>（欧式空间或者离散集合）对应于一个特征空间</a:t>
            </a:r>
            <a:r>
              <a:rPr lang="en-US" altLang="zh-CN" sz="3200" b="1" dirty="0"/>
              <a:t>H</a:t>
            </a:r>
            <a:r>
              <a:rPr lang="zh-CN" altLang="en-US" sz="3200" b="1" dirty="0"/>
              <a:t>（希尔伯特空间），使得在输入空间</a:t>
            </a:r>
            <a:r>
              <a:rPr lang="en-US" altLang="zh-CN" sz="3200" b="1" dirty="0"/>
              <a:t>X</a:t>
            </a:r>
            <a:r>
              <a:rPr lang="zh-CN" altLang="en-US" sz="3200" b="1" dirty="0"/>
              <a:t>的超曲面模型对应于特征空间</a:t>
            </a:r>
            <a:r>
              <a:rPr lang="en-US" altLang="zh-CN" sz="3200" b="1" dirty="0"/>
              <a:t>H</a:t>
            </a:r>
            <a:r>
              <a:rPr lang="zh-CN" altLang="en-US" sz="3200" b="1" dirty="0"/>
              <a:t>中的超平面模型（支持向量机）。</a:t>
            </a:r>
            <a:endParaRPr lang="en-US" altLang="zh-CN" sz="3200" b="1" dirty="0"/>
          </a:p>
          <a:p>
            <a:r>
              <a:rPr lang="zh-CN" altLang="en-US" sz="3200" b="1" dirty="0"/>
              <a:t>分类问题的学习就可以通过在</a:t>
            </a:r>
            <a:r>
              <a:rPr lang="en-US" altLang="zh-CN" sz="3200" b="1" dirty="0"/>
              <a:t>H</a:t>
            </a:r>
            <a:r>
              <a:rPr lang="zh-CN" altLang="en-US" sz="3200" b="1" dirty="0"/>
              <a:t>空间中求解线性支持向量机完成</a:t>
            </a:r>
          </a:p>
        </p:txBody>
      </p:sp>
      <p:sp>
        <p:nvSpPr>
          <p:cNvPr id="93188" name="灯片编号占位符 3"/>
          <p:cNvSpPr>
            <a:spLocks noGrp="1"/>
          </p:cNvSpPr>
          <p:nvPr>
            <p:ph type="sldNum" sz="quarter" idx="12"/>
          </p:nvPr>
        </p:nvSpPr>
        <p:spPr>
          <a:noFill/>
        </p:spPr>
        <p:txBody>
          <a:bodyPr/>
          <a:lstStyle/>
          <a:p>
            <a:fld id="{D2211485-B7A8-43D7-8619-8041C247AB95}" type="slidenum">
              <a:rPr lang="en-US" altLang="zh-CN" smtClean="0">
                <a:ea typeface="黑体" pitchFamily="49" charset="-122"/>
              </a:rPr>
              <a:pPr/>
              <a:t>47</a:t>
            </a:fld>
            <a:endParaRPr lang="en-US" altLang="zh-CN">
              <a:ea typeface="黑体"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56690" y="977462"/>
            <a:ext cx="945931" cy="50449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51435" y="4409089"/>
            <a:ext cx="1802524" cy="52551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defRPr/>
            </a:pPr>
            <a:endParaRPr lang="zh-CN" altLang="en-US"/>
          </a:p>
        </p:txBody>
      </p:sp>
      <p:sp>
        <p:nvSpPr>
          <p:cNvPr id="39940" name="内容占位符 2"/>
          <p:cNvSpPr>
            <a:spLocks noGrp="1"/>
          </p:cNvSpPr>
          <p:nvPr>
            <p:ph idx="1"/>
          </p:nvPr>
        </p:nvSpPr>
        <p:spPr/>
        <p:txBody>
          <a:bodyPr/>
          <a:lstStyle/>
          <a:p>
            <a:endParaRPr lang="zh-CN" altLang="en-US" dirty="0"/>
          </a:p>
        </p:txBody>
      </p:sp>
      <p:sp>
        <p:nvSpPr>
          <p:cNvPr id="39941" name="灯片编号占位符 3"/>
          <p:cNvSpPr>
            <a:spLocks noGrp="1"/>
          </p:cNvSpPr>
          <p:nvPr>
            <p:ph type="sldNum" sz="quarter" idx="12"/>
          </p:nvPr>
        </p:nvSpPr>
        <p:spPr>
          <a:noFill/>
        </p:spPr>
        <p:txBody>
          <a:bodyPr/>
          <a:lstStyle/>
          <a:p>
            <a:fld id="{C2A4A4DC-CDB5-4639-81AD-E4C67A2AAC88}" type="slidenum">
              <a:rPr lang="en-US" altLang="zh-CN" smtClean="0">
                <a:ea typeface="黑体" pitchFamily="49" charset="-122"/>
              </a:rPr>
              <a:pPr/>
              <a:t>48</a:t>
            </a:fld>
            <a:endParaRPr lang="en-US" altLang="zh-CN">
              <a:ea typeface="黑体" pitchFamily="49" charset="-122"/>
            </a:endParaRPr>
          </a:p>
        </p:txBody>
      </p:sp>
      <p:graphicFrame>
        <p:nvGraphicFramePr>
          <p:cNvPr id="39938" name="Object 5" descr="羊皮纸"/>
          <p:cNvGraphicFramePr>
            <a:graphicFrameLocks noChangeAspect="1"/>
          </p:cNvGraphicFramePr>
          <p:nvPr>
            <p:extLst>
              <p:ext uri="{D42A27DB-BD31-4B8C-83A1-F6EECF244321}">
                <p14:modId xmlns:p14="http://schemas.microsoft.com/office/powerpoint/2010/main" val="300058121"/>
              </p:ext>
            </p:extLst>
          </p:nvPr>
        </p:nvGraphicFramePr>
        <p:xfrm>
          <a:off x="998538" y="252413"/>
          <a:ext cx="6465887" cy="6423025"/>
        </p:xfrm>
        <a:graphic>
          <a:graphicData uri="http://schemas.openxmlformats.org/presentationml/2006/ole">
            <mc:AlternateContent xmlns:mc="http://schemas.openxmlformats.org/markup-compatibility/2006">
              <mc:Choice xmlns:v="urn:schemas-microsoft-com:vml" Requires="v">
                <p:oleObj spid="_x0000_s417865" name="公式" r:id="rId3" imgW="3022560" imgH="2997000" progId="Equation.3">
                  <p:embed/>
                </p:oleObj>
              </mc:Choice>
              <mc:Fallback>
                <p:oleObj name="公式" r:id="rId3" imgW="3022560" imgH="2997000" progId="Equation.3">
                  <p:embed/>
                  <p:pic>
                    <p:nvPicPr>
                      <p:cNvPr id="0" name="Object 5"/>
                      <p:cNvPicPr>
                        <a:picLocks noChangeAspect="1" noChangeArrowheads="1"/>
                      </p:cNvPicPr>
                      <p:nvPr/>
                    </p:nvPicPr>
                    <p:blipFill>
                      <a:blip r:embed="rId4"/>
                      <a:srcRect/>
                      <a:stretch>
                        <a:fillRect/>
                      </a:stretch>
                    </p:blipFill>
                    <p:spPr bwMode="auto">
                      <a:xfrm>
                        <a:off x="998538" y="252413"/>
                        <a:ext cx="6465887" cy="642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核函数</a:t>
            </a:r>
          </a:p>
        </p:txBody>
      </p:sp>
      <p:sp>
        <p:nvSpPr>
          <p:cNvPr id="40964" name="内容占位符 2"/>
          <p:cNvSpPr>
            <a:spLocks noGrp="1"/>
          </p:cNvSpPr>
          <p:nvPr>
            <p:ph idx="1"/>
          </p:nvPr>
        </p:nvSpPr>
        <p:spPr/>
        <p:txBody>
          <a:bodyPr/>
          <a:lstStyle/>
          <a:p>
            <a:endParaRPr lang="zh-CN" altLang="en-US"/>
          </a:p>
        </p:txBody>
      </p:sp>
      <p:sp>
        <p:nvSpPr>
          <p:cNvPr id="40965" name="灯片编号占位符 3"/>
          <p:cNvSpPr>
            <a:spLocks noGrp="1"/>
          </p:cNvSpPr>
          <p:nvPr>
            <p:ph type="sldNum" sz="quarter" idx="12"/>
          </p:nvPr>
        </p:nvSpPr>
        <p:spPr>
          <a:noFill/>
        </p:spPr>
        <p:txBody>
          <a:bodyPr/>
          <a:lstStyle/>
          <a:p>
            <a:fld id="{DE549B96-B3F7-45F2-859C-CF129E8A53B9}" type="slidenum">
              <a:rPr lang="en-US" altLang="zh-CN" smtClean="0">
                <a:ea typeface="黑体" pitchFamily="49" charset="-122"/>
              </a:rPr>
              <a:pPr/>
              <a:t>49</a:t>
            </a:fld>
            <a:endParaRPr lang="en-US" altLang="zh-CN">
              <a:ea typeface="黑体" pitchFamily="49" charset="-122"/>
            </a:endParaRPr>
          </a:p>
        </p:txBody>
      </p:sp>
      <p:graphicFrame>
        <p:nvGraphicFramePr>
          <p:cNvPr id="40962" name="Object 5" descr="羊皮纸"/>
          <p:cNvGraphicFramePr>
            <a:graphicFrameLocks noChangeAspect="1"/>
          </p:cNvGraphicFramePr>
          <p:nvPr/>
        </p:nvGraphicFramePr>
        <p:xfrm>
          <a:off x="852488" y="2153897"/>
          <a:ext cx="7893050" cy="3198812"/>
        </p:xfrm>
        <a:graphic>
          <a:graphicData uri="http://schemas.openxmlformats.org/presentationml/2006/ole">
            <mc:AlternateContent xmlns:mc="http://schemas.openxmlformats.org/markup-compatibility/2006">
              <mc:Choice xmlns:v="urn:schemas-microsoft-com:vml" Requires="v">
                <p:oleObj spid="_x0000_s418888" name="公式" r:id="rId3" imgW="2857320" imgH="1155600" progId="Equation.3">
                  <p:embed/>
                </p:oleObj>
              </mc:Choice>
              <mc:Fallback>
                <p:oleObj name="公式" r:id="rId3" imgW="2857320" imgH="1155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488" y="2153897"/>
                        <a:ext cx="7893050" cy="319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685800" y="1027113"/>
            <a:ext cx="7772400" cy="5068887"/>
          </a:xfrm>
        </p:spPr>
        <p:txBody>
          <a:bodyPr/>
          <a:lstStyle/>
          <a:p>
            <a:r>
              <a:rPr lang="zh-CN" altLang="en-US" sz="3200" b="1" dirty="0"/>
              <a:t>统计学习三要素：</a:t>
            </a:r>
            <a:endParaRPr lang="en-US" altLang="zh-CN" sz="3200" b="1" dirty="0"/>
          </a:p>
          <a:p>
            <a:endParaRPr lang="en-US" altLang="zh-CN" dirty="0"/>
          </a:p>
          <a:p>
            <a:pPr lvl="1"/>
            <a:r>
              <a:rPr lang="zh-CN" altLang="en-US" sz="2800" b="1" dirty="0"/>
              <a:t>模型：学习什么样的模型</a:t>
            </a:r>
            <a:endParaRPr lang="en-US" altLang="zh-CN" sz="2800" b="1" dirty="0"/>
          </a:p>
          <a:p>
            <a:pPr lvl="2"/>
            <a:r>
              <a:rPr lang="zh-CN" altLang="en-US" sz="2400" b="1" dirty="0"/>
              <a:t>条件概率分布、决策函数</a:t>
            </a:r>
            <a:endParaRPr lang="en-US" altLang="zh-CN" sz="2400" b="1" dirty="0"/>
          </a:p>
          <a:p>
            <a:pPr lvl="2"/>
            <a:endParaRPr lang="en-US" altLang="zh-CN" dirty="0"/>
          </a:p>
          <a:p>
            <a:pPr lvl="1"/>
            <a:r>
              <a:rPr lang="zh-CN" altLang="en-US" sz="2800" b="1" dirty="0"/>
              <a:t>策略：模型选择的准则</a:t>
            </a:r>
            <a:endParaRPr lang="en-US" altLang="zh-CN" sz="2800" b="1" dirty="0"/>
          </a:p>
          <a:p>
            <a:pPr lvl="2"/>
            <a:r>
              <a:rPr lang="zh-CN" altLang="en-US" sz="2400" b="1" dirty="0"/>
              <a:t>经验风险最小化、结构风险最小化</a:t>
            </a:r>
            <a:endParaRPr lang="en-US" altLang="zh-CN" sz="2400" b="1" dirty="0"/>
          </a:p>
          <a:p>
            <a:pPr lvl="2"/>
            <a:endParaRPr lang="en-US" altLang="zh-CN" dirty="0"/>
          </a:p>
          <a:p>
            <a:pPr lvl="1"/>
            <a:r>
              <a:rPr lang="zh-CN" altLang="en-US" sz="2800" b="1" dirty="0"/>
              <a:t>算法：模型学习的算法</a:t>
            </a:r>
            <a:endParaRPr lang="en-US" altLang="zh-CN" sz="2800" b="1" dirty="0"/>
          </a:p>
          <a:p>
            <a:pPr lvl="2"/>
            <a:r>
              <a:rPr lang="zh-CN" altLang="en-US" sz="2400" b="1" dirty="0"/>
              <a:t>一般归结为一个最优化问题</a:t>
            </a:r>
          </a:p>
        </p:txBody>
      </p:sp>
      <p:sp>
        <p:nvSpPr>
          <p:cNvPr id="73732" name="灯片编号占位符 3"/>
          <p:cNvSpPr>
            <a:spLocks noGrp="1"/>
          </p:cNvSpPr>
          <p:nvPr>
            <p:ph type="sldNum" sz="quarter" idx="12"/>
          </p:nvPr>
        </p:nvSpPr>
        <p:spPr>
          <a:noFill/>
        </p:spPr>
        <p:txBody>
          <a:bodyPr/>
          <a:lstStyle/>
          <a:p>
            <a:fld id="{221CE6C2-4EEA-4E86-9C97-3E30FF7D260E}" type="slidenum">
              <a:rPr lang="en-US" altLang="zh-CN" smtClean="0">
                <a:ea typeface="黑体" pitchFamily="49" charset="-122"/>
              </a:rPr>
              <a:pPr/>
              <a:t>5</a:t>
            </a:fld>
            <a:endParaRPr lang="en-US" altLang="zh-CN">
              <a:ea typeface="黑体"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p:cNvSpPr>
          <p:nvPr>
            <p:ph idx="1"/>
          </p:nvPr>
        </p:nvSpPr>
        <p:spPr/>
        <p:txBody>
          <a:bodyPr/>
          <a:lstStyle/>
          <a:p>
            <a:endParaRPr lang="zh-CN" altLang="en-US"/>
          </a:p>
        </p:txBody>
      </p:sp>
      <p:sp>
        <p:nvSpPr>
          <p:cNvPr id="41988" name="灯片编号占位符 3"/>
          <p:cNvSpPr>
            <a:spLocks noGrp="1"/>
          </p:cNvSpPr>
          <p:nvPr>
            <p:ph type="sldNum" sz="quarter" idx="12"/>
          </p:nvPr>
        </p:nvSpPr>
        <p:spPr>
          <a:noFill/>
        </p:spPr>
        <p:txBody>
          <a:bodyPr/>
          <a:lstStyle/>
          <a:p>
            <a:fld id="{7E0E0AB9-A00B-4D51-BAE6-45FD92FE27CD}" type="slidenum">
              <a:rPr lang="en-US" altLang="zh-CN" smtClean="0">
                <a:ea typeface="黑体" pitchFamily="49" charset="-122"/>
              </a:rPr>
              <a:pPr/>
              <a:t>50</a:t>
            </a:fld>
            <a:endParaRPr lang="en-US" altLang="zh-CN">
              <a:ea typeface="黑体" pitchFamily="49" charset="-122"/>
            </a:endParaRPr>
          </a:p>
        </p:txBody>
      </p:sp>
      <p:graphicFrame>
        <p:nvGraphicFramePr>
          <p:cNvPr id="41986" name="Object 5" descr="羊皮纸"/>
          <p:cNvGraphicFramePr>
            <a:graphicFrameLocks noChangeAspect="1"/>
          </p:cNvGraphicFramePr>
          <p:nvPr/>
        </p:nvGraphicFramePr>
        <p:xfrm>
          <a:off x="469900" y="863600"/>
          <a:ext cx="8180388" cy="5214938"/>
        </p:xfrm>
        <a:graphic>
          <a:graphicData uri="http://schemas.openxmlformats.org/presentationml/2006/ole">
            <mc:AlternateContent xmlns:mc="http://schemas.openxmlformats.org/markup-compatibility/2006">
              <mc:Choice xmlns:v="urn:schemas-microsoft-com:vml" Requires="v">
                <p:oleObj spid="_x0000_s419912" name="公式" r:id="rId3" imgW="3454200" imgH="2197080" progId="Equation.3">
                  <p:embed/>
                </p:oleObj>
              </mc:Choice>
              <mc:Fallback>
                <p:oleObj name="公式" r:id="rId3" imgW="3454200" imgH="2197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 y="863600"/>
                        <a:ext cx="8180388" cy="5214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22567" y="1349829"/>
            <a:ext cx="1337707" cy="57491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3010" name="Object 5" descr="羊皮纸"/>
          <p:cNvGraphicFramePr>
            <a:graphicFrameLocks noChangeAspect="1"/>
          </p:cNvGraphicFramePr>
          <p:nvPr>
            <p:extLst>
              <p:ext uri="{D42A27DB-BD31-4B8C-83A1-F6EECF244321}">
                <p14:modId xmlns:p14="http://schemas.microsoft.com/office/powerpoint/2010/main" val="2890457056"/>
              </p:ext>
            </p:extLst>
          </p:nvPr>
        </p:nvGraphicFramePr>
        <p:xfrm>
          <a:off x="1098550" y="727713"/>
          <a:ext cx="6548438" cy="5856288"/>
        </p:xfrm>
        <a:graphic>
          <a:graphicData uri="http://schemas.openxmlformats.org/presentationml/2006/ole">
            <mc:AlternateContent xmlns:mc="http://schemas.openxmlformats.org/markup-compatibility/2006">
              <mc:Choice xmlns:v="urn:schemas-microsoft-com:vml" Requires="v">
                <p:oleObj spid="_x0000_s420937" name="公式" r:id="rId3" imgW="3187440" imgH="2844720" progId="Equation.3">
                  <p:embed/>
                </p:oleObj>
              </mc:Choice>
              <mc:Fallback>
                <p:oleObj name="公式" r:id="rId3" imgW="3187440" imgH="2844720" progId="Equation.3">
                  <p:embed/>
                  <p:pic>
                    <p:nvPicPr>
                      <p:cNvPr id="0" name="Object 5"/>
                      <p:cNvPicPr>
                        <a:picLocks noChangeAspect="1" noChangeArrowheads="1"/>
                      </p:cNvPicPr>
                      <p:nvPr/>
                    </p:nvPicPr>
                    <p:blipFill>
                      <a:blip r:embed="rId4"/>
                      <a:srcRect/>
                      <a:stretch>
                        <a:fillRect/>
                      </a:stretch>
                    </p:blipFill>
                    <p:spPr bwMode="auto">
                      <a:xfrm>
                        <a:off x="1098550" y="727713"/>
                        <a:ext cx="6548438" cy="5856288"/>
                      </a:xfrm>
                      <a:prstGeom prst="rect">
                        <a:avLst/>
                      </a:prstGeom>
                      <a:noFill/>
                    </p:spPr>
                  </p:pic>
                </p:oleObj>
              </mc:Fallback>
            </mc:AlternateContent>
          </a:graphicData>
        </a:graphic>
      </p:graphicFrame>
      <p:sp>
        <p:nvSpPr>
          <p:cNvPr id="43013" name="灯片编号占位符 3"/>
          <p:cNvSpPr>
            <a:spLocks noGrp="1"/>
          </p:cNvSpPr>
          <p:nvPr>
            <p:ph type="sldNum" sz="quarter" idx="12"/>
          </p:nvPr>
        </p:nvSpPr>
        <p:spPr>
          <a:noFill/>
        </p:spPr>
        <p:txBody>
          <a:bodyPr/>
          <a:lstStyle/>
          <a:p>
            <a:fld id="{C70CA52E-37C3-4A44-AAA5-3CCB045D6B06}" type="slidenum">
              <a:rPr lang="en-US" altLang="zh-CN" smtClean="0">
                <a:ea typeface="黑体" pitchFamily="49" charset="-122"/>
              </a:rPr>
              <a:pPr/>
              <a:t>51</a:t>
            </a:fld>
            <a:endParaRPr lang="en-US" altLang="zh-CN">
              <a:ea typeface="黑体"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灯片编号占位符 3"/>
          <p:cNvSpPr>
            <a:spLocks noGrp="1"/>
          </p:cNvSpPr>
          <p:nvPr>
            <p:ph type="sldNum" sz="quarter" idx="12"/>
          </p:nvPr>
        </p:nvSpPr>
        <p:spPr>
          <a:noFill/>
        </p:spPr>
        <p:txBody>
          <a:bodyPr/>
          <a:lstStyle/>
          <a:p>
            <a:fld id="{2C020BFA-C796-4A1F-A9A2-95AD1C34E4BF}" type="slidenum">
              <a:rPr lang="en-US" altLang="zh-CN" smtClean="0">
                <a:ea typeface="黑体" pitchFamily="49" charset="-122"/>
              </a:rPr>
              <a:pPr/>
              <a:t>52</a:t>
            </a:fld>
            <a:endParaRPr lang="en-US" altLang="zh-CN">
              <a:ea typeface="黑体" pitchFamily="49" charset="-122"/>
            </a:endParaRPr>
          </a:p>
        </p:txBody>
      </p:sp>
      <p:graphicFrame>
        <p:nvGraphicFramePr>
          <p:cNvPr id="44034" name="Object 5" descr="羊皮纸"/>
          <p:cNvGraphicFramePr>
            <a:graphicFrameLocks noChangeAspect="1"/>
          </p:cNvGraphicFramePr>
          <p:nvPr>
            <p:extLst>
              <p:ext uri="{D42A27DB-BD31-4B8C-83A1-F6EECF244321}">
                <p14:modId xmlns:p14="http://schemas.microsoft.com/office/powerpoint/2010/main" val="1667191896"/>
              </p:ext>
            </p:extLst>
          </p:nvPr>
        </p:nvGraphicFramePr>
        <p:xfrm>
          <a:off x="1038933" y="1133041"/>
          <a:ext cx="7501981" cy="4958222"/>
        </p:xfrm>
        <a:graphic>
          <a:graphicData uri="http://schemas.openxmlformats.org/presentationml/2006/ole">
            <mc:AlternateContent xmlns:mc="http://schemas.openxmlformats.org/markup-compatibility/2006">
              <mc:Choice xmlns:v="urn:schemas-microsoft-com:vml" Requires="v">
                <p:oleObj spid="_x0000_s421960" name="公式" r:id="rId4" imgW="3238200" imgH="2133360" progId="Equation.3">
                  <p:embed/>
                </p:oleObj>
              </mc:Choice>
              <mc:Fallback>
                <p:oleObj name="公式" r:id="rId4" imgW="3238200" imgH="21333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933" y="1133041"/>
                        <a:ext cx="7501981" cy="4958222"/>
                      </a:xfrm>
                      <a:prstGeom prst="rect">
                        <a:avLst/>
                      </a:prstGeom>
                      <a:noFill/>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常用的核函数</a:t>
            </a:r>
          </a:p>
        </p:txBody>
      </p:sp>
      <p:sp>
        <p:nvSpPr>
          <p:cNvPr id="45061" name="灯片编号占位符 3"/>
          <p:cNvSpPr>
            <a:spLocks noGrp="1"/>
          </p:cNvSpPr>
          <p:nvPr>
            <p:ph type="sldNum" sz="quarter" idx="12"/>
          </p:nvPr>
        </p:nvSpPr>
        <p:spPr>
          <a:noFill/>
        </p:spPr>
        <p:txBody>
          <a:bodyPr/>
          <a:lstStyle/>
          <a:p>
            <a:fld id="{A5CBAF39-FA4E-495E-8DB5-09E325D6593E}" type="slidenum">
              <a:rPr lang="en-US" altLang="zh-CN" smtClean="0">
                <a:ea typeface="黑体" pitchFamily="49" charset="-122"/>
              </a:rPr>
              <a:pPr/>
              <a:t>53</a:t>
            </a:fld>
            <a:endParaRPr lang="en-US" altLang="zh-CN">
              <a:ea typeface="黑体" pitchFamily="49" charset="-122"/>
            </a:endParaRPr>
          </a:p>
        </p:txBody>
      </p:sp>
      <p:graphicFrame>
        <p:nvGraphicFramePr>
          <p:cNvPr id="45058" name="Object 5" descr="羊皮纸"/>
          <p:cNvGraphicFramePr>
            <a:graphicFrameLocks noChangeAspect="1"/>
          </p:cNvGraphicFramePr>
          <p:nvPr>
            <p:extLst>
              <p:ext uri="{D42A27DB-BD31-4B8C-83A1-F6EECF244321}">
                <p14:modId xmlns:p14="http://schemas.microsoft.com/office/powerpoint/2010/main" val="1490737389"/>
              </p:ext>
            </p:extLst>
          </p:nvPr>
        </p:nvGraphicFramePr>
        <p:xfrm>
          <a:off x="1510643" y="1566480"/>
          <a:ext cx="5464923" cy="4438037"/>
        </p:xfrm>
        <a:graphic>
          <a:graphicData uri="http://schemas.openxmlformats.org/presentationml/2006/ole">
            <mc:AlternateContent xmlns:mc="http://schemas.openxmlformats.org/markup-compatibility/2006">
              <mc:Choice xmlns:v="urn:schemas-microsoft-com:vml" Requires="v">
                <p:oleObj spid="_x0000_s422984" name="公式" r:id="rId3" imgW="1866600" imgH="1511280" progId="Equation.3">
                  <p:embed/>
                </p:oleObj>
              </mc:Choice>
              <mc:Fallback>
                <p:oleObj name="公式" r:id="rId3" imgW="1866600" imgH="1511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0643" y="1566480"/>
                        <a:ext cx="5464923" cy="4438037"/>
                      </a:xfrm>
                      <a:prstGeom prst="rect">
                        <a:avLst/>
                      </a:prstGeom>
                      <a:noFill/>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一个非线性分类的例子</a:t>
            </a:r>
          </a:p>
        </p:txBody>
      </p:sp>
      <p:sp>
        <p:nvSpPr>
          <p:cNvPr id="94211" name="内容占位符 2"/>
          <p:cNvSpPr>
            <a:spLocks noGrp="1"/>
          </p:cNvSpPr>
          <p:nvPr>
            <p:ph idx="1"/>
          </p:nvPr>
        </p:nvSpPr>
        <p:spPr/>
        <p:txBody>
          <a:bodyPr/>
          <a:lstStyle/>
          <a:p>
            <a:endParaRPr lang="zh-CN" altLang="en-US" dirty="0"/>
          </a:p>
        </p:txBody>
      </p:sp>
      <p:sp>
        <p:nvSpPr>
          <p:cNvPr id="94212" name="灯片编号占位符 3"/>
          <p:cNvSpPr>
            <a:spLocks noGrp="1"/>
          </p:cNvSpPr>
          <p:nvPr>
            <p:ph type="sldNum" sz="quarter" idx="12"/>
          </p:nvPr>
        </p:nvSpPr>
        <p:spPr>
          <a:noFill/>
        </p:spPr>
        <p:txBody>
          <a:bodyPr/>
          <a:lstStyle/>
          <a:p>
            <a:fld id="{4AFEB721-F933-4F0D-A1E0-EF43D190DECF}" type="slidenum">
              <a:rPr lang="en-US" altLang="zh-CN" smtClean="0">
                <a:ea typeface="黑体" pitchFamily="49" charset="-122"/>
              </a:rPr>
              <a:pPr/>
              <a:t>54</a:t>
            </a:fld>
            <a:endParaRPr lang="en-US" altLang="zh-CN">
              <a:ea typeface="黑体" pitchFamily="49" charset="-122"/>
            </a:endParaRPr>
          </a:p>
        </p:txBody>
      </p:sp>
      <p:pic>
        <p:nvPicPr>
          <p:cNvPr id="94213" name="Picture 2" descr="C:\Users\defaultstr\Documents\GitHub\mySVM\report\rbfc=4.png"/>
          <p:cNvPicPr>
            <a:picLocks noChangeAspect="1" noChangeArrowheads="1"/>
          </p:cNvPicPr>
          <p:nvPr/>
        </p:nvPicPr>
        <p:blipFill>
          <a:blip r:embed="rId2" cstate="print"/>
          <a:srcRect/>
          <a:stretch>
            <a:fillRect/>
          </a:stretch>
        </p:blipFill>
        <p:spPr bwMode="auto">
          <a:xfrm>
            <a:off x="987097" y="1495262"/>
            <a:ext cx="6565900" cy="4916487"/>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序列最小最优化算法</a:t>
            </a:r>
            <a:r>
              <a:rPr lang="en-US" altLang="zh-CN" dirty="0"/>
              <a:t>SMO</a:t>
            </a:r>
            <a:endParaRPr lang="zh-CN" altLang="en-US" dirty="0"/>
          </a:p>
        </p:txBody>
      </p:sp>
      <p:sp>
        <p:nvSpPr>
          <p:cNvPr id="95235" name="内容占位符 2"/>
          <p:cNvSpPr>
            <a:spLocks noGrp="1"/>
          </p:cNvSpPr>
          <p:nvPr>
            <p:ph idx="1"/>
          </p:nvPr>
        </p:nvSpPr>
        <p:spPr>
          <a:xfrm>
            <a:off x="914400" y="1765738"/>
            <a:ext cx="7772400" cy="4254062"/>
          </a:xfrm>
        </p:spPr>
        <p:txBody>
          <a:bodyPr/>
          <a:lstStyle/>
          <a:p>
            <a:r>
              <a:rPr lang="zh-CN" altLang="en-US" sz="3200" b="1" dirty="0"/>
              <a:t>支持向量机的学习问题是一个凸二次规划问题，具有全局最优解。</a:t>
            </a:r>
            <a:endParaRPr lang="en-US" altLang="zh-CN" sz="3200" b="1" dirty="0"/>
          </a:p>
          <a:p>
            <a:r>
              <a:rPr lang="zh-CN" altLang="en-US" sz="3200" b="1" dirty="0"/>
              <a:t>有很多算法可以求解这类问题，但是当样本数多时，往往非常低效，以致无法使用。</a:t>
            </a:r>
            <a:endParaRPr lang="en-US" altLang="zh-CN" sz="3200" b="1" dirty="0"/>
          </a:p>
          <a:p>
            <a:r>
              <a:rPr lang="zh-CN" altLang="en-US" sz="3200" b="1" dirty="0"/>
              <a:t>为此，提出了许多快速算法，</a:t>
            </a:r>
            <a:r>
              <a:rPr lang="en-US" altLang="zh-CN" sz="3200" b="1" dirty="0"/>
              <a:t>SMO </a:t>
            </a:r>
            <a:r>
              <a:rPr lang="zh-CN" altLang="en-US" sz="3200" b="1" dirty="0"/>
              <a:t>由微软的</a:t>
            </a:r>
            <a:r>
              <a:rPr lang="en-US" altLang="zh-CN" sz="3200" b="1" dirty="0"/>
              <a:t>Platt</a:t>
            </a:r>
            <a:r>
              <a:rPr lang="zh-CN" altLang="en-US" sz="3200" b="1" dirty="0"/>
              <a:t>与</a:t>
            </a:r>
            <a:r>
              <a:rPr lang="en-US" altLang="zh-CN" sz="3200" b="1" dirty="0"/>
              <a:t>1998</a:t>
            </a:r>
            <a:r>
              <a:rPr lang="zh-CN" altLang="en-US" sz="3200" b="1" dirty="0"/>
              <a:t>年提出，当时最快。</a:t>
            </a:r>
            <a:endParaRPr lang="en-US" altLang="zh-CN" sz="3200" b="1" dirty="0"/>
          </a:p>
          <a:p>
            <a:endParaRPr lang="en-US" altLang="zh-CN" dirty="0"/>
          </a:p>
          <a:p>
            <a:endParaRPr lang="zh-CN" altLang="en-US" dirty="0"/>
          </a:p>
        </p:txBody>
      </p:sp>
      <p:sp>
        <p:nvSpPr>
          <p:cNvPr id="95236" name="灯片编号占位符 3"/>
          <p:cNvSpPr>
            <a:spLocks noGrp="1"/>
          </p:cNvSpPr>
          <p:nvPr>
            <p:ph type="sldNum" sz="quarter" idx="12"/>
          </p:nvPr>
        </p:nvSpPr>
        <p:spPr>
          <a:noFill/>
        </p:spPr>
        <p:txBody>
          <a:bodyPr/>
          <a:lstStyle/>
          <a:p>
            <a:fld id="{E3B3A0A0-8DDF-4FF8-9AB5-363EFD0DF86E}" type="slidenum">
              <a:rPr lang="en-US" altLang="zh-CN" smtClean="0">
                <a:ea typeface="黑体" pitchFamily="49" charset="-122"/>
              </a:rPr>
              <a:pPr/>
              <a:t>55</a:t>
            </a:fld>
            <a:endParaRPr lang="en-US" altLang="zh-CN">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SVM</a:t>
            </a:r>
            <a:r>
              <a:rPr lang="zh-CN" altLang="en-US" dirty="0"/>
              <a:t>用于求解多类问题</a:t>
            </a:r>
          </a:p>
        </p:txBody>
      </p:sp>
      <p:sp>
        <p:nvSpPr>
          <p:cNvPr id="3" name="内容占位符 2"/>
          <p:cNvSpPr>
            <a:spLocks noGrp="1"/>
          </p:cNvSpPr>
          <p:nvPr>
            <p:ph idx="1"/>
          </p:nvPr>
        </p:nvSpPr>
        <p:spPr>
          <a:xfrm>
            <a:off x="914400" y="1844566"/>
            <a:ext cx="7772400" cy="4175234"/>
          </a:xfrm>
        </p:spPr>
        <p:txBody>
          <a:bodyPr/>
          <a:lstStyle/>
          <a:p>
            <a:pPr>
              <a:defRPr/>
            </a:pPr>
            <a:r>
              <a:rPr lang="zh-CN" altLang="en-US" sz="3200" b="1" dirty="0"/>
              <a:t>一对多</a:t>
            </a:r>
            <a:endParaRPr lang="en-US" altLang="zh-CN" sz="3200" b="1" dirty="0"/>
          </a:p>
          <a:p>
            <a:pPr lvl="1">
              <a:defRPr/>
            </a:pPr>
            <a:r>
              <a:rPr lang="zh-CN" altLang="en-US" sz="2800" b="1" dirty="0"/>
              <a:t>某类为正例，其余类为负例。分类时将未知样本分类为具有最大分类函数值的那类</a:t>
            </a:r>
            <a:endParaRPr lang="en-US" altLang="zh-CN" sz="2800" b="1" dirty="0"/>
          </a:p>
          <a:p>
            <a:pPr marL="274320" lvl="1" indent="-274320">
              <a:spcBef>
                <a:spcPts val="580"/>
              </a:spcBef>
              <a:buClr>
                <a:schemeClr val="accent1"/>
              </a:buClr>
              <a:buSzPct val="85000"/>
              <a:buBlip>
                <a:blip r:embed="rId2"/>
              </a:buBlip>
              <a:defRPr/>
            </a:pPr>
            <a:r>
              <a:rPr lang="zh-CN" altLang="en-US" sz="3200" b="1" dirty="0"/>
              <a:t>一对一</a:t>
            </a:r>
            <a:endParaRPr lang="en-US" altLang="zh-CN" sz="3200" b="1" dirty="0"/>
          </a:p>
          <a:p>
            <a:pPr lvl="1">
              <a:defRPr/>
            </a:pPr>
            <a:r>
              <a:rPr lang="zh-CN" altLang="en-US" sz="2800" b="1" dirty="0"/>
              <a:t>任意两类构造一个</a:t>
            </a:r>
            <a:r>
              <a:rPr lang="en-US" altLang="zh-CN" sz="2800" b="1" dirty="0"/>
              <a:t>SVM</a:t>
            </a:r>
            <a:r>
              <a:rPr lang="zh-CN" altLang="en-US" sz="2800" b="1" dirty="0"/>
              <a:t>，分类时采取投票法决定类别</a:t>
            </a:r>
            <a:endParaRPr lang="en-US" altLang="zh-CN" sz="2800" b="1" dirty="0"/>
          </a:p>
          <a:p>
            <a:pPr>
              <a:defRPr/>
            </a:pPr>
            <a:r>
              <a:rPr lang="zh-CN" altLang="en-US" sz="3200" b="1" dirty="0"/>
              <a:t>层次法</a:t>
            </a:r>
            <a:endParaRPr lang="en-US" altLang="zh-CN" sz="3200" b="1" dirty="0"/>
          </a:p>
          <a:p>
            <a:pPr lvl="1">
              <a:defRPr/>
            </a:pPr>
            <a:r>
              <a:rPr lang="zh-CN" altLang="en-US" sz="2800" b="1" dirty="0"/>
              <a:t>所有类先分成两类，</a:t>
            </a:r>
            <a:r>
              <a:rPr lang="zh-CN" altLang="en-US" sz="2800" b="1"/>
              <a:t>每类再分为</a:t>
            </a:r>
            <a:r>
              <a:rPr lang="zh-CN" altLang="en-US" sz="2800" b="1" dirty="0"/>
              <a:t>两类</a:t>
            </a:r>
            <a:r>
              <a:rPr lang="en-US" altLang="zh-CN" sz="2800" b="1" dirty="0"/>
              <a:t>……</a:t>
            </a:r>
          </a:p>
          <a:p>
            <a:pPr lvl="2">
              <a:buFont typeface="Wingdings" pitchFamily="2" charset="2"/>
              <a:buNone/>
              <a:defRPr/>
            </a:pPr>
            <a:endParaRPr lang="zh-CN" altLang="en-US" dirty="0"/>
          </a:p>
        </p:txBody>
      </p:sp>
      <p:sp>
        <p:nvSpPr>
          <p:cNvPr id="98308" name="灯片编号占位符 3"/>
          <p:cNvSpPr>
            <a:spLocks noGrp="1"/>
          </p:cNvSpPr>
          <p:nvPr>
            <p:ph type="sldNum" sz="quarter" idx="12"/>
          </p:nvPr>
        </p:nvSpPr>
        <p:spPr>
          <a:noFill/>
        </p:spPr>
        <p:txBody>
          <a:bodyPr/>
          <a:lstStyle/>
          <a:p>
            <a:fld id="{E9661419-1EFD-47EB-A377-1B4B0E87A75A}" type="slidenum">
              <a:rPr lang="en-US" altLang="zh-CN" smtClean="0">
                <a:ea typeface="黑体" pitchFamily="49" charset="-122"/>
              </a:rPr>
              <a:pPr/>
              <a:t>56</a:t>
            </a:fld>
            <a:endParaRPr lang="en-US" altLang="zh-CN">
              <a:ea typeface="黑体"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SVM</a:t>
            </a:r>
            <a:r>
              <a:rPr lang="zh-CN" altLang="en-US" dirty="0"/>
              <a:t>应用举例：文本分类</a:t>
            </a:r>
          </a:p>
        </p:txBody>
      </p:sp>
      <p:sp>
        <p:nvSpPr>
          <p:cNvPr id="100355" name="内容占位符 2"/>
          <p:cNvSpPr>
            <a:spLocks noGrp="1"/>
          </p:cNvSpPr>
          <p:nvPr>
            <p:ph idx="1"/>
          </p:nvPr>
        </p:nvSpPr>
        <p:spPr>
          <a:xfrm>
            <a:off x="914400" y="1781502"/>
            <a:ext cx="7772400" cy="4238297"/>
          </a:xfrm>
        </p:spPr>
        <p:txBody>
          <a:bodyPr>
            <a:normAutofit/>
          </a:bodyPr>
          <a:lstStyle/>
          <a:p>
            <a:r>
              <a:rPr lang="zh-CN" altLang="en-US" sz="3200" b="1" dirty="0"/>
              <a:t>文本的向量空间模型</a:t>
            </a:r>
            <a:endParaRPr lang="en-US" altLang="zh-CN" sz="3200" b="1" dirty="0"/>
          </a:p>
          <a:p>
            <a:pPr lvl="1"/>
            <a:r>
              <a:rPr lang="zh-CN" altLang="en-US" sz="2800" b="1" dirty="0"/>
              <a:t>文本表达为一个向量</a:t>
            </a:r>
            <a:endParaRPr lang="en-US" altLang="zh-CN" sz="2800" b="1" dirty="0"/>
          </a:p>
          <a:p>
            <a:pPr lvl="1"/>
            <a:r>
              <a:rPr lang="en-US" altLang="zh-CN" sz="2800" b="1" dirty="0"/>
              <a:t>(w</a:t>
            </a:r>
            <a:r>
              <a:rPr lang="en-US" altLang="zh-CN" sz="2800" b="1" baseline="-25000" dirty="0"/>
              <a:t>1,j</a:t>
            </a:r>
            <a:r>
              <a:rPr lang="en-US" altLang="zh-CN" sz="2800" b="1" dirty="0"/>
              <a:t>,w</a:t>
            </a:r>
            <a:r>
              <a:rPr lang="en-US" altLang="zh-CN" sz="2800" b="1" baseline="-25000" dirty="0"/>
              <a:t>2,j</a:t>
            </a:r>
            <a:r>
              <a:rPr lang="en-US" altLang="zh-CN" sz="2800" b="1" dirty="0"/>
              <a:t>,……</a:t>
            </a:r>
            <a:r>
              <a:rPr lang="en-US" altLang="zh-CN" sz="2800" b="1" dirty="0" err="1"/>
              <a:t>w</a:t>
            </a:r>
            <a:r>
              <a:rPr lang="en-US" altLang="zh-CN" sz="2800" b="1" baseline="-25000" dirty="0" err="1"/>
              <a:t>n,j</a:t>
            </a:r>
            <a:r>
              <a:rPr lang="en-US" altLang="zh-CN" sz="2800" b="1" dirty="0"/>
              <a:t>)</a:t>
            </a:r>
            <a:r>
              <a:rPr lang="en-US" altLang="zh-CN" sz="2800" b="1" baseline="30000" dirty="0"/>
              <a:t>T</a:t>
            </a:r>
          </a:p>
          <a:p>
            <a:pPr lvl="1"/>
            <a:r>
              <a:rPr lang="en-US" altLang="zh-CN" sz="2800" b="1" dirty="0" err="1"/>
              <a:t>w</a:t>
            </a:r>
            <a:r>
              <a:rPr lang="en-US" altLang="zh-CN" sz="2800" b="1" baseline="-25000" dirty="0" err="1"/>
              <a:t>ij</a:t>
            </a:r>
            <a:r>
              <a:rPr lang="zh-CN" altLang="en-US" sz="2800" b="1" dirty="0"/>
              <a:t>表示词项</a:t>
            </a:r>
            <a:r>
              <a:rPr lang="en-US" altLang="zh-CN" sz="2800" b="1" dirty="0" err="1"/>
              <a:t>i</a:t>
            </a:r>
            <a:r>
              <a:rPr lang="zh-CN" altLang="en-US" sz="2800" b="1" dirty="0"/>
              <a:t>在文档</a:t>
            </a:r>
            <a:r>
              <a:rPr lang="en-US" altLang="zh-CN" sz="2800" b="1" dirty="0"/>
              <a:t>j</a:t>
            </a:r>
            <a:r>
              <a:rPr lang="zh-CN" altLang="en-US" sz="2800" b="1" dirty="0"/>
              <a:t>中的权重</a:t>
            </a:r>
            <a:endParaRPr lang="en-US" altLang="zh-CN" sz="2800" b="1" dirty="0"/>
          </a:p>
          <a:p>
            <a:pPr lvl="1"/>
            <a:endParaRPr lang="en-US" altLang="zh-CN" sz="2800" b="1" dirty="0"/>
          </a:p>
          <a:p>
            <a:r>
              <a:rPr lang="zh-CN" altLang="en-US" sz="3000" b="1" dirty="0"/>
              <a:t>词项频率</a:t>
            </a:r>
            <a:r>
              <a:rPr lang="en-US" altLang="zh-CN" sz="3000" b="1" dirty="0" err="1"/>
              <a:t>tf</a:t>
            </a:r>
            <a:r>
              <a:rPr lang="en-US" altLang="zh-CN" sz="3000" b="1" baseline="-25000" dirty="0" err="1"/>
              <a:t>ij</a:t>
            </a:r>
            <a:r>
              <a:rPr lang="zh-CN" altLang="en-US" sz="3000" b="1" dirty="0"/>
              <a:t>权重</a:t>
            </a:r>
            <a:endParaRPr lang="en-US" altLang="zh-CN" sz="3000" b="1" dirty="0"/>
          </a:p>
          <a:p>
            <a:endParaRPr lang="en-US" altLang="zh-CN" sz="3000" b="1" dirty="0"/>
          </a:p>
          <a:p>
            <a:r>
              <a:rPr lang="en-US" altLang="zh-CN" sz="3000" b="1" dirty="0" err="1"/>
              <a:t>tf-idf</a:t>
            </a:r>
            <a:r>
              <a:rPr lang="zh-CN" altLang="en-US" sz="3000" b="1" dirty="0"/>
              <a:t>权重</a:t>
            </a:r>
          </a:p>
        </p:txBody>
      </p:sp>
      <p:sp>
        <p:nvSpPr>
          <p:cNvPr id="100356" name="灯片编号占位符 3"/>
          <p:cNvSpPr>
            <a:spLocks noGrp="1"/>
          </p:cNvSpPr>
          <p:nvPr>
            <p:ph type="sldNum" sz="quarter" idx="12"/>
          </p:nvPr>
        </p:nvSpPr>
        <p:spPr>
          <a:noFill/>
        </p:spPr>
        <p:txBody>
          <a:bodyPr/>
          <a:lstStyle/>
          <a:p>
            <a:fld id="{3069B2D2-F90D-45E9-A160-B303533D2C11}" type="slidenum">
              <a:rPr lang="en-US" altLang="zh-CN" smtClean="0">
                <a:ea typeface="黑体" pitchFamily="49" charset="-122"/>
              </a:rPr>
              <a:pPr/>
              <a:t>57</a:t>
            </a:fld>
            <a:endParaRPr lang="en-US" altLang="zh-CN">
              <a:ea typeface="黑体"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1379" name="内容占位符 2"/>
          <p:cNvSpPr>
            <a:spLocks noGrp="1"/>
          </p:cNvSpPr>
          <p:nvPr>
            <p:ph idx="1"/>
          </p:nvPr>
        </p:nvSpPr>
        <p:spPr/>
        <p:txBody>
          <a:bodyPr>
            <a:normAutofit/>
          </a:bodyPr>
          <a:lstStyle/>
          <a:p>
            <a:r>
              <a:rPr lang="en-US" altLang="zh-CN" sz="3200" b="1" dirty="0" err="1"/>
              <a:t>tf</a:t>
            </a:r>
            <a:r>
              <a:rPr lang="en-US" altLang="zh-CN" sz="3200" b="1" baseline="-25000" dirty="0" err="1"/>
              <a:t>ij</a:t>
            </a:r>
            <a:r>
              <a:rPr lang="zh-CN" altLang="en-US" sz="3200" b="1" dirty="0"/>
              <a:t>权重</a:t>
            </a:r>
            <a:endParaRPr lang="en-US" altLang="zh-CN" sz="3200" b="1" dirty="0"/>
          </a:p>
          <a:p>
            <a:endParaRPr lang="en-US" altLang="zh-CN" sz="2800" b="1" dirty="0"/>
          </a:p>
          <a:p>
            <a:pPr lvl="1"/>
            <a:r>
              <a:rPr lang="en-US" altLang="zh-CN" sz="2600" b="1" dirty="0" err="1"/>
              <a:t>w</a:t>
            </a:r>
            <a:r>
              <a:rPr lang="en-US" altLang="zh-CN" sz="2600" b="1" baseline="-25000" dirty="0" err="1"/>
              <a:t>ij</a:t>
            </a:r>
            <a:r>
              <a:rPr lang="en-US" altLang="zh-CN" sz="2600" b="1" dirty="0"/>
              <a:t> =</a:t>
            </a:r>
            <a:r>
              <a:rPr lang="en-US" altLang="zh-CN" sz="2600" b="1" dirty="0" err="1"/>
              <a:t>tf</a:t>
            </a:r>
            <a:r>
              <a:rPr lang="en-US" altLang="zh-CN" sz="2600" b="1" baseline="-25000" dirty="0" err="1"/>
              <a:t>ij</a:t>
            </a:r>
            <a:endParaRPr lang="en-US" altLang="zh-CN" sz="2600" b="1" dirty="0"/>
          </a:p>
          <a:p>
            <a:pPr lvl="1"/>
            <a:endParaRPr lang="en-US" altLang="zh-CN" sz="2800" b="1" dirty="0"/>
          </a:p>
          <a:p>
            <a:pPr lvl="1"/>
            <a:r>
              <a:rPr lang="en-US" altLang="zh-CN" sz="2800" b="1" dirty="0" err="1"/>
              <a:t>tf</a:t>
            </a:r>
            <a:r>
              <a:rPr lang="en-US" altLang="zh-CN" sz="2800" b="1" baseline="-25000" dirty="0" err="1"/>
              <a:t>ij</a:t>
            </a:r>
            <a:r>
              <a:rPr lang="zh-CN" altLang="en-US" sz="2800" b="1" dirty="0"/>
              <a:t>表示第</a:t>
            </a:r>
            <a:r>
              <a:rPr lang="en-US" altLang="zh-CN" sz="2800" b="1" dirty="0" err="1"/>
              <a:t>i</a:t>
            </a:r>
            <a:r>
              <a:rPr lang="zh-CN" altLang="en-US" sz="2800" b="1" dirty="0"/>
              <a:t>个词项在第</a:t>
            </a:r>
            <a:r>
              <a:rPr lang="en-US" altLang="zh-CN" sz="2800" b="1" dirty="0"/>
              <a:t>j</a:t>
            </a:r>
            <a:r>
              <a:rPr lang="zh-CN" altLang="en-US" sz="2800" b="1" dirty="0"/>
              <a:t>个文档中的词频</a:t>
            </a:r>
            <a:endParaRPr lang="en-US" altLang="zh-CN" sz="2800" b="1" dirty="0"/>
          </a:p>
          <a:p>
            <a:pPr lvl="1"/>
            <a:endParaRPr lang="en-US" altLang="zh-CN" sz="2800" b="1" dirty="0"/>
          </a:p>
        </p:txBody>
      </p:sp>
      <p:sp>
        <p:nvSpPr>
          <p:cNvPr id="101380" name="灯片编号占位符 3"/>
          <p:cNvSpPr>
            <a:spLocks noGrp="1"/>
          </p:cNvSpPr>
          <p:nvPr>
            <p:ph type="sldNum" sz="quarter" idx="12"/>
          </p:nvPr>
        </p:nvSpPr>
        <p:spPr>
          <a:noFill/>
        </p:spPr>
        <p:txBody>
          <a:bodyPr/>
          <a:lstStyle/>
          <a:p>
            <a:fld id="{CFCB6F97-DACC-4691-AEC3-BDB631B61DA2}" type="slidenum">
              <a:rPr lang="en-US" altLang="zh-CN" smtClean="0">
                <a:ea typeface="黑体" pitchFamily="49" charset="-122"/>
              </a:rPr>
              <a:pPr/>
              <a:t>58</a:t>
            </a:fld>
            <a:endParaRPr lang="en-US" altLang="zh-CN">
              <a:ea typeface="黑体"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2403" name="内容占位符 2"/>
          <p:cNvSpPr>
            <a:spLocks noGrp="1"/>
          </p:cNvSpPr>
          <p:nvPr>
            <p:ph idx="1"/>
          </p:nvPr>
        </p:nvSpPr>
        <p:spPr/>
        <p:txBody>
          <a:bodyPr>
            <a:normAutofit/>
          </a:bodyPr>
          <a:lstStyle/>
          <a:p>
            <a:r>
              <a:rPr lang="en-US" altLang="zh-CN" sz="3200" b="1" dirty="0" err="1"/>
              <a:t>tf-idf</a:t>
            </a:r>
            <a:r>
              <a:rPr lang="zh-CN" altLang="en-US" sz="3200" b="1" dirty="0"/>
              <a:t>权重</a:t>
            </a:r>
            <a:endParaRPr lang="en-US" altLang="zh-CN" sz="3200" b="1" dirty="0"/>
          </a:p>
          <a:p>
            <a:pPr lvl="1"/>
            <a:r>
              <a:rPr lang="zh-CN" altLang="en-US" sz="2800" b="1" dirty="0"/>
              <a:t>文档频率：</a:t>
            </a:r>
            <a:r>
              <a:rPr lang="en-US" altLang="zh-CN" sz="2800" b="1" dirty="0" err="1"/>
              <a:t>df</a:t>
            </a:r>
            <a:r>
              <a:rPr lang="en-US" altLang="zh-CN" sz="2800" b="1" baseline="-25000" dirty="0" err="1"/>
              <a:t>i</a:t>
            </a:r>
            <a:r>
              <a:rPr lang="en-US" altLang="zh-CN" sz="2800" b="1" dirty="0"/>
              <a:t>=</a:t>
            </a:r>
            <a:r>
              <a:rPr lang="zh-CN" altLang="en-US" sz="2800" b="1" dirty="0"/>
              <a:t>出现词项</a:t>
            </a:r>
            <a:r>
              <a:rPr lang="en-US" altLang="zh-CN" sz="2800" b="1" dirty="0" err="1"/>
              <a:t>i</a:t>
            </a:r>
            <a:r>
              <a:rPr lang="zh-CN" altLang="en-US" sz="2800" b="1" dirty="0"/>
              <a:t>的文档数</a:t>
            </a:r>
            <a:r>
              <a:rPr lang="en-US" altLang="zh-CN" sz="2800" b="1" dirty="0"/>
              <a:t>/N</a:t>
            </a:r>
          </a:p>
          <a:p>
            <a:pPr lvl="2"/>
            <a:r>
              <a:rPr lang="en-US" altLang="zh-CN" sz="2400" b="1" dirty="0"/>
              <a:t>N</a:t>
            </a:r>
            <a:r>
              <a:rPr lang="zh-CN" altLang="en-US" sz="2400" b="1" dirty="0"/>
              <a:t>为训练集的文档总数</a:t>
            </a:r>
            <a:endParaRPr lang="en-US" altLang="zh-CN" sz="2400" b="1" dirty="0"/>
          </a:p>
          <a:p>
            <a:pPr lvl="1"/>
            <a:r>
              <a:rPr lang="zh-CN" altLang="en-US" sz="2800" b="1" dirty="0"/>
              <a:t>逆文档频率：</a:t>
            </a:r>
            <a:r>
              <a:rPr lang="en-US" altLang="zh-CN" sz="2800" b="1" dirty="0" err="1"/>
              <a:t>idf</a:t>
            </a:r>
            <a:r>
              <a:rPr lang="en-US" altLang="zh-CN" sz="2800" b="1" baseline="-25000" dirty="0" err="1"/>
              <a:t>i</a:t>
            </a:r>
            <a:r>
              <a:rPr lang="en-US" altLang="zh-CN" sz="2800" b="1" dirty="0"/>
              <a:t>=log(1/</a:t>
            </a:r>
            <a:r>
              <a:rPr lang="en-US" altLang="zh-CN" sz="2800" b="1" dirty="0" err="1"/>
              <a:t>df</a:t>
            </a:r>
            <a:r>
              <a:rPr lang="en-US" altLang="zh-CN" sz="2800" b="1" baseline="-25000" dirty="0" err="1"/>
              <a:t>i</a:t>
            </a:r>
            <a:r>
              <a:rPr lang="en-US" altLang="zh-CN" sz="2800" b="1" dirty="0"/>
              <a:t>),</a:t>
            </a:r>
          </a:p>
          <a:p>
            <a:endParaRPr lang="en-US" altLang="zh-CN" sz="3200" b="1" dirty="0"/>
          </a:p>
          <a:p>
            <a:r>
              <a:rPr lang="en-US" altLang="zh-CN" sz="3200" b="1" dirty="0"/>
              <a:t>(1)  </a:t>
            </a:r>
            <a:r>
              <a:rPr lang="en-US" altLang="zh-CN" sz="3200" b="1" dirty="0" err="1"/>
              <a:t>w</a:t>
            </a:r>
            <a:r>
              <a:rPr lang="en-US" altLang="zh-CN" sz="3200" b="1" baseline="-25000" dirty="0" err="1"/>
              <a:t>ij</a:t>
            </a:r>
            <a:r>
              <a:rPr lang="en-US" altLang="zh-CN" sz="3200" b="1" dirty="0"/>
              <a:t>= </a:t>
            </a:r>
            <a:r>
              <a:rPr lang="en-US" altLang="zh-CN" sz="3200" b="1" dirty="0" err="1"/>
              <a:t>tf</a:t>
            </a:r>
            <a:r>
              <a:rPr lang="en-US" altLang="zh-CN" sz="3200" b="1" baseline="-25000" dirty="0" err="1"/>
              <a:t>ij</a:t>
            </a:r>
            <a:r>
              <a:rPr lang="en-US" altLang="zh-CN" sz="3200" b="1" dirty="0"/>
              <a:t>*</a:t>
            </a:r>
            <a:r>
              <a:rPr lang="en-US" altLang="zh-CN" sz="3200" b="1" dirty="0" err="1"/>
              <a:t>idf</a:t>
            </a:r>
            <a:r>
              <a:rPr lang="en-US" altLang="zh-CN" sz="3200" b="1" baseline="-25000" dirty="0" err="1"/>
              <a:t>i</a:t>
            </a:r>
            <a:endParaRPr lang="en-US" altLang="zh-CN" sz="3200" b="1" dirty="0"/>
          </a:p>
          <a:p>
            <a:r>
              <a:rPr lang="zh-CN" altLang="en-US" sz="3200" b="1" dirty="0"/>
              <a:t>此外还有很多变形</a:t>
            </a:r>
          </a:p>
        </p:txBody>
      </p:sp>
      <p:sp>
        <p:nvSpPr>
          <p:cNvPr id="102404" name="灯片编号占位符 3"/>
          <p:cNvSpPr>
            <a:spLocks noGrp="1"/>
          </p:cNvSpPr>
          <p:nvPr>
            <p:ph type="sldNum" sz="quarter" idx="12"/>
          </p:nvPr>
        </p:nvSpPr>
        <p:spPr>
          <a:noFill/>
        </p:spPr>
        <p:txBody>
          <a:bodyPr/>
          <a:lstStyle/>
          <a:p>
            <a:fld id="{D4749E89-A326-4764-994A-86FC011A501F}" type="slidenum">
              <a:rPr lang="en-US" altLang="zh-CN" smtClean="0">
                <a:ea typeface="黑体" pitchFamily="49" charset="-122"/>
              </a:rPr>
              <a:pPr/>
              <a:t>59</a:t>
            </a:fld>
            <a:endParaRPr lang="en-US" altLang="zh-CN">
              <a:ea typeface="黑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74755" name="内容占位符 2"/>
          <p:cNvSpPr>
            <a:spLocks noGrp="1"/>
          </p:cNvSpPr>
          <p:nvPr>
            <p:ph idx="1"/>
          </p:nvPr>
        </p:nvSpPr>
        <p:spPr/>
        <p:txBody>
          <a:bodyPr>
            <a:normAutofit/>
          </a:bodyPr>
          <a:lstStyle/>
          <a:p>
            <a:r>
              <a:rPr lang="zh-CN" altLang="en-US" sz="3200" b="1" dirty="0"/>
              <a:t>统计机器学习分类：</a:t>
            </a:r>
            <a:endParaRPr lang="en-US" altLang="zh-CN" sz="3200" b="1" dirty="0"/>
          </a:p>
          <a:p>
            <a:endParaRPr lang="en-US" altLang="zh-CN" sz="2800" b="1" dirty="0"/>
          </a:p>
          <a:p>
            <a:pPr lvl="1"/>
            <a:r>
              <a:rPr lang="zh-CN" altLang="en-US" sz="2800" b="1" dirty="0"/>
              <a:t>监督学习</a:t>
            </a:r>
            <a:endParaRPr lang="en-US" altLang="zh-CN" sz="2800" b="1" dirty="0"/>
          </a:p>
          <a:p>
            <a:pPr lvl="1"/>
            <a:r>
              <a:rPr lang="zh-CN" altLang="en-US" sz="2800" b="1" dirty="0"/>
              <a:t>非监督学习</a:t>
            </a:r>
            <a:endParaRPr lang="en-US" altLang="zh-CN" sz="2800" b="1" dirty="0"/>
          </a:p>
          <a:p>
            <a:pPr lvl="1"/>
            <a:r>
              <a:rPr lang="zh-CN" altLang="en-US" sz="2800" b="1" dirty="0"/>
              <a:t>半监督学习</a:t>
            </a:r>
            <a:endParaRPr lang="en-US" altLang="zh-CN" sz="2800" b="1" dirty="0"/>
          </a:p>
          <a:p>
            <a:pPr lvl="1"/>
            <a:r>
              <a:rPr lang="zh-CN" altLang="en-US" sz="2800" b="1" dirty="0"/>
              <a:t>弱监督</a:t>
            </a:r>
          </a:p>
        </p:txBody>
      </p:sp>
      <p:sp>
        <p:nvSpPr>
          <p:cNvPr id="74756" name="灯片编号占位符 3"/>
          <p:cNvSpPr>
            <a:spLocks noGrp="1"/>
          </p:cNvSpPr>
          <p:nvPr>
            <p:ph type="sldNum" sz="quarter" idx="12"/>
          </p:nvPr>
        </p:nvSpPr>
        <p:spPr>
          <a:noFill/>
        </p:spPr>
        <p:txBody>
          <a:bodyPr/>
          <a:lstStyle/>
          <a:p>
            <a:fld id="{5865B15F-6BA0-466C-A2F5-E86091C536B8}" type="slidenum">
              <a:rPr lang="en-US" altLang="zh-CN" smtClean="0">
                <a:ea typeface="黑体" pitchFamily="49" charset="-122"/>
              </a:rPr>
              <a:pPr/>
              <a:t>6</a:t>
            </a:fld>
            <a:endParaRPr lang="en-US" altLang="zh-CN">
              <a:ea typeface="黑体"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实际中的问题</a:t>
            </a:r>
          </a:p>
        </p:txBody>
      </p:sp>
      <p:sp>
        <p:nvSpPr>
          <p:cNvPr id="105475" name="内容占位符 2"/>
          <p:cNvSpPr>
            <a:spLocks noGrp="1"/>
          </p:cNvSpPr>
          <p:nvPr>
            <p:ph idx="1"/>
          </p:nvPr>
        </p:nvSpPr>
        <p:spPr>
          <a:xfrm>
            <a:off x="914400" y="1749972"/>
            <a:ext cx="7772400" cy="4269828"/>
          </a:xfrm>
        </p:spPr>
        <p:txBody>
          <a:bodyPr/>
          <a:lstStyle/>
          <a:p>
            <a:r>
              <a:rPr lang="zh-CN" altLang="en-US" sz="3200" b="1" dirty="0"/>
              <a:t>分类体系的建立</a:t>
            </a:r>
            <a:endParaRPr lang="en-US" altLang="zh-CN" sz="3200" b="1" dirty="0"/>
          </a:p>
          <a:p>
            <a:r>
              <a:rPr lang="zh-CN" altLang="en-US" sz="3200" b="1" dirty="0"/>
              <a:t>数据的收集</a:t>
            </a:r>
            <a:endParaRPr lang="en-US" altLang="zh-CN" sz="3200" b="1" dirty="0"/>
          </a:p>
          <a:p>
            <a:r>
              <a:rPr lang="zh-CN" altLang="en-US" sz="3200" b="1" dirty="0"/>
              <a:t>预处理</a:t>
            </a:r>
            <a:endParaRPr lang="en-US" altLang="zh-CN" sz="3200" b="1" dirty="0"/>
          </a:p>
          <a:p>
            <a:pPr lvl="1"/>
            <a:r>
              <a:rPr lang="zh-CN" altLang="en-US" sz="2800" b="1" dirty="0"/>
              <a:t>分词</a:t>
            </a:r>
            <a:endParaRPr lang="en-US" altLang="zh-CN" sz="2800" b="1" dirty="0"/>
          </a:p>
          <a:p>
            <a:pPr lvl="1"/>
            <a:r>
              <a:rPr lang="zh-CN" altLang="en-US" sz="2800" b="1" dirty="0"/>
              <a:t>停用词（</a:t>
            </a:r>
            <a:r>
              <a:rPr lang="en-US" altLang="zh-CN" sz="2800" b="1" dirty="0"/>
              <a:t>Stop word</a:t>
            </a:r>
            <a:r>
              <a:rPr lang="zh-CN" altLang="en-US" sz="2800" b="1" dirty="0"/>
              <a:t>）处理</a:t>
            </a:r>
            <a:endParaRPr lang="en-US" altLang="zh-CN" sz="2800" b="1" dirty="0"/>
          </a:p>
          <a:p>
            <a:pPr lvl="1"/>
            <a:r>
              <a:rPr lang="zh-CN" altLang="en-US" sz="2800" b="1" dirty="0"/>
              <a:t>词干化（</a:t>
            </a:r>
            <a:r>
              <a:rPr lang="en-US" altLang="zh-CN" sz="2800" b="1" dirty="0"/>
              <a:t>Stemming</a:t>
            </a:r>
            <a:r>
              <a:rPr lang="zh-CN" altLang="en-US" sz="2800" b="1" dirty="0"/>
              <a:t>）</a:t>
            </a:r>
            <a:endParaRPr lang="en-US" altLang="zh-CN" sz="2800" b="1" dirty="0"/>
          </a:p>
          <a:p>
            <a:pPr lvl="1"/>
            <a:r>
              <a:rPr lang="zh-CN" altLang="en-US" sz="2800" b="1" dirty="0"/>
              <a:t>特征选择</a:t>
            </a:r>
            <a:endParaRPr lang="en-US" altLang="zh-CN" sz="2800" b="1" dirty="0"/>
          </a:p>
          <a:p>
            <a:pPr lvl="1"/>
            <a:endParaRPr lang="zh-CN" altLang="en-US" dirty="0"/>
          </a:p>
        </p:txBody>
      </p:sp>
      <p:sp>
        <p:nvSpPr>
          <p:cNvPr id="105476" name="灯片编号占位符 3"/>
          <p:cNvSpPr>
            <a:spLocks noGrp="1"/>
          </p:cNvSpPr>
          <p:nvPr>
            <p:ph type="sldNum" sz="quarter" idx="12"/>
          </p:nvPr>
        </p:nvSpPr>
        <p:spPr>
          <a:noFill/>
        </p:spPr>
        <p:txBody>
          <a:bodyPr/>
          <a:lstStyle/>
          <a:p>
            <a:fld id="{20A58001-6E30-4AAA-9117-CB3AE387B7F0}" type="slidenum">
              <a:rPr lang="en-US" altLang="zh-CN" smtClean="0">
                <a:ea typeface="黑体" pitchFamily="49" charset="-122"/>
              </a:rPr>
              <a:pPr/>
              <a:t>60</a:t>
            </a:fld>
            <a:endParaRPr lang="en-US" altLang="zh-CN">
              <a:ea typeface="黑体"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练习题</a:t>
            </a:r>
          </a:p>
        </p:txBody>
      </p:sp>
      <p:sp>
        <p:nvSpPr>
          <p:cNvPr id="3" name="内容占位符 2"/>
          <p:cNvSpPr>
            <a:spLocks noGrp="1"/>
          </p:cNvSpPr>
          <p:nvPr>
            <p:ph sz="quarter" idx="1"/>
          </p:nvPr>
        </p:nvSpPr>
        <p:spPr/>
        <p:txBody>
          <a:bodyPr/>
          <a:lstStyle/>
          <a:p>
            <a:endParaRPr lang="en-US" altLang="zh-CN" dirty="0"/>
          </a:p>
          <a:p>
            <a:r>
              <a:rPr lang="zh-CN" altLang="en-US" dirty="0"/>
              <a:t>使用工具系统实现基于支持向量机方法的文本分类，并对比采用不同的特征、不同的超参数时，分类性能的优劣。</a:t>
            </a:r>
          </a:p>
        </p:txBody>
      </p:sp>
    </p:spTree>
    <p:extLst>
      <p:ext uri="{BB962C8B-B14F-4D97-AF65-F5344CB8AC3E}">
        <p14:creationId xmlns:p14="http://schemas.microsoft.com/office/powerpoint/2010/main" val="42327122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4.2 </a:t>
            </a:r>
            <a:r>
              <a:rPr lang="zh-CN" altLang="en-US" dirty="0"/>
              <a:t>决策树</a:t>
            </a:r>
          </a:p>
        </p:txBody>
      </p:sp>
      <p:sp>
        <p:nvSpPr>
          <p:cNvPr id="106499" name="内容占位符 2"/>
          <p:cNvSpPr>
            <a:spLocks noGrp="1"/>
          </p:cNvSpPr>
          <p:nvPr>
            <p:ph idx="1"/>
          </p:nvPr>
        </p:nvSpPr>
        <p:spPr>
          <a:xfrm>
            <a:off x="914400" y="1797268"/>
            <a:ext cx="7772400" cy="4222531"/>
          </a:xfrm>
        </p:spPr>
        <p:txBody>
          <a:bodyPr>
            <a:normAutofit/>
          </a:bodyPr>
          <a:lstStyle/>
          <a:p>
            <a:r>
              <a:rPr lang="zh-CN" altLang="en-US" sz="3200" b="1" dirty="0"/>
              <a:t>决策树模型是一种描述对实例进行分类的树形结构，由节点和有向边组成。节点有两种类型：内部节点和叶节点。内部节点表示一个特征或者属性，叶节点表示一个类。</a:t>
            </a:r>
          </a:p>
        </p:txBody>
      </p:sp>
      <p:sp>
        <p:nvSpPr>
          <p:cNvPr id="106500" name="灯片编号占位符 3"/>
          <p:cNvSpPr>
            <a:spLocks noGrp="1"/>
          </p:cNvSpPr>
          <p:nvPr>
            <p:ph type="sldNum" sz="quarter" idx="12"/>
          </p:nvPr>
        </p:nvSpPr>
        <p:spPr>
          <a:noFill/>
        </p:spPr>
        <p:txBody>
          <a:bodyPr/>
          <a:lstStyle/>
          <a:p>
            <a:fld id="{3CC3CAA2-8BFB-449C-B9D3-E2697E966C88}" type="slidenum">
              <a:rPr lang="en-US" altLang="zh-CN" smtClean="0">
                <a:ea typeface="黑体" pitchFamily="49" charset="-122"/>
              </a:rPr>
              <a:pPr/>
              <a:t>62</a:t>
            </a:fld>
            <a:endParaRPr lang="en-US" altLang="zh-CN">
              <a:ea typeface="黑体"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2"/>
          </p:nvPr>
        </p:nvSpPr>
        <p:spPr>
          <a:noFill/>
        </p:spPr>
        <p:txBody>
          <a:bodyPr/>
          <a:lstStyle/>
          <a:p>
            <a:fld id="{DAED0645-2AF3-4687-AB1B-B0C5E4717641}" type="slidenum">
              <a:rPr lang="en-US" altLang="zh-CN" smtClean="0">
                <a:ea typeface="黑体" pitchFamily="49" charset="-122"/>
              </a:rPr>
              <a:pPr/>
              <a:t>63</a:t>
            </a:fld>
            <a:endParaRPr lang="en-US" altLang="zh-CN">
              <a:ea typeface="黑体" pitchFamily="49" charset="-122"/>
            </a:endParaRPr>
          </a:p>
        </p:txBody>
      </p:sp>
      <p:sp>
        <p:nvSpPr>
          <p:cNvPr id="107523" name="灯片编号占位符 3"/>
          <p:cNvSpPr txBox="1">
            <a:spLocks/>
          </p:cNvSpPr>
          <p:nvPr/>
        </p:nvSpPr>
        <p:spPr bwMode="auto">
          <a:xfrm>
            <a:off x="7916863" y="6073775"/>
            <a:ext cx="1905000" cy="457200"/>
          </a:xfrm>
          <a:prstGeom prst="rect">
            <a:avLst/>
          </a:prstGeom>
          <a:noFill/>
          <a:ln w="9525">
            <a:noFill/>
            <a:miter lim="800000"/>
            <a:headEnd/>
            <a:tailEnd/>
          </a:ln>
        </p:spPr>
        <p:txBody>
          <a:bodyPr lIns="92075" tIns="46038" rIns="92075" bIns="46038" anchor="ctr"/>
          <a:lstStyle/>
          <a:p>
            <a:pPr algn="r"/>
            <a:fld id="{48E91961-2126-4518-8720-CB4563ED5E8E}" type="slidenum">
              <a:rPr kumimoji="0" lang="en-US" altLang="zh-CN" sz="1400"/>
              <a:pPr algn="r"/>
              <a:t>63</a:t>
            </a:fld>
            <a:endParaRPr kumimoji="0" lang="en-US" altLang="zh-CN" sz="1400"/>
          </a:p>
        </p:txBody>
      </p:sp>
      <p:sp>
        <p:nvSpPr>
          <p:cNvPr id="107524" name="椭圆 5"/>
          <p:cNvSpPr>
            <a:spLocks noChangeArrowheads="1"/>
          </p:cNvSpPr>
          <p:nvPr/>
        </p:nvSpPr>
        <p:spPr bwMode="auto">
          <a:xfrm>
            <a:off x="3370263" y="9842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25" name="TextBox 6"/>
          <p:cNvSpPr txBox="1">
            <a:spLocks noChangeArrowheads="1"/>
          </p:cNvSpPr>
          <p:nvPr/>
        </p:nvSpPr>
        <p:spPr bwMode="auto">
          <a:xfrm>
            <a:off x="3895725" y="874713"/>
            <a:ext cx="1695450" cy="400110"/>
          </a:xfrm>
          <a:prstGeom prst="rect">
            <a:avLst/>
          </a:prstGeom>
          <a:noFill/>
          <a:ln w="9525">
            <a:noFill/>
            <a:miter lim="800000"/>
            <a:headEnd/>
            <a:tailEnd/>
          </a:ln>
        </p:spPr>
        <p:txBody>
          <a:bodyPr>
            <a:spAutoFit/>
          </a:bodyPr>
          <a:lstStyle/>
          <a:p>
            <a:r>
              <a:rPr lang="zh-CN" altLang="en-US" sz="2000" b="1" dirty="0"/>
              <a:t>穿高跟鞋？</a:t>
            </a:r>
          </a:p>
        </p:txBody>
      </p:sp>
      <p:sp>
        <p:nvSpPr>
          <p:cNvPr id="107526" name="椭圆 7"/>
          <p:cNvSpPr>
            <a:spLocks noChangeArrowheads="1"/>
          </p:cNvSpPr>
          <p:nvPr/>
        </p:nvSpPr>
        <p:spPr bwMode="auto">
          <a:xfrm>
            <a:off x="5192713" y="2244725"/>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7527" name="直接箭头连接符 8"/>
          <p:cNvCxnSpPr>
            <a:cxnSpLocks noChangeShapeType="1"/>
            <a:stCxn id="107524" idx="4"/>
            <a:endCxn id="107526" idx="1"/>
          </p:cNvCxnSpPr>
          <p:nvPr/>
        </p:nvCxnSpPr>
        <p:spPr bwMode="auto">
          <a:xfrm>
            <a:off x="3560763" y="1365250"/>
            <a:ext cx="1689100" cy="935038"/>
          </a:xfrm>
          <a:prstGeom prst="straightConnector1">
            <a:avLst/>
          </a:prstGeom>
          <a:noFill/>
          <a:ln w="28575" algn="ctr">
            <a:solidFill>
              <a:schemeClr val="tx1"/>
            </a:solidFill>
            <a:round/>
            <a:headEnd/>
            <a:tailEnd type="arrow" w="med" len="med"/>
          </a:ln>
        </p:spPr>
      </p:cxnSp>
      <p:sp>
        <p:nvSpPr>
          <p:cNvPr id="107528" name="TextBox 9"/>
          <p:cNvSpPr txBox="1">
            <a:spLocks noChangeArrowheads="1"/>
          </p:cNvSpPr>
          <p:nvPr/>
        </p:nvSpPr>
        <p:spPr bwMode="auto">
          <a:xfrm>
            <a:off x="5710238" y="2768600"/>
            <a:ext cx="1695450" cy="400110"/>
          </a:xfrm>
          <a:prstGeom prst="rect">
            <a:avLst/>
          </a:prstGeom>
          <a:noFill/>
          <a:ln w="9525">
            <a:noFill/>
            <a:miter lim="800000"/>
            <a:headEnd/>
            <a:tailEnd/>
          </a:ln>
        </p:spPr>
        <p:txBody>
          <a:bodyPr>
            <a:spAutoFit/>
          </a:bodyPr>
          <a:lstStyle/>
          <a:p>
            <a:r>
              <a:rPr lang="en-US" altLang="zh-CN" sz="2000" b="1"/>
              <a:t>no</a:t>
            </a:r>
            <a:endParaRPr lang="zh-CN" altLang="en-US" sz="2000" b="1"/>
          </a:p>
        </p:txBody>
      </p:sp>
      <p:sp>
        <p:nvSpPr>
          <p:cNvPr id="107529" name="TextBox 10"/>
          <p:cNvSpPr txBox="1">
            <a:spLocks noChangeArrowheads="1"/>
          </p:cNvSpPr>
          <p:nvPr/>
        </p:nvSpPr>
        <p:spPr bwMode="auto">
          <a:xfrm>
            <a:off x="5707063" y="2187575"/>
            <a:ext cx="1695450" cy="400110"/>
          </a:xfrm>
          <a:prstGeom prst="rect">
            <a:avLst/>
          </a:prstGeom>
          <a:noFill/>
          <a:ln w="9525">
            <a:noFill/>
            <a:miter lim="800000"/>
            <a:headEnd/>
            <a:tailEnd/>
          </a:ln>
        </p:spPr>
        <p:txBody>
          <a:bodyPr>
            <a:spAutoFit/>
          </a:bodyPr>
          <a:lstStyle/>
          <a:p>
            <a:r>
              <a:rPr lang="zh-CN" altLang="en-US" sz="2000" b="1"/>
              <a:t>长发？</a:t>
            </a:r>
          </a:p>
        </p:txBody>
      </p:sp>
      <p:cxnSp>
        <p:nvCxnSpPr>
          <p:cNvPr id="107530" name="直接箭头连接符 12"/>
          <p:cNvCxnSpPr>
            <a:cxnSpLocks noChangeShapeType="1"/>
            <a:stCxn id="107524" idx="4"/>
          </p:cNvCxnSpPr>
          <p:nvPr/>
        </p:nvCxnSpPr>
        <p:spPr bwMode="auto">
          <a:xfrm flipH="1">
            <a:off x="2273300" y="1365250"/>
            <a:ext cx="1287463" cy="1096963"/>
          </a:xfrm>
          <a:prstGeom prst="straightConnector1">
            <a:avLst/>
          </a:prstGeom>
          <a:noFill/>
          <a:ln w="28575" algn="ctr">
            <a:solidFill>
              <a:schemeClr val="tx1"/>
            </a:solidFill>
            <a:round/>
            <a:headEnd/>
            <a:tailEnd type="arrow" w="med" len="med"/>
          </a:ln>
        </p:spPr>
      </p:cxnSp>
      <p:sp>
        <p:nvSpPr>
          <p:cNvPr id="107531" name="TextBox 13"/>
          <p:cNvSpPr txBox="1">
            <a:spLocks noChangeArrowheads="1"/>
          </p:cNvSpPr>
          <p:nvPr/>
        </p:nvSpPr>
        <p:spPr bwMode="auto">
          <a:xfrm>
            <a:off x="2357438" y="1520825"/>
            <a:ext cx="1695450" cy="400110"/>
          </a:xfrm>
          <a:prstGeom prst="rect">
            <a:avLst/>
          </a:prstGeom>
          <a:noFill/>
          <a:ln w="9525">
            <a:noFill/>
            <a:miter lim="800000"/>
            <a:headEnd/>
            <a:tailEnd/>
          </a:ln>
        </p:spPr>
        <p:txBody>
          <a:bodyPr>
            <a:spAutoFit/>
          </a:bodyPr>
          <a:lstStyle/>
          <a:p>
            <a:r>
              <a:rPr lang="en-US" altLang="zh-CN" sz="2000" b="1"/>
              <a:t>yes</a:t>
            </a:r>
            <a:endParaRPr lang="zh-CN" altLang="en-US" sz="2000" b="1"/>
          </a:p>
        </p:txBody>
      </p:sp>
      <p:sp>
        <p:nvSpPr>
          <p:cNvPr id="107532" name="TextBox 16"/>
          <p:cNvSpPr txBox="1">
            <a:spLocks noChangeArrowheads="1"/>
          </p:cNvSpPr>
          <p:nvPr/>
        </p:nvSpPr>
        <p:spPr bwMode="auto">
          <a:xfrm>
            <a:off x="658813" y="3740150"/>
            <a:ext cx="1968500" cy="2616101"/>
          </a:xfrm>
          <a:prstGeom prst="rect">
            <a:avLst/>
          </a:prstGeom>
          <a:noFill/>
          <a:ln w="9525">
            <a:noFill/>
            <a:miter lim="800000"/>
            <a:headEnd/>
            <a:tailEnd/>
          </a:ln>
        </p:spPr>
        <p:txBody>
          <a:bodyPr>
            <a:spAutoFit/>
          </a:bodyPr>
          <a:lstStyle/>
          <a:p>
            <a:r>
              <a:rPr lang="zh-CN" altLang="en-US" sz="2400" b="1" dirty="0"/>
              <a:t>可用的特征：</a:t>
            </a:r>
            <a:endParaRPr lang="en-US" altLang="zh-CN" sz="2400" b="1" dirty="0"/>
          </a:p>
          <a:p>
            <a:pPr lvl="1"/>
            <a:r>
              <a:rPr lang="zh-CN" altLang="en-US" sz="2400" b="1" dirty="0"/>
              <a:t>身高</a:t>
            </a:r>
            <a:endParaRPr lang="en-US" altLang="zh-CN" sz="2400" b="1" dirty="0"/>
          </a:p>
          <a:p>
            <a:pPr lvl="1"/>
            <a:r>
              <a:rPr lang="zh-CN" altLang="en-US" sz="2400" b="1" dirty="0"/>
              <a:t>体重</a:t>
            </a:r>
            <a:endParaRPr lang="en-US" altLang="zh-CN" sz="2400" b="1" dirty="0"/>
          </a:p>
          <a:p>
            <a:pPr lvl="1"/>
            <a:r>
              <a:rPr lang="zh-CN" altLang="en-US" sz="2400" b="1" dirty="0"/>
              <a:t>鞋的式样</a:t>
            </a:r>
            <a:endParaRPr lang="en-US" altLang="zh-CN" sz="2400" b="1" dirty="0"/>
          </a:p>
          <a:p>
            <a:pPr lvl="1"/>
            <a:r>
              <a:rPr lang="zh-CN" altLang="en-US" sz="2400" b="1" dirty="0"/>
              <a:t>头发长度</a:t>
            </a:r>
            <a:endParaRPr lang="en-US" altLang="zh-CN" sz="2400" b="1" dirty="0"/>
          </a:p>
          <a:p>
            <a:pPr lvl="1"/>
            <a:r>
              <a:rPr lang="zh-CN" altLang="en-US" sz="2400" b="1" dirty="0"/>
              <a:t>衣服颜色</a:t>
            </a:r>
            <a:endParaRPr lang="en-US" altLang="zh-CN" sz="2400" b="1" dirty="0"/>
          </a:p>
          <a:p>
            <a:pPr lvl="1"/>
            <a:r>
              <a:rPr lang="en-US" altLang="zh-CN" sz="2000" b="1" dirty="0"/>
              <a:t>……</a:t>
            </a:r>
            <a:endParaRPr lang="zh-CN" altLang="en-US" sz="2000" b="1" dirty="0"/>
          </a:p>
        </p:txBody>
      </p:sp>
      <p:sp>
        <p:nvSpPr>
          <p:cNvPr id="107533" name="椭圆 18"/>
          <p:cNvSpPr>
            <a:spLocks noChangeArrowheads="1"/>
          </p:cNvSpPr>
          <p:nvPr/>
        </p:nvSpPr>
        <p:spPr bwMode="auto">
          <a:xfrm>
            <a:off x="6043613" y="3467100"/>
            <a:ext cx="363537" cy="404813"/>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34" name="TextBox 19"/>
          <p:cNvSpPr txBox="1">
            <a:spLocks noChangeArrowheads="1"/>
          </p:cNvSpPr>
          <p:nvPr/>
        </p:nvSpPr>
        <p:spPr bwMode="auto">
          <a:xfrm>
            <a:off x="6589713" y="3402013"/>
            <a:ext cx="1616075" cy="400110"/>
          </a:xfrm>
          <a:prstGeom prst="rect">
            <a:avLst/>
          </a:prstGeom>
          <a:noFill/>
          <a:ln w="9525">
            <a:noFill/>
            <a:miter lim="800000"/>
            <a:headEnd/>
            <a:tailEnd/>
          </a:ln>
        </p:spPr>
        <p:txBody>
          <a:bodyPr>
            <a:spAutoFit/>
          </a:bodyPr>
          <a:lstStyle/>
          <a:p>
            <a:r>
              <a:rPr lang="zh-CN" altLang="en-US" sz="2000" b="1"/>
              <a:t>衣服颜色</a:t>
            </a:r>
          </a:p>
        </p:txBody>
      </p:sp>
      <p:cxnSp>
        <p:nvCxnSpPr>
          <p:cNvPr id="107535" name="直接箭头连接符 20"/>
          <p:cNvCxnSpPr>
            <a:cxnSpLocks noChangeShapeType="1"/>
            <a:stCxn id="107526" idx="4"/>
            <a:endCxn id="107533" idx="1"/>
          </p:cNvCxnSpPr>
          <p:nvPr/>
        </p:nvCxnSpPr>
        <p:spPr bwMode="auto">
          <a:xfrm>
            <a:off x="5383213" y="2625725"/>
            <a:ext cx="714375" cy="900113"/>
          </a:xfrm>
          <a:prstGeom prst="straightConnector1">
            <a:avLst/>
          </a:prstGeom>
          <a:noFill/>
          <a:ln w="28575" algn="ctr">
            <a:solidFill>
              <a:schemeClr val="tx1"/>
            </a:solidFill>
            <a:round/>
            <a:headEnd/>
            <a:tailEnd type="arrow" w="med" len="med"/>
          </a:ln>
        </p:spPr>
      </p:cxnSp>
      <p:sp>
        <p:nvSpPr>
          <p:cNvPr id="107536" name="TextBox 22"/>
          <p:cNvSpPr txBox="1">
            <a:spLocks noChangeArrowheads="1"/>
          </p:cNvSpPr>
          <p:nvPr/>
        </p:nvSpPr>
        <p:spPr bwMode="auto">
          <a:xfrm>
            <a:off x="6624638" y="4075113"/>
            <a:ext cx="1695450" cy="400110"/>
          </a:xfrm>
          <a:prstGeom prst="rect">
            <a:avLst/>
          </a:prstGeom>
          <a:noFill/>
          <a:ln w="9525">
            <a:noFill/>
            <a:miter lim="800000"/>
            <a:headEnd/>
            <a:tailEnd/>
          </a:ln>
        </p:spPr>
        <p:txBody>
          <a:bodyPr>
            <a:spAutoFit/>
          </a:bodyPr>
          <a:lstStyle/>
          <a:p>
            <a:r>
              <a:rPr lang="zh-CN" altLang="en-US" sz="2000" b="1"/>
              <a:t>素色</a:t>
            </a:r>
          </a:p>
        </p:txBody>
      </p:sp>
      <p:sp>
        <p:nvSpPr>
          <p:cNvPr id="107537" name="矩形 23"/>
          <p:cNvSpPr>
            <a:spLocks noChangeArrowheads="1"/>
          </p:cNvSpPr>
          <p:nvPr/>
        </p:nvSpPr>
        <p:spPr bwMode="auto">
          <a:xfrm>
            <a:off x="5341938" y="4789488"/>
            <a:ext cx="434975" cy="333375"/>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7538" name="直接箭头连接符 24"/>
          <p:cNvCxnSpPr>
            <a:cxnSpLocks noChangeShapeType="1"/>
            <a:endCxn id="107537" idx="0"/>
          </p:cNvCxnSpPr>
          <p:nvPr/>
        </p:nvCxnSpPr>
        <p:spPr bwMode="auto">
          <a:xfrm flipH="1">
            <a:off x="5559425" y="3932238"/>
            <a:ext cx="681038" cy="857250"/>
          </a:xfrm>
          <a:prstGeom prst="straightConnector1">
            <a:avLst/>
          </a:prstGeom>
          <a:noFill/>
          <a:ln w="28575" algn="ctr">
            <a:solidFill>
              <a:schemeClr val="tx1"/>
            </a:solidFill>
            <a:round/>
            <a:headEnd/>
            <a:tailEnd type="arrow" w="med" len="med"/>
          </a:ln>
        </p:spPr>
      </p:cxnSp>
      <p:cxnSp>
        <p:nvCxnSpPr>
          <p:cNvPr id="107539" name="直接箭头连接符 27"/>
          <p:cNvCxnSpPr>
            <a:cxnSpLocks noChangeShapeType="1"/>
          </p:cNvCxnSpPr>
          <p:nvPr/>
        </p:nvCxnSpPr>
        <p:spPr bwMode="auto">
          <a:xfrm>
            <a:off x="6240463" y="3932238"/>
            <a:ext cx="712787" cy="900112"/>
          </a:xfrm>
          <a:prstGeom prst="straightConnector1">
            <a:avLst/>
          </a:prstGeom>
          <a:noFill/>
          <a:ln w="28575" algn="ctr">
            <a:solidFill>
              <a:schemeClr val="tx1"/>
            </a:solidFill>
            <a:round/>
            <a:headEnd/>
            <a:tailEnd type="arrow" w="med" len="med"/>
          </a:ln>
        </p:spPr>
      </p:cxnSp>
      <p:sp>
        <p:nvSpPr>
          <p:cNvPr id="107540" name="TextBox 28"/>
          <p:cNvSpPr txBox="1">
            <a:spLocks noChangeArrowheads="1"/>
          </p:cNvSpPr>
          <p:nvPr/>
        </p:nvSpPr>
        <p:spPr bwMode="auto">
          <a:xfrm>
            <a:off x="5100638" y="3987800"/>
            <a:ext cx="1695450" cy="400110"/>
          </a:xfrm>
          <a:prstGeom prst="rect">
            <a:avLst/>
          </a:prstGeom>
          <a:noFill/>
          <a:ln w="9525">
            <a:noFill/>
            <a:miter lim="800000"/>
            <a:headEnd/>
            <a:tailEnd/>
          </a:ln>
        </p:spPr>
        <p:txBody>
          <a:bodyPr>
            <a:spAutoFit/>
          </a:bodyPr>
          <a:lstStyle/>
          <a:p>
            <a:r>
              <a:rPr lang="zh-CN" altLang="en-US" sz="2000" b="1"/>
              <a:t>花色</a:t>
            </a:r>
          </a:p>
        </p:txBody>
      </p:sp>
      <p:sp>
        <p:nvSpPr>
          <p:cNvPr id="107541" name="TextBox 29"/>
          <p:cNvSpPr txBox="1">
            <a:spLocks noChangeArrowheads="1"/>
          </p:cNvSpPr>
          <p:nvPr/>
        </p:nvSpPr>
        <p:spPr bwMode="auto">
          <a:xfrm>
            <a:off x="4548188" y="4727575"/>
            <a:ext cx="909637" cy="400110"/>
          </a:xfrm>
          <a:prstGeom prst="rect">
            <a:avLst/>
          </a:prstGeom>
          <a:noFill/>
          <a:ln w="9525">
            <a:noFill/>
            <a:miter lim="800000"/>
            <a:headEnd/>
            <a:tailEnd/>
          </a:ln>
        </p:spPr>
        <p:txBody>
          <a:bodyPr>
            <a:spAutoFit/>
          </a:bodyPr>
          <a:lstStyle/>
          <a:p>
            <a:r>
              <a:rPr lang="zh-CN" altLang="en-US" sz="2000" b="1"/>
              <a:t>女生</a:t>
            </a:r>
          </a:p>
        </p:txBody>
      </p:sp>
      <p:sp>
        <p:nvSpPr>
          <p:cNvPr id="107542" name="矩形 31"/>
          <p:cNvSpPr>
            <a:spLocks noChangeArrowheads="1"/>
          </p:cNvSpPr>
          <p:nvPr/>
        </p:nvSpPr>
        <p:spPr bwMode="auto">
          <a:xfrm>
            <a:off x="6734175" y="4833938"/>
            <a:ext cx="436563" cy="333375"/>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3" name="TextBox 35"/>
          <p:cNvSpPr txBox="1">
            <a:spLocks noChangeArrowheads="1"/>
          </p:cNvSpPr>
          <p:nvPr/>
        </p:nvSpPr>
        <p:spPr bwMode="auto">
          <a:xfrm>
            <a:off x="7204075" y="4772025"/>
            <a:ext cx="1228725" cy="400110"/>
          </a:xfrm>
          <a:prstGeom prst="rect">
            <a:avLst/>
          </a:prstGeom>
          <a:noFill/>
          <a:ln w="9525">
            <a:noFill/>
            <a:miter lim="800000"/>
            <a:headEnd/>
            <a:tailEnd/>
          </a:ln>
        </p:spPr>
        <p:txBody>
          <a:bodyPr>
            <a:spAutoFit/>
          </a:bodyPr>
          <a:lstStyle/>
          <a:p>
            <a:r>
              <a:rPr lang="zh-CN" altLang="en-US" sz="2000" b="1"/>
              <a:t>男生</a:t>
            </a:r>
          </a:p>
        </p:txBody>
      </p:sp>
      <p:sp>
        <p:nvSpPr>
          <p:cNvPr id="107544" name="TextBox 38"/>
          <p:cNvSpPr txBox="1">
            <a:spLocks noChangeArrowheads="1"/>
          </p:cNvSpPr>
          <p:nvPr/>
        </p:nvSpPr>
        <p:spPr bwMode="auto">
          <a:xfrm>
            <a:off x="4302125" y="1433513"/>
            <a:ext cx="1695450" cy="400110"/>
          </a:xfrm>
          <a:prstGeom prst="rect">
            <a:avLst/>
          </a:prstGeom>
          <a:noFill/>
          <a:ln w="9525">
            <a:noFill/>
            <a:miter lim="800000"/>
            <a:headEnd/>
            <a:tailEnd/>
          </a:ln>
        </p:spPr>
        <p:txBody>
          <a:bodyPr>
            <a:spAutoFit/>
          </a:bodyPr>
          <a:lstStyle/>
          <a:p>
            <a:r>
              <a:rPr lang="en-US" altLang="zh-CN" sz="2000" b="1"/>
              <a:t>no</a:t>
            </a:r>
            <a:endParaRPr lang="zh-CN" altLang="en-US" sz="2000" b="1"/>
          </a:p>
        </p:txBody>
      </p:sp>
      <p:sp>
        <p:nvSpPr>
          <p:cNvPr id="107545" name="矩形 42"/>
          <p:cNvSpPr>
            <a:spLocks noChangeArrowheads="1"/>
          </p:cNvSpPr>
          <p:nvPr/>
        </p:nvSpPr>
        <p:spPr bwMode="auto">
          <a:xfrm>
            <a:off x="2119313" y="2466975"/>
            <a:ext cx="434975" cy="334963"/>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6" name="矩形 60"/>
          <p:cNvSpPr>
            <a:spLocks noChangeArrowheads="1"/>
          </p:cNvSpPr>
          <p:nvPr/>
        </p:nvSpPr>
        <p:spPr bwMode="auto">
          <a:xfrm>
            <a:off x="4368800" y="3395663"/>
            <a:ext cx="434975" cy="334962"/>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7" name="TextBox 61"/>
          <p:cNvSpPr txBox="1">
            <a:spLocks noChangeArrowheads="1"/>
          </p:cNvSpPr>
          <p:nvPr/>
        </p:nvSpPr>
        <p:spPr bwMode="auto">
          <a:xfrm>
            <a:off x="3575050" y="3319463"/>
            <a:ext cx="909638" cy="400110"/>
          </a:xfrm>
          <a:prstGeom prst="rect">
            <a:avLst/>
          </a:prstGeom>
          <a:noFill/>
          <a:ln w="9525">
            <a:noFill/>
            <a:miter lim="800000"/>
            <a:headEnd/>
            <a:tailEnd/>
          </a:ln>
        </p:spPr>
        <p:txBody>
          <a:bodyPr>
            <a:spAutoFit/>
          </a:bodyPr>
          <a:lstStyle/>
          <a:p>
            <a:r>
              <a:rPr lang="zh-CN" altLang="en-US" sz="2000" b="1" dirty="0"/>
              <a:t>女生</a:t>
            </a:r>
          </a:p>
        </p:txBody>
      </p:sp>
      <p:cxnSp>
        <p:nvCxnSpPr>
          <p:cNvPr id="107548" name="直接箭头连接符 63"/>
          <p:cNvCxnSpPr>
            <a:cxnSpLocks noChangeShapeType="1"/>
            <a:stCxn id="107526" idx="4"/>
            <a:endCxn id="107546" idx="0"/>
          </p:cNvCxnSpPr>
          <p:nvPr/>
        </p:nvCxnSpPr>
        <p:spPr bwMode="auto">
          <a:xfrm flipH="1">
            <a:off x="4586288" y="2625725"/>
            <a:ext cx="796925" cy="769938"/>
          </a:xfrm>
          <a:prstGeom prst="straightConnector1">
            <a:avLst/>
          </a:prstGeom>
          <a:noFill/>
          <a:ln w="28575" algn="ctr">
            <a:solidFill>
              <a:schemeClr val="tx1"/>
            </a:solidFill>
            <a:round/>
            <a:headEnd/>
            <a:tailEnd type="arrow" w="med" len="med"/>
          </a:ln>
        </p:spPr>
      </p:cxnSp>
      <p:sp>
        <p:nvSpPr>
          <p:cNvPr id="107549" name="TextBox 64"/>
          <p:cNvSpPr txBox="1">
            <a:spLocks noChangeArrowheads="1"/>
          </p:cNvSpPr>
          <p:nvPr/>
        </p:nvSpPr>
        <p:spPr bwMode="auto">
          <a:xfrm>
            <a:off x="4403725" y="2638425"/>
            <a:ext cx="1695450" cy="400110"/>
          </a:xfrm>
          <a:prstGeom prst="rect">
            <a:avLst/>
          </a:prstGeom>
          <a:noFill/>
          <a:ln w="9525">
            <a:noFill/>
            <a:miter lim="800000"/>
            <a:headEnd/>
            <a:tailEnd/>
          </a:ln>
        </p:spPr>
        <p:txBody>
          <a:bodyPr>
            <a:spAutoFit/>
          </a:bodyPr>
          <a:lstStyle/>
          <a:p>
            <a:r>
              <a:rPr lang="en-US" altLang="zh-CN" sz="2000" b="1"/>
              <a:t>yes</a:t>
            </a:r>
            <a:endParaRPr lang="zh-CN" altLang="en-US" sz="2000" b="1"/>
          </a:p>
        </p:txBody>
      </p:sp>
      <p:sp>
        <p:nvSpPr>
          <p:cNvPr id="30" name="TextBox 61"/>
          <p:cNvSpPr txBox="1">
            <a:spLocks noChangeArrowheads="1"/>
          </p:cNvSpPr>
          <p:nvPr/>
        </p:nvSpPr>
        <p:spPr bwMode="auto">
          <a:xfrm>
            <a:off x="1427162" y="2870934"/>
            <a:ext cx="909638" cy="400110"/>
          </a:xfrm>
          <a:prstGeom prst="rect">
            <a:avLst/>
          </a:prstGeom>
          <a:noFill/>
          <a:ln w="9525">
            <a:noFill/>
            <a:miter lim="800000"/>
            <a:headEnd/>
            <a:tailEnd/>
          </a:ln>
        </p:spPr>
        <p:txBody>
          <a:bodyPr>
            <a:spAutoFit/>
          </a:bodyPr>
          <a:lstStyle/>
          <a:p>
            <a:r>
              <a:rPr lang="zh-CN" altLang="en-US" sz="2000" b="1" dirty="0"/>
              <a:t>女生</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a:spLocks noGrp="1"/>
          </p:cNvSpPr>
          <p:nvPr>
            <p:ph type="sldNum" sz="quarter" idx="12"/>
          </p:nvPr>
        </p:nvSpPr>
        <p:spPr>
          <a:noFill/>
        </p:spPr>
        <p:txBody>
          <a:bodyPr/>
          <a:lstStyle/>
          <a:p>
            <a:fld id="{4B04B2A6-9F8F-4481-8956-BEDAD428E0D6}" type="slidenum">
              <a:rPr lang="en-US" altLang="zh-CN" smtClean="0">
                <a:ea typeface="黑体" pitchFamily="49" charset="-122"/>
              </a:rPr>
              <a:pPr/>
              <a:t>64</a:t>
            </a:fld>
            <a:endParaRPr lang="en-US" altLang="zh-CN">
              <a:ea typeface="黑体" pitchFamily="49" charset="-122"/>
            </a:endParaRPr>
          </a:p>
        </p:txBody>
      </p:sp>
      <p:sp>
        <p:nvSpPr>
          <p:cNvPr id="108547" name="灯片编号占位符 3"/>
          <p:cNvSpPr txBox="1">
            <a:spLocks/>
          </p:cNvSpPr>
          <p:nvPr/>
        </p:nvSpPr>
        <p:spPr bwMode="auto">
          <a:xfrm>
            <a:off x="7916863" y="6073775"/>
            <a:ext cx="1905000" cy="457200"/>
          </a:xfrm>
          <a:prstGeom prst="rect">
            <a:avLst/>
          </a:prstGeom>
          <a:noFill/>
          <a:ln w="9525">
            <a:noFill/>
            <a:miter lim="800000"/>
            <a:headEnd/>
            <a:tailEnd/>
          </a:ln>
        </p:spPr>
        <p:txBody>
          <a:bodyPr lIns="92075" tIns="46038" rIns="92075" bIns="46038" anchor="ctr"/>
          <a:lstStyle/>
          <a:p>
            <a:pPr algn="r"/>
            <a:fld id="{ADC283FF-B84B-434D-95EF-B321842869C2}" type="slidenum">
              <a:rPr kumimoji="0" lang="en-US" altLang="zh-CN" sz="1400"/>
              <a:pPr algn="r"/>
              <a:t>64</a:t>
            </a:fld>
            <a:endParaRPr kumimoji="0" lang="en-US" altLang="zh-CN" sz="1400"/>
          </a:p>
        </p:txBody>
      </p:sp>
      <p:sp>
        <p:nvSpPr>
          <p:cNvPr id="108548" name="椭圆 5"/>
          <p:cNvSpPr>
            <a:spLocks noChangeArrowheads="1"/>
          </p:cNvSpPr>
          <p:nvPr/>
        </p:nvSpPr>
        <p:spPr bwMode="auto">
          <a:xfrm>
            <a:off x="3370263" y="9842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8549" name="TextBox 6"/>
          <p:cNvSpPr txBox="1">
            <a:spLocks noChangeArrowheads="1"/>
          </p:cNvSpPr>
          <p:nvPr/>
        </p:nvSpPr>
        <p:spPr bwMode="auto">
          <a:xfrm>
            <a:off x="3895725" y="874713"/>
            <a:ext cx="1695450" cy="400110"/>
          </a:xfrm>
          <a:prstGeom prst="rect">
            <a:avLst/>
          </a:prstGeom>
          <a:noFill/>
          <a:ln w="9525">
            <a:noFill/>
            <a:miter lim="800000"/>
            <a:headEnd/>
            <a:tailEnd/>
          </a:ln>
        </p:spPr>
        <p:txBody>
          <a:bodyPr>
            <a:spAutoFit/>
          </a:bodyPr>
          <a:lstStyle/>
          <a:p>
            <a:r>
              <a:rPr lang="zh-CN" altLang="en-US" sz="2000" b="1"/>
              <a:t>身高？</a:t>
            </a:r>
          </a:p>
        </p:txBody>
      </p:sp>
      <p:sp>
        <p:nvSpPr>
          <p:cNvPr id="108550" name="椭圆 7"/>
          <p:cNvSpPr>
            <a:spLocks noChangeArrowheads="1"/>
          </p:cNvSpPr>
          <p:nvPr/>
        </p:nvSpPr>
        <p:spPr bwMode="auto">
          <a:xfrm>
            <a:off x="5192713" y="2244725"/>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51" name="直接箭头连接符 8"/>
          <p:cNvCxnSpPr>
            <a:cxnSpLocks noChangeShapeType="1"/>
            <a:stCxn id="108548" idx="4"/>
            <a:endCxn id="108550" idx="1"/>
          </p:cNvCxnSpPr>
          <p:nvPr/>
        </p:nvCxnSpPr>
        <p:spPr bwMode="auto">
          <a:xfrm>
            <a:off x="3560763" y="1365250"/>
            <a:ext cx="1689100" cy="935038"/>
          </a:xfrm>
          <a:prstGeom prst="straightConnector1">
            <a:avLst/>
          </a:prstGeom>
          <a:noFill/>
          <a:ln w="28575" algn="ctr">
            <a:solidFill>
              <a:schemeClr val="tx1"/>
            </a:solidFill>
            <a:round/>
            <a:headEnd/>
            <a:tailEnd type="arrow" w="med" len="med"/>
          </a:ln>
        </p:spPr>
      </p:cxnSp>
      <p:sp>
        <p:nvSpPr>
          <p:cNvPr id="108552" name="TextBox 10"/>
          <p:cNvSpPr txBox="1">
            <a:spLocks noChangeArrowheads="1"/>
          </p:cNvSpPr>
          <p:nvPr/>
        </p:nvSpPr>
        <p:spPr bwMode="auto">
          <a:xfrm>
            <a:off x="5707063" y="2187575"/>
            <a:ext cx="1695450" cy="400110"/>
          </a:xfrm>
          <a:prstGeom prst="rect">
            <a:avLst/>
          </a:prstGeom>
          <a:noFill/>
          <a:ln w="9525">
            <a:noFill/>
            <a:miter lim="800000"/>
            <a:headEnd/>
            <a:tailEnd/>
          </a:ln>
        </p:spPr>
        <p:txBody>
          <a:bodyPr>
            <a:spAutoFit/>
          </a:bodyPr>
          <a:lstStyle/>
          <a:p>
            <a:r>
              <a:rPr lang="zh-CN" altLang="en-US" sz="2000" b="1"/>
              <a:t>体重？</a:t>
            </a:r>
          </a:p>
        </p:txBody>
      </p:sp>
      <p:cxnSp>
        <p:nvCxnSpPr>
          <p:cNvPr id="108553" name="直接箭头连接符 12"/>
          <p:cNvCxnSpPr>
            <a:cxnSpLocks noChangeShapeType="1"/>
            <a:stCxn id="108548" idx="4"/>
          </p:cNvCxnSpPr>
          <p:nvPr/>
        </p:nvCxnSpPr>
        <p:spPr bwMode="auto">
          <a:xfrm flipH="1">
            <a:off x="2273300" y="1365250"/>
            <a:ext cx="1287463" cy="1096963"/>
          </a:xfrm>
          <a:prstGeom prst="straightConnector1">
            <a:avLst/>
          </a:prstGeom>
          <a:noFill/>
          <a:ln w="28575" algn="ctr">
            <a:solidFill>
              <a:schemeClr val="tx1"/>
            </a:solidFill>
            <a:round/>
            <a:headEnd/>
            <a:tailEnd type="arrow" w="med" len="med"/>
          </a:ln>
        </p:spPr>
      </p:cxnSp>
      <p:sp>
        <p:nvSpPr>
          <p:cNvPr id="108554" name="TextBox 13"/>
          <p:cNvSpPr txBox="1">
            <a:spLocks noChangeArrowheads="1"/>
          </p:cNvSpPr>
          <p:nvPr/>
        </p:nvSpPr>
        <p:spPr bwMode="auto">
          <a:xfrm>
            <a:off x="2357438" y="1520825"/>
            <a:ext cx="1695450" cy="400110"/>
          </a:xfrm>
          <a:prstGeom prst="rect">
            <a:avLst/>
          </a:prstGeom>
          <a:noFill/>
          <a:ln w="9525">
            <a:noFill/>
            <a:miter lim="800000"/>
            <a:headEnd/>
            <a:tailEnd/>
          </a:ln>
        </p:spPr>
        <p:txBody>
          <a:bodyPr>
            <a:spAutoFit/>
          </a:bodyPr>
          <a:lstStyle/>
          <a:p>
            <a:r>
              <a:rPr lang="zh-CN" altLang="en-US" sz="2000" b="1" dirty="0"/>
              <a:t>高</a:t>
            </a:r>
          </a:p>
        </p:txBody>
      </p:sp>
      <p:sp>
        <p:nvSpPr>
          <p:cNvPr id="108555" name="TextBox 16"/>
          <p:cNvSpPr txBox="1">
            <a:spLocks noChangeArrowheads="1"/>
          </p:cNvSpPr>
          <p:nvPr/>
        </p:nvSpPr>
        <p:spPr bwMode="auto">
          <a:xfrm>
            <a:off x="658813" y="4030663"/>
            <a:ext cx="1968500" cy="2616101"/>
          </a:xfrm>
          <a:prstGeom prst="rect">
            <a:avLst/>
          </a:prstGeom>
          <a:noFill/>
          <a:ln w="9525">
            <a:noFill/>
            <a:miter lim="800000"/>
            <a:headEnd/>
            <a:tailEnd/>
          </a:ln>
        </p:spPr>
        <p:txBody>
          <a:bodyPr>
            <a:spAutoFit/>
          </a:bodyPr>
          <a:lstStyle/>
          <a:p>
            <a:r>
              <a:rPr lang="zh-CN" altLang="en-US" sz="2400" b="1" dirty="0"/>
              <a:t>可用的特征：</a:t>
            </a:r>
            <a:endParaRPr lang="en-US" altLang="zh-CN" sz="2400" b="1" dirty="0"/>
          </a:p>
          <a:p>
            <a:pPr lvl="1"/>
            <a:r>
              <a:rPr lang="zh-CN" altLang="en-US" sz="2400" b="1" dirty="0"/>
              <a:t>身高</a:t>
            </a:r>
            <a:endParaRPr lang="en-US" altLang="zh-CN" sz="2400" b="1" dirty="0"/>
          </a:p>
          <a:p>
            <a:pPr lvl="1"/>
            <a:r>
              <a:rPr lang="zh-CN" altLang="en-US" sz="2400" b="1" dirty="0"/>
              <a:t>体重</a:t>
            </a:r>
            <a:endParaRPr lang="en-US" altLang="zh-CN" sz="2400" b="1" dirty="0"/>
          </a:p>
          <a:p>
            <a:pPr lvl="1"/>
            <a:r>
              <a:rPr lang="zh-CN" altLang="en-US" sz="2400" b="1" dirty="0"/>
              <a:t>鞋的式样</a:t>
            </a:r>
            <a:endParaRPr lang="en-US" altLang="zh-CN" sz="2400" b="1" dirty="0"/>
          </a:p>
          <a:p>
            <a:pPr lvl="1"/>
            <a:r>
              <a:rPr lang="zh-CN" altLang="en-US" sz="2400" b="1" dirty="0"/>
              <a:t>头发长度</a:t>
            </a:r>
            <a:endParaRPr lang="en-US" altLang="zh-CN" sz="2400" b="1" dirty="0"/>
          </a:p>
          <a:p>
            <a:pPr lvl="1"/>
            <a:r>
              <a:rPr lang="zh-CN" altLang="en-US" sz="2400" b="1" dirty="0"/>
              <a:t>衣服颜色</a:t>
            </a:r>
            <a:endParaRPr lang="en-US" altLang="zh-CN" sz="2400" b="1" dirty="0"/>
          </a:p>
          <a:p>
            <a:pPr lvl="1"/>
            <a:r>
              <a:rPr lang="en-US" altLang="zh-CN" sz="2000" b="1" dirty="0"/>
              <a:t>……</a:t>
            </a:r>
            <a:endParaRPr lang="zh-CN" altLang="en-US" sz="2000" b="1" dirty="0"/>
          </a:p>
        </p:txBody>
      </p:sp>
      <p:sp>
        <p:nvSpPr>
          <p:cNvPr id="108556" name="椭圆 18"/>
          <p:cNvSpPr>
            <a:spLocks noChangeArrowheads="1"/>
          </p:cNvSpPr>
          <p:nvPr/>
        </p:nvSpPr>
        <p:spPr bwMode="auto">
          <a:xfrm>
            <a:off x="6043613" y="3467100"/>
            <a:ext cx="363537" cy="404813"/>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8557" name="TextBox 19"/>
          <p:cNvSpPr txBox="1">
            <a:spLocks noChangeArrowheads="1"/>
          </p:cNvSpPr>
          <p:nvPr/>
        </p:nvSpPr>
        <p:spPr bwMode="auto">
          <a:xfrm>
            <a:off x="6589713" y="3402013"/>
            <a:ext cx="1616075" cy="400110"/>
          </a:xfrm>
          <a:prstGeom prst="rect">
            <a:avLst/>
          </a:prstGeom>
          <a:noFill/>
          <a:ln w="9525">
            <a:noFill/>
            <a:miter lim="800000"/>
            <a:headEnd/>
            <a:tailEnd/>
          </a:ln>
        </p:spPr>
        <p:txBody>
          <a:bodyPr>
            <a:spAutoFit/>
          </a:bodyPr>
          <a:lstStyle/>
          <a:p>
            <a:r>
              <a:rPr lang="zh-CN" altLang="en-US" sz="2000" b="1"/>
              <a:t>衣服颜色？</a:t>
            </a:r>
          </a:p>
        </p:txBody>
      </p:sp>
      <p:cxnSp>
        <p:nvCxnSpPr>
          <p:cNvPr id="108558" name="直接箭头连接符 20"/>
          <p:cNvCxnSpPr>
            <a:cxnSpLocks noChangeShapeType="1"/>
            <a:stCxn id="108550" idx="4"/>
            <a:endCxn id="108556" idx="1"/>
          </p:cNvCxnSpPr>
          <p:nvPr/>
        </p:nvCxnSpPr>
        <p:spPr bwMode="auto">
          <a:xfrm>
            <a:off x="5383213" y="2625725"/>
            <a:ext cx="714375" cy="900113"/>
          </a:xfrm>
          <a:prstGeom prst="straightConnector1">
            <a:avLst/>
          </a:prstGeom>
          <a:noFill/>
          <a:ln w="28575" algn="ctr">
            <a:solidFill>
              <a:schemeClr val="tx1"/>
            </a:solidFill>
            <a:round/>
            <a:headEnd/>
            <a:tailEnd type="arrow" w="med" len="med"/>
          </a:ln>
        </p:spPr>
      </p:cxnSp>
      <p:cxnSp>
        <p:nvCxnSpPr>
          <p:cNvPr id="108559" name="直接箭头连接符 24"/>
          <p:cNvCxnSpPr>
            <a:cxnSpLocks noChangeShapeType="1"/>
            <a:stCxn id="108556" idx="4"/>
          </p:cNvCxnSpPr>
          <p:nvPr/>
        </p:nvCxnSpPr>
        <p:spPr bwMode="auto">
          <a:xfrm flipH="1">
            <a:off x="5559425" y="3871913"/>
            <a:ext cx="666750" cy="1614487"/>
          </a:xfrm>
          <a:prstGeom prst="straightConnector1">
            <a:avLst/>
          </a:prstGeom>
          <a:noFill/>
          <a:ln w="28575" algn="ctr">
            <a:solidFill>
              <a:schemeClr val="tx1"/>
            </a:solidFill>
            <a:round/>
            <a:headEnd/>
            <a:tailEnd type="arrow" w="med" len="med"/>
          </a:ln>
        </p:spPr>
      </p:cxnSp>
      <p:cxnSp>
        <p:nvCxnSpPr>
          <p:cNvPr id="108560" name="直接箭头连接符 27"/>
          <p:cNvCxnSpPr>
            <a:cxnSpLocks noChangeShapeType="1"/>
          </p:cNvCxnSpPr>
          <p:nvPr/>
        </p:nvCxnSpPr>
        <p:spPr bwMode="auto">
          <a:xfrm>
            <a:off x="6240463" y="3932238"/>
            <a:ext cx="712787" cy="1598612"/>
          </a:xfrm>
          <a:prstGeom prst="straightConnector1">
            <a:avLst/>
          </a:prstGeom>
          <a:noFill/>
          <a:ln w="28575" algn="ctr">
            <a:solidFill>
              <a:schemeClr val="tx1"/>
            </a:solidFill>
            <a:round/>
            <a:headEnd/>
            <a:tailEnd type="arrow" w="med" len="med"/>
          </a:ln>
        </p:spPr>
      </p:cxnSp>
      <p:sp>
        <p:nvSpPr>
          <p:cNvPr id="108561" name="TextBox 38"/>
          <p:cNvSpPr txBox="1">
            <a:spLocks noChangeArrowheads="1"/>
          </p:cNvSpPr>
          <p:nvPr/>
        </p:nvSpPr>
        <p:spPr bwMode="auto">
          <a:xfrm>
            <a:off x="4302125" y="1433513"/>
            <a:ext cx="1695450" cy="400110"/>
          </a:xfrm>
          <a:prstGeom prst="rect">
            <a:avLst/>
          </a:prstGeom>
          <a:noFill/>
          <a:ln w="9525">
            <a:noFill/>
            <a:miter lim="800000"/>
            <a:headEnd/>
            <a:tailEnd/>
          </a:ln>
        </p:spPr>
        <p:txBody>
          <a:bodyPr>
            <a:spAutoFit/>
          </a:bodyPr>
          <a:lstStyle/>
          <a:p>
            <a:r>
              <a:rPr lang="zh-CN" altLang="en-US" sz="2000" b="1"/>
              <a:t>矮</a:t>
            </a:r>
          </a:p>
        </p:txBody>
      </p:sp>
      <p:cxnSp>
        <p:nvCxnSpPr>
          <p:cNvPr id="108562" name="直接箭头连接符 63"/>
          <p:cNvCxnSpPr>
            <a:cxnSpLocks noChangeShapeType="1"/>
            <a:stCxn id="108550" idx="4"/>
          </p:cNvCxnSpPr>
          <p:nvPr/>
        </p:nvCxnSpPr>
        <p:spPr bwMode="auto">
          <a:xfrm flipH="1">
            <a:off x="4586288" y="2625725"/>
            <a:ext cx="796925" cy="769938"/>
          </a:xfrm>
          <a:prstGeom prst="straightConnector1">
            <a:avLst/>
          </a:prstGeom>
          <a:noFill/>
          <a:ln w="28575" algn="ctr">
            <a:solidFill>
              <a:schemeClr val="tx1"/>
            </a:solidFill>
            <a:round/>
            <a:headEnd/>
            <a:tailEnd type="arrow" w="med" len="med"/>
          </a:ln>
        </p:spPr>
      </p:cxnSp>
      <p:sp>
        <p:nvSpPr>
          <p:cNvPr id="108563" name="TextBox 64"/>
          <p:cNvSpPr txBox="1">
            <a:spLocks noChangeArrowheads="1"/>
          </p:cNvSpPr>
          <p:nvPr/>
        </p:nvSpPr>
        <p:spPr bwMode="auto">
          <a:xfrm>
            <a:off x="4403725" y="2638425"/>
            <a:ext cx="574675" cy="400110"/>
          </a:xfrm>
          <a:prstGeom prst="rect">
            <a:avLst/>
          </a:prstGeom>
          <a:noFill/>
          <a:ln w="9525">
            <a:noFill/>
            <a:miter lim="800000"/>
            <a:headEnd/>
            <a:tailEnd/>
          </a:ln>
        </p:spPr>
        <p:txBody>
          <a:bodyPr>
            <a:spAutoFit/>
          </a:bodyPr>
          <a:lstStyle/>
          <a:p>
            <a:r>
              <a:rPr lang="zh-CN" altLang="en-US" sz="2000" b="1"/>
              <a:t>重</a:t>
            </a:r>
          </a:p>
        </p:txBody>
      </p:sp>
      <p:sp>
        <p:nvSpPr>
          <p:cNvPr id="108564" name="椭圆 7"/>
          <p:cNvSpPr>
            <a:spLocks noChangeArrowheads="1"/>
          </p:cNvSpPr>
          <p:nvPr/>
        </p:nvSpPr>
        <p:spPr bwMode="auto">
          <a:xfrm>
            <a:off x="2108200" y="24701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65" name="直接箭头连接符 24"/>
          <p:cNvCxnSpPr>
            <a:cxnSpLocks noChangeShapeType="1"/>
          </p:cNvCxnSpPr>
          <p:nvPr/>
        </p:nvCxnSpPr>
        <p:spPr bwMode="auto">
          <a:xfrm flipH="1">
            <a:off x="1619250" y="2879725"/>
            <a:ext cx="681038" cy="857250"/>
          </a:xfrm>
          <a:prstGeom prst="straightConnector1">
            <a:avLst/>
          </a:prstGeom>
          <a:noFill/>
          <a:ln w="28575" algn="ctr">
            <a:solidFill>
              <a:schemeClr val="tx1"/>
            </a:solidFill>
            <a:round/>
            <a:headEnd/>
            <a:tailEnd type="arrow" w="med" len="med"/>
          </a:ln>
        </p:spPr>
      </p:cxnSp>
      <p:cxnSp>
        <p:nvCxnSpPr>
          <p:cNvPr id="108566" name="直接箭头连接符 27"/>
          <p:cNvCxnSpPr>
            <a:cxnSpLocks noChangeShapeType="1"/>
          </p:cNvCxnSpPr>
          <p:nvPr/>
        </p:nvCxnSpPr>
        <p:spPr bwMode="auto">
          <a:xfrm>
            <a:off x="2300288" y="2879725"/>
            <a:ext cx="712787" cy="900113"/>
          </a:xfrm>
          <a:prstGeom prst="straightConnector1">
            <a:avLst/>
          </a:prstGeom>
          <a:noFill/>
          <a:ln w="28575" algn="ctr">
            <a:solidFill>
              <a:schemeClr val="tx1"/>
            </a:solidFill>
            <a:round/>
            <a:headEnd/>
            <a:tailEnd type="arrow" w="med" len="med"/>
          </a:ln>
        </p:spPr>
      </p:cxnSp>
      <p:sp>
        <p:nvSpPr>
          <p:cNvPr id="108567" name="TextBox 64"/>
          <p:cNvSpPr txBox="1">
            <a:spLocks noChangeArrowheads="1"/>
          </p:cNvSpPr>
          <p:nvPr/>
        </p:nvSpPr>
        <p:spPr bwMode="auto">
          <a:xfrm>
            <a:off x="5913438" y="2697163"/>
            <a:ext cx="574675" cy="400110"/>
          </a:xfrm>
          <a:prstGeom prst="rect">
            <a:avLst/>
          </a:prstGeom>
          <a:noFill/>
          <a:ln w="9525">
            <a:noFill/>
            <a:miter lim="800000"/>
            <a:headEnd/>
            <a:tailEnd/>
          </a:ln>
        </p:spPr>
        <p:txBody>
          <a:bodyPr>
            <a:spAutoFit/>
          </a:bodyPr>
          <a:lstStyle/>
          <a:p>
            <a:r>
              <a:rPr lang="zh-CN" altLang="en-US" sz="2000" b="1"/>
              <a:t>轻</a:t>
            </a:r>
          </a:p>
        </p:txBody>
      </p:sp>
      <p:sp>
        <p:nvSpPr>
          <p:cNvPr id="108568" name="椭圆 7"/>
          <p:cNvSpPr>
            <a:spLocks noChangeArrowheads="1"/>
          </p:cNvSpPr>
          <p:nvPr/>
        </p:nvSpPr>
        <p:spPr bwMode="auto">
          <a:xfrm>
            <a:off x="4402138" y="3398838"/>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69" name="直接箭头连接符 24"/>
          <p:cNvCxnSpPr>
            <a:cxnSpLocks noChangeShapeType="1"/>
          </p:cNvCxnSpPr>
          <p:nvPr/>
        </p:nvCxnSpPr>
        <p:spPr bwMode="auto">
          <a:xfrm flipH="1">
            <a:off x="3911600" y="3808413"/>
            <a:ext cx="681038" cy="857250"/>
          </a:xfrm>
          <a:prstGeom prst="straightConnector1">
            <a:avLst/>
          </a:prstGeom>
          <a:noFill/>
          <a:ln w="28575" algn="ctr">
            <a:solidFill>
              <a:schemeClr val="tx1"/>
            </a:solidFill>
            <a:round/>
            <a:headEnd/>
            <a:tailEnd type="arrow" w="med" len="med"/>
          </a:ln>
        </p:spPr>
      </p:cxnSp>
      <p:cxnSp>
        <p:nvCxnSpPr>
          <p:cNvPr id="108570" name="直接箭头连接符 27"/>
          <p:cNvCxnSpPr>
            <a:cxnSpLocks noChangeShapeType="1"/>
          </p:cNvCxnSpPr>
          <p:nvPr/>
        </p:nvCxnSpPr>
        <p:spPr bwMode="auto">
          <a:xfrm>
            <a:off x="4592638" y="3808413"/>
            <a:ext cx="712787" cy="900112"/>
          </a:xfrm>
          <a:prstGeom prst="straightConnector1">
            <a:avLst/>
          </a:prstGeom>
          <a:noFill/>
          <a:ln w="28575" algn="ctr">
            <a:solidFill>
              <a:schemeClr val="tx1"/>
            </a:solidFill>
            <a:round/>
            <a:headEnd/>
            <a:tailEnd type="arrow" w="med" len="med"/>
          </a:ln>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决策树学习</a:t>
            </a:r>
          </a:p>
        </p:txBody>
      </p:sp>
      <p:sp>
        <p:nvSpPr>
          <p:cNvPr id="59396" name="内容占位符 2"/>
          <p:cNvSpPr>
            <a:spLocks noGrp="1"/>
          </p:cNvSpPr>
          <p:nvPr>
            <p:ph idx="1"/>
          </p:nvPr>
        </p:nvSpPr>
        <p:spPr>
          <a:xfrm>
            <a:off x="685800" y="4325938"/>
            <a:ext cx="7772400" cy="1770062"/>
          </a:xfrm>
        </p:spPr>
        <p:txBody>
          <a:bodyPr>
            <a:normAutofit/>
          </a:bodyPr>
          <a:lstStyle/>
          <a:p>
            <a:r>
              <a:rPr lang="zh-CN" altLang="en-US" sz="3200" b="1" dirty="0"/>
              <a:t>决策树学习就是从训练集中归纳出一组分类规则，得到一个与训练集矛盾较小的决策树</a:t>
            </a:r>
          </a:p>
        </p:txBody>
      </p:sp>
      <p:sp>
        <p:nvSpPr>
          <p:cNvPr id="59397" name="灯片编号占位符 3"/>
          <p:cNvSpPr>
            <a:spLocks noGrp="1"/>
          </p:cNvSpPr>
          <p:nvPr>
            <p:ph type="sldNum" sz="quarter" idx="12"/>
          </p:nvPr>
        </p:nvSpPr>
        <p:spPr>
          <a:noFill/>
        </p:spPr>
        <p:txBody>
          <a:bodyPr/>
          <a:lstStyle/>
          <a:p>
            <a:fld id="{4E7C28B4-5570-4B56-9B93-CDB7E17D69B8}" type="slidenum">
              <a:rPr lang="en-US" altLang="zh-CN" smtClean="0">
                <a:ea typeface="黑体" pitchFamily="49" charset="-122"/>
              </a:rPr>
              <a:pPr/>
              <a:t>65</a:t>
            </a:fld>
            <a:endParaRPr lang="en-US" altLang="zh-CN">
              <a:ea typeface="黑体" pitchFamily="49" charset="-122"/>
            </a:endParaRPr>
          </a:p>
        </p:txBody>
      </p:sp>
      <p:graphicFrame>
        <p:nvGraphicFramePr>
          <p:cNvPr id="59394" name="Object 1" descr="羊皮纸"/>
          <p:cNvGraphicFramePr>
            <a:graphicFrameLocks noChangeAspect="1"/>
          </p:cNvGraphicFramePr>
          <p:nvPr/>
        </p:nvGraphicFramePr>
        <p:xfrm>
          <a:off x="1103313" y="1766888"/>
          <a:ext cx="7188200" cy="2311400"/>
        </p:xfrm>
        <a:graphic>
          <a:graphicData uri="http://schemas.openxmlformats.org/presentationml/2006/ole">
            <mc:AlternateContent xmlns:mc="http://schemas.openxmlformats.org/markup-compatibility/2006">
              <mc:Choice xmlns:v="urn:schemas-microsoft-com:vml" Requires="v">
                <p:oleObj spid="_x0000_s437320" name="公式" r:id="rId4" imgW="3136680" imgH="965160" progId="Equation.3">
                  <p:embed/>
                </p:oleObj>
              </mc:Choice>
              <mc:Fallback>
                <p:oleObj name="公式" r:id="rId4" imgW="3136680" imgH="96516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1766888"/>
                        <a:ext cx="7188200"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9571" name="内容占位符 2"/>
          <p:cNvSpPr>
            <a:spLocks noGrp="1"/>
          </p:cNvSpPr>
          <p:nvPr>
            <p:ph idx="1"/>
          </p:nvPr>
        </p:nvSpPr>
        <p:spPr/>
        <p:txBody>
          <a:bodyPr>
            <a:normAutofit/>
          </a:bodyPr>
          <a:lstStyle/>
          <a:p>
            <a:r>
              <a:rPr lang="zh-CN" altLang="en-US" sz="3200" b="1" dirty="0"/>
              <a:t>对于给定的训练集，可以构造出多个决策树，一般以损失函数最小化作为优化目标</a:t>
            </a:r>
            <a:endParaRPr lang="en-US" altLang="zh-CN" sz="3200" b="1" dirty="0"/>
          </a:p>
          <a:p>
            <a:r>
              <a:rPr lang="zh-CN" altLang="en-US" sz="3200" b="1" dirty="0"/>
              <a:t>从所有决策树中选取最优决策树是一个</a:t>
            </a:r>
            <a:r>
              <a:rPr lang="en-US" altLang="zh-CN" sz="3200" b="1" dirty="0"/>
              <a:t>NPC</a:t>
            </a:r>
            <a:r>
              <a:rPr lang="zh-CN" altLang="en-US" sz="3200" b="1" dirty="0"/>
              <a:t>问题，所以一般采用启发式方法，得到一个近似解</a:t>
            </a:r>
          </a:p>
        </p:txBody>
      </p:sp>
      <p:sp>
        <p:nvSpPr>
          <p:cNvPr id="109572" name="灯片编号占位符 3"/>
          <p:cNvSpPr>
            <a:spLocks noGrp="1"/>
          </p:cNvSpPr>
          <p:nvPr>
            <p:ph type="sldNum" sz="quarter" idx="12"/>
          </p:nvPr>
        </p:nvSpPr>
        <p:spPr>
          <a:noFill/>
        </p:spPr>
        <p:txBody>
          <a:bodyPr/>
          <a:lstStyle/>
          <a:p>
            <a:fld id="{9C7F1B9E-B2BA-43B7-946D-43BBFD68D286}" type="slidenum">
              <a:rPr lang="en-US" altLang="zh-CN" smtClean="0">
                <a:ea typeface="黑体" pitchFamily="49" charset="-122"/>
              </a:rPr>
              <a:pPr/>
              <a:t>66</a:t>
            </a:fld>
            <a:endParaRPr lang="en-US" altLang="zh-CN">
              <a:ea typeface="黑体"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0595" name="内容占位符 2"/>
          <p:cNvSpPr>
            <a:spLocks noGrp="1"/>
          </p:cNvSpPr>
          <p:nvPr>
            <p:ph idx="1"/>
          </p:nvPr>
        </p:nvSpPr>
        <p:spPr/>
        <p:txBody>
          <a:bodyPr>
            <a:normAutofit/>
          </a:bodyPr>
          <a:lstStyle/>
          <a:p>
            <a:r>
              <a:rPr lang="zh-CN" altLang="en-US" sz="3200" b="1" dirty="0"/>
              <a:t>决策树学习包括</a:t>
            </a:r>
            <a:endParaRPr lang="en-US" altLang="zh-CN" sz="3200" b="1" dirty="0"/>
          </a:p>
          <a:p>
            <a:endParaRPr lang="en-US" altLang="zh-CN" sz="2800" b="1" dirty="0"/>
          </a:p>
          <a:p>
            <a:pPr lvl="1"/>
            <a:r>
              <a:rPr lang="zh-CN" altLang="en-US" sz="2800" b="1" dirty="0"/>
              <a:t>特征选择</a:t>
            </a:r>
            <a:endParaRPr lang="en-US" altLang="zh-CN" sz="2800" b="1" dirty="0"/>
          </a:p>
          <a:p>
            <a:pPr lvl="1"/>
            <a:r>
              <a:rPr lang="zh-CN" altLang="en-US" sz="2800" b="1" dirty="0"/>
              <a:t>决策树生成</a:t>
            </a:r>
            <a:endParaRPr lang="en-US" altLang="zh-CN" sz="2800" b="1" dirty="0"/>
          </a:p>
          <a:p>
            <a:pPr lvl="1"/>
            <a:r>
              <a:rPr lang="zh-CN" altLang="en-US" sz="2800" b="1" dirty="0"/>
              <a:t>决策树剪枝</a:t>
            </a:r>
          </a:p>
        </p:txBody>
      </p:sp>
      <p:sp>
        <p:nvSpPr>
          <p:cNvPr id="110596" name="灯片编号占位符 3"/>
          <p:cNvSpPr>
            <a:spLocks noGrp="1"/>
          </p:cNvSpPr>
          <p:nvPr>
            <p:ph type="sldNum" sz="quarter" idx="12"/>
          </p:nvPr>
        </p:nvSpPr>
        <p:spPr>
          <a:noFill/>
        </p:spPr>
        <p:txBody>
          <a:bodyPr/>
          <a:lstStyle/>
          <a:p>
            <a:fld id="{BA3C77C8-B71B-4878-825B-19E67CD8FF04}" type="slidenum">
              <a:rPr lang="en-US" altLang="zh-CN" smtClean="0">
                <a:ea typeface="黑体" pitchFamily="49" charset="-122"/>
              </a:rPr>
              <a:pPr/>
              <a:t>67</a:t>
            </a:fld>
            <a:endParaRPr lang="en-US" altLang="zh-CN">
              <a:ea typeface="黑体"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特征选择</a:t>
            </a:r>
          </a:p>
        </p:txBody>
      </p:sp>
      <p:sp>
        <p:nvSpPr>
          <p:cNvPr id="111619" name="内容占位符 2"/>
          <p:cNvSpPr>
            <a:spLocks noGrp="1"/>
          </p:cNvSpPr>
          <p:nvPr>
            <p:ph idx="1"/>
          </p:nvPr>
        </p:nvSpPr>
        <p:spPr/>
        <p:txBody>
          <a:bodyPr/>
          <a:lstStyle/>
          <a:p>
            <a:r>
              <a:rPr lang="zh-CN" altLang="en-US" sz="3200" b="1" dirty="0"/>
              <a:t>一个问题中可能有不同的特征，不同的特征具有不同的分类能力，特征选择就是如何选取出那些分类能力强的特征。</a:t>
            </a:r>
            <a:endParaRPr lang="en-US" altLang="zh-CN" sz="3200" b="1" dirty="0"/>
          </a:p>
          <a:p>
            <a:endParaRPr lang="en-US" altLang="zh-CN" sz="3200" b="1" dirty="0"/>
          </a:p>
          <a:p>
            <a:r>
              <a:rPr lang="zh-CN" altLang="en-US" sz="3200" b="1" dirty="0"/>
              <a:t>决策树中一般按照</a:t>
            </a:r>
            <a:r>
              <a:rPr lang="zh-CN" altLang="en-US" sz="3200" b="1" dirty="0">
                <a:solidFill>
                  <a:srgbClr val="FF0000"/>
                </a:solidFill>
              </a:rPr>
              <a:t>信息增益</a:t>
            </a:r>
            <a:r>
              <a:rPr lang="zh-CN" altLang="en-US" sz="3200" b="1" dirty="0"/>
              <a:t>选择特征</a:t>
            </a:r>
            <a:endParaRPr lang="en-US" altLang="zh-CN" sz="3200" b="1" dirty="0"/>
          </a:p>
          <a:p>
            <a:endParaRPr lang="en-US" altLang="zh-CN" sz="3200" b="1" dirty="0"/>
          </a:p>
          <a:p>
            <a:r>
              <a:rPr lang="zh-CN" altLang="en-US" sz="3200" b="1" dirty="0"/>
              <a:t>所谓的信息增益就是某个特征</a:t>
            </a:r>
            <a:r>
              <a:rPr lang="en-US" altLang="zh-CN" sz="3200" b="1" dirty="0"/>
              <a:t>A</a:t>
            </a:r>
            <a:r>
              <a:rPr lang="zh-CN" altLang="en-US" sz="3200" b="1" dirty="0"/>
              <a:t>对数据集</a:t>
            </a:r>
            <a:r>
              <a:rPr lang="en-US" altLang="zh-CN" sz="3200" b="1" dirty="0"/>
              <a:t>D</a:t>
            </a:r>
            <a:r>
              <a:rPr lang="zh-CN" altLang="en-US" sz="3200" b="1" dirty="0"/>
              <a:t>进行分类的不确定性减少的程度</a:t>
            </a:r>
            <a:endParaRPr lang="en-US" altLang="zh-CN" sz="3200" b="1" dirty="0"/>
          </a:p>
          <a:p>
            <a:endParaRPr lang="zh-CN" altLang="en-US" dirty="0"/>
          </a:p>
        </p:txBody>
      </p:sp>
      <p:sp>
        <p:nvSpPr>
          <p:cNvPr id="111620" name="灯片编号占位符 3"/>
          <p:cNvSpPr>
            <a:spLocks noGrp="1"/>
          </p:cNvSpPr>
          <p:nvPr>
            <p:ph type="sldNum" sz="quarter" idx="12"/>
          </p:nvPr>
        </p:nvSpPr>
        <p:spPr>
          <a:noFill/>
        </p:spPr>
        <p:txBody>
          <a:bodyPr/>
          <a:lstStyle/>
          <a:p>
            <a:fld id="{DA6DBFE2-34C4-4054-8E55-E4C35D50AD38}" type="slidenum">
              <a:rPr lang="en-US" altLang="zh-CN" smtClean="0">
                <a:ea typeface="黑体" pitchFamily="49" charset="-122"/>
              </a:rPr>
              <a:pPr/>
              <a:t>68</a:t>
            </a:fld>
            <a:endParaRPr lang="en-US" altLang="zh-CN">
              <a:ea typeface="黑体"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信息增益</a:t>
            </a:r>
          </a:p>
        </p:txBody>
      </p:sp>
      <p:sp>
        <p:nvSpPr>
          <p:cNvPr id="60421" name="灯片编号占位符 3"/>
          <p:cNvSpPr>
            <a:spLocks noGrp="1"/>
          </p:cNvSpPr>
          <p:nvPr>
            <p:ph type="sldNum" sz="quarter" idx="12"/>
          </p:nvPr>
        </p:nvSpPr>
        <p:spPr>
          <a:noFill/>
        </p:spPr>
        <p:txBody>
          <a:bodyPr/>
          <a:lstStyle/>
          <a:p>
            <a:fld id="{A0A0C364-3ED6-4D15-80D5-9337AB6C6044}" type="slidenum">
              <a:rPr lang="en-US" altLang="zh-CN" smtClean="0">
                <a:ea typeface="黑体" pitchFamily="49" charset="-122"/>
              </a:rPr>
              <a:pPr/>
              <a:t>69</a:t>
            </a:fld>
            <a:endParaRPr lang="en-US" altLang="zh-CN">
              <a:ea typeface="黑体" pitchFamily="49" charset="-122"/>
            </a:endParaRPr>
          </a:p>
        </p:txBody>
      </p:sp>
      <p:graphicFrame>
        <p:nvGraphicFramePr>
          <p:cNvPr id="60418" name="Object 1" descr="羊皮纸"/>
          <p:cNvGraphicFramePr>
            <a:graphicFrameLocks noChangeAspect="1"/>
          </p:cNvGraphicFramePr>
          <p:nvPr>
            <p:extLst>
              <p:ext uri="{D42A27DB-BD31-4B8C-83A1-F6EECF244321}">
                <p14:modId xmlns:p14="http://schemas.microsoft.com/office/powerpoint/2010/main" val="43083337"/>
              </p:ext>
            </p:extLst>
          </p:nvPr>
        </p:nvGraphicFramePr>
        <p:xfrm>
          <a:off x="914400" y="1911441"/>
          <a:ext cx="7515835" cy="3566251"/>
        </p:xfrm>
        <a:graphic>
          <a:graphicData uri="http://schemas.openxmlformats.org/presentationml/2006/ole">
            <mc:AlternateContent xmlns:mc="http://schemas.openxmlformats.org/markup-compatibility/2006">
              <mc:Choice xmlns:v="urn:schemas-microsoft-com:vml" Requires="v">
                <p:oleObj spid="_x0000_s438345" name="公式" r:id="rId3" imgW="3733560" imgH="1803240" progId="Equation.3">
                  <p:embed/>
                </p:oleObj>
              </mc:Choice>
              <mc:Fallback>
                <p:oleObj name="公式" r:id="rId3" imgW="3733560" imgH="180324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11441"/>
                        <a:ext cx="7515835" cy="3566251"/>
                      </a:xfrm>
                      <a:prstGeom prst="rect">
                        <a:avLst/>
                      </a:prstGeom>
                      <a:no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统计机器学习的应用</a:t>
            </a:r>
          </a:p>
        </p:txBody>
      </p:sp>
      <p:sp>
        <p:nvSpPr>
          <p:cNvPr id="76803" name="内容占位符 2"/>
          <p:cNvSpPr>
            <a:spLocks noGrp="1"/>
          </p:cNvSpPr>
          <p:nvPr>
            <p:ph idx="1"/>
          </p:nvPr>
        </p:nvSpPr>
        <p:spPr>
          <a:xfrm>
            <a:off x="914400" y="1813034"/>
            <a:ext cx="7772400" cy="4206766"/>
          </a:xfrm>
        </p:spPr>
        <p:txBody>
          <a:bodyPr>
            <a:normAutofit/>
          </a:bodyPr>
          <a:lstStyle/>
          <a:p>
            <a:r>
              <a:rPr lang="zh-CN" altLang="en-US" sz="3200" b="1" dirty="0"/>
              <a:t>应用广泛，信息处理的各个方面几乎都要用到机器学习</a:t>
            </a:r>
            <a:endParaRPr lang="en-US" altLang="zh-CN" sz="3200" b="1" dirty="0"/>
          </a:p>
          <a:p>
            <a:pPr lvl="1"/>
            <a:r>
              <a:rPr lang="zh-CN" altLang="en-US" sz="2800" b="1" dirty="0"/>
              <a:t>文字、语音识别，输入法</a:t>
            </a:r>
            <a:endParaRPr lang="en-US" altLang="zh-CN" sz="2800" b="1" dirty="0"/>
          </a:p>
          <a:p>
            <a:pPr lvl="1"/>
            <a:r>
              <a:rPr lang="zh-CN" altLang="en-US" sz="2800" b="1" dirty="0"/>
              <a:t>搜索引擎</a:t>
            </a:r>
            <a:endParaRPr lang="en-US" altLang="zh-CN" sz="2800" b="1" dirty="0"/>
          </a:p>
          <a:p>
            <a:pPr lvl="1"/>
            <a:r>
              <a:rPr lang="zh-CN" altLang="en-US" sz="2800" b="1" dirty="0"/>
              <a:t>推荐、广告</a:t>
            </a:r>
            <a:endParaRPr lang="en-US" altLang="zh-CN" sz="2800" b="1" dirty="0"/>
          </a:p>
          <a:p>
            <a:pPr lvl="1"/>
            <a:r>
              <a:rPr lang="zh-CN" altLang="en-US" sz="2800" b="1" dirty="0"/>
              <a:t>文本处理、机器翻译</a:t>
            </a:r>
            <a:endParaRPr lang="en-US" altLang="zh-CN" sz="2800" b="1" dirty="0"/>
          </a:p>
          <a:p>
            <a:pPr lvl="1"/>
            <a:r>
              <a:rPr lang="zh-CN" altLang="en-US" sz="2800" b="1" dirty="0"/>
              <a:t>图像、视频处理</a:t>
            </a:r>
            <a:endParaRPr lang="en-US" altLang="zh-CN" sz="2800" b="1" dirty="0"/>
          </a:p>
          <a:p>
            <a:pPr lvl="1"/>
            <a:r>
              <a:rPr lang="en-US" altLang="zh-CN" sz="2800" b="1" dirty="0"/>
              <a:t>……</a:t>
            </a:r>
          </a:p>
        </p:txBody>
      </p:sp>
      <p:sp>
        <p:nvSpPr>
          <p:cNvPr id="76804" name="灯片编号占位符 3"/>
          <p:cNvSpPr>
            <a:spLocks noGrp="1"/>
          </p:cNvSpPr>
          <p:nvPr>
            <p:ph type="sldNum" sz="quarter" idx="12"/>
          </p:nvPr>
        </p:nvSpPr>
        <p:spPr>
          <a:noFill/>
        </p:spPr>
        <p:txBody>
          <a:bodyPr/>
          <a:lstStyle/>
          <a:p>
            <a:fld id="{50888D07-8479-49E8-826C-FF351C3E6A6D}" type="slidenum">
              <a:rPr lang="en-US" altLang="zh-CN" smtClean="0">
                <a:ea typeface="黑体" pitchFamily="49" charset="-122"/>
              </a:rPr>
              <a:pPr/>
              <a:t>7</a:t>
            </a:fld>
            <a:endParaRPr lang="en-US" altLang="zh-CN">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61444" name="内容占位符 2"/>
          <p:cNvSpPr>
            <a:spLocks noGrp="1"/>
          </p:cNvSpPr>
          <p:nvPr>
            <p:ph idx="1"/>
          </p:nvPr>
        </p:nvSpPr>
        <p:spPr/>
        <p:txBody>
          <a:bodyPr>
            <a:normAutofit/>
          </a:bodyPr>
          <a:lstStyle/>
          <a:p>
            <a:r>
              <a:rPr lang="zh-CN" altLang="en-US" sz="3200" b="1" dirty="0"/>
              <a:t>特征</a:t>
            </a:r>
            <a:r>
              <a:rPr lang="en-US" altLang="zh-CN" sz="3200" b="1" dirty="0"/>
              <a:t>A</a:t>
            </a:r>
            <a:r>
              <a:rPr lang="zh-CN" altLang="en-US" sz="3200" b="1" dirty="0"/>
              <a:t>对数据集</a:t>
            </a:r>
            <a:r>
              <a:rPr lang="en-US" altLang="zh-CN" sz="3200" b="1" dirty="0"/>
              <a:t>D</a:t>
            </a:r>
            <a:r>
              <a:rPr lang="zh-CN" altLang="en-US" sz="3200" b="1" dirty="0"/>
              <a:t>的信息增益定义为：</a:t>
            </a:r>
            <a:endParaRPr lang="en-US" altLang="zh-CN" sz="3200" b="1" dirty="0"/>
          </a:p>
          <a:p>
            <a:endParaRPr lang="en-US" altLang="zh-CN" sz="3200" b="1" dirty="0"/>
          </a:p>
          <a:p>
            <a:endParaRPr lang="en-US" altLang="zh-CN" sz="3200" b="1" dirty="0"/>
          </a:p>
          <a:p>
            <a:r>
              <a:rPr lang="zh-CN" altLang="en-US" sz="3200" b="1" dirty="0"/>
              <a:t>表示特征</a:t>
            </a:r>
            <a:r>
              <a:rPr lang="en-US" altLang="zh-CN" sz="3200" b="1" dirty="0"/>
              <a:t>A</a:t>
            </a:r>
            <a:r>
              <a:rPr lang="zh-CN" altLang="en-US" sz="3200" b="1" dirty="0"/>
              <a:t>对数据集</a:t>
            </a:r>
            <a:r>
              <a:rPr lang="en-US" altLang="zh-CN" sz="3200" b="1" dirty="0"/>
              <a:t>D</a:t>
            </a:r>
            <a:r>
              <a:rPr lang="zh-CN" altLang="en-US" sz="3200" b="1" dirty="0"/>
              <a:t>的分类的不确定性减少的程度</a:t>
            </a:r>
            <a:endParaRPr lang="en-US" altLang="zh-CN" sz="3200" b="1" dirty="0"/>
          </a:p>
          <a:p>
            <a:r>
              <a:rPr lang="zh-CN" altLang="en-US" sz="3200" b="1" dirty="0"/>
              <a:t>信息增益大的特征具有更强的分类能力</a:t>
            </a:r>
          </a:p>
        </p:txBody>
      </p:sp>
      <p:sp>
        <p:nvSpPr>
          <p:cNvPr id="61445" name="灯片编号占位符 3"/>
          <p:cNvSpPr>
            <a:spLocks noGrp="1"/>
          </p:cNvSpPr>
          <p:nvPr>
            <p:ph type="sldNum" sz="quarter" idx="12"/>
          </p:nvPr>
        </p:nvSpPr>
        <p:spPr>
          <a:noFill/>
        </p:spPr>
        <p:txBody>
          <a:bodyPr/>
          <a:lstStyle/>
          <a:p>
            <a:fld id="{10002FE3-1E90-423F-8827-2C69B9D72F83}" type="slidenum">
              <a:rPr lang="en-US" altLang="zh-CN" smtClean="0">
                <a:ea typeface="黑体" pitchFamily="49" charset="-122"/>
              </a:rPr>
              <a:pPr/>
              <a:t>70</a:t>
            </a:fld>
            <a:endParaRPr lang="en-US" altLang="zh-CN">
              <a:ea typeface="黑体" pitchFamily="49" charset="-122"/>
            </a:endParaRPr>
          </a:p>
        </p:txBody>
      </p:sp>
      <p:graphicFrame>
        <p:nvGraphicFramePr>
          <p:cNvPr id="61442" name="Object 1" descr="羊皮纸"/>
          <p:cNvGraphicFramePr>
            <a:graphicFrameLocks noChangeAspect="1"/>
          </p:cNvGraphicFramePr>
          <p:nvPr/>
        </p:nvGraphicFramePr>
        <p:xfrm>
          <a:off x="1924050" y="2267372"/>
          <a:ext cx="3987800" cy="461963"/>
        </p:xfrm>
        <a:graphic>
          <a:graphicData uri="http://schemas.openxmlformats.org/presentationml/2006/ole">
            <mc:AlternateContent xmlns:mc="http://schemas.openxmlformats.org/markup-compatibility/2006">
              <mc:Choice xmlns:v="urn:schemas-microsoft-com:vml" Requires="v">
                <p:oleObj spid="_x0000_s439368" name="公式" r:id="rId3" imgW="1726920" imgH="203040" progId="Equation.3">
                  <p:embed/>
                </p:oleObj>
              </mc:Choice>
              <mc:Fallback>
                <p:oleObj name="公式" r:id="rId3" imgW="1726920" imgH="20304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50" y="2267372"/>
                        <a:ext cx="39878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idx="1"/>
          </p:nvPr>
        </p:nvSpPr>
        <p:spPr>
          <a:xfrm>
            <a:off x="685800" y="851338"/>
            <a:ext cx="7772400" cy="5244662"/>
          </a:xfrm>
        </p:spPr>
        <p:txBody>
          <a:bodyPr/>
          <a:lstStyle/>
          <a:p>
            <a:r>
              <a:rPr lang="zh-CN" altLang="en-US" sz="3200" b="1" dirty="0"/>
              <a:t>设训练集</a:t>
            </a:r>
            <a:r>
              <a:rPr lang="en-US" altLang="zh-CN" sz="3200" b="1" dirty="0"/>
              <a:t>D</a:t>
            </a:r>
            <a:r>
              <a:rPr lang="zh-CN" altLang="en-US" sz="3200" b="1" dirty="0"/>
              <a:t>，</a:t>
            </a:r>
            <a:r>
              <a:rPr lang="en-US" altLang="zh-CN" sz="3200" b="1" dirty="0"/>
              <a:t>K</a:t>
            </a:r>
            <a:r>
              <a:rPr lang="zh-CN" altLang="en-US" sz="3200" b="1" dirty="0"/>
              <a:t>个类</a:t>
            </a:r>
            <a:r>
              <a:rPr lang="en-US" altLang="zh-CN" sz="3200" b="1" dirty="0"/>
              <a:t>C</a:t>
            </a:r>
            <a:r>
              <a:rPr lang="en-US" altLang="zh-CN" sz="3200" b="1" baseline="-25000" dirty="0"/>
              <a:t>k</a:t>
            </a:r>
            <a:r>
              <a:rPr lang="zh-CN" altLang="en-US" sz="3200" b="1" dirty="0"/>
              <a:t>，特征</a:t>
            </a:r>
            <a:r>
              <a:rPr lang="en-US" altLang="zh-CN" sz="3200" b="1" dirty="0"/>
              <a:t>A</a:t>
            </a:r>
            <a:r>
              <a:rPr lang="zh-CN" altLang="en-US" sz="3200" b="1" dirty="0"/>
              <a:t>有</a:t>
            </a:r>
            <a:r>
              <a:rPr lang="en-US" altLang="zh-CN" sz="3200" b="1" dirty="0"/>
              <a:t>n</a:t>
            </a:r>
            <a:r>
              <a:rPr lang="zh-CN" altLang="en-US" sz="3200" b="1" dirty="0"/>
              <a:t>个不同的取值</a:t>
            </a:r>
            <a:r>
              <a:rPr lang="en-US" altLang="zh-CN" sz="3200" b="1" dirty="0"/>
              <a:t>{</a:t>
            </a:r>
            <a:r>
              <a:rPr lang="en-US" altLang="zh-CN" sz="3200" b="1" dirty="0" err="1"/>
              <a:t>a</a:t>
            </a:r>
            <a:r>
              <a:rPr lang="en-US" altLang="zh-CN" sz="3200" b="1" baseline="-25000" dirty="0" err="1"/>
              <a:t>i</a:t>
            </a:r>
            <a:r>
              <a:rPr lang="en-US" altLang="zh-CN" sz="3200" b="1" dirty="0"/>
              <a:t>,…,a</a:t>
            </a:r>
            <a:r>
              <a:rPr lang="en-US" altLang="zh-CN" sz="3200" b="1" baseline="-25000" dirty="0"/>
              <a:t>n</a:t>
            </a:r>
            <a:r>
              <a:rPr lang="en-US" altLang="zh-CN" sz="3200" b="1" dirty="0"/>
              <a:t>}</a:t>
            </a:r>
            <a:r>
              <a:rPr lang="zh-CN" altLang="en-US" sz="3200" b="1" dirty="0"/>
              <a:t>，</a:t>
            </a:r>
            <a:r>
              <a:rPr lang="en-US" altLang="zh-CN" sz="3200" b="1" dirty="0"/>
              <a:t>A</a:t>
            </a:r>
            <a:r>
              <a:rPr lang="zh-CN" altLang="en-US" sz="3200" b="1" dirty="0"/>
              <a:t>的不同取值将</a:t>
            </a:r>
            <a:r>
              <a:rPr lang="en-US" altLang="zh-CN" sz="3200" b="1" dirty="0"/>
              <a:t>D</a:t>
            </a:r>
            <a:r>
              <a:rPr lang="zh-CN" altLang="en-US" sz="3200" b="1" dirty="0"/>
              <a:t>划分为</a:t>
            </a:r>
            <a:r>
              <a:rPr lang="en-US" altLang="zh-CN" sz="3200" b="1" dirty="0"/>
              <a:t>n</a:t>
            </a:r>
            <a:r>
              <a:rPr lang="zh-CN" altLang="en-US" sz="3200" b="1" dirty="0"/>
              <a:t>个子集</a:t>
            </a:r>
            <a:r>
              <a:rPr lang="en-US" altLang="zh-CN" sz="3200" b="1" dirty="0"/>
              <a:t>D</a:t>
            </a:r>
            <a:r>
              <a:rPr lang="en-US" altLang="zh-CN" sz="3200" b="1" baseline="-25000" dirty="0"/>
              <a:t>1</a:t>
            </a:r>
            <a:r>
              <a:rPr lang="en-US" altLang="zh-CN" sz="3200" b="1" dirty="0"/>
              <a:t>…</a:t>
            </a:r>
            <a:r>
              <a:rPr lang="en-US" altLang="zh-CN" sz="3200" b="1" dirty="0" err="1"/>
              <a:t>D</a:t>
            </a:r>
            <a:r>
              <a:rPr lang="en-US" altLang="zh-CN" sz="3200" b="1" baseline="-25000" dirty="0" err="1"/>
              <a:t>n</a:t>
            </a:r>
            <a:r>
              <a:rPr lang="zh-CN" altLang="en-US" sz="3200" b="1" dirty="0"/>
              <a:t>，</a:t>
            </a:r>
            <a:r>
              <a:rPr lang="en-US" altLang="zh-CN" sz="3200" b="1" dirty="0"/>
              <a:t>D</a:t>
            </a:r>
            <a:r>
              <a:rPr lang="en-US" altLang="zh-CN" sz="3200" b="1" baseline="-25000" dirty="0"/>
              <a:t>i</a:t>
            </a:r>
            <a:r>
              <a:rPr lang="zh-CN" altLang="en-US" sz="3200" b="1" dirty="0"/>
              <a:t>中属于类</a:t>
            </a:r>
            <a:r>
              <a:rPr lang="en-US" altLang="zh-CN" sz="3200" b="1" dirty="0"/>
              <a:t>C</a:t>
            </a:r>
            <a:r>
              <a:rPr lang="en-US" altLang="zh-CN" sz="3200" b="1" baseline="-25000" dirty="0"/>
              <a:t>k</a:t>
            </a:r>
            <a:r>
              <a:rPr lang="zh-CN" altLang="en-US" sz="3200" b="1" dirty="0"/>
              <a:t>的样本的集合为</a:t>
            </a:r>
            <a:r>
              <a:rPr lang="en-US" altLang="zh-CN" sz="3200" b="1" dirty="0" err="1"/>
              <a:t>D</a:t>
            </a:r>
            <a:r>
              <a:rPr lang="en-US" altLang="zh-CN" sz="3200" b="1" baseline="-25000" dirty="0" err="1"/>
              <a:t>ik</a:t>
            </a:r>
            <a:r>
              <a:rPr lang="zh-CN" altLang="en-US" sz="3200" b="1" dirty="0"/>
              <a:t>，</a:t>
            </a:r>
            <a:r>
              <a:rPr lang="en-US" altLang="zh-CN" sz="3200" b="1" dirty="0"/>
              <a:t>|·|</a:t>
            </a:r>
            <a:r>
              <a:rPr lang="zh-CN" altLang="en-US" sz="3200" b="1" dirty="0"/>
              <a:t>表示样本个数。</a:t>
            </a:r>
            <a:endParaRPr lang="en-US" altLang="zh-CN" sz="2000" b="1" dirty="0"/>
          </a:p>
          <a:p>
            <a:r>
              <a:rPr lang="zh-CN" altLang="en-US" sz="3200" b="1" dirty="0"/>
              <a:t>信息增益计算如下：</a:t>
            </a:r>
            <a:endParaRPr lang="en-US" altLang="zh-CN" sz="3200" b="1" dirty="0"/>
          </a:p>
          <a:p>
            <a:endParaRPr lang="zh-CN" altLang="en-US" baseline="-25000" dirty="0"/>
          </a:p>
        </p:txBody>
      </p:sp>
      <p:sp>
        <p:nvSpPr>
          <p:cNvPr id="62468" name="灯片编号占位符 3"/>
          <p:cNvSpPr>
            <a:spLocks noGrp="1"/>
          </p:cNvSpPr>
          <p:nvPr>
            <p:ph type="sldNum" sz="quarter" idx="12"/>
          </p:nvPr>
        </p:nvSpPr>
        <p:spPr>
          <a:noFill/>
        </p:spPr>
        <p:txBody>
          <a:bodyPr/>
          <a:lstStyle/>
          <a:p>
            <a:fld id="{1DD470D1-C934-42CE-B780-58F000CDCE62}" type="slidenum">
              <a:rPr lang="en-US" altLang="zh-CN" smtClean="0">
                <a:ea typeface="黑体" pitchFamily="49" charset="-122"/>
              </a:rPr>
              <a:pPr/>
              <a:t>71</a:t>
            </a:fld>
            <a:endParaRPr lang="en-US" altLang="zh-CN">
              <a:ea typeface="黑体" pitchFamily="49" charset="-122"/>
            </a:endParaRPr>
          </a:p>
        </p:txBody>
      </p:sp>
      <p:graphicFrame>
        <p:nvGraphicFramePr>
          <p:cNvPr id="62466" name="Object 1" descr="羊皮纸"/>
          <p:cNvGraphicFramePr>
            <a:graphicFrameLocks noChangeAspect="1"/>
          </p:cNvGraphicFramePr>
          <p:nvPr/>
        </p:nvGraphicFramePr>
        <p:xfrm>
          <a:off x="892175" y="3474867"/>
          <a:ext cx="7535863" cy="2714625"/>
        </p:xfrm>
        <a:graphic>
          <a:graphicData uri="http://schemas.openxmlformats.org/presentationml/2006/ole">
            <mc:AlternateContent xmlns:mc="http://schemas.openxmlformats.org/markup-compatibility/2006">
              <mc:Choice xmlns:v="urn:schemas-microsoft-com:vml" Requires="v">
                <p:oleObj spid="_x0000_s440392" name="公式" r:id="rId3" imgW="3263760" imgH="1193760" progId="Equation.3">
                  <p:embed/>
                </p:oleObj>
              </mc:Choice>
              <mc:Fallback>
                <p:oleObj name="公式" r:id="rId3" imgW="3263760" imgH="11937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175" y="3474867"/>
                        <a:ext cx="7535863" cy="271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决策树的生成</a:t>
            </a:r>
          </a:p>
        </p:txBody>
      </p:sp>
      <p:sp>
        <p:nvSpPr>
          <p:cNvPr id="112643" name="内容占位符 2"/>
          <p:cNvSpPr>
            <a:spLocks noGrp="1"/>
          </p:cNvSpPr>
          <p:nvPr>
            <p:ph idx="1"/>
          </p:nvPr>
        </p:nvSpPr>
        <p:spPr>
          <a:xfrm>
            <a:off x="914400" y="1828800"/>
            <a:ext cx="7772400" cy="4191000"/>
          </a:xfrm>
        </p:spPr>
        <p:txBody>
          <a:bodyPr>
            <a:normAutofit/>
          </a:bodyPr>
          <a:lstStyle/>
          <a:p>
            <a:r>
              <a:rPr lang="zh-CN" altLang="en-US" sz="3200" b="1" dirty="0"/>
              <a:t>两个常用的算法</a:t>
            </a:r>
            <a:endParaRPr lang="en-US" altLang="zh-CN" sz="3200" b="1" dirty="0"/>
          </a:p>
          <a:p>
            <a:endParaRPr lang="en-US" altLang="zh-CN" sz="2800" b="1" dirty="0"/>
          </a:p>
          <a:p>
            <a:r>
              <a:rPr lang="en-US" altLang="zh-CN" sz="3200" b="1" dirty="0"/>
              <a:t>ID3</a:t>
            </a:r>
          </a:p>
          <a:p>
            <a:pPr lvl="1"/>
            <a:r>
              <a:rPr lang="zh-CN" altLang="en-US" sz="2800" b="1" dirty="0"/>
              <a:t>一个基本的决策树生成算法</a:t>
            </a:r>
            <a:endParaRPr lang="en-US" altLang="zh-CN" sz="2800" b="1" dirty="0"/>
          </a:p>
          <a:p>
            <a:r>
              <a:rPr lang="en-US" altLang="zh-CN" sz="3200" b="1" dirty="0"/>
              <a:t>C4.5</a:t>
            </a:r>
          </a:p>
          <a:p>
            <a:pPr lvl="1"/>
            <a:r>
              <a:rPr lang="zh-CN" altLang="en-US" sz="2800" b="1" dirty="0"/>
              <a:t>对</a:t>
            </a:r>
            <a:r>
              <a:rPr lang="en-US" altLang="zh-CN" sz="2800" b="1" dirty="0"/>
              <a:t>ID3</a:t>
            </a:r>
            <a:r>
              <a:rPr lang="zh-CN" altLang="en-US" sz="2800" b="1" dirty="0"/>
              <a:t>的改进</a:t>
            </a:r>
            <a:endParaRPr lang="en-US" altLang="zh-CN" sz="2800" b="1" dirty="0"/>
          </a:p>
        </p:txBody>
      </p:sp>
      <p:sp>
        <p:nvSpPr>
          <p:cNvPr id="112644" name="灯片编号占位符 3"/>
          <p:cNvSpPr>
            <a:spLocks noGrp="1"/>
          </p:cNvSpPr>
          <p:nvPr>
            <p:ph type="sldNum" sz="quarter" idx="12"/>
          </p:nvPr>
        </p:nvSpPr>
        <p:spPr>
          <a:noFill/>
        </p:spPr>
        <p:txBody>
          <a:bodyPr/>
          <a:lstStyle/>
          <a:p>
            <a:fld id="{492BC4AD-D109-4007-9CC8-5CD9999DF320}" type="slidenum">
              <a:rPr lang="en-US" altLang="zh-CN" smtClean="0">
                <a:ea typeface="黑体" pitchFamily="49" charset="-122"/>
              </a:rPr>
              <a:pPr/>
              <a:t>72</a:t>
            </a:fld>
            <a:endParaRPr lang="en-US" altLang="zh-CN">
              <a:ea typeface="黑体"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ID3</a:t>
            </a:r>
            <a:r>
              <a:rPr lang="zh-CN" altLang="en-US" dirty="0"/>
              <a:t>算法</a:t>
            </a:r>
          </a:p>
        </p:txBody>
      </p:sp>
      <mc:AlternateContent xmlns:mc="http://schemas.openxmlformats.org/markup-compatibility/2006" xmlns:a14="http://schemas.microsoft.com/office/drawing/2010/main">
        <mc:Choice Requires="a14">
          <p:sp>
            <p:nvSpPr>
              <p:cNvPr id="113667" name="内容占位符 2"/>
              <p:cNvSpPr>
                <a:spLocks noGrp="1"/>
              </p:cNvSpPr>
              <p:nvPr>
                <p:ph idx="1"/>
              </p:nvPr>
            </p:nvSpPr>
            <p:spPr>
              <a:xfrm>
                <a:off x="685799" y="1655379"/>
                <a:ext cx="8269015" cy="4440621"/>
              </a:xfrm>
            </p:spPr>
            <p:txBody>
              <a:bodyPr>
                <a:noAutofit/>
              </a:bodyPr>
              <a:lstStyle/>
              <a:p>
                <a:r>
                  <a:rPr lang="zh-CN" altLang="en-US" b="1" dirty="0"/>
                  <a:t>输入：训练集</a:t>
                </a:r>
                <a:r>
                  <a:rPr lang="en-US" altLang="zh-CN" b="1" dirty="0"/>
                  <a:t>D</a:t>
                </a:r>
                <a:r>
                  <a:rPr lang="zh-CN" altLang="en-US" b="1" dirty="0"/>
                  <a:t>，特征集</a:t>
                </a:r>
                <a:r>
                  <a:rPr lang="en-US" altLang="zh-CN" b="1" dirty="0"/>
                  <a:t>A</a:t>
                </a:r>
                <a:r>
                  <a:rPr lang="zh-CN" altLang="en-US" b="1" dirty="0"/>
                  <a:t>，阈值</a:t>
                </a:r>
                <a14:m>
                  <m:oMath xmlns:m="http://schemas.openxmlformats.org/officeDocument/2006/math">
                    <m:r>
                      <a:rPr lang="en-US" altLang="zh-CN" b="1" i="1" smtClean="0">
                        <a:latin typeface="Cambria Math" panose="02040503050406030204" pitchFamily="18" charset="0"/>
                      </a:rPr>
                      <m:t>𝜀</m:t>
                    </m:r>
                    <m:r>
                      <a:rPr lang="en-US" altLang="zh-CN" b="1" i="1" smtClean="0">
                        <a:latin typeface="Cambria Math" panose="02040503050406030204" pitchFamily="18" charset="0"/>
                      </a:rPr>
                      <m:t>&gt;</m:t>
                    </m:r>
                    <m:r>
                      <a:rPr lang="en-US" altLang="zh-CN" b="1" i="1" smtClean="0">
                        <a:latin typeface="Cambria Math" panose="02040503050406030204" pitchFamily="18" charset="0"/>
                      </a:rPr>
                      <m:t>𝟎</m:t>
                    </m:r>
                  </m:oMath>
                </a14:m>
                <a:endParaRPr lang="en-US" altLang="zh-CN" b="1" dirty="0"/>
              </a:p>
              <a:p>
                <a:r>
                  <a:rPr lang="zh-CN" altLang="en-US" b="1" dirty="0"/>
                  <a:t>输出：决策树</a:t>
                </a:r>
                <a:r>
                  <a:rPr lang="en-US" altLang="zh-CN" b="1" dirty="0"/>
                  <a:t>T</a:t>
                </a:r>
              </a:p>
              <a:p>
                <a:r>
                  <a:rPr lang="en-US" altLang="zh-CN" b="1" dirty="0"/>
                  <a:t>1</a:t>
                </a:r>
                <a:r>
                  <a:rPr lang="zh-CN" altLang="en-US" b="1" dirty="0"/>
                  <a:t>，若</a:t>
                </a:r>
                <a:r>
                  <a:rPr lang="en-US" altLang="zh-CN" b="1" dirty="0"/>
                  <a:t>D</a:t>
                </a:r>
                <a:r>
                  <a:rPr lang="zh-CN" altLang="en-US" b="1" dirty="0"/>
                  <a:t>中所有实例属于同一类</a:t>
                </a:r>
                <a:r>
                  <a:rPr lang="en-US" altLang="zh-CN" b="1" dirty="0"/>
                  <a:t>C</a:t>
                </a:r>
                <a:r>
                  <a:rPr lang="en-US" altLang="zh-CN" b="1" baseline="-25000" dirty="0"/>
                  <a:t>k</a:t>
                </a:r>
                <a:r>
                  <a:rPr lang="zh-CN" altLang="en-US" b="1" dirty="0"/>
                  <a:t>，则</a:t>
                </a:r>
                <a:r>
                  <a:rPr lang="en-US" altLang="zh-CN" b="1" dirty="0"/>
                  <a:t>T</a:t>
                </a:r>
                <a:r>
                  <a:rPr lang="zh-CN" altLang="en-US" b="1" dirty="0"/>
                  <a:t>为单节点树，将</a:t>
                </a:r>
                <a:r>
                  <a:rPr lang="en-US" altLang="zh-CN" b="1" dirty="0"/>
                  <a:t>C</a:t>
                </a:r>
                <a:r>
                  <a:rPr lang="en-US" altLang="zh-CN" b="1" baseline="-25000" dirty="0"/>
                  <a:t>k</a:t>
                </a:r>
                <a:r>
                  <a:rPr lang="zh-CN" altLang="en-US" b="1" dirty="0"/>
                  <a:t>作为该节点的类标记，返回</a:t>
                </a:r>
                <a:r>
                  <a:rPr lang="en-US" altLang="zh-CN" b="1" dirty="0"/>
                  <a:t>T</a:t>
                </a:r>
              </a:p>
              <a:p>
                <a:r>
                  <a:rPr lang="en-US" altLang="zh-CN" b="1" dirty="0"/>
                  <a:t>2</a:t>
                </a:r>
                <a:r>
                  <a:rPr lang="zh-CN" altLang="en-US" b="1" dirty="0"/>
                  <a:t>，若</a:t>
                </a:r>
                <a:r>
                  <a:rPr lang="en-US" altLang="zh-CN" b="1" dirty="0"/>
                  <a:t>A</a:t>
                </a:r>
                <a:r>
                  <a:rPr lang="zh-CN" altLang="en-US" b="1" dirty="0"/>
                  <a:t>为空，则</a:t>
                </a:r>
                <a:r>
                  <a:rPr lang="en-US" altLang="zh-CN" b="1" dirty="0"/>
                  <a:t>T</a:t>
                </a:r>
                <a:r>
                  <a:rPr lang="zh-CN" altLang="en-US" b="1" dirty="0"/>
                  <a:t>为单节点树，将</a:t>
                </a:r>
                <a:r>
                  <a:rPr lang="en-US" altLang="zh-CN" b="1" dirty="0"/>
                  <a:t>D</a:t>
                </a:r>
                <a:r>
                  <a:rPr lang="zh-CN" altLang="en-US" b="1" dirty="0"/>
                  <a:t>中实例数最大的类</a:t>
                </a:r>
                <a:r>
                  <a:rPr lang="en-US" altLang="zh-CN" b="1" dirty="0"/>
                  <a:t>C</a:t>
                </a:r>
                <a:r>
                  <a:rPr lang="en-US" altLang="zh-CN" b="1" baseline="-25000" dirty="0"/>
                  <a:t>k</a:t>
                </a:r>
                <a:r>
                  <a:rPr lang="zh-CN" altLang="en-US" b="1" dirty="0"/>
                  <a:t>作为该节点的类标记，返回</a:t>
                </a:r>
                <a:r>
                  <a:rPr lang="en-US" altLang="zh-CN" b="1" dirty="0"/>
                  <a:t>T</a:t>
                </a:r>
              </a:p>
              <a:p>
                <a:r>
                  <a:rPr lang="en-US" altLang="zh-CN" b="1" dirty="0"/>
                  <a:t>3</a:t>
                </a:r>
                <a:r>
                  <a:rPr lang="zh-CN" altLang="en-US" b="1" dirty="0"/>
                  <a:t>，否则计算</a:t>
                </a:r>
                <a:r>
                  <a:rPr lang="en-US" altLang="zh-CN" b="1" dirty="0"/>
                  <a:t>A</a:t>
                </a:r>
                <a:r>
                  <a:rPr lang="zh-CN" altLang="en-US" b="1" dirty="0"/>
                  <a:t>中各特征对</a:t>
                </a:r>
                <a:r>
                  <a:rPr lang="en-US" altLang="zh-CN" b="1" dirty="0"/>
                  <a:t>D</a:t>
                </a:r>
                <a:r>
                  <a:rPr lang="zh-CN" altLang="en-US" b="1" dirty="0"/>
                  <a:t>的信息增益，选择信息最大的特征</a:t>
                </a:r>
                <a:r>
                  <a:rPr lang="en-US" altLang="zh-CN" b="1" dirty="0"/>
                  <a:t>A</a:t>
                </a:r>
                <a:r>
                  <a:rPr lang="en-US" altLang="zh-CN" b="1" baseline="-25000" dirty="0"/>
                  <a:t>g</a:t>
                </a:r>
              </a:p>
              <a:p>
                <a:r>
                  <a:rPr lang="en-US" altLang="zh-CN" b="1" dirty="0"/>
                  <a:t>4</a:t>
                </a:r>
                <a:r>
                  <a:rPr lang="zh-CN" altLang="en-US" b="1" dirty="0"/>
                  <a:t>，如果</a:t>
                </a:r>
                <a:r>
                  <a:rPr lang="en-US" altLang="zh-CN" b="1" dirty="0"/>
                  <a:t>A</a:t>
                </a:r>
                <a:r>
                  <a:rPr lang="en-US" altLang="zh-CN" b="1" baseline="-25000" dirty="0"/>
                  <a:t>g</a:t>
                </a:r>
                <a:r>
                  <a:rPr lang="zh-CN" altLang="en-US" b="1" dirty="0"/>
                  <a:t>的信息增益小于阈值</a:t>
                </a:r>
                <a14:m>
                  <m:oMath xmlns:m="http://schemas.openxmlformats.org/officeDocument/2006/math">
                    <m:r>
                      <a:rPr lang="en-US" altLang="zh-CN" b="1" i="1">
                        <a:latin typeface="Cambria Math" panose="02040503050406030204" pitchFamily="18" charset="0"/>
                      </a:rPr>
                      <m:t>𝜀</m:t>
                    </m:r>
                  </m:oMath>
                </a14:m>
                <a:r>
                  <a:rPr lang="zh-CN" altLang="en-US" b="1" dirty="0"/>
                  <a:t>，则置</a:t>
                </a:r>
                <a:r>
                  <a:rPr lang="en-US" altLang="zh-CN" b="1" dirty="0"/>
                  <a:t>T</a:t>
                </a:r>
                <a:r>
                  <a:rPr lang="zh-CN" altLang="en-US" b="1" dirty="0"/>
                  <a:t>为单节点树，将</a:t>
                </a:r>
                <a:r>
                  <a:rPr lang="en-US" altLang="zh-CN" b="1" dirty="0"/>
                  <a:t>D</a:t>
                </a:r>
                <a:r>
                  <a:rPr lang="zh-CN" altLang="en-US" b="1" dirty="0"/>
                  <a:t>中实例数最大的类</a:t>
                </a:r>
                <a:r>
                  <a:rPr lang="en-US" altLang="zh-CN" b="1" dirty="0"/>
                  <a:t>C</a:t>
                </a:r>
                <a:r>
                  <a:rPr lang="en-US" altLang="zh-CN" b="1" baseline="-25000" dirty="0"/>
                  <a:t>k</a:t>
                </a:r>
                <a:r>
                  <a:rPr lang="zh-CN" altLang="en-US" b="1" dirty="0"/>
                  <a:t>作为该节点的类标记，返回</a:t>
                </a:r>
                <a:r>
                  <a:rPr lang="en-US" altLang="zh-CN" b="1" dirty="0"/>
                  <a:t>T</a:t>
                </a:r>
                <a:endParaRPr lang="zh-CN" altLang="en-US" b="1" dirty="0"/>
              </a:p>
            </p:txBody>
          </p:sp>
        </mc:Choice>
        <mc:Fallback xmlns="">
          <p:sp>
            <p:nvSpPr>
              <p:cNvPr id="113667" name="内容占位符 2"/>
              <p:cNvSpPr>
                <a:spLocks noGrp="1" noRot="1" noChangeAspect="1" noMove="1" noResize="1" noEditPoints="1" noAdjustHandles="1" noChangeArrowheads="1" noChangeShapeType="1" noTextEdit="1"/>
              </p:cNvSpPr>
              <p:nvPr>
                <p:ph idx="1"/>
              </p:nvPr>
            </p:nvSpPr>
            <p:spPr>
              <a:xfrm>
                <a:off x="685799" y="1655379"/>
                <a:ext cx="8269015" cy="4440621"/>
              </a:xfrm>
              <a:blipFill>
                <a:blip r:embed="rId2"/>
                <a:stretch>
                  <a:fillRect t="-2198" r="-1253" b="-3709"/>
                </a:stretch>
              </a:blipFill>
            </p:spPr>
            <p:txBody>
              <a:bodyPr/>
              <a:lstStyle/>
              <a:p>
                <a:r>
                  <a:rPr lang="zh-CN" altLang="en-US">
                    <a:noFill/>
                  </a:rPr>
                  <a:t> </a:t>
                </a:r>
              </a:p>
            </p:txBody>
          </p:sp>
        </mc:Fallback>
      </mc:AlternateContent>
      <p:sp>
        <p:nvSpPr>
          <p:cNvPr id="113668" name="灯片编号占位符 3"/>
          <p:cNvSpPr>
            <a:spLocks noGrp="1"/>
          </p:cNvSpPr>
          <p:nvPr>
            <p:ph type="sldNum" sz="quarter" idx="12"/>
          </p:nvPr>
        </p:nvSpPr>
        <p:spPr>
          <a:noFill/>
        </p:spPr>
        <p:txBody>
          <a:bodyPr/>
          <a:lstStyle/>
          <a:p>
            <a:fld id="{4B3868FD-877C-4777-A301-AF2354B4D152}" type="slidenum">
              <a:rPr lang="en-US" altLang="zh-CN" smtClean="0">
                <a:ea typeface="黑体" pitchFamily="49" charset="-122"/>
              </a:rPr>
              <a:pPr/>
              <a:t>73</a:t>
            </a:fld>
            <a:endParaRPr lang="en-US" altLang="zh-CN">
              <a:ea typeface="黑体"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4691" name="内容占位符 2"/>
          <p:cNvSpPr>
            <a:spLocks noGrp="1"/>
          </p:cNvSpPr>
          <p:nvPr>
            <p:ph idx="1"/>
          </p:nvPr>
        </p:nvSpPr>
        <p:spPr/>
        <p:txBody>
          <a:bodyPr>
            <a:normAutofit/>
          </a:bodyPr>
          <a:lstStyle/>
          <a:p>
            <a:r>
              <a:rPr lang="en-US" altLang="zh-CN" b="1" dirty="0"/>
              <a:t>5</a:t>
            </a:r>
            <a:r>
              <a:rPr lang="zh-CN" altLang="en-US" b="1" dirty="0"/>
              <a:t>，否则对</a:t>
            </a:r>
            <a:r>
              <a:rPr lang="en-US" altLang="zh-CN" b="1" dirty="0"/>
              <a:t>A</a:t>
            </a:r>
            <a:r>
              <a:rPr lang="en-US" altLang="zh-CN" b="1" baseline="-25000" dirty="0"/>
              <a:t>g</a:t>
            </a:r>
            <a:r>
              <a:rPr lang="zh-CN" altLang="en-US" b="1" dirty="0"/>
              <a:t>的每一可能值</a:t>
            </a:r>
            <a:r>
              <a:rPr lang="en-US" altLang="zh-CN" b="1" dirty="0" err="1"/>
              <a:t>a</a:t>
            </a:r>
            <a:r>
              <a:rPr lang="en-US" altLang="zh-CN" b="1" baseline="-25000" dirty="0" err="1"/>
              <a:t>i</a:t>
            </a:r>
            <a:r>
              <a:rPr lang="zh-CN" altLang="en-US" b="1" dirty="0"/>
              <a:t>，依</a:t>
            </a:r>
            <a:r>
              <a:rPr lang="en-US" altLang="zh-CN" b="1" dirty="0"/>
              <a:t>A</a:t>
            </a:r>
            <a:r>
              <a:rPr lang="en-US" altLang="zh-CN" b="1" baseline="-25000" dirty="0"/>
              <a:t>g</a:t>
            </a:r>
            <a:r>
              <a:rPr lang="en-US" altLang="zh-CN" b="1" dirty="0"/>
              <a:t>=</a:t>
            </a:r>
            <a:r>
              <a:rPr lang="en-US" altLang="zh-CN" b="1" dirty="0" err="1"/>
              <a:t>a</a:t>
            </a:r>
            <a:r>
              <a:rPr lang="en-US" altLang="zh-CN" b="1" baseline="-25000" dirty="0" err="1"/>
              <a:t>i</a:t>
            </a:r>
            <a:r>
              <a:rPr lang="zh-CN" altLang="en-US" b="1" dirty="0"/>
              <a:t>将</a:t>
            </a:r>
            <a:r>
              <a:rPr lang="en-US" altLang="zh-CN" b="1" dirty="0"/>
              <a:t>D</a:t>
            </a:r>
            <a:r>
              <a:rPr lang="zh-CN" altLang="en-US" b="1" dirty="0"/>
              <a:t>分割为若干子集</a:t>
            </a:r>
            <a:r>
              <a:rPr lang="en-US" altLang="zh-CN" b="1" dirty="0"/>
              <a:t>D</a:t>
            </a:r>
            <a:r>
              <a:rPr lang="en-US" altLang="zh-CN" b="1" baseline="-25000" dirty="0"/>
              <a:t>i</a:t>
            </a:r>
            <a:r>
              <a:rPr lang="zh-CN" altLang="en-US" b="1" dirty="0"/>
              <a:t>，作为</a:t>
            </a:r>
            <a:r>
              <a:rPr lang="en-US" altLang="zh-CN" b="1" dirty="0"/>
              <a:t>D</a:t>
            </a:r>
            <a:r>
              <a:rPr lang="zh-CN" altLang="en-US" b="1" dirty="0"/>
              <a:t>的子节点</a:t>
            </a:r>
            <a:endParaRPr lang="en-US" altLang="zh-CN" b="1" dirty="0"/>
          </a:p>
          <a:p>
            <a:r>
              <a:rPr lang="en-US" altLang="zh-CN" b="1" dirty="0"/>
              <a:t>6</a:t>
            </a:r>
            <a:r>
              <a:rPr lang="zh-CN" altLang="en-US" b="1" dirty="0"/>
              <a:t>，对于</a:t>
            </a:r>
            <a:r>
              <a:rPr lang="en-US" altLang="zh-CN" b="1" dirty="0"/>
              <a:t>D</a:t>
            </a:r>
            <a:r>
              <a:rPr lang="zh-CN" altLang="en-US" b="1" dirty="0"/>
              <a:t>的每个子节点</a:t>
            </a:r>
            <a:r>
              <a:rPr lang="en-US" altLang="zh-CN" b="1" dirty="0"/>
              <a:t>D</a:t>
            </a:r>
            <a:r>
              <a:rPr lang="en-US" altLang="zh-CN" b="1" baseline="-25000" dirty="0"/>
              <a:t>i</a:t>
            </a:r>
            <a:r>
              <a:rPr lang="zh-CN" altLang="en-US" b="1" dirty="0"/>
              <a:t>，如果</a:t>
            </a:r>
            <a:r>
              <a:rPr lang="en-US" altLang="zh-CN" b="1" dirty="0"/>
              <a:t>D</a:t>
            </a:r>
            <a:r>
              <a:rPr lang="en-US" altLang="zh-CN" b="1" baseline="-25000" dirty="0"/>
              <a:t>i</a:t>
            </a:r>
            <a:r>
              <a:rPr lang="zh-CN" altLang="en-US" b="1" dirty="0"/>
              <a:t>为空，则将</a:t>
            </a:r>
            <a:r>
              <a:rPr lang="en-US" altLang="zh-CN" b="1" dirty="0"/>
              <a:t>D</a:t>
            </a:r>
            <a:r>
              <a:rPr lang="zh-CN" altLang="en-US" b="1" dirty="0"/>
              <a:t>中实例最大的类作为标记，构建子节点</a:t>
            </a:r>
            <a:endParaRPr lang="en-US" altLang="zh-CN" b="1" dirty="0"/>
          </a:p>
          <a:p>
            <a:r>
              <a:rPr lang="en-US" altLang="zh-CN" b="1" dirty="0"/>
              <a:t>7</a:t>
            </a:r>
            <a:r>
              <a:rPr lang="zh-CN" altLang="en-US" b="1" dirty="0"/>
              <a:t>，否则以</a:t>
            </a:r>
            <a:r>
              <a:rPr lang="en-US" altLang="zh-CN" b="1" dirty="0"/>
              <a:t>D</a:t>
            </a:r>
            <a:r>
              <a:rPr lang="en-US" altLang="zh-CN" b="1" baseline="-25000" dirty="0"/>
              <a:t>i</a:t>
            </a:r>
            <a:r>
              <a:rPr lang="zh-CN" altLang="en-US" b="1" dirty="0"/>
              <a:t>为训练集，以</a:t>
            </a:r>
            <a:r>
              <a:rPr lang="en-US" altLang="zh-CN" b="1" dirty="0"/>
              <a:t>A-{A</a:t>
            </a:r>
            <a:r>
              <a:rPr lang="en-US" altLang="zh-CN" b="1" baseline="-25000" dirty="0"/>
              <a:t>g</a:t>
            </a:r>
            <a:r>
              <a:rPr lang="en-US" altLang="zh-CN" b="1" dirty="0"/>
              <a:t>}</a:t>
            </a:r>
            <a:r>
              <a:rPr lang="zh-CN" altLang="en-US" b="1" dirty="0"/>
              <a:t>为特征集，递归地调用步</a:t>
            </a:r>
            <a:r>
              <a:rPr lang="en-US" altLang="zh-CN" b="1" dirty="0"/>
              <a:t>1~</a:t>
            </a:r>
            <a:r>
              <a:rPr lang="zh-CN" altLang="en-US" b="1" dirty="0"/>
              <a:t>步</a:t>
            </a:r>
            <a:r>
              <a:rPr lang="en-US" altLang="zh-CN" b="1" dirty="0"/>
              <a:t>6</a:t>
            </a:r>
            <a:r>
              <a:rPr lang="zh-CN" altLang="en-US" b="1" dirty="0"/>
              <a:t>，得到子树</a:t>
            </a:r>
            <a:r>
              <a:rPr lang="en-US" altLang="zh-CN" b="1" dirty="0"/>
              <a:t>T</a:t>
            </a:r>
            <a:r>
              <a:rPr lang="en-US" altLang="zh-CN" b="1" baseline="-25000" dirty="0"/>
              <a:t>i</a:t>
            </a:r>
            <a:r>
              <a:rPr lang="zh-CN" altLang="en-US" b="1" dirty="0"/>
              <a:t>，返回</a:t>
            </a:r>
            <a:r>
              <a:rPr lang="en-US" altLang="zh-CN" b="1" dirty="0"/>
              <a:t>T</a:t>
            </a:r>
            <a:r>
              <a:rPr lang="en-US" altLang="zh-CN" b="1" baseline="-25000" dirty="0"/>
              <a:t>i</a:t>
            </a:r>
            <a:endParaRPr lang="en-US" altLang="zh-CN" b="1" dirty="0"/>
          </a:p>
          <a:p>
            <a:endParaRPr lang="zh-CN" altLang="en-US" b="1" baseline="-25000" dirty="0"/>
          </a:p>
        </p:txBody>
      </p:sp>
      <p:sp>
        <p:nvSpPr>
          <p:cNvPr id="114692" name="灯片编号占位符 3"/>
          <p:cNvSpPr>
            <a:spLocks noGrp="1"/>
          </p:cNvSpPr>
          <p:nvPr>
            <p:ph type="sldNum" sz="quarter" idx="12"/>
          </p:nvPr>
        </p:nvSpPr>
        <p:spPr>
          <a:noFill/>
        </p:spPr>
        <p:txBody>
          <a:bodyPr/>
          <a:lstStyle/>
          <a:p>
            <a:fld id="{BF6AC9C6-7B64-4707-B9DC-D41948C49379}" type="slidenum">
              <a:rPr lang="en-US" altLang="zh-CN" smtClean="0">
                <a:ea typeface="黑体" pitchFamily="49" charset="-122"/>
              </a:rPr>
              <a:pPr/>
              <a:t>74</a:t>
            </a:fld>
            <a:endParaRPr lang="en-US" altLang="zh-CN">
              <a:ea typeface="黑体"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5715" name="内容占位符 2"/>
          <p:cNvSpPr>
            <a:spLocks noGrp="1"/>
          </p:cNvSpPr>
          <p:nvPr>
            <p:ph idx="1"/>
          </p:nvPr>
        </p:nvSpPr>
        <p:spPr/>
        <p:txBody>
          <a:bodyPr>
            <a:normAutofit/>
          </a:bodyPr>
          <a:lstStyle/>
          <a:p>
            <a:r>
              <a:rPr lang="zh-CN" altLang="en-US" sz="3200" b="1" dirty="0"/>
              <a:t>例：贷款申请样本如下表所示，试用</a:t>
            </a:r>
            <a:r>
              <a:rPr lang="en-US" altLang="zh-CN" sz="3200" b="1" dirty="0"/>
              <a:t>ID3</a:t>
            </a:r>
            <a:r>
              <a:rPr lang="zh-CN" altLang="en-US" sz="3200" b="1" dirty="0"/>
              <a:t>算法构建决策树。</a:t>
            </a:r>
          </a:p>
        </p:txBody>
      </p:sp>
      <p:sp>
        <p:nvSpPr>
          <p:cNvPr id="115716" name="灯片编号占位符 3"/>
          <p:cNvSpPr>
            <a:spLocks noGrp="1"/>
          </p:cNvSpPr>
          <p:nvPr>
            <p:ph type="sldNum" sz="quarter" idx="12"/>
          </p:nvPr>
        </p:nvSpPr>
        <p:spPr>
          <a:noFill/>
        </p:spPr>
        <p:txBody>
          <a:bodyPr/>
          <a:lstStyle/>
          <a:p>
            <a:fld id="{7067FA86-DFAD-470F-A47C-CD09FA3364ED}" type="slidenum">
              <a:rPr lang="en-US" altLang="zh-CN" smtClean="0">
                <a:ea typeface="黑体" pitchFamily="49" charset="-122"/>
              </a:rPr>
              <a:pPr/>
              <a:t>75</a:t>
            </a:fld>
            <a:endParaRPr lang="en-US" altLang="zh-CN">
              <a:ea typeface="黑体"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a:noFill/>
        </p:spPr>
        <p:txBody>
          <a:bodyPr/>
          <a:lstStyle/>
          <a:p>
            <a:fld id="{818FCF74-8801-41CA-81AB-CC28E42ABA61}" type="slidenum">
              <a:rPr lang="en-US" altLang="zh-CN" smtClean="0">
                <a:ea typeface="黑体" pitchFamily="49" charset="-122"/>
              </a:rPr>
              <a:pPr/>
              <a:t>76</a:t>
            </a:fld>
            <a:endParaRPr lang="en-US" altLang="zh-CN">
              <a:ea typeface="黑体" pitchFamily="49" charset="-122"/>
            </a:endParaRPr>
          </a:p>
        </p:txBody>
      </p:sp>
      <p:graphicFrame>
        <p:nvGraphicFramePr>
          <p:cNvPr id="6" name="表格 5"/>
          <p:cNvGraphicFramePr>
            <a:graphicFrameLocks noGrp="1"/>
          </p:cNvGraphicFramePr>
          <p:nvPr/>
        </p:nvGraphicFramePr>
        <p:xfrm>
          <a:off x="347663" y="373063"/>
          <a:ext cx="8244114" cy="5996213"/>
        </p:xfrm>
        <a:graphic>
          <a:graphicData uri="http://schemas.openxmlformats.org/drawingml/2006/table">
            <a:tbl>
              <a:tblPr firstRow="1" bandRow="1">
                <a:tableStyleId>{073A0DAA-6AF3-43AB-8588-CEC1D06C72B9}</a:tableStyleId>
              </a:tblPr>
              <a:tblGrid>
                <a:gridCol w="1374019">
                  <a:extLst>
                    <a:ext uri="{9D8B030D-6E8A-4147-A177-3AD203B41FA5}">
                      <a16:colId xmlns:a16="http://schemas.microsoft.com/office/drawing/2014/main" val="20000"/>
                    </a:ext>
                  </a:extLst>
                </a:gridCol>
                <a:gridCol w="1374019">
                  <a:extLst>
                    <a:ext uri="{9D8B030D-6E8A-4147-A177-3AD203B41FA5}">
                      <a16:colId xmlns:a16="http://schemas.microsoft.com/office/drawing/2014/main" val="20001"/>
                    </a:ext>
                  </a:extLst>
                </a:gridCol>
                <a:gridCol w="1374019">
                  <a:extLst>
                    <a:ext uri="{9D8B030D-6E8A-4147-A177-3AD203B41FA5}">
                      <a16:colId xmlns:a16="http://schemas.microsoft.com/office/drawing/2014/main" val="20002"/>
                    </a:ext>
                  </a:extLst>
                </a:gridCol>
                <a:gridCol w="1374019">
                  <a:extLst>
                    <a:ext uri="{9D8B030D-6E8A-4147-A177-3AD203B41FA5}">
                      <a16:colId xmlns:a16="http://schemas.microsoft.com/office/drawing/2014/main" val="20003"/>
                    </a:ext>
                  </a:extLst>
                </a:gridCol>
                <a:gridCol w="1529518">
                  <a:extLst>
                    <a:ext uri="{9D8B030D-6E8A-4147-A177-3AD203B41FA5}">
                      <a16:colId xmlns:a16="http://schemas.microsoft.com/office/drawing/2014/main" val="20004"/>
                    </a:ext>
                  </a:extLst>
                </a:gridCol>
                <a:gridCol w="1218520">
                  <a:extLst>
                    <a:ext uri="{9D8B030D-6E8A-4147-A177-3AD203B41FA5}">
                      <a16:colId xmlns:a16="http://schemas.microsoft.com/office/drawing/2014/main" val="20005"/>
                    </a:ext>
                  </a:extLst>
                </a:gridCol>
              </a:tblGrid>
              <a:tr h="369479">
                <a:tc>
                  <a:txBody>
                    <a:bodyPr/>
                    <a:lstStyle/>
                    <a:p>
                      <a:r>
                        <a:rPr lang="en-US" altLang="zh-CN" dirty="0"/>
                        <a:t>ID</a:t>
                      </a:r>
                      <a:endParaRPr lang="zh-CN" altLang="en-US" dirty="0"/>
                    </a:p>
                  </a:txBody>
                  <a:tcPr/>
                </a:tc>
                <a:tc>
                  <a:txBody>
                    <a:bodyPr/>
                    <a:lstStyle/>
                    <a:p>
                      <a:r>
                        <a:rPr lang="zh-CN" altLang="en-US" dirty="0"/>
                        <a:t>年龄</a:t>
                      </a:r>
                      <a:r>
                        <a:rPr lang="en-US" altLang="zh-CN" baseline="0" dirty="0"/>
                        <a:t> A1</a:t>
                      </a:r>
                      <a:endParaRPr lang="zh-CN" altLang="en-US" dirty="0"/>
                    </a:p>
                  </a:txBody>
                  <a:tcPr/>
                </a:tc>
                <a:tc>
                  <a:txBody>
                    <a:bodyPr/>
                    <a:lstStyle/>
                    <a:p>
                      <a:r>
                        <a:rPr lang="zh-CN" altLang="en-US" dirty="0"/>
                        <a:t>有工作 </a:t>
                      </a:r>
                      <a:r>
                        <a:rPr lang="en-US" altLang="zh-CN" dirty="0"/>
                        <a:t>A2</a:t>
                      </a:r>
                      <a:endParaRPr lang="zh-CN" altLang="en-US" dirty="0"/>
                    </a:p>
                  </a:txBody>
                  <a:tcPr/>
                </a:tc>
                <a:tc>
                  <a:txBody>
                    <a:bodyPr/>
                    <a:lstStyle/>
                    <a:p>
                      <a:r>
                        <a:rPr lang="zh-CN" altLang="en-US" dirty="0"/>
                        <a:t>有房子 </a:t>
                      </a:r>
                      <a:r>
                        <a:rPr lang="en-US" altLang="zh-CN" dirty="0"/>
                        <a:t>A3</a:t>
                      </a:r>
                      <a:endParaRPr lang="zh-CN" altLang="en-US" dirty="0"/>
                    </a:p>
                  </a:txBody>
                  <a:tcPr/>
                </a:tc>
                <a:tc>
                  <a:txBody>
                    <a:bodyPr/>
                    <a:lstStyle/>
                    <a:p>
                      <a:r>
                        <a:rPr lang="zh-CN" altLang="en-US" dirty="0"/>
                        <a:t>信贷情况 </a:t>
                      </a:r>
                      <a:r>
                        <a:rPr lang="en-US" altLang="zh-CN" dirty="0"/>
                        <a:t>A4</a:t>
                      </a:r>
                      <a:endParaRPr lang="zh-CN" altLang="en-US" dirty="0"/>
                    </a:p>
                  </a:txBody>
                  <a:tcPr/>
                </a:tc>
                <a:tc>
                  <a:txBody>
                    <a:bodyPr/>
                    <a:lstStyle/>
                    <a:p>
                      <a:r>
                        <a:rPr lang="zh-CN" altLang="en-US" dirty="0"/>
                        <a:t>类别</a:t>
                      </a:r>
                    </a:p>
                  </a:txBody>
                  <a:tcPr/>
                </a:tc>
                <a:extLst>
                  <a:ext uri="{0D108BD9-81ED-4DB2-BD59-A6C34878D82A}">
                    <a16:rowId xmlns:a16="http://schemas.microsoft.com/office/drawing/2014/main" val="10000"/>
                  </a:ext>
                </a:extLst>
              </a:tr>
              <a:tr h="369479">
                <a:tc>
                  <a:txBody>
                    <a:bodyPr/>
                    <a:lstStyle/>
                    <a:p>
                      <a:r>
                        <a:rPr lang="en-US" altLang="zh-CN" dirty="0"/>
                        <a:t>1</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001"/>
                  </a:ext>
                </a:extLst>
              </a:tr>
              <a:tr h="369479">
                <a:tc>
                  <a:txBody>
                    <a:bodyPr/>
                    <a:lstStyle/>
                    <a:p>
                      <a:r>
                        <a:rPr lang="en-US" altLang="zh-CN" dirty="0"/>
                        <a:t>2</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否</a:t>
                      </a:r>
                    </a:p>
                  </a:txBody>
                  <a:tcPr/>
                </a:tc>
                <a:extLst>
                  <a:ext uri="{0D108BD9-81ED-4DB2-BD59-A6C34878D82A}">
                    <a16:rowId xmlns:a16="http://schemas.microsoft.com/office/drawing/2014/main" val="10002"/>
                  </a:ext>
                </a:extLst>
              </a:tr>
              <a:tr h="369479">
                <a:tc>
                  <a:txBody>
                    <a:bodyPr/>
                    <a:lstStyle/>
                    <a:p>
                      <a:r>
                        <a:rPr lang="en-US" altLang="zh-CN" dirty="0"/>
                        <a:t>3</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03"/>
                  </a:ext>
                </a:extLst>
              </a:tr>
              <a:tr h="369479">
                <a:tc>
                  <a:txBody>
                    <a:bodyPr/>
                    <a:lstStyle/>
                    <a:p>
                      <a:r>
                        <a:rPr lang="en-US" altLang="zh-CN" dirty="0"/>
                        <a:t>4</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一般</a:t>
                      </a:r>
                    </a:p>
                  </a:txBody>
                  <a:tcPr/>
                </a:tc>
                <a:tc>
                  <a:txBody>
                    <a:bodyPr/>
                    <a:lstStyle/>
                    <a:p>
                      <a:r>
                        <a:rPr lang="zh-CN" altLang="en-US" dirty="0"/>
                        <a:t>是</a:t>
                      </a:r>
                    </a:p>
                  </a:txBody>
                  <a:tcPr/>
                </a:tc>
                <a:extLst>
                  <a:ext uri="{0D108BD9-81ED-4DB2-BD59-A6C34878D82A}">
                    <a16:rowId xmlns:a16="http://schemas.microsoft.com/office/drawing/2014/main" val="10004"/>
                  </a:ext>
                </a:extLst>
              </a:tr>
              <a:tr h="369479">
                <a:tc>
                  <a:txBody>
                    <a:bodyPr/>
                    <a:lstStyle/>
                    <a:p>
                      <a:r>
                        <a:rPr lang="en-US" altLang="zh-CN" dirty="0"/>
                        <a:t>5</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005"/>
                  </a:ext>
                </a:extLst>
              </a:tr>
              <a:tr h="369479">
                <a:tc>
                  <a:txBody>
                    <a:bodyPr/>
                    <a:lstStyle/>
                    <a:p>
                      <a:r>
                        <a:rPr lang="en-US" altLang="zh-CN" dirty="0"/>
                        <a:t>6</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006"/>
                  </a:ext>
                </a:extLst>
              </a:tr>
              <a:tr h="369479">
                <a:tc>
                  <a:txBody>
                    <a:bodyPr/>
                    <a:lstStyle/>
                    <a:p>
                      <a:r>
                        <a:rPr lang="en-US" altLang="zh-CN" dirty="0"/>
                        <a:t>7</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否</a:t>
                      </a:r>
                    </a:p>
                  </a:txBody>
                  <a:tcPr/>
                </a:tc>
                <a:extLst>
                  <a:ext uri="{0D108BD9-81ED-4DB2-BD59-A6C34878D82A}">
                    <a16:rowId xmlns:a16="http://schemas.microsoft.com/office/drawing/2014/main" val="10007"/>
                  </a:ext>
                </a:extLst>
              </a:tr>
              <a:tr h="369479">
                <a:tc>
                  <a:txBody>
                    <a:bodyPr/>
                    <a:lstStyle/>
                    <a:p>
                      <a:r>
                        <a:rPr lang="en-US" altLang="zh-CN" dirty="0"/>
                        <a:t>8</a:t>
                      </a:r>
                      <a:endParaRPr lang="zh-CN" altLang="en-US" dirty="0"/>
                    </a:p>
                  </a:txBody>
                  <a:tcPr/>
                </a:tc>
                <a:tc>
                  <a:txBody>
                    <a:bodyPr/>
                    <a:lstStyle/>
                    <a:p>
                      <a:r>
                        <a:rPr lang="zh-CN" altLang="en-US" dirty="0"/>
                        <a:t>中年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08"/>
                  </a:ext>
                </a:extLst>
              </a:tr>
              <a:tr h="369479">
                <a:tc>
                  <a:txBody>
                    <a:bodyPr/>
                    <a:lstStyle/>
                    <a:p>
                      <a:r>
                        <a:rPr lang="en-US" altLang="zh-CN" dirty="0"/>
                        <a:t>9</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09"/>
                  </a:ext>
                </a:extLst>
              </a:tr>
              <a:tr h="369479">
                <a:tc>
                  <a:txBody>
                    <a:bodyPr/>
                    <a:lstStyle/>
                    <a:p>
                      <a:r>
                        <a:rPr lang="en-US" altLang="zh-CN" dirty="0"/>
                        <a:t>10</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10"/>
                  </a:ext>
                </a:extLst>
              </a:tr>
              <a:tr h="454028">
                <a:tc>
                  <a:txBody>
                    <a:bodyPr/>
                    <a:lstStyle/>
                    <a:p>
                      <a:r>
                        <a:rPr lang="en-US" altLang="zh-CN" dirty="0"/>
                        <a:t>11</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11"/>
                  </a:ext>
                </a:extLst>
              </a:tr>
              <a:tr h="369479">
                <a:tc>
                  <a:txBody>
                    <a:bodyPr/>
                    <a:lstStyle/>
                    <a:p>
                      <a:r>
                        <a:rPr lang="en-US" altLang="zh-CN" dirty="0"/>
                        <a:t>12</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12"/>
                  </a:ext>
                </a:extLst>
              </a:tr>
              <a:tr h="369479">
                <a:tc>
                  <a:txBody>
                    <a:bodyPr/>
                    <a:lstStyle/>
                    <a:p>
                      <a:r>
                        <a:rPr lang="en-US" altLang="zh-CN" dirty="0"/>
                        <a:t>13</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13"/>
                  </a:ext>
                </a:extLst>
              </a:tr>
              <a:tr h="369479">
                <a:tc>
                  <a:txBody>
                    <a:bodyPr/>
                    <a:lstStyle/>
                    <a:p>
                      <a:r>
                        <a:rPr lang="en-US" altLang="zh-CN" dirty="0"/>
                        <a:t>14</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14"/>
                  </a:ext>
                </a:extLst>
              </a:tr>
              <a:tr h="369479">
                <a:tc>
                  <a:txBody>
                    <a:bodyPr/>
                    <a:lstStyle/>
                    <a:p>
                      <a:r>
                        <a:rPr lang="en-US" altLang="zh-CN" dirty="0"/>
                        <a:t>15</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a:t>否</a:t>
                      </a:r>
                      <a:endParaRPr lang="zh-CN" altLang="en-US" dirty="0"/>
                    </a:p>
                  </a:txBody>
                  <a:tcPr/>
                </a:tc>
                <a:extLst>
                  <a:ext uri="{0D108BD9-81ED-4DB2-BD59-A6C34878D82A}">
                    <a16:rowId xmlns:a16="http://schemas.microsoft.com/office/drawing/2014/main" val="10015"/>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63492" name="内容占位符 2"/>
          <p:cNvSpPr>
            <a:spLocks noGrp="1"/>
          </p:cNvSpPr>
          <p:nvPr>
            <p:ph idx="1"/>
          </p:nvPr>
        </p:nvSpPr>
        <p:spPr/>
        <p:txBody>
          <a:bodyPr/>
          <a:lstStyle/>
          <a:p>
            <a:endParaRPr lang="zh-CN" altLang="en-US"/>
          </a:p>
        </p:txBody>
      </p:sp>
      <p:sp>
        <p:nvSpPr>
          <p:cNvPr id="63493" name="灯片编号占位符 3"/>
          <p:cNvSpPr>
            <a:spLocks noGrp="1"/>
          </p:cNvSpPr>
          <p:nvPr>
            <p:ph type="sldNum" sz="quarter" idx="12"/>
          </p:nvPr>
        </p:nvSpPr>
        <p:spPr>
          <a:noFill/>
        </p:spPr>
        <p:txBody>
          <a:bodyPr/>
          <a:lstStyle/>
          <a:p>
            <a:fld id="{A5E44D6F-7EF7-4C92-84D8-7B4EEBBD1775}" type="slidenum">
              <a:rPr lang="en-US" altLang="zh-CN" smtClean="0">
                <a:ea typeface="黑体" pitchFamily="49" charset="-122"/>
              </a:rPr>
              <a:pPr/>
              <a:t>77</a:t>
            </a:fld>
            <a:endParaRPr lang="en-US" altLang="zh-CN">
              <a:ea typeface="黑体" pitchFamily="49" charset="-122"/>
            </a:endParaRPr>
          </a:p>
        </p:txBody>
      </p:sp>
      <p:graphicFrame>
        <p:nvGraphicFramePr>
          <p:cNvPr id="63490" name="Object 1" descr="羊皮纸"/>
          <p:cNvGraphicFramePr>
            <a:graphicFrameLocks noChangeAspect="1"/>
          </p:cNvGraphicFramePr>
          <p:nvPr/>
        </p:nvGraphicFramePr>
        <p:xfrm>
          <a:off x="290513" y="760413"/>
          <a:ext cx="8621712" cy="5510212"/>
        </p:xfrm>
        <a:graphic>
          <a:graphicData uri="http://schemas.openxmlformats.org/presentationml/2006/ole">
            <mc:AlternateContent xmlns:mc="http://schemas.openxmlformats.org/markup-compatibility/2006">
              <mc:Choice xmlns:v="urn:schemas-microsoft-com:vml" Requires="v">
                <p:oleObj spid="_x0000_s441416" name="公式" r:id="rId3" imgW="3873240" imgH="2514600" progId="Equation.3">
                  <p:embed/>
                </p:oleObj>
              </mc:Choice>
              <mc:Fallback>
                <p:oleObj name="公式" r:id="rId3" imgW="3873240" imgH="2514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13" y="760413"/>
                        <a:ext cx="8621712" cy="551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2"/>
          <p:cNvSpPr>
            <a:spLocks noGrp="1"/>
          </p:cNvSpPr>
          <p:nvPr>
            <p:ph idx="1"/>
          </p:nvPr>
        </p:nvSpPr>
        <p:spPr/>
        <p:txBody>
          <a:bodyPr/>
          <a:lstStyle/>
          <a:p>
            <a:endParaRPr lang="zh-CN" altLang="en-US"/>
          </a:p>
        </p:txBody>
      </p:sp>
      <p:sp>
        <p:nvSpPr>
          <p:cNvPr id="64516" name="灯片编号占位符 3"/>
          <p:cNvSpPr>
            <a:spLocks noGrp="1"/>
          </p:cNvSpPr>
          <p:nvPr>
            <p:ph type="sldNum" sz="quarter" idx="12"/>
          </p:nvPr>
        </p:nvSpPr>
        <p:spPr>
          <a:noFill/>
        </p:spPr>
        <p:txBody>
          <a:bodyPr/>
          <a:lstStyle/>
          <a:p>
            <a:fld id="{EEA2FFF9-AD9E-4CB7-978C-79E8B69B5642}" type="slidenum">
              <a:rPr lang="en-US" altLang="zh-CN" smtClean="0">
                <a:ea typeface="黑体" pitchFamily="49" charset="-122"/>
              </a:rPr>
              <a:pPr/>
              <a:t>78</a:t>
            </a:fld>
            <a:endParaRPr lang="en-US" altLang="zh-CN">
              <a:ea typeface="黑体" pitchFamily="49" charset="-122"/>
            </a:endParaRPr>
          </a:p>
        </p:txBody>
      </p:sp>
      <p:graphicFrame>
        <p:nvGraphicFramePr>
          <p:cNvPr id="64514" name="Object 1" descr="羊皮纸"/>
          <p:cNvGraphicFramePr>
            <a:graphicFrameLocks noChangeAspect="1"/>
          </p:cNvGraphicFramePr>
          <p:nvPr/>
        </p:nvGraphicFramePr>
        <p:xfrm>
          <a:off x="431800" y="957263"/>
          <a:ext cx="8339138" cy="5119687"/>
        </p:xfrm>
        <a:graphic>
          <a:graphicData uri="http://schemas.openxmlformats.org/presentationml/2006/ole">
            <mc:AlternateContent xmlns:mc="http://schemas.openxmlformats.org/markup-compatibility/2006">
              <mc:Choice xmlns:v="urn:schemas-microsoft-com:vml" Requires="v">
                <p:oleObj spid="_x0000_s442440" name="公式" r:id="rId3" imgW="3746160" imgH="2336760" progId="Equation.3">
                  <p:embed/>
                </p:oleObj>
              </mc:Choice>
              <mc:Fallback>
                <p:oleObj name="公式" r:id="rId3" imgW="3746160" imgH="23367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957263"/>
                        <a:ext cx="8339138" cy="5119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2"/>
          <p:cNvSpPr>
            <a:spLocks noGrp="1"/>
          </p:cNvSpPr>
          <p:nvPr>
            <p:ph idx="1"/>
          </p:nvPr>
        </p:nvSpPr>
        <p:spPr>
          <a:xfrm>
            <a:off x="685800" y="623888"/>
            <a:ext cx="7772400" cy="5892800"/>
          </a:xfrm>
        </p:spPr>
        <p:txBody>
          <a:bodyPr>
            <a:normAutofit/>
          </a:bodyPr>
          <a:lstStyle/>
          <a:p>
            <a:r>
              <a:rPr lang="zh-CN" altLang="en-US" sz="3200" b="1" dirty="0"/>
              <a:t>生成的决策树如下：</a:t>
            </a:r>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pPr marL="0" indent="0">
              <a:buNone/>
            </a:pPr>
            <a:endParaRPr lang="en-US" altLang="zh-CN" sz="3200" b="1" dirty="0"/>
          </a:p>
        </p:txBody>
      </p:sp>
      <p:sp>
        <p:nvSpPr>
          <p:cNvPr id="117763" name="灯片编号占位符 3"/>
          <p:cNvSpPr>
            <a:spLocks noGrp="1"/>
          </p:cNvSpPr>
          <p:nvPr>
            <p:ph type="sldNum" sz="quarter" idx="12"/>
          </p:nvPr>
        </p:nvSpPr>
        <p:spPr>
          <a:noFill/>
        </p:spPr>
        <p:txBody>
          <a:bodyPr/>
          <a:lstStyle/>
          <a:p>
            <a:fld id="{86202069-0C41-41AE-91E5-9584B255B047}" type="slidenum">
              <a:rPr lang="en-US" altLang="zh-CN" smtClean="0">
                <a:ea typeface="黑体" pitchFamily="49" charset="-122"/>
              </a:rPr>
              <a:pPr/>
              <a:t>79</a:t>
            </a:fld>
            <a:endParaRPr lang="en-US" altLang="zh-CN">
              <a:ea typeface="黑体" pitchFamily="49" charset="-122"/>
            </a:endParaRPr>
          </a:p>
        </p:txBody>
      </p:sp>
      <p:sp>
        <p:nvSpPr>
          <p:cNvPr id="117764" name="椭圆 6"/>
          <p:cNvSpPr>
            <a:spLocks noChangeArrowheads="1"/>
          </p:cNvSpPr>
          <p:nvPr/>
        </p:nvSpPr>
        <p:spPr bwMode="auto">
          <a:xfrm>
            <a:off x="4078288" y="1944688"/>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5" name="椭圆 7"/>
          <p:cNvSpPr>
            <a:spLocks noChangeArrowheads="1"/>
          </p:cNvSpPr>
          <p:nvPr/>
        </p:nvSpPr>
        <p:spPr bwMode="auto">
          <a:xfrm>
            <a:off x="5384800" y="3236913"/>
            <a:ext cx="261938" cy="246062"/>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6" name="矩形 8"/>
          <p:cNvSpPr>
            <a:spLocks noChangeArrowheads="1"/>
          </p:cNvSpPr>
          <p:nvPr/>
        </p:nvSpPr>
        <p:spPr bwMode="auto">
          <a:xfrm>
            <a:off x="2830513" y="3352800"/>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7" name="矩形 9"/>
          <p:cNvSpPr>
            <a:spLocks noChangeArrowheads="1"/>
          </p:cNvSpPr>
          <p:nvPr/>
        </p:nvSpPr>
        <p:spPr bwMode="auto">
          <a:xfrm>
            <a:off x="4238625" y="4687888"/>
            <a:ext cx="434975" cy="261937"/>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8" name="矩形 10"/>
          <p:cNvSpPr>
            <a:spLocks noChangeArrowheads="1"/>
          </p:cNvSpPr>
          <p:nvPr/>
        </p:nvSpPr>
        <p:spPr bwMode="auto">
          <a:xfrm>
            <a:off x="6691313" y="4732338"/>
            <a:ext cx="434975" cy="260350"/>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17769" name="直接箭头连接符 12"/>
          <p:cNvCxnSpPr>
            <a:cxnSpLocks noChangeShapeType="1"/>
            <a:stCxn id="117764" idx="4"/>
            <a:endCxn id="117766" idx="0"/>
          </p:cNvCxnSpPr>
          <p:nvPr/>
        </p:nvCxnSpPr>
        <p:spPr bwMode="auto">
          <a:xfrm flipH="1">
            <a:off x="3048000" y="2192338"/>
            <a:ext cx="1160463" cy="1160462"/>
          </a:xfrm>
          <a:prstGeom prst="straightConnector1">
            <a:avLst/>
          </a:prstGeom>
          <a:noFill/>
          <a:ln w="38100" algn="ctr">
            <a:solidFill>
              <a:schemeClr val="tx1"/>
            </a:solidFill>
            <a:round/>
            <a:headEnd/>
            <a:tailEnd type="arrow" w="med" len="med"/>
          </a:ln>
        </p:spPr>
      </p:cxnSp>
      <p:cxnSp>
        <p:nvCxnSpPr>
          <p:cNvPr id="117770" name="直接箭头连接符 16"/>
          <p:cNvCxnSpPr>
            <a:cxnSpLocks noChangeShapeType="1"/>
            <a:stCxn id="117764" idx="4"/>
            <a:endCxn id="117765" idx="1"/>
          </p:cNvCxnSpPr>
          <p:nvPr/>
        </p:nvCxnSpPr>
        <p:spPr bwMode="auto">
          <a:xfrm>
            <a:off x="4208463" y="2192338"/>
            <a:ext cx="1214437" cy="1081087"/>
          </a:xfrm>
          <a:prstGeom prst="straightConnector1">
            <a:avLst/>
          </a:prstGeom>
          <a:noFill/>
          <a:ln w="38100" algn="ctr">
            <a:solidFill>
              <a:schemeClr val="tx1"/>
            </a:solidFill>
            <a:round/>
            <a:headEnd/>
            <a:tailEnd type="arrow" w="med" len="med"/>
          </a:ln>
        </p:spPr>
      </p:cxnSp>
      <p:cxnSp>
        <p:nvCxnSpPr>
          <p:cNvPr id="117771" name="直接箭头连接符 18"/>
          <p:cNvCxnSpPr>
            <a:cxnSpLocks noChangeShapeType="1"/>
            <a:stCxn id="117765" idx="4"/>
            <a:endCxn id="117767" idx="0"/>
          </p:cNvCxnSpPr>
          <p:nvPr/>
        </p:nvCxnSpPr>
        <p:spPr bwMode="auto">
          <a:xfrm flipH="1">
            <a:off x="4456113" y="3482975"/>
            <a:ext cx="1058862" cy="1204913"/>
          </a:xfrm>
          <a:prstGeom prst="straightConnector1">
            <a:avLst/>
          </a:prstGeom>
          <a:noFill/>
          <a:ln w="38100" algn="ctr">
            <a:solidFill>
              <a:schemeClr val="tx1"/>
            </a:solidFill>
            <a:round/>
            <a:headEnd/>
            <a:tailEnd type="arrow" w="med" len="med"/>
          </a:ln>
        </p:spPr>
      </p:cxnSp>
      <p:cxnSp>
        <p:nvCxnSpPr>
          <p:cNvPr id="117772" name="直接箭头连接符 20"/>
          <p:cNvCxnSpPr>
            <a:cxnSpLocks noChangeShapeType="1"/>
            <a:stCxn id="117765" idx="4"/>
            <a:endCxn id="117768" idx="0"/>
          </p:cNvCxnSpPr>
          <p:nvPr/>
        </p:nvCxnSpPr>
        <p:spPr bwMode="auto">
          <a:xfrm>
            <a:off x="5514975" y="3482975"/>
            <a:ext cx="1393825" cy="1249363"/>
          </a:xfrm>
          <a:prstGeom prst="straightConnector1">
            <a:avLst/>
          </a:prstGeom>
          <a:noFill/>
          <a:ln w="38100" algn="ctr">
            <a:solidFill>
              <a:schemeClr val="tx1"/>
            </a:solidFill>
            <a:round/>
            <a:headEnd/>
            <a:tailEnd type="arrow" w="med" len="med"/>
          </a:ln>
        </p:spPr>
      </p:cxnSp>
      <p:sp>
        <p:nvSpPr>
          <p:cNvPr id="117773" name="TextBox 21"/>
          <p:cNvSpPr txBox="1">
            <a:spLocks noChangeArrowheads="1"/>
          </p:cNvSpPr>
          <p:nvPr/>
        </p:nvSpPr>
        <p:spPr bwMode="auto">
          <a:xfrm>
            <a:off x="4498975" y="3744913"/>
            <a:ext cx="741363" cy="400110"/>
          </a:xfrm>
          <a:prstGeom prst="rect">
            <a:avLst/>
          </a:prstGeom>
          <a:noFill/>
          <a:ln w="9525">
            <a:noFill/>
            <a:miter lim="800000"/>
            <a:headEnd/>
            <a:tailEnd/>
          </a:ln>
        </p:spPr>
        <p:txBody>
          <a:bodyPr>
            <a:spAutoFit/>
          </a:bodyPr>
          <a:lstStyle/>
          <a:p>
            <a:r>
              <a:rPr lang="zh-CN" altLang="en-US" sz="2000" b="1"/>
              <a:t>是</a:t>
            </a:r>
          </a:p>
        </p:txBody>
      </p:sp>
      <p:sp>
        <p:nvSpPr>
          <p:cNvPr id="117774" name="TextBox 22"/>
          <p:cNvSpPr txBox="1">
            <a:spLocks noChangeArrowheads="1"/>
          </p:cNvSpPr>
          <p:nvPr/>
        </p:nvSpPr>
        <p:spPr bwMode="auto">
          <a:xfrm>
            <a:off x="3076575" y="2511425"/>
            <a:ext cx="741363" cy="400110"/>
          </a:xfrm>
          <a:prstGeom prst="rect">
            <a:avLst/>
          </a:prstGeom>
          <a:noFill/>
          <a:ln w="9525">
            <a:noFill/>
            <a:miter lim="800000"/>
            <a:headEnd/>
            <a:tailEnd/>
          </a:ln>
        </p:spPr>
        <p:txBody>
          <a:bodyPr>
            <a:spAutoFit/>
          </a:bodyPr>
          <a:lstStyle/>
          <a:p>
            <a:r>
              <a:rPr lang="zh-CN" altLang="en-US" sz="2000" b="1"/>
              <a:t>是</a:t>
            </a:r>
          </a:p>
        </p:txBody>
      </p:sp>
      <p:sp>
        <p:nvSpPr>
          <p:cNvPr id="117775" name="TextBox 23"/>
          <p:cNvSpPr txBox="1">
            <a:spLocks noChangeArrowheads="1"/>
          </p:cNvSpPr>
          <p:nvPr/>
        </p:nvSpPr>
        <p:spPr bwMode="auto">
          <a:xfrm>
            <a:off x="2641600" y="3759200"/>
            <a:ext cx="739775" cy="400110"/>
          </a:xfrm>
          <a:prstGeom prst="rect">
            <a:avLst/>
          </a:prstGeom>
          <a:noFill/>
          <a:ln w="9525">
            <a:noFill/>
            <a:miter lim="800000"/>
            <a:headEnd/>
            <a:tailEnd/>
          </a:ln>
        </p:spPr>
        <p:txBody>
          <a:bodyPr>
            <a:spAutoFit/>
          </a:bodyPr>
          <a:lstStyle/>
          <a:p>
            <a:r>
              <a:rPr lang="zh-CN" altLang="en-US" sz="2000" b="1"/>
              <a:t>是</a:t>
            </a:r>
          </a:p>
        </p:txBody>
      </p:sp>
      <p:sp>
        <p:nvSpPr>
          <p:cNvPr id="117776" name="TextBox 24"/>
          <p:cNvSpPr txBox="1">
            <a:spLocks noChangeArrowheads="1"/>
          </p:cNvSpPr>
          <p:nvPr/>
        </p:nvSpPr>
        <p:spPr bwMode="auto">
          <a:xfrm>
            <a:off x="4064000" y="5080000"/>
            <a:ext cx="739775" cy="400110"/>
          </a:xfrm>
          <a:prstGeom prst="rect">
            <a:avLst/>
          </a:prstGeom>
          <a:noFill/>
          <a:ln w="9525">
            <a:noFill/>
            <a:miter lim="800000"/>
            <a:headEnd/>
            <a:tailEnd/>
          </a:ln>
        </p:spPr>
        <p:txBody>
          <a:bodyPr>
            <a:spAutoFit/>
          </a:bodyPr>
          <a:lstStyle/>
          <a:p>
            <a:r>
              <a:rPr lang="zh-CN" altLang="en-US" sz="2000" b="1"/>
              <a:t>是</a:t>
            </a:r>
          </a:p>
        </p:txBody>
      </p:sp>
      <p:sp>
        <p:nvSpPr>
          <p:cNvPr id="117777" name="TextBox 25"/>
          <p:cNvSpPr txBox="1">
            <a:spLocks noChangeArrowheads="1"/>
          </p:cNvSpPr>
          <p:nvPr/>
        </p:nvSpPr>
        <p:spPr bwMode="auto">
          <a:xfrm>
            <a:off x="4716463" y="2308225"/>
            <a:ext cx="741362" cy="400110"/>
          </a:xfrm>
          <a:prstGeom prst="rect">
            <a:avLst/>
          </a:prstGeom>
          <a:noFill/>
          <a:ln w="9525">
            <a:noFill/>
            <a:miter lim="800000"/>
            <a:headEnd/>
            <a:tailEnd/>
          </a:ln>
        </p:spPr>
        <p:txBody>
          <a:bodyPr>
            <a:spAutoFit/>
          </a:bodyPr>
          <a:lstStyle/>
          <a:p>
            <a:r>
              <a:rPr lang="zh-CN" altLang="en-US" sz="2000" b="1"/>
              <a:t>否</a:t>
            </a:r>
          </a:p>
        </p:txBody>
      </p:sp>
      <p:sp>
        <p:nvSpPr>
          <p:cNvPr id="117778" name="TextBox 26"/>
          <p:cNvSpPr txBox="1">
            <a:spLocks noChangeArrowheads="1"/>
          </p:cNvSpPr>
          <p:nvPr/>
        </p:nvSpPr>
        <p:spPr bwMode="auto">
          <a:xfrm>
            <a:off x="6053138" y="3598863"/>
            <a:ext cx="739775" cy="400110"/>
          </a:xfrm>
          <a:prstGeom prst="rect">
            <a:avLst/>
          </a:prstGeom>
          <a:noFill/>
          <a:ln w="9525">
            <a:noFill/>
            <a:miter lim="800000"/>
            <a:headEnd/>
            <a:tailEnd/>
          </a:ln>
        </p:spPr>
        <p:txBody>
          <a:bodyPr>
            <a:spAutoFit/>
          </a:bodyPr>
          <a:lstStyle/>
          <a:p>
            <a:r>
              <a:rPr lang="zh-CN" altLang="en-US" sz="2000" b="1"/>
              <a:t>否</a:t>
            </a:r>
          </a:p>
        </p:txBody>
      </p:sp>
      <p:sp>
        <p:nvSpPr>
          <p:cNvPr id="117779" name="TextBox 27"/>
          <p:cNvSpPr txBox="1">
            <a:spLocks noChangeArrowheads="1"/>
          </p:cNvSpPr>
          <p:nvPr/>
        </p:nvSpPr>
        <p:spPr bwMode="auto">
          <a:xfrm>
            <a:off x="6561138" y="5065713"/>
            <a:ext cx="739775" cy="400110"/>
          </a:xfrm>
          <a:prstGeom prst="rect">
            <a:avLst/>
          </a:prstGeom>
          <a:noFill/>
          <a:ln w="9525">
            <a:noFill/>
            <a:miter lim="800000"/>
            <a:headEnd/>
            <a:tailEnd/>
          </a:ln>
        </p:spPr>
        <p:txBody>
          <a:bodyPr>
            <a:spAutoFit/>
          </a:bodyPr>
          <a:lstStyle/>
          <a:p>
            <a:r>
              <a:rPr lang="zh-CN" altLang="en-US" sz="2000" b="1"/>
              <a:t>否</a:t>
            </a:r>
          </a:p>
        </p:txBody>
      </p:sp>
      <p:sp>
        <p:nvSpPr>
          <p:cNvPr id="117780" name="TextBox 28"/>
          <p:cNvSpPr txBox="1">
            <a:spLocks noChangeArrowheads="1"/>
          </p:cNvSpPr>
          <p:nvPr/>
        </p:nvSpPr>
        <p:spPr bwMode="auto">
          <a:xfrm>
            <a:off x="3629025" y="1393825"/>
            <a:ext cx="1814513" cy="400110"/>
          </a:xfrm>
          <a:prstGeom prst="rect">
            <a:avLst/>
          </a:prstGeom>
          <a:noFill/>
          <a:ln w="9525">
            <a:noFill/>
            <a:miter lim="800000"/>
            <a:headEnd/>
            <a:tailEnd/>
          </a:ln>
        </p:spPr>
        <p:txBody>
          <a:bodyPr>
            <a:spAutoFit/>
          </a:bodyPr>
          <a:lstStyle/>
          <a:p>
            <a:r>
              <a:rPr lang="zh-CN" altLang="en-US" sz="2000" b="1"/>
              <a:t>有房子</a:t>
            </a:r>
          </a:p>
        </p:txBody>
      </p:sp>
      <p:sp>
        <p:nvSpPr>
          <p:cNvPr id="117781" name="TextBox 29"/>
          <p:cNvSpPr txBox="1">
            <a:spLocks noChangeArrowheads="1"/>
          </p:cNvSpPr>
          <p:nvPr/>
        </p:nvSpPr>
        <p:spPr bwMode="auto">
          <a:xfrm>
            <a:off x="5732463" y="3005138"/>
            <a:ext cx="1814512" cy="400110"/>
          </a:xfrm>
          <a:prstGeom prst="rect">
            <a:avLst/>
          </a:prstGeom>
          <a:noFill/>
          <a:ln w="9525">
            <a:noFill/>
            <a:miter lim="800000"/>
            <a:headEnd/>
            <a:tailEnd/>
          </a:ln>
        </p:spPr>
        <p:txBody>
          <a:bodyPr>
            <a:spAutoFit/>
          </a:bodyPr>
          <a:lstStyle/>
          <a:p>
            <a:r>
              <a:rPr lang="zh-CN" altLang="en-US" sz="2000" b="1"/>
              <a:t>有工作</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4.1 </a:t>
            </a:r>
            <a:r>
              <a:rPr lang="zh-CN" altLang="en-US" dirty="0"/>
              <a:t>支持向量机（</a:t>
            </a:r>
            <a:r>
              <a:rPr lang="en-US" altLang="zh-CN" dirty="0"/>
              <a:t>SVM</a:t>
            </a:r>
            <a:r>
              <a:rPr lang="zh-CN" altLang="en-US" dirty="0"/>
              <a:t>）</a:t>
            </a:r>
          </a:p>
        </p:txBody>
      </p:sp>
      <p:sp>
        <p:nvSpPr>
          <p:cNvPr id="84995" name="内容占位符 2"/>
          <p:cNvSpPr>
            <a:spLocks noGrp="1"/>
          </p:cNvSpPr>
          <p:nvPr>
            <p:ph idx="1"/>
          </p:nvPr>
        </p:nvSpPr>
        <p:spPr>
          <a:xfrm>
            <a:off x="685800" y="1747838"/>
            <a:ext cx="7772400" cy="4348162"/>
          </a:xfrm>
        </p:spPr>
        <p:txBody>
          <a:bodyPr>
            <a:normAutofit/>
          </a:bodyPr>
          <a:lstStyle/>
          <a:p>
            <a:r>
              <a:rPr lang="en-US" altLang="zh-CN" sz="3200" b="1" dirty="0"/>
              <a:t>Support Vector Machines, SVM</a:t>
            </a:r>
          </a:p>
          <a:p>
            <a:r>
              <a:rPr lang="zh-CN" altLang="en-US" sz="3200" b="1" dirty="0"/>
              <a:t>二类分类器</a:t>
            </a:r>
            <a:endParaRPr lang="en-US" altLang="zh-CN" sz="3200" b="1" dirty="0"/>
          </a:p>
          <a:p>
            <a:r>
              <a:rPr lang="zh-CN" altLang="en-US" sz="3200" b="1" dirty="0"/>
              <a:t>特征空间上的间隔最大化线性分类器</a:t>
            </a:r>
            <a:endParaRPr lang="en-US" altLang="zh-CN" sz="3200" b="1" dirty="0"/>
          </a:p>
          <a:p>
            <a:r>
              <a:rPr lang="zh-CN" altLang="en-US" sz="3200" b="1" dirty="0"/>
              <a:t>通过核技巧可实现非线性分类</a:t>
            </a:r>
            <a:endParaRPr lang="en-US" altLang="zh-CN" sz="3200" b="1" dirty="0"/>
          </a:p>
          <a:p>
            <a:r>
              <a:rPr lang="zh-CN" altLang="en-US" sz="3200" b="1" dirty="0"/>
              <a:t>根据模型的复杂程度可划分为：</a:t>
            </a:r>
            <a:endParaRPr lang="en-US" altLang="zh-CN" sz="3200" b="1" dirty="0"/>
          </a:p>
          <a:p>
            <a:pPr lvl="1"/>
            <a:r>
              <a:rPr lang="zh-CN" altLang="en-US" sz="2800" b="1" dirty="0"/>
              <a:t>线性可分支持向量机</a:t>
            </a:r>
            <a:endParaRPr lang="en-US" altLang="zh-CN" sz="2800" b="1" dirty="0"/>
          </a:p>
          <a:p>
            <a:pPr lvl="1"/>
            <a:r>
              <a:rPr lang="zh-CN" altLang="en-US" sz="2800" b="1" dirty="0"/>
              <a:t>线性支持向量机</a:t>
            </a:r>
            <a:endParaRPr lang="en-US" altLang="zh-CN" sz="2800" b="1" dirty="0"/>
          </a:p>
          <a:p>
            <a:pPr lvl="1"/>
            <a:r>
              <a:rPr lang="zh-CN" altLang="en-US" sz="2800" b="1" dirty="0"/>
              <a:t>非线性支持向量机</a:t>
            </a:r>
            <a:endParaRPr lang="en-US" altLang="zh-CN" sz="2800" b="1" dirty="0"/>
          </a:p>
          <a:p>
            <a:endParaRPr lang="zh-CN" altLang="en-US" dirty="0"/>
          </a:p>
        </p:txBody>
      </p:sp>
      <p:sp>
        <p:nvSpPr>
          <p:cNvPr id="84996" name="灯片编号占位符 3"/>
          <p:cNvSpPr>
            <a:spLocks noGrp="1"/>
          </p:cNvSpPr>
          <p:nvPr>
            <p:ph type="sldNum" sz="quarter" idx="12"/>
          </p:nvPr>
        </p:nvSpPr>
        <p:spPr>
          <a:noFill/>
        </p:spPr>
        <p:txBody>
          <a:bodyPr/>
          <a:lstStyle/>
          <a:p>
            <a:fld id="{33BE5692-1A6E-4D2A-AC90-D3DBDAEF38CC}" type="slidenum">
              <a:rPr lang="en-US" altLang="zh-CN" smtClean="0">
                <a:ea typeface="黑体" pitchFamily="49" charset="-122"/>
              </a:rPr>
              <a:pPr/>
              <a:t>8</a:t>
            </a:fld>
            <a:endParaRPr lang="en-US" altLang="zh-CN">
              <a:ea typeface="黑体"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ID3</a:t>
            </a:r>
            <a:r>
              <a:rPr lang="zh-CN" altLang="en-US" dirty="0"/>
              <a:t>存在的问题</a:t>
            </a:r>
          </a:p>
        </p:txBody>
      </p:sp>
      <p:sp>
        <p:nvSpPr>
          <p:cNvPr id="118787" name="内容占位符 2"/>
          <p:cNvSpPr>
            <a:spLocks noGrp="1"/>
          </p:cNvSpPr>
          <p:nvPr>
            <p:ph idx="1"/>
          </p:nvPr>
        </p:nvSpPr>
        <p:spPr>
          <a:xfrm>
            <a:off x="914400" y="1671144"/>
            <a:ext cx="7772400" cy="4348655"/>
          </a:xfrm>
        </p:spPr>
        <p:txBody>
          <a:bodyPr>
            <a:normAutofit/>
          </a:bodyPr>
          <a:lstStyle/>
          <a:p>
            <a:r>
              <a:rPr lang="zh-CN" altLang="en-US" sz="3200" b="1" dirty="0"/>
              <a:t>信息增益倾向于选择分枝比较多的属性</a:t>
            </a:r>
            <a:endParaRPr lang="en-US" altLang="zh-CN" sz="3200" b="1" dirty="0"/>
          </a:p>
          <a:p>
            <a:endParaRPr lang="en-US" altLang="zh-CN" sz="3200" b="1" dirty="0"/>
          </a:p>
          <a:p>
            <a:r>
              <a:rPr lang="zh-CN" altLang="en-US" sz="3200" b="1" dirty="0"/>
              <a:t>比如前面贷款的例子中，如果用</a:t>
            </a:r>
            <a:r>
              <a:rPr lang="en-US" altLang="zh-CN" sz="3200" b="1" dirty="0"/>
              <a:t>ID</a:t>
            </a:r>
            <a:r>
              <a:rPr lang="zh-CN" altLang="en-US" sz="3200" b="1" dirty="0"/>
              <a:t>做属性，将获得最大的信息增益值</a:t>
            </a:r>
          </a:p>
        </p:txBody>
      </p:sp>
      <p:sp>
        <p:nvSpPr>
          <p:cNvPr id="118788" name="灯片编号占位符 3"/>
          <p:cNvSpPr>
            <a:spLocks noGrp="1"/>
          </p:cNvSpPr>
          <p:nvPr>
            <p:ph type="sldNum" sz="quarter" idx="12"/>
          </p:nvPr>
        </p:nvSpPr>
        <p:spPr>
          <a:noFill/>
        </p:spPr>
        <p:txBody>
          <a:bodyPr/>
          <a:lstStyle/>
          <a:p>
            <a:fld id="{84D9FF24-7B55-4602-916B-195D43A09ED4}" type="slidenum">
              <a:rPr lang="en-US" altLang="zh-CN" smtClean="0">
                <a:ea typeface="黑体" pitchFamily="49" charset="-122"/>
              </a:rPr>
              <a:pPr/>
              <a:t>80</a:t>
            </a:fld>
            <a:endParaRPr lang="en-US" altLang="zh-CN">
              <a:ea typeface="黑体"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信息增益比</a:t>
            </a:r>
          </a:p>
        </p:txBody>
      </p:sp>
      <p:sp>
        <p:nvSpPr>
          <p:cNvPr id="65540" name="内容占位符 2"/>
          <p:cNvSpPr>
            <a:spLocks noGrp="1"/>
          </p:cNvSpPr>
          <p:nvPr>
            <p:ph idx="1"/>
          </p:nvPr>
        </p:nvSpPr>
        <p:spPr>
          <a:xfrm>
            <a:off x="627063" y="1749425"/>
            <a:ext cx="7772400" cy="4114800"/>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3200" b="1" dirty="0"/>
              <a:t>其中</a:t>
            </a:r>
            <a:r>
              <a:rPr lang="en-US" altLang="zh-CN" sz="3200" b="1" dirty="0"/>
              <a:t>A</a:t>
            </a:r>
            <a:r>
              <a:rPr lang="zh-CN" altLang="en-US" sz="3200" b="1" dirty="0"/>
              <a:t>为属性，</a:t>
            </a:r>
            <a:r>
              <a:rPr lang="en-US" altLang="zh-CN" sz="3200" b="1" dirty="0"/>
              <a:t>A</a:t>
            </a:r>
            <a:r>
              <a:rPr lang="zh-CN" altLang="en-US" sz="3200" b="1" dirty="0"/>
              <a:t>的不同取值将</a:t>
            </a:r>
            <a:r>
              <a:rPr lang="en-US" altLang="zh-CN" sz="3200" b="1" dirty="0"/>
              <a:t>D</a:t>
            </a:r>
            <a:r>
              <a:rPr lang="zh-CN" altLang="en-US" sz="3200" b="1" dirty="0"/>
              <a:t>划分为</a:t>
            </a:r>
            <a:r>
              <a:rPr lang="en-US" altLang="zh-CN" sz="3200" b="1" dirty="0"/>
              <a:t>n</a:t>
            </a:r>
            <a:r>
              <a:rPr lang="zh-CN" altLang="en-US" sz="3200" b="1" dirty="0"/>
              <a:t>个子集</a:t>
            </a:r>
            <a:r>
              <a:rPr lang="en-US" altLang="zh-CN" sz="3200" b="1" dirty="0"/>
              <a:t>D</a:t>
            </a:r>
            <a:r>
              <a:rPr lang="en-US" altLang="zh-CN" sz="3200" b="1" baseline="-25000" dirty="0"/>
              <a:t>1</a:t>
            </a:r>
            <a:r>
              <a:rPr lang="en-US" altLang="zh-CN" sz="3200" b="1" dirty="0"/>
              <a:t>…</a:t>
            </a:r>
            <a:r>
              <a:rPr lang="en-US" altLang="zh-CN" sz="3200" b="1" dirty="0" err="1"/>
              <a:t>D</a:t>
            </a:r>
            <a:r>
              <a:rPr lang="en-US" altLang="zh-CN" sz="3200" b="1" baseline="-25000" dirty="0" err="1"/>
              <a:t>n</a:t>
            </a:r>
            <a:endParaRPr lang="zh-CN" altLang="en-US" sz="3200" b="1" dirty="0"/>
          </a:p>
        </p:txBody>
      </p:sp>
      <p:sp>
        <p:nvSpPr>
          <p:cNvPr id="65541" name="灯片编号占位符 3"/>
          <p:cNvSpPr>
            <a:spLocks noGrp="1"/>
          </p:cNvSpPr>
          <p:nvPr>
            <p:ph type="sldNum" sz="quarter" idx="12"/>
          </p:nvPr>
        </p:nvSpPr>
        <p:spPr>
          <a:noFill/>
        </p:spPr>
        <p:txBody>
          <a:bodyPr/>
          <a:lstStyle/>
          <a:p>
            <a:fld id="{4AA57C96-8621-47B5-B042-B216CA180E27}" type="slidenum">
              <a:rPr lang="en-US" altLang="zh-CN" smtClean="0">
                <a:ea typeface="黑体" pitchFamily="49" charset="-122"/>
              </a:rPr>
              <a:pPr/>
              <a:t>81</a:t>
            </a:fld>
            <a:endParaRPr lang="en-US" altLang="zh-CN">
              <a:ea typeface="黑体" pitchFamily="49" charset="-122"/>
            </a:endParaRPr>
          </a:p>
        </p:txBody>
      </p:sp>
      <p:graphicFrame>
        <p:nvGraphicFramePr>
          <p:cNvPr id="65538" name="Object 1" descr="羊皮纸"/>
          <p:cNvGraphicFramePr>
            <a:graphicFrameLocks noChangeAspect="1"/>
          </p:cNvGraphicFramePr>
          <p:nvPr/>
        </p:nvGraphicFramePr>
        <p:xfrm>
          <a:off x="1455301" y="1432357"/>
          <a:ext cx="5811837" cy="3097213"/>
        </p:xfrm>
        <a:graphic>
          <a:graphicData uri="http://schemas.openxmlformats.org/presentationml/2006/ole">
            <mc:AlternateContent xmlns:mc="http://schemas.openxmlformats.org/markup-compatibility/2006">
              <mc:Choice xmlns:v="urn:schemas-microsoft-com:vml" Requires="v">
                <p:oleObj spid="_x0000_s443464" name="公式" r:id="rId4" imgW="1688760" imgH="914400" progId="Equation.3">
                  <p:embed/>
                </p:oleObj>
              </mc:Choice>
              <mc:Fallback>
                <p:oleObj name="公式" r:id="rId4" imgW="1688760" imgH="9144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5301" y="1432357"/>
                        <a:ext cx="5811837" cy="309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C4.5</a:t>
            </a:r>
            <a:r>
              <a:rPr lang="zh-CN" altLang="en-US" dirty="0"/>
              <a:t>的生成算法</a:t>
            </a:r>
          </a:p>
        </p:txBody>
      </p:sp>
      <p:sp>
        <p:nvSpPr>
          <p:cNvPr id="119811" name="内容占位符 2"/>
          <p:cNvSpPr>
            <a:spLocks noGrp="1"/>
          </p:cNvSpPr>
          <p:nvPr>
            <p:ph idx="1"/>
          </p:nvPr>
        </p:nvSpPr>
        <p:spPr>
          <a:xfrm>
            <a:off x="914400" y="1797268"/>
            <a:ext cx="7772400" cy="4222531"/>
          </a:xfrm>
        </p:spPr>
        <p:txBody>
          <a:bodyPr>
            <a:normAutofit/>
          </a:bodyPr>
          <a:lstStyle/>
          <a:p>
            <a:r>
              <a:rPr lang="zh-CN" altLang="en-US" sz="3200" b="1" dirty="0"/>
              <a:t>除了根据信息增益比选择特征外，</a:t>
            </a:r>
            <a:r>
              <a:rPr lang="en-US" altLang="zh-CN" sz="3200" b="1" dirty="0"/>
              <a:t>C4.5</a:t>
            </a:r>
            <a:r>
              <a:rPr lang="zh-CN" altLang="en-US" sz="3200" b="1" dirty="0"/>
              <a:t>算法与</a:t>
            </a:r>
            <a:r>
              <a:rPr lang="en-US" altLang="zh-CN" sz="3200" b="1" dirty="0"/>
              <a:t>ID3</a:t>
            </a:r>
            <a:r>
              <a:rPr lang="zh-CN" altLang="en-US" sz="3200" b="1" dirty="0"/>
              <a:t>基本一样。</a:t>
            </a:r>
            <a:endParaRPr lang="en-US" altLang="zh-CN" sz="3200" b="1" dirty="0"/>
          </a:p>
          <a:p>
            <a:endParaRPr lang="en-US" altLang="zh-CN" sz="3200" b="1" dirty="0"/>
          </a:p>
          <a:p>
            <a:r>
              <a:rPr lang="zh-CN" altLang="en-US" sz="3200" b="1" dirty="0"/>
              <a:t>同时</a:t>
            </a:r>
            <a:r>
              <a:rPr lang="en-US" altLang="zh-CN" sz="3200" b="1" dirty="0"/>
              <a:t>C4.5</a:t>
            </a:r>
            <a:r>
              <a:rPr lang="zh-CN" altLang="en-US" sz="3200" b="1" dirty="0"/>
              <a:t>增加了对连续值属性的处理，对于连续值属性</a:t>
            </a:r>
            <a:r>
              <a:rPr lang="en-US" altLang="zh-CN" sz="3200" b="1" dirty="0"/>
              <a:t>A</a:t>
            </a:r>
            <a:r>
              <a:rPr lang="zh-CN" altLang="en-US" sz="3200" b="1" dirty="0"/>
              <a:t>，找到一个属性值</a:t>
            </a:r>
            <a:r>
              <a:rPr lang="en-US" altLang="zh-CN" sz="3200" b="1" dirty="0"/>
              <a:t>a</a:t>
            </a:r>
            <a:r>
              <a:rPr lang="en-US" altLang="zh-CN" sz="3200" b="1" baseline="-25000" dirty="0"/>
              <a:t>0</a:t>
            </a:r>
            <a:r>
              <a:rPr lang="zh-CN" altLang="en-US" sz="3200" b="1" dirty="0"/>
              <a:t>，将≤</a:t>
            </a:r>
            <a:r>
              <a:rPr lang="en-US" altLang="zh-CN" sz="3200" b="1" dirty="0"/>
              <a:t>a</a:t>
            </a:r>
            <a:r>
              <a:rPr lang="en-US" altLang="zh-CN" sz="3200" b="1" baseline="-25000" dirty="0"/>
              <a:t>0</a:t>
            </a:r>
            <a:r>
              <a:rPr lang="zh-CN" altLang="en-US" sz="3200" b="1" dirty="0"/>
              <a:t>的划分到左子树，＞</a:t>
            </a:r>
            <a:r>
              <a:rPr lang="en-US" altLang="zh-CN" sz="3200" b="1" dirty="0"/>
              <a:t>a</a:t>
            </a:r>
            <a:r>
              <a:rPr lang="en-US" altLang="zh-CN" sz="3200" b="1" baseline="-25000" dirty="0"/>
              <a:t>0</a:t>
            </a:r>
            <a:r>
              <a:rPr lang="zh-CN" altLang="en-US" sz="3200" b="1" dirty="0"/>
              <a:t>的划分到右子树</a:t>
            </a:r>
          </a:p>
        </p:txBody>
      </p:sp>
      <p:sp>
        <p:nvSpPr>
          <p:cNvPr id="119812" name="灯片编号占位符 3"/>
          <p:cNvSpPr>
            <a:spLocks noGrp="1"/>
          </p:cNvSpPr>
          <p:nvPr>
            <p:ph type="sldNum" sz="quarter" idx="12"/>
          </p:nvPr>
        </p:nvSpPr>
        <p:spPr>
          <a:noFill/>
        </p:spPr>
        <p:txBody>
          <a:bodyPr/>
          <a:lstStyle/>
          <a:p>
            <a:fld id="{E84C0309-7E31-40E8-AA49-7EBA662F2598}" type="slidenum">
              <a:rPr lang="en-US" altLang="zh-CN" smtClean="0">
                <a:ea typeface="黑体" pitchFamily="49" charset="-122"/>
              </a:rPr>
              <a:pPr/>
              <a:t>82</a:t>
            </a:fld>
            <a:endParaRPr lang="en-US" altLang="zh-CN">
              <a:ea typeface="黑体"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120835" name="内容占位符 2"/>
          <p:cNvSpPr>
            <a:spLocks noGrp="1"/>
          </p:cNvSpPr>
          <p:nvPr>
            <p:ph idx="1"/>
          </p:nvPr>
        </p:nvSpPr>
        <p:spPr/>
        <p:txBody>
          <a:bodyPr>
            <a:normAutofit/>
          </a:bodyPr>
          <a:lstStyle/>
          <a:p>
            <a:r>
              <a:rPr lang="zh-CN" altLang="en-US" sz="3200" b="1" dirty="0"/>
              <a:t>信息增益比的问题：</a:t>
            </a:r>
            <a:endParaRPr lang="en-US" altLang="zh-CN" sz="3200" b="1" dirty="0"/>
          </a:p>
          <a:p>
            <a:pPr lvl="1"/>
            <a:r>
              <a:rPr lang="zh-CN" altLang="en-US" sz="2800" b="1" dirty="0"/>
              <a:t>倾向于选择分割不均匀的特征</a:t>
            </a:r>
            <a:endParaRPr lang="en-US" altLang="zh-CN" sz="2800" b="1" dirty="0"/>
          </a:p>
          <a:p>
            <a:endParaRPr lang="en-US" altLang="zh-CN" sz="2800" b="1" dirty="0"/>
          </a:p>
          <a:p>
            <a:r>
              <a:rPr lang="zh-CN" altLang="en-US" sz="3200" b="1" dirty="0"/>
              <a:t>解决办法</a:t>
            </a:r>
            <a:endParaRPr lang="en-US" altLang="zh-CN" sz="3200" b="1" dirty="0"/>
          </a:p>
          <a:p>
            <a:pPr lvl="1"/>
            <a:r>
              <a:rPr lang="zh-CN" altLang="en-US" sz="2800" b="1" dirty="0"/>
              <a:t>先选择</a:t>
            </a:r>
            <a:r>
              <a:rPr lang="en-US" altLang="zh-CN" sz="2800" b="1" dirty="0"/>
              <a:t>n</a:t>
            </a:r>
            <a:r>
              <a:rPr lang="zh-CN" altLang="en-US" sz="2800" b="1" dirty="0"/>
              <a:t>个信息增益大的特征，再从这</a:t>
            </a:r>
            <a:r>
              <a:rPr lang="en-US" altLang="zh-CN" sz="2800" b="1" dirty="0"/>
              <a:t>n</a:t>
            </a:r>
            <a:r>
              <a:rPr lang="zh-CN" altLang="en-US" sz="2800" b="1" dirty="0"/>
              <a:t>个特征中选择信息增益比最大的特征</a:t>
            </a:r>
            <a:endParaRPr lang="en-US" altLang="zh-CN" sz="2800" b="1" dirty="0"/>
          </a:p>
        </p:txBody>
      </p:sp>
      <p:sp>
        <p:nvSpPr>
          <p:cNvPr id="120836" name="灯片编号占位符 3"/>
          <p:cNvSpPr>
            <a:spLocks noGrp="1"/>
          </p:cNvSpPr>
          <p:nvPr>
            <p:ph type="sldNum" sz="quarter" idx="12"/>
          </p:nvPr>
        </p:nvSpPr>
        <p:spPr>
          <a:noFill/>
        </p:spPr>
        <p:txBody>
          <a:bodyPr/>
          <a:lstStyle/>
          <a:p>
            <a:fld id="{98C54635-238B-4D90-BE7F-5522484D7A66}" type="slidenum">
              <a:rPr lang="en-US" altLang="zh-CN" smtClean="0">
                <a:ea typeface="黑体" pitchFamily="49" charset="-122"/>
              </a:rPr>
              <a:pPr/>
              <a:t>83</a:t>
            </a:fld>
            <a:endParaRPr lang="en-US" altLang="zh-CN">
              <a:ea typeface="黑体"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过拟合问题</a:t>
            </a:r>
          </a:p>
        </p:txBody>
      </p:sp>
      <p:sp>
        <p:nvSpPr>
          <p:cNvPr id="121859" name="内容占位符 2"/>
          <p:cNvSpPr>
            <a:spLocks noGrp="1"/>
          </p:cNvSpPr>
          <p:nvPr>
            <p:ph idx="1"/>
          </p:nvPr>
        </p:nvSpPr>
        <p:spPr/>
        <p:txBody>
          <a:bodyPr/>
          <a:lstStyle/>
          <a:p>
            <a:endParaRPr lang="zh-CN" altLang="en-US"/>
          </a:p>
        </p:txBody>
      </p:sp>
      <p:sp>
        <p:nvSpPr>
          <p:cNvPr id="121860" name="灯片编号占位符 3"/>
          <p:cNvSpPr>
            <a:spLocks noGrp="1"/>
          </p:cNvSpPr>
          <p:nvPr>
            <p:ph type="sldNum" sz="quarter" idx="12"/>
          </p:nvPr>
        </p:nvSpPr>
        <p:spPr>
          <a:noFill/>
        </p:spPr>
        <p:txBody>
          <a:bodyPr/>
          <a:lstStyle/>
          <a:p>
            <a:fld id="{8FF3A44B-A945-460F-91AA-9EB17D7646E3}" type="slidenum">
              <a:rPr lang="en-US" altLang="zh-CN" smtClean="0">
                <a:ea typeface="黑体" pitchFamily="49" charset="-122"/>
              </a:rPr>
              <a:pPr/>
              <a:t>84</a:t>
            </a:fld>
            <a:endParaRPr lang="en-US" altLang="zh-CN">
              <a:ea typeface="黑体" pitchFamily="49" charset="-122"/>
            </a:endParaRPr>
          </a:p>
        </p:txBody>
      </p:sp>
      <p:grpSp>
        <p:nvGrpSpPr>
          <p:cNvPr id="3" name="组合 18"/>
          <p:cNvGrpSpPr>
            <a:grpSpLocks/>
          </p:cNvGrpSpPr>
          <p:nvPr/>
        </p:nvGrpSpPr>
        <p:grpSpPr bwMode="auto">
          <a:xfrm>
            <a:off x="682625" y="1930400"/>
            <a:ext cx="7910513" cy="4383088"/>
            <a:chOff x="-3024386" y="0"/>
            <a:chExt cx="12994585" cy="7852229"/>
          </a:xfrm>
        </p:grpSpPr>
        <p:pic>
          <p:nvPicPr>
            <p:cNvPr id="121862" name="Picture 2" descr="F:\人工智能导论\2016本科生\img-160304144917-001.jpg"/>
            <p:cNvPicPr>
              <a:picLocks noChangeAspect="1" noChangeArrowheads="1"/>
            </p:cNvPicPr>
            <p:nvPr/>
          </p:nvPicPr>
          <p:blipFill>
            <a:blip r:embed="rId3" cstate="print"/>
            <a:srcRect/>
            <a:stretch>
              <a:fillRect/>
            </a:stretch>
          </p:blipFill>
          <p:spPr bwMode="auto">
            <a:xfrm>
              <a:off x="-3024386" y="0"/>
              <a:ext cx="12994585" cy="7852229"/>
            </a:xfrm>
            <a:prstGeom prst="rect">
              <a:avLst/>
            </a:prstGeom>
            <a:noFill/>
            <a:ln w="9525">
              <a:noFill/>
              <a:miter lim="800000"/>
              <a:headEnd/>
              <a:tailEnd/>
            </a:ln>
          </p:spPr>
        </p:pic>
        <p:sp>
          <p:nvSpPr>
            <p:cNvPr id="121863" name="任意多边形 10"/>
            <p:cNvSpPr>
              <a:spLocks/>
            </p:cNvSpPr>
            <p:nvPr/>
          </p:nvSpPr>
          <p:spPr bwMode="auto">
            <a:xfrm>
              <a:off x="-1233714" y="928915"/>
              <a:ext cx="9622972" cy="3236685"/>
            </a:xfrm>
            <a:custGeom>
              <a:avLst/>
              <a:gdLst>
                <a:gd name="T0" fmla="*/ 0 w 9622971"/>
                <a:gd name="T1" fmla="*/ 3236686 h 3236686"/>
                <a:gd name="T2" fmla="*/ 711200 w 9622971"/>
                <a:gd name="T3" fmla="*/ 1349829 h 3236686"/>
                <a:gd name="T4" fmla="*/ 1930400 w 9622971"/>
                <a:gd name="T5" fmla="*/ 1335315 h 3236686"/>
                <a:gd name="T6" fmla="*/ 2380343 w 9622971"/>
                <a:gd name="T7" fmla="*/ 928915 h 3236686"/>
                <a:gd name="T8" fmla="*/ 3178629 w 9622971"/>
                <a:gd name="T9" fmla="*/ 899886 h 3236686"/>
                <a:gd name="T10" fmla="*/ 3962401 w 9622971"/>
                <a:gd name="T11" fmla="*/ 638629 h 3236686"/>
                <a:gd name="T12" fmla="*/ 4354286 w 9622971"/>
                <a:gd name="T13" fmla="*/ 653143 h 3236686"/>
                <a:gd name="T14" fmla="*/ 6487885 w 9622971"/>
                <a:gd name="T15" fmla="*/ 377372 h 3236686"/>
                <a:gd name="T16" fmla="*/ 6937829 w 9622971"/>
                <a:gd name="T17" fmla="*/ 232229 h 3236686"/>
                <a:gd name="T18" fmla="*/ 8505371 w 9622971"/>
                <a:gd name="T19" fmla="*/ 130629 h 3236686"/>
                <a:gd name="T20" fmla="*/ 8897259 w 9622971"/>
                <a:gd name="T21" fmla="*/ 0 h 3236686"/>
                <a:gd name="T22" fmla="*/ 9622971 w 9622971"/>
                <a:gd name="T23" fmla="*/ 0 h 32366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22971"/>
                <a:gd name="T37" fmla="*/ 0 h 3236686"/>
                <a:gd name="T38" fmla="*/ 9622971 w 9622971"/>
                <a:gd name="T39" fmla="*/ 3236686 h 32366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22971" h="3236686">
                  <a:moveTo>
                    <a:pt x="0" y="3236686"/>
                  </a:moveTo>
                  <a:lnTo>
                    <a:pt x="711200" y="1349829"/>
                  </a:lnTo>
                  <a:lnTo>
                    <a:pt x="1930400" y="1335315"/>
                  </a:lnTo>
                  <a:lnTo>
                    <a:pt x="2380343" y="928915"/>
                  </a:lnTo>
                  <a:lnTo>
                    <a:pt x="3178628" y="899886"/>
                  </a:lnTo>
                  <a:lnTo>
                    <a:pt x="3962400" y="638629"/>
                  </a:lnTo>
                  <a:lnTo>
                    <a:pt x="4354285" y="653143"/>
                  </a:lnTo>
                  <a:lnTo>
                    <a:pt x="6487885" y="377372"/>
                  </a:lnTo>
                  <a:lnTo>
                    <a:pt x="6937828" y="232229"/>
                  </a:lnTo>
                  <a:lnTo>
                    <a:pt x="8505371" y="130629"/>
                  </a:lnTo>
                  <a:lnTo>
                    <a:pt x="8897257" y="0"/>
                  </a:lnTo>
                  <a:lnTo>
                    <a:pt x="9622971" y="0"/>
                  </a:lnTo>
                </a:path>
              </a:pathLst>
            </a:custGeom>
            <a:noFill/>
            <a:ln w="57150" cap="flat" cmpd="sng" algn="ctr">
              <a:solidFill>
                <a:srgbClr val="002060"/>
              </a:solidFill>
              <a:prstDash val="solid"/>
              <a:round/>
              <a:headEnd type="none" w="med" len="med"/>
              <a:tailEnd type="none" w="med" len="med"/>
            </a:ln>
          </p:spPr>
          <p:txBody>
            <a:bodyPr wrap="none"/>
            <a:lstStyle/>
            <a:p>
              <a:endParaRPr lang="zh-CN" altLang="en-US"/>
            </a:p>
          </p:txBody>
        </p:sp>
        <p:sp>
          <p:nvSpPr>
            <p:cNvPr id="121864" name="任意多边形 13"/>
            <p:cNvSpPr>
              <a:spLocks/>
            </p:cNvSpPr>
            <p:nvPr/>
          </p:nvSpPr>
          <p:spPr bwMode="auto">
            <a:xfrm>
              <a:off x="-1219200" y="2656114"/>
              <a:ext cx="9506857" cy="1582057"/>
            </a:xfrm>
            <a:custGeom>
              <a:avLst/>
              <a:gdLst>
                <a:gd name="T0" fmla="*/ 0 w 9506857"/>
                <a:gd name="T1" fmla="*/ 1582057 h 1582057"/>
                <a:gd name="T2" fmla="*/ 261257 w 9506857"/>
                <a:gd name="T3" fmla="*/ 261257 h 1582057"/>
                <a:gd name="T4" fmla="*/ 667657 w 9506857"/>
                <a:gd name="T5" fmla="*/ 43543 h 1582057"/>
                <a:gd name="T6" fmla="*/ 1161143 w 9506857"/>
                <a:gd name="T7" fmla="*/ 14515 h 1582057"/>
                <a:gd name="T8" fmla="*/ 1930400 w 9506857"/>
                <a:gd name="T9" fmla="*/ 0 h 1582057"/>
                <a:gd name="T10" fmla="*/ 2322286 w 9506857"/>
                <a:gd name="T11" fmla="*/ 261257 h 1582057"/>
                <a:gd name="T12" fmla="*/ 4557485 w 9506857"/>
                <a:gd name="T13" fmla="*/ 275772 h 1582057"/>
                <a:gd name="T14" fmla="*/ 4804228 w 9506857"/>
                <a:gd name="T15" fmla="*/ 362857 h 1582057"/>
                <a:gd name="T16" fmla="*/ 5239656 w 9506857"/>
                <a:gd name="T17" fmla="*/ 899886 h 1582057"/>
                <a:gd name="T18" fmla="*/ 6052456 w 9506857"/>
                <a:gd name="T19" fmla="*/ 899886 h 1582057"/>
                <a:gd name="T20" fmla="*/ 6574968 w 9506857"/>
                <a:gd name="T21" fmla="*/ 1030515 h 1582057"/>
                <a:gd name="T22" fmla="*/ 7997323 w 9506857"/>
                <a:gd name="T23" fmla="*/ 1045029 h 1582057"/>
                <a:gd name="T24" fmla="*/ 9492337 w 9506857"/>
                <a:gd name="T25" fmla="*/ 957943 h 1582057"/>
                <a:gd name="T26" fmla="*/ 9506857 w 9506857"/>
                <a:gd name="T27" fmla="*/ 943429 h 15820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506857"/>
                <a:gd name="T43" fmla="*/ 0 h 1582057"/>
                <a:gd name="T44" fmla="*/ 9506857 w 9506857"/>
                <a:gd name="T45" fmla="*/ 1582057 h 15820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506857" h="1582057">
                  <a:moveTo>
                    <a:pt x="0" y="1582057"/>
                  </a:moveTo>
                  <a:lnTo>
                    <a:pt x="261257" y="261257"/>
                  </a:lnTo>
                  <a:lnTo>
                    <a:pt x="667657" y="43543"/>
                  </a:lnTo>
                  <a:lnTo>
                    <a:pt x="1161143" y="14515"/>
                  </a:lnTo>
                  <a:lnTo>
                    <a:pt x="1930400" y="0"/>
                  </a:lnTo>
                  <a:lnTo>
                    <a:pt x="2322286" y="261257"/>
                  </a:lnTo>
                  <a:lnTo>
                    <a:pt x="4557486" y="275772"/>
                  </a:lnTo>
                  <a:lnTo>
                    <a:pt x="4804229" y="362857"/>
                  </a:lnTo>
                  <a:lnTo>
                    <a:pt x="5239657" y="899886"/>
                  </a:lnTo>
                  <a:lnTo>
                    <a:pt x="6052457" y="899886"/>
                  </a:lnTo>
                  <a:lnTo>
                    <a:pt x="6574971" y="1030515"/>
                  </a:lnTo>
                  <a:lnTo>
                    <a:pt x="7997371" y="1045029"/>
                  </a:lnTo>
                  <a:lnTo>
                    <a:pt x="9492343" y="957943"/>
                  </a:lnTo>
                  <a:lnTo>
                    <a:pt x="9506857" y="943429"/>
                  </a:lnTo>
                </a:path>
              </a:pathLst>
            </a:custGeom>
            <a:noFill/>
            <a:ln w="57150" cap="flat" cmpd="sng" algn="ctr">
              <a:solidFill>
                <a:srgbClr val="FF0000"/>
              </a:solidFill>
              <a:prstDash val="solid"/>
              <a:round/>
              <a:headEnd type="none" w="med" len="med"/>
              <a:tailEnd type="none" w="med" len="med"/>
            </a:ln>
          </p:spPr>
          <p:txBody>
            <a:bodyPr wrap="none"/>
            <a:lstStyle/>
            <a:p>
              <a:endParaRPr lang="zh-CN" altLang="en-US"/>
            </a:p>
          </p:txBody>
        </p:sp>
        <p:cxnSp>
          <p:nvCxnSpPr>
            <p:cNvPr id="121865" name="直接连接符 15"/>
            <p:cNvCxnSpPr>
              <a:cxnSpLocks noChangeShapeType="1"/>
            </p:cNvCxnSpPr>
            <p:nvPr/>
          </p:nvCxnSpPr>
          <p:spPr bwMode="auto">
            <a:xfrm>
              <a:off x="7082971" y="4949371"/>
              <a:ext cx="551543" cy="14515"/>
            </a:xfrm>
            <a:prstGeom prst="line">
              <a:avLst/>
            </a:prstGeom>
            <a:noFill/>
            <a:ln w="57150" algn="ctr">
              <a:solidFill>
                <a:srgbClr val="002060"/>
              </a:solidFill>
              <a:round/>
              <a:headEnd/>
              <a:tailEnd/>
            </a:ln>
          </p:spPr>
        </p:cxnSp>
        <p:cxnSp>
          <p:nvCxnSpPr>
            <p:cNvPr id="121866" name="直接连接符 16"/>
            <p:cNvCxnSpPr>
              <a:cxnSpLocks noChangeShapeType="1"/>
            </p:cNvCxnSpPr>
            <p:nvPr/>
          </p:nvCxnSpPr>
          <p:spPr bwMode="auto">
            <a:xfrm>
              <a:off x="7097484" y="5254171"/>
              <a:ext cx="551543" cy="14515"/>
            </a:xfrm>
            <a:prstGeom prst="line">
              <a:avLst/>
            </a:prstGeom>
            <a:noFill/>
            <a:ln w="57150" algn="ctr">
              <a:solidFill>
                <a:srgbClr val="FF0000"/>
              </a:solidFill>
              <a:round/>
              <a:headEnd/>
              <a:tailEnd/>
            </a:ln>
          </p:spPr>
        </p:cxn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a:t>
            </a:r>
          </a:p>
        </p:txBody>
      </p:sp>
      <p:sp>
        <p:nvSpPr>
          <p:cNvPr id="122883" name="内容占位符 2"/>
          <p:cNvSpPr>
            <a:spLocks noGrp="1"/>
          </p:cNvSpPr>
          <p:nvPr>
            <p:ph idx="1"/>
          </p:nvPr>
        </p:nvSpPr>
        <p:spPr>
          <a:xfrm>
            <a:off x="685800" y="1981200"/>
            <a:ext cx="8269288" cy="4114800"/>
          </a:xfrm>
        </p:spPr>
        <p:txBody>
          <a:bodyPr>
            <a:normAutofit/>
          </a:bodyPr>
          <a:lstStyle/>
          <a:p>
            <a:r>
              <a:rPr lang="zh-CN" altLang="en-US" sz="3200" b="1" dirty="0"/>
              <a:t>为了防止出现过拟合，对生成的决策树进行简化的过程称为剪枝。也就是从已经生成的树上裁掉一些子树或者叶节点，将其父节点作为新的页节点，用其实例数最大的类别作为标记。</a:t>
            </a:r>
            <a:endParaRPr lang="en-US" altLang="zh-CN" sz="3200" b="1" dirty="0"/>
          </a:p>
          <a:p>
            <a:endParaRPr lang="en-US" altLang="zh-CN" sz="3200" b="1" dirty="0"/>
          </a:p>
          <a:p>
            <a:r>
              <a:rPr lang="zh-CN" altLang="en-US" sz="3200" b="1" dirty="0"/>
              <a:t>这种先生成树再剪枝的方法称为后剪枝。</a:t>
            </a:r>
          </a:p>
        </p:txBody>
      </p:sp>
      <p:sp>
        <p:nvSpPr>
          <p:cNvPr id="122884" name="灯片编号占位符 3"/>
          <p:cNvSpPr>
            <a:spLocks noGrp="1"/>
          </p:cNvSpPr>
          <p:nvPr>
            <p:ph type="sldNum" sz="quarter" idx="12"/>
          </p:nvPr>
        </p:nvSpPr>
        <p:spPr>
          <a:noFill/>
        </p:spPr>
        <p:txBody>
          <a:bodyPr/>
          <a:lstStyle/>
          <a:p>
            <a:fld id="{F5FAFB68-36B6-43C4-99CA-64F0174B1EDF}" type="slidenum">
              <a:rPr lang="en-US" altLang="zh-CN" smtClean="0">
                <a:ea typeface="黑体" pitchFamily="49" charset="-122"/>
              </a:rPr>
              <a:pPr/>
              <a:t>85</a:t>
            </a:fld>
            <a:endParaRPr lang="en-US" altLang="zh-CN">
              <a:ea typeface="黑体"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a:spLocks noGrp="1"/>
          </p:cNvSpPr>
          <p:nvPr>
            <p:ph type="sldNum" sz="quarter" idx="12"/>
          </p:nvPr>
        </p:nvSpPr>
        <p:spPr>
          <a:noFill/>
        </p:spPr>
        <p:txBody>
          <a:bodyPr/>
          <a:lstStyle/>
          <a:p>
            <a:fld id="{0C361ABA-3864-4621-BD5E-50BA28C0E078}" type="slidenum">
              <a:rPr lang="en-US" altLang="zh-CN" smtClean="0">
                <a:ea typeface="黑体" pitchFamily="49" charset="-122"/>
              </a:rPr>
              <a:pPr/>
              <a:t>86</a:t>
            </a:fld>
            <a:endParaRPr lang="en-US" altLang="zh-CN">
              <a:ea typeface="黑体" pitchFamily="49" charset="-122"/>
            </a:endParaRPr>
          </a:p>
        </p:txBody>
      </p:sp>
      <p:grpSp>
        <p:nvGrpSpPr>
          <p:cNvPr id="2" name="组合 40"/>
          <p:cNvGrpSpPr>
            <a:grpSpLocks/>
          </p:cNvGrpSpPr>
          <p:nvPr/>
        </p:nvGrpSpPr>
        <p:grpSpPr bwMode="auto">
          <a:xfrm>
            <a:off x="1481138" y="2003425"/>
            <a:ext cx="6138862" cy="3916358"/>
            <a:chOff x="1480457" y="2002716"/>
            <a:chExt cx="6139314" cy="3916315"/>
          </a:xfrm>
        </p:grpSpPr>
        <p:sp>
          <p:nvSpPr>
            <p:cNvPr id="123909"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0" name="矩形 8"/>
            <p:cNvSpPr>
              <a:spLocks noChangeArrowheads="1"/>
            </p:cNvSpPr>
            <p:nvPr/>
          </p:nvSpPr>
          <p:spPr bwMode="auto">
            <a:xfrm>
              <a:off x="3933595" y="4920312"/>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3911" name="直接箭头连接符 12"/>
            <p:cNvCxnSpPr>
              <a:cxnSpLocks noChangeShapeType="1"/>
              <a:stCxn id="123909" idx="4"/>
              <a:endCxn id="123913" idx="0"/>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sp>
          <p:nvSpPr>
            <p:cNvPr id="123912"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3" name="椭圆 6"/>
            <p:cNvSpPr>
              <a:spLocks noChangeArrowheads="1"/>
            </p:cNvSpPr>
            <p:nvPr/>
          </p:nvSpPr>
          <p:spPr bwMode="auto">
            <a:xfrm>
              <a:off x="3134861" y="3439630"/>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4"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5"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6" name="矩形 8"/>
            <p:cNvSpPr>
              <a:spLocks noChangeArrowheads="1"/>
            </p:cNvSpPr>
            <p:nvPr/>
          </p:nvSpPr>
          <p:spPr bwMode="auto">
            <a:xfrm>
              <a:off x="1582281" y="497836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3917" name="直接箭头连接符 12"/>
            <p:cNvCxnSpPr>
              <a:cxnSpLocks noChangeShapeType="1"/>
              <a:stCxn id="123909" idx="5"/>
              <a:endCxn id="123912"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3918" name="直接箭头连接符 12"/>
            <p:cNvCxnSpPr>
              <a:cxnSpLocks noChangeShapeType="1"/>
              <a:stCxn id="123913" idx="4"/>
              <a:endCxn id="123916" idx="0"/>
            </p:cNvCxnSpPr>
            <p:nvPr/>
          </p:nvCxnSpPr>
          <p:spPr bwMode="auto">
            <a:xfrm flipH="1">
              <a:off x="1799769" y="3687280"/>
              <a:ext cx="1466061" cy="1291087"/>
            </a:xfrm>
            <a:prstGeom prst="straightConnector1">
              <a:avLst/>
            </a:prstGeom>
            <a:noFill/>
            <a:ln w="38100" algn="ctr">
              <a:solidFill>
                <a:schemeClr val="tx1"/>
              </a:solidFill>
              <a:round/>
              <a:headEnd/>
              <a:tailEnd type="arrow" w="med" len="med"/>
            </a:ln>
          </p:spPr>
        </p:cxnSp>
        <p:cxnSp>
          <p:nvCxnSpPr>
            <p:cNvPr id="123919" name="直接箭头连接符 12"/>
            <p:cNvCxnSpPr>
              <a:cxnSpLocks noChangeShapeType="1"/>
              <a:stCxn id="123913" idx="4"/>
              <a:endCxn id="123910" idx="0"/>
            </p:cNvCxnSpPr>
            <p:nvPr/>
          </p:nvCxnSpPr>
          <p:spPr bwMode="auto">
            <a:xfrm>
              <a:off x="3265830" y="3687280"/>
              <a:ext cx="885253" cy="1233032"/>
            </a:xfrm>
            <a:prstGeom prst="straightConnector1">
              <a:avLst/>
            </a:prstGeom>
            <a:noFill/>
            <a:ln w="38100" algn="ctr">
              <a:solidFill>
                <a:schemeClr val="tx1"/>
              </a:solidFill>
              <a:round/>
              <a:headEnd/>
              <a:tailEnd type="arrow" w="med" len="med"/>
            </a:ln>
          </p:spPr>
        </p:cxnSp>
        <p:cxnSp>
          <p:nvCxnSpPr>
            <p:cNvPr id="123920" name="直接箭头连接符 12"/>
            <p:cNvCxnSpPr>
              <a:cxnSpLocks noChangeShapeType="1"/>
              <a:stCxn id="123912" idx="5"/>
              <a:endCxn id="123915"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3921" name="直接箭头连接符 12"/>
            <p:cNvCxnSpPr>
              <a:cxnSpLocks noChangeShapeType="1"/>
              <a:stCxn id="123912" idx="4"/>
              <a:endCxn id="123914"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sp>
          <p:nvSpPr>
            <p:cNvPr id="123922" name="TextBox 38"/>
            <p:cNvSpPr txBox="1">
              <a:spLocks noChangeArrowheads="1"/>
            </p:cNvSpPr>
            <p:nvPr/>
          </p:nvSpPr>
          <p:spPr bwMode="auto">
            <a:xfrm>
              <a:off x="1480457" y="5457371"/>
              <a:ext cx="1436914" cy="461660"/>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endParaRPr lang="zh-CN" altLang="en-US" sz="2400" b="1" dirty="0"/>
            </a:p>
          </p:txBody>
        </p:sp>
        <p:sp>
          <p:nvSpPr>
            <p:cNvPr id="123923" name="TextBox 39"/>
            <p:cNvSpPr txBox="1">
              <a:spLocks noChangeArrowheads="1"/>
            </p:cNvSpPr>
            <p:nvPr/>
          </p:nvSpPr>
          <p:spPr bwMode="auto">
            <a:xfrm>
              <a:off x="3875309" y="5413829"/>
              <a:ext cx="1436914" cy="461660"/>
            </a:xfrm>
            <a:prstGeom prst="rect">
              <a:avLst/>
            </a:prstGeom>
            <a:noFill/>
            <a:ln w="9525">
              <a:noFill/>
              <a:miter lim="800000"/>
              <a:headEnd/>
              <a:tailEnd/>
            </a:ln>
          </p:spPr>
          <p:txBody>
            <a:bodyPr>
              <a:spAutoFit/>
            </a:bodyPr>
            <a:lstStyle/>
            <a:p>
              <a:r>
                <a:rPr lang="en-US" altLang="zh-CN" sz="2400" b="1"/>
                <a:t>b b</a:t>
              </a:r>
              <a:endParaRPr lang="zh-CN" altLang="en-US" sz="2400" b="1"/>
            </a:p>
          </p:txBody>
        </p:sp>
      </p:grpSp>
      <p:sp>
        <p:nvSpPr>
          <p:cNvPr id="72" name="标题 1"/>
          <p:cNvSpPr>
            <a:spLocks noGrp="1"/>
          </p:cNvSpPr>
          <p:nvPr>
            <p:ph type="title"/>
          </p:nvPr>
        </p:nvSpPr>
        <p:spPr/>
        <p:txBody>
          <a:bodyPr/>
          <a:lstStyle/>
          <a:p>
            <a:pPr>
              <a:defRPr/>
            </a:pPr>
            <a:r>
              <a:rPr lang="zh-CN" altLang="en-US" dirty="0"/>
              <a:t>后剪枝方法示意</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2"/>
          </p:nvPr>
        </p:nvSpPr>
        <p:spPr>
          <a:noFill/>
        </p:spPr>
        <p:txBody>
          <a:bodyPr/>
          <a:lstStyle/>
          <a:p>
            <a:fld id="{D47BEBAF-63E3-449C-9CF4-5AAE841587AD}" type="slidenum">
              <a:rPr lang="en-US" altLang="zh-CN" smtClean="0">
                <a:ea typeface="黑体" pitchFamily="49" charset="-122"/>
              </a:rPr>
              <a:pPr/>
              <a:t>87</a:t>
            </a:fld>
            <a:endParaRPr lang="en-US" altLang="zh-CN">
              <a:ea typeface="黑体" pitchFamily="49" charset="-122"/>
            </a:endParaRPr>
          </a:p>
        </p:txBody>
      </p:sp>
      <p:grpSp>
        <p:nvGrpSpPr>
          <p:cNvPr id="2" name="组合 46"/>
          <p:cNvGrpSpPr>
            <a:grpSpLocks/>
          </p:cNvGrpSpPr>
          <p:nvPr/>
        </p:nvGrpSpPr>
        <p:grpSpPr bwMode="auto">
          <a:xfrm>
            <a:off x="1089025" y="2003425"/>
            <a:ext cx="6530975" cy="4205432"/>
            <a:chOff x="1088579" y="2002716"/>
            <a:chExt cx="6531192" cy="4206744"/>
          </a:xfrm>
        </p:grpSpPr>
        <p:sp>
          <p:nvSpPr>
            <p:cNvPr id="124933"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4" name="矩形 8"/>
            <p:cNvSpPr>
              <a:spLocks noChangeArrowheads="1"/>
            </p:cNvSpPr>
            <p:nvPr/>
          </p:nvSpPr>
          <p:spPr bwMode="auto">
            <a:xfrm>
              <a:off x="3541717" y="5210592"/>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5"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6" name="椭圆 6"/>
            <p:cNvSpPr>
              <a:spLocks noChangeArrowheads="1"/>
            </p:cNvSpPr>
            <p:nvPr/>
          </p:nvSpPr>
          <p:spPr bwMode="auto">
            <a:xfrm>
              <a:off x="2742983" y="3729910"/>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7"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8"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9" name="矩形 8"/>
            <p:cNvSpPr>
              <a:spLocks noChangeArrowheads="1"/>
            </p:cNvSpPr>
            <p:nvPr/>
          </p:nvSpPr>
          <p:spPr bwMode="auto">
            <a:xfrm>
              <a:off x="1190403" y="526864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4940" name="直接箭头连接符 12"/>
            <p:cNvCxnSpPr>
              <a:cxnSpLocks noChangeShapeType="1"/>
              <a:stCxn id="124933" idx="5"/>
              <a:endCxn id="124935"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4941" name="直接箭头连接符 12"/>
            <p:cNvCxnSpPr>
              <a:cxnSpLocks noChangeShapeType="1"/>
              <a:stCxn id="124936" idx="4"/>
              <a:endCxn id="124939" idx="0"/>
            </p:cNvCxnSpPr>
            <p:nvPr/>
          </p:nvCxnSpPr>
          <p:spPr bwMode="auto">
            <a:xfrm flipH="1">
              <a:off x="1407891" y="3977560"/>
              <a:ext cx="1466061" cy="1291087"/>
            </a:xfrm>
            <a:prstGeom prst="straightConnector1">
              <a:avLst/>
            </a:prstGeom>
            <a:noFill/>
            <a:ln w="38100" algn="ctr">
              <a:solidFill>
                <a:schemeClr val="tx1"/>
              </a:solidFill>
              <a:round/>
              <a:headEnd/>
              <a:tailEnd type="arrow" w="med" len="med"/>
            </a:ln>
          </p:spPr>
        </p:cxnSp>
        <p:cxnSp>
          <p:nvCxnSpPr>
            <p:cNvPr id="124942" name="直接箭头连接符 12"/>
            <p:cNvCxnSpPr>
              <a:cxnSpLocks noChangeShapeType="1"/>
              <a:stCxn id="124936" idx="4"/>
              <a:endCxn id="124934" idx="0"/>
            </p:cNvCxnSpPr>
            <p:nvPr/>
          </p:nvCxnSpPr>
          <p:spPr bwMode="auto">
            <a:xfrm>
              <a:off x="2873952" y="3977560"/>
              <a:ext cx="885253" cy="1233032"/>
            </a:xfrm>
            <a:prstGeom prst="straightConnector1">
              <a:avLst/>
            </a:prstGeom>
            <a:noFill/>
            <a:ln w="38100" algn="ctr">
              <a:solidFill>
                <a:schemeClr val="tx1"/>
              </a:solidFill>
              <a:round/>
              <a:headEnd/>
              <a:tailEnd type="arrow" w="med" len="med"/>
            </a:ln>
          </p:spPr>
        </p:cxnSp>
        <p:cxnSp>
          <p:nvCxnSpPr>
            <p:cNvPr id="124943" name="直接箭头连接符 12"/>
            <p:cNvCxnSpPr>
              <a:cxnSpLocks noChangeShapeType="1"/>
              <a:stCxn id="124935" idx="5"/>
              <a:endCxn id="124938"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4944" name="直接箭头连接符 12"/>
            <p:cNvCxnSpPr>
              <a:cxnSpLocks noChangeShapeType="1"/>
              <a:stCxn id="124935" idx="4"/>
              <a:endCxn id="124937"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sp>
          <p:nvSpPr>
            <p:cNvPr id="124945" name="TextBox 33"/>
            <p:cNvSpPr txBox="1">
              <a:spLocks noChangeArrowheads="1"/>
            </p:cNvSpPr>
            <p:nvPr/>
          </p:nvSpPr>
          <p:spPr bwMode="auto">
            <a:xfrm>
              <a:off x="1088579" y="5747651"/>
              <a:ext cx="1436914" cy="461809"/>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endParaRPr lang="zh-CN" altLang="en-US" sz="2400" b="1" dirty="0"/>
            </a:p>
          </p:txBody>
        </p:sp>
        <p:sp>
          <p:nvSpPr>
            <p:cNvPr id="124946" name="TextBox 34"/>
            <p:cNvSpPr txBox="1">
              <a:spLocks noChangeArrowheads="1"/>
            </p:cNvSpPr>
            <p:nvPr/>
          </p:nvSpPr>
          <p:spPr bwMode="auto">
            <a:xfrm>
              <a:off x="3483431" y="5704108"/>
              <a:ext cx="1436914" cy="461809"/>
            </a:xfrm>
            <a:prstGeom prst="rect">
              <a:avLst/>
            </a:prstGeom>
            <a:noFill/>
            <a:ln w="9525">
              <a:noFill/>
              <a:miter lim="800000"/>
              <a:headEnd/>
              <a:tailEnd/>
            </a:ln>
          </p:spPr>
          <p:txBody>
            <a:bodyPr>
              <a:spAutoFit/>
            </a:bodyPr>
            <a:lstStyle/>
            <a:p>
              <a:r>
                <a:rPr lang="en-US" altLang="zh-CN" sz="2400" b="1"/>
                <a:t>b b</a:t>
              </a:r>
              <a:endParaRPr lang="zh-CN" altLang="en-US" sz="2400" b="1"/>
            </a:p>
          </p:txBody>
        </p:sp>
        <p:cxnSp>
          <p:nvCxnSpPr>
            <p:cNvPr id="124947" name="直接箭头连接符 12"/>
            <p:cNvCxnSpPr>
              <a:cxnSpLocks noChangeShapeType="1"/>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cxnSp>
          <p:nvCxnSpPr>
            <p:cNvPr id="124948" name="直接连接符 42"/>
            <p:cNvCxnSpPr>
              <a:cxnSpLocks noChangeShapeType="1"/>
            </p:cNvCxnSpPr>
            <p:nvPr/>
          </p:nvCxnSpPr>
          <p:spPr bwMode="auto">
            <a:xfrm flipH="1">
              <a:off x="2960916" y="3338284"/>
              <a:ext cx="420914" cy="493486"/>
            </a:xfrm>
            <a:prstGeom prst="line">
              <a:avLst/>
            </a:prstGeom>
            <a:noFill/>
            <a:ln w="76200" algn="ctr">
              <a:solidFill>
                <a:srgbClr val="FF0000"/>
              </a:solidFill>
              <a:round/>
              <a:headEnd/>
              <a:tailEnd/>
            </a:ln>
          </p:spPr>
        </p:cxnSp>
        <p:cxnSp>
          <p:nvCxnSpPr>
            <p:cNvPr id="124949" name="直接连接符 44"/>
            <p:cNvCxnSpPr>
              <a:cxnSpLocks noChangeShapeType="1"/>
            </p:cNvCxnSpPr>
            <p:nvPr/>
          </p:nvCxnSpPr>
          <p:spPr bwMode="auto">
            <a:xfrm flipH="1" flipV="1">
              <a:off x="2946402" y="3338285"/>
              <a:ext cx="507999" cy="464457"/>
            </a:xfrm>
            <a:prstGeom prst="line">
              <a:avLst/>
            </a:prstGeom>
            <a:noFill/>
            <a:ln w="76200" algn="ctr">
              <a:solidFill>
                <a:srgbClr val="FF0000"/>
              </a:solidFill>
              <a:round/>
              <a:headEnd/>
              <a:tailEnd/>
            </a:ln>
          </p:spPr>
        </p:cxnSp>
      </p:grpSp>
      <p:sp>
        <p:nvSpPr>
          <p:cNvPr id="48" name="标题 1"/>
          <p:cNvSpPr>
            <a:spLocks noGrp="1"/>
          </p:cNvSpPr>
          <p:nvPr>
            <p:ph type="title"/>
          </p:nvPr>
        </p:nvSpPr>
        <p:spPr/>
        <p:txBody>
          <a:bodyPr/>
          <a:lstStyle/>
          <a:p>
            <a:pPr>
              <a:defRPr/>
            </a:pPr>
            <a:r>
              <a:rPr lang="zh-CN" altLang="en-US" dirty="0"/>
              <a:t>后剪枝方法示意</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a:spLocks noGrp="1"/>
          </p:cNvSpPr>
          <p:nvPr>
            <p:ph type="sldNum" sz="quarter" idx="12"/>
          </p:nvPr>
        </p:nvSpPr>
        <p:spPr>
          <a:noFill/>
        </p:spPr>
        <p:txBody>
          <a:bodyPr/>
          <a:lstStyle/>
          <a:p>
            <a:fld id="{C1CDC6C7-ABB1-416F-B2AB-3306656E9565}" type="slidenum">
              <a:rPr lang="en-US" altLang="zh-CN" smtClean="0">
                <a:ea typeface="黑体" pitchFamily="49" charset="-122"/>
              </a:rPr>
              <a:pPr/>
              <a:t>88</a:t>
            </a:fld>
            <a:endParaRPr lang="en-US" altLang="zh-CN">
              <a:ea typeface="黑体" pitchFamily="49" charset="-122"/>
            </a:endParaRPr>
          </a:p>
        </p:txBody>
      </p:sp>
      <p:grpSp>
        <p:nvGrpSpPr>
          <p:cNvPr id="2" name="组合 16"/>
          <p:cNvGrpSpPr>
            <a:grpSpLocks/>
          </p:cNvGrpSpPr>
          <p:nvPr/>
        </p:nvGrpSpPr>
        <p:grpSpPr bwMode="auto">
          <a:xfrm>
            <a:off x="2598738" y="2003425"/>
            <a:ext cx="5021262" cy="3194050"/>
            <a:chOff x="2598065" y="2002716"/>
            <a:chExt cx="5021706" cy="3194050"/>
          </a:xfrm>
        </p:grpSpPr>
        <p:sp>
          <p:nvSpPr>
            <p:cNvPr id="125957"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58"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59"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60"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5961" name="直接箭头连接符 12"/>
            <p:cNvCxnSpPr>
              <a:cxnSpLocks noChangeShapeType="1"/>
              <a:stCxn id="125957" idx="5"/>
              <a:endCxn id="125958"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5962" name="直接箭头连接符 12"/>
            <p:cNvCxnSpPr>
              <a:cxnSpLocks noChangeShapeType="1"/>
              <a:stCxn id="125958" idx="5"/>
              <a:endCxn id="125960"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5963" name="直接箭头连接符 12"/>
            <p:cNvCxnSpPr>
              <a:cxnSpLocks noChangeShapeType="1"/>
              <a:stCxn id="125958" idx="4"/>
              <a:endCxn id="125959"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cxnSp>
          <p:nvCxnSpPr>
            <p:cNvPr id="125964" name="直接箭头连接符 12"/>
            <p:cNvCxnSpPr>
              <a:cxnSpLocks noChangeShapeType="1"/>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sp>
          <p:nvSpPr>
            <p:cNvPr id="125965" name="矩形 8"/>
            <p:cNvSpPr>
              <a:spLocks noChangeArrowheads="1"/>
            </p:cNvSpPr>
            <p:nvPr/>
          </p:nvSpPr>
          <p:spPr bwMode="auto">
            <a:xfrm>
              <a:off x="3077253" y="34398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66" name="TextBox 14"/>
            <p:cNvSpPr txBox="1">
              <a:spLocks noChangeArrowheads="1"/>
            </p:cNvSpPr>
            <p:nvPr/>
          </p:nvSpPr>
          <p:spPr bwMode="auto">
            <a:xfrm>
              <a:off x="2612579" y="3817252"/>
              <a:ext cx="1436914" cy="461665"/>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r>
                <a:rPr lang="en-US" altLang="zh-CN" sz="2400" b="1" dirty="0"/>
                <a:t> b </a:t>
              </a:r>
              <a:r>
                <a:rPr lang="en-US" altLang="zh-CN" sz="2400" b="1" dirty="0" err="1"/>
                <a:t>b</a:t>
              </a:r>
              <a:endParaRPr lang="zh-CN" altLang="en-US" sz="2400" b="1" dirty="0"/>
            </a:p>
          </p:txBody>
        </p:sp>
        <p:sp>
          <p:nvSpPr>
            <p:cNvPr id="125967" name="TextBox 15"/>
            <p:cNvSpPr txBox="1">
              <a:spLocks noChangeArrowheads="1"/>
            </p:cNvSpPr>
            <p:nvPr/>
          </p:nvSpPr>
          <p:spPr bwMode="auto">
            <a:xfrm>
              <a:off x="2598065" y="4571999"/>
              <a:ext cx="1436914" cy="461665"/>
            </a:xfrm>
            <a:prstGeom prst="rect">
              <a:avLst/>
            </a:prstGeom>
            <a:noFill/>
            <a:ln w="9525">
              <a:noFill/>
              <a:miter lim="800000"/>
              <a:headEnd/>
              <a:tailEnd/>
            </a:ln>
          </p:spPr>
          <p:txBody>
            <a:bodyPr>
              <a:spAutoFit/>
            </a:bodyPr>
            <a:lstStyle/>
            <a:p>
              <a:r>
                <a:rPr lang="zh-CN" altLang="en-US" sz="2400" b="1"/>
                <a:t>标记为</a:t>
              </a:r>
              <a:r>
                <a:rPr lang="en-US" altLang="zh-CN" sz="2400" b="1"/>
                <a:t>a</a:t>
              </a:r>
              <a:endParaRPr lang="zh-CN" altLang="en-US" sz="2400" b="1"/>
            </a:p>
          </p:txBody>
        </p:sp>
      </p:grpSp>
      <p:sp>
        <p:nvSpPr>
          <p:cNvPr id="18" name="标题 1"/>
          <p:cNvSpPr>
            <a:spLocks noGrp="1"/>
          </p:cNvSpPr>
          <p:nvPr>
            <p:ph type="title"/>
          </p:nvPr>
        </p:nvSpPr>
        <p:spPr/>
        <p:txBody>
          <a:bodyPr/>
          <a:lstStyle/>
          <a:p>
            <a:pPr>
              <a:defRPr/>
            </a:pPr>
            <a:r>
              <a:rPr lang="zh-CN" altLang="en-US" dirty="0"/>
              <a:t>后剪枝方法示意</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a:t>
            </a:r>
          </a:p>
        </p:txBody>
      </p:sp>
      <p:sp>
        <p:nvSpPr>
          <p:cNvPr id="126979" name="内容占位符 2"/>
          <p:cNvSpPr>
            <a:spLocks noGrp="1"/>
          </p:cNvSpPr>
          <p:nvPr>
            <p:ph idx="1"/>
          </p:nvPr>
        </p:nvSpPr>
        <p:spPr>
          <a:xfrm>
            <a:off x="914400" y="1608082"/>
            <a:ext cx="7772400" cy="4411717"/>
          </a:xfrm>
        </p:spPr>
        <p:txBody>
          <a:bodyPr>
            <a:normAutofit/>
          </a:bodyPr>
          <a:lstStyle/>
          <a:p>
            <a:r>
              <a:rPr lang="zh-CN" altLang="en-US" sz="3200" b="1" dirty="0"/>
              <a:t>当数据量大时：</a:t>
            </a:r>
            <a:endParaRPr lang="en-US" altLang="zh-CN" sz="3200" b="1" dirty="0"/>
          </a:p>
          <a:p>
            <a:pPr lvl="1"/>
            <a:r>
              <a:rPr lang="zh-CN" altLang="en-US" sz="2800" b="1" dirty="0"/>
              <a:t>将数据划分为训练集、验证集和测试集</a:t>
            </a:r>
            <a:endParaRPr lang="en-US" altLang="zh-CN" sz="2800" b="1" dirty="0"/>
          </a:p>
          <a:p>
            <a:pPr lvl="1"/>
            <a:endParaRPr lang="en-US" altLang="zh-CN" sz="2800" b="1" dirty="0"/>
          </a:p>
          <a:p>
            <a:r>
              <a:rPr lang="zh-CN" altLang="en-US" sz="3200" b="1" dirty="0"/>
              <a:t>用训练集训练得到决策树</a:t>
            </a:r>
            <a:endParaRPr lang="en-US" altLang="zh-CN" sz="3200" b="1" dirty="0"/>
          </a:p>
          <a:p>
            <a:r>
              <a:rPr lang="zh-CN" altLang="en-US" sz="3200" b="1" dirty="0"/>
              <a:t>从下向上逐步剪枝</a:t>
            </a:r>
            <a:endParaRPr lang="en-US" altLang="zh-CN" sz="3200" b="1" dirty="0"/>
          </a:p>
          <a:p>
            <a:r>
              <a:rPr lang="zh-CN" altLang="en-US" sz="3200" b="1" dirty="0"/>
              <a:t>在验证集上测试性能，直到性能下降为止</a:t>
            </a:r>
            <a:endParaRPr lang="en-US" altLang="zh-CN" sz="3200" b="1" dirty="0"/>
          </a:p>
          <a:p>
            <a:r>
              <a:rPr lang="zh-CN" altLang="en-US" sz="3200" b="1" dirty="0"/>
              <a:t>最后在测试集上的性能作为系统的性能</a:t>
            </a:r>
          </a:p>
        </p:txBody>
      </p:sp>
      <p:sp>
        <p:nvSpPr>
          <p:cNvPr id="126980" name="灯片编号占位符 3"/>
          <p:cNvSpPr>
            <a:spLocks noGrp="1"/>
          </p:cNvSpPr>
          <p:nvPr>
            <p:ph type="sldNum" sz="quarter" idx="12"/>
          </p:nvPr>
        </p:nvSpPr>
        <p:spPr>
          <a:noFill/>
        </p:spPr>
        <p:txBody>
          <a:bodyPr/>
          <a:lstStyle/>
          <a:p>
            <a:fld id="{B001201A-7956-4336-9DE6-5B5330C5D9DF}" type="slidenum">
              <a:rPr lang="en-US" altLang="zh-CN" smtClean="0">
                <a:ea typeface="黑体" pitchFamily="49" charset="-122"/>
              </a:rPr>
              <a:pPr/>
              <a:t>89</a:t>
            </a:fld>
            <a:endParaRPr lang="en-US" altLang="zh-CN">
              <a:ea typeface="黑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线性可分支持向量机</a:t>
            </a:r>
          </a:p>
        </p:txBody>
      </p:sp>
      <p:sp>
        <p:nvSpPr>
          <p:cNvPr id="86019" name="灯片编号占位符 3"/>
          <p:cNvSpPr>
            <a:spLocks noGrp="1"/>
          </p:cNvSpPr>
          <p:nvPr>
            <p:ph type="sldNum" sz="quarter" idx="12"/>
          </p:nvPr>
        </p:nvSpPr>
        <p:spPr>
          <a:noFill/>
        </p:spPr>
        <p:txBody>
          <a:bodyPr/>
          <a:lstStyle/>
          <a:p>
            <a:fld id="{5B3BBD4C-24B6-45A6-89CD-8A4D4BD19B04}" type="slidenum">
              <a:rPr lang="en-US" altLang="zh-CN" smtClean="0">
                <a:ea typeface="黑体" pitchFamily="49" charset="-122"/>
              </a:rPr>
              <a:pPr/>
              <a:t>9</a:t>
            </a:fld>
            <a:endParaRPr lang="en-US" altLang="zh-CN">
              <a:ea typeface="黑体" pitchFamily="49" charset="-122"/>
            </a:endParaRPr>
          </a:p>
        </p:txBody>
      </p:sp>
      <p:grpSp>
        <p:nvGrpSpPr>
          <p:cNvPr id="4" name="组合 3"/>
          <p:cNvGrpSpPr/>
          <p:nvPr/>
        </p:nvGrpSpPr>
        <p:grpSpPr>
          <a:xfrm>
            <a:off x="1541463" y="1749972"/>
            <a:ext cx="6513512" cy="4801641"/>
            <a:chOff x="1541463" y="1749972"/>
            <a:chExt cx="6513512" cy="4801641"/>
          </a:xfrm>
        </p:grpSpPr>
        <p:cxnSp>
          <p:nvCxnSpPr>
            <p:cNvPr id="86020" name="直接箭头连接符 9"/>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86021" name="直接箭头连接符 18"/>
            <p:cNvCxnSpPr>
              <a:cxnSpLocks noChangeShapeType="1"/>
            </p:cNvCxnSpPr>
            <p:nvPr/>
          </p:nvCxnSpPr>
          <p:spPr bwMode="auto">
            <a:xfrm flipV="1">
              <a:off x="1841500" y="1749972"/>
              <a:ext cx="50362" cy="4801641"/>
            </a:xfrm>
            <a:prstGeom prst="straightConnector1">
              <a:avLst/>
            </a:prstGeom>
            <a:noFill/>
            <a:ln w="38100" algn="ctr">
              <a:solidFill>
                <a:schemeClr val="tx1"/>
              </a:solidFill>
              <a:round/>
              <a:headEnd/>
              <a:tailEnd type="arrow" w="med" len="med"/>
            </a:ln>
          </p:spPr>
        </p:cxnSp>
        <p:sp>
          <p:nvSpPr>
            <p:cNvPr id="86022" name="椭圆 19"/>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3" name="椭圆 20"/>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4" name="椭圆 21"/>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5" name="椭圆 22"/>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6" name="椭圆 23"/>
            <p:cNvSpPr>
              <a:spLocks noChangeArrowheads="1"/>
            </p:cNvSpPr>
            <p:nvPr/>
          </p:nvSpPr>
          <p:spPr bwMode="auto">
            <a:xfrm>
              <a:off x="4195763" y="4321175"/>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7" name="椭圆 24"/>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8" name="椭圆 25"/>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9" name="椭圆 26"/>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30" name="椭圆 27"/>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31" name="矩形 28"/>
            <p:cNvSpPr>
              <a:spLocks noChangeArrowheads="1"/>
            </p:cNvSpPr>
            <p:nvPr/>
          </p:nvSpPr>
          <p:spPr bwMode="auto">
            <a:xfrm>
              <a:off x="4884738" y="300672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2" name="矩形 29"/>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3" name="矩形 30"/>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4" name="矩形 31"/>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5" name="矩形 32"/>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6" name="矩形 33"/>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7" name="矩形 34"/>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8" name="矩形 35"/>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65"/>
            <p:cNvGrpSpPr>
              <a:grpSpLocks/>
            </p:cNvGrpSpPr>
            <p:nvPr/>
          </p:nvGrpSpPr>
          <p:grpSpPr bwMode="auto">
            <a:xfrm>
              <a:off x="2189551" y="1853049"/>
              <a:ext cx="4736712" cy="4096901"/>
              <a:chOff x="2190117" y="1853426"/>
              <a:chExt cx="4736776" cy="4096436"/>
            </a:xfrm>
          </p:grpSpPr>
          <p:cxnSp>
            <p:nvCxnSpPr>
              <p:cNvPr id="53" name="直接连接符 52"/>
              <p:cNvCxnSpPr/>
              <p:nvPr/>
            </p:nvCxnSpPr>
            <p:spPr bwMode="auto">
              <a:xfrm>
                <a:off x="2978640" y="2432450"/>
                <a:ext cx="3494134" cy="294447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4" name="直接连接符 53"/>
              <p:cNvCxnSpPr/>
              <p:nvPr/>
            </p:nvCxnSpPr>
            <p:spPr bwMode="auto">
              <a:xfrm>
                <a:off x="4396385" y="2029181"/>
                <a:ext cx="501657" cy="3920681"/>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5" name="直接连接符 54"/>
              <p:cNvCxnSpPr/>
              <p:nvPr/>
            </p:nvCxnSpPr>
            <p:spPr bwMode="auto">
              <a:xfrm>
                <a:off x="3432759" y="2216485"/>
                <a:ext cx="3494134" cy="294447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8" name="直接连接符 57"/>
              <p:cNvCxnSpPr/>
              <p:nvPr/>
            </p:nvCxnSpPr>
            <p:spPr bwMode="auto">
              <a:xfrm>
                <a:off x="2680275" y="2781571"/>
                <a:ext cx="3495721" cy="2942892"/>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6044" name="TextBox 61"/>
              <p:cNvSpPr txBox="1">
                <a:spLocks noChangeArrowheads="1"/>
              </p:cNvSpPr>
              <p:nvPr/>
            </p:nvSpPr>
            <p:spPr bwMode="auto">
              <a:xfrm>
                <a:off x="2190117" y="2392044"/>
                <a:ext cx="388306" cy="400065"/>
              </a:xfrm>
              <a:prstGeom prst="rect">
                <a:avLst/>
              </a:prstGeom>
              <a:noFill/>
              <a:ln w="9525">
                <a:noFill/>
                <a:miter lim="800000"/>
                <a:headEnd/>
                <a:tailEnd/>
              </a:ln>
            </p:spPr>
            <p:txBody>
              <a:bodyPr>
                <a:spAutoFit/>
              </a:bodyPr>
              <a:lstStyle/>
              <a:p>
                <a:r>
                  <a:rPr lang="en-US" altLang="zh-CN" sz="2000" b="1" dirty="0"/>
                  <a:t>A</a:t>
                </a:r>
                <a:endParaRPr lang="zh-CN" altLang="en-US" sz="2000" b="1" dirty="0"/>
              </a:p>
            </p:txBody>
          </p:sp>
          <p:sp>
            <p:nvSpPr>
              <p:cNvPr id="86045" name="TextBox 62"/>
              <p:cNvSpPr txBox="1">
                <a:spLocks noChangeArrowheads="1"/>
              </p:cNvSpPr>
              <p:nvPr/>
            </p:nvSpPr>
            <p:spPr bwMode="auto">
              <a:xfrm>
                <a:off x="2616002" y="2016264"/>
                <a:ext cx="388306" cy="400065"/>
              </a:xfrm>
              <a:prstGeom prst="rect">
                <a:avLst/>
              </a:prstGeom>
              <a:noFill/>
              <a:ln w="9525">
                <a:noFill/>
                <a:miter lim="800000"/>
                <a:headEnd/>
                <a:tailEnd/>
              </a:ln>
            </p:spPr>
            <p:txBody>
              <a:bodyPr>
                <a:spAutoFit/>
              </a:bodyPr>
              <a:lstStyle/>
              <a:p>
                <a:r>
                  <a:rPr lang="en-US" altLang="zh-CN" sz="2000" b="1"/>
                  <a:t>B</a:t>
                </a:r>
                <a:endParaRPr lang="zh-CN" altLang="en-US" sz="2000" b="1"/>
              </a:p>
            </p:txBody>
          </p:sp>
          <p:sp>
            <p:nvSpPr>
              <p:cNvPr id="86046" name="TextBox 63"/>
              <p:cNvSpPr txBox="1">
                <a:spLocks noChangeArrowheads="1"/>
              </p:cNvSpPr>
              <p:nvPr/>
            </p:nvSpPr>
            <p:spPr bwMode="auto">
              <a:xfrm>
                <a:off x="3192201" y="1853426"/>
                <a:ext cx="388306" cy="400065"/>
              </a:xfrm>
              <a:prstGeom prst="rect">
                <a:avLst/>
              </a:prstGeom>
              <a:noFill/>
              <a:ln w="9525">
                <a:noFill/>
                <a:miter lim="800000"/>
                <a:headEnd/>
                <a:tailEnd/>
              </a:ln>
            </p:spPr>
            <p:txBody>
              <a:bodyPr>
                <a:spAutoFit/>
              </a:bodyPr>
              <a:lstStyle/>
              <a:p>
                <a:r>
                  <a:rPr lang="en-US" altLang="zh-CN" sz="2000" b="1"/>
                  <a:t>C</a:t>
                </a:r>
                <a:endParaRPr lang="zh-CN" altLang="en-US" sz="2000" b="1"/>
              </a:p>
            </p:txBody>
          </p:sp>
          <p:sp>
            <p:nvSpPr>
              <p:cNvPr id="86047" name="TextBox 64"/>
              <p:cNvSpPr txBox="1">
                <a:spLocks noChangeArrowheads="1"/>
              </p:cNvSpPr>
              <p:nvPr/>
            </p:nvSpPr>
            <p:spPr bwMode="auto">
              <a:xfrm>
                <a:off x="4459266" y="1916482"/>
                <a:ext cx="388306" cy="400065"/>
              </a:xfrm>
              <a:prstGeom prst="rect">
                <a:avLst/>
              </a:prstGeom>
              <a:noFill/>
              <a:ln w="9525">
                <a:noFill/>
                <a:miter lim="800000"/>
                <a:headEnd/>
                <a:tailEnd/>
              </a:ln>
            </p:spPr>
            <p:txBody>
              <a:bodyPr>
                <a:spAutoFit/>
              </a:bodyPr>
              <a:lstStyle/>
              <a:p>
                <a:r>
                  <a:rPr lang="en-US" altLang="zh-CN" sz="2000" b="1"/>
                  <a:t>D</a:t>
                </a:r>
                <a:endParaRPr lang="zh-CN" altLang="en-US" sz="2000" b="1"/>
              </a:p>
            </p:txBody>
          </p:sp>
        </p:gr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剪枝的效果</a:t>
            </a:r>
          </a:p>
        </p:txBody>
      </p:sp>
      <p:sp>
        <p:nvSpPr>
          <p:cNvPr id="128003" name="灯片编号占位符 3"/>
          <p:cNvSpPr>
            <a:spLocks noGrp="1"/>
          </p:cNvSpPr>
          <p:nvPr>
            <p:ph type="sldNum" sz="quarter" idx="12"/>
          </p:nvPr>
        </p:nvSpPr>
        <p:spPr>
          <a:noFill/>
        </p:spPr>
        <p:txBody>
          <a:bodyPr/>
          <a:lstStyle/>
          <a:p>
            <a:fld id="{ADE51629-A8D5-4A21-8E8A-D5E20E3819D5}" type="slidenum">
              <a:rPr lang="en-US" altLang="zh-CN" smtClean="0">
                <a:ea typeface="黑体" pitchFamily="49" charset="-122"/>
              </a:rPr>
              <a:pPr/>
              <a:t>90</a:t>
            </a:fld>
            <a:endParaRPr lang="en-US" altLang="zh-CN">
              <a:ea typeface="黑体" pitchFamily="49" charset="-122"/>
            </a:endParaRPr>
          </a:p>
        </p:txBody>
      </p:sp>
      <p:grpSp>
        <p:nvGrpSpPr>
          <p:cNvPr id="3" name="组合 12"/>
          <p:cNvGrpSpPr>
            <a:grpSpLocks/>
          </p:cNvGrpSpPr>
          <p:nvPr/>
        </p:nvGrpSpPr>
        <p:grpSpPr bwMode="auto">
          <a:xfrm>
            <a:off x="1001713" y="1712913"/>
            <a:ext cx="7546975" cy="4794250"/>
            <a:chOff x="-1533525" y="-200025"/>
            <a:chExt cx="12211050" cy="7258050"/>
          </a:xfrm>
        </p:grpSpPr>
        <p:pic>
          <p:nvPicPr>
            <p:cNvPr id="128005" name="Picture 2" descr="F:\人工智能导论\2016本科生\img-160304144917-002.jpg"/>
            <p:cNvPicPr>
              <a:picLocks noChangeAspect="1" noChangeArrowheads="1"/>
            </p:cNvPicPr>
            <p:nvPr/>
          </p:nvPicPr>
          <p:blipFill>
            <a:blip r:embed="rId2" cstate="print"/>
            <a:srcRect/>
            <a:stretch>
              <a:fillRect/>
            </a:stretch>
          </p:blipFill>
          <p:spPr bwMode="auto">
            <a:xfrm>
              <a:off x="-1533525" y="-200025"/>
              <a:ext cx="12211050" cy="7258050"/>
            </a:xfrm>
            <a:prstGeom prst="rect">
              <a:avLst/>
            </a:prstGeom>
            <a:noFill/>
            <a:ln w="9525">
              <a:noFill/>
              <a:miter lim="800000"/>
              <a:headEnd/>
              <a:tailEnd/>
            </a:ln>
          </p:spPr>
        </p:pic>
        <p:sp>
          <p:nvSpPr>
            <p:cNvPr id="128006" name="任意多边形 5"/>
            <p:cNvSpPr>
              <a:spLocks/>
            </p:cNvSpPr>
            <p:nvPr/>
          </p:nvSpPr>
          <p:spPr bwMode="auto">
            <a:xfrm>
              <a:off x="232229" y="856343"/>
              <a:ext cx="8665028" cy="2917371"/>
            </a:xfrm>
            <a:custGeom>
              <a:avLst/>
              <a:gdLst>
                <a:gd name="T0" fmla="*/ 0 w 8665028"/>
                <a:gd name="T1" fmla="*/ 2917371 h 2917371"/>
                <a:gd name="T2" fmla="*/ 653142 w 8665028"/>
                <a:gd name="T3" fmla="*/ 1219212 h 2917371"/>
                <a:gd name="T4" fmla="*/ 1770754 w 8665028"/>
                <a:gd name="T5" fmla="*/ 1190183 h 2917371"/>
                <a:gd name="T6" fmla="*/ 2148115 w 8665028"/>
                <a:gd name="T7" fmla="*/ 841828 h 2917371"/>
                <a:gd name="T8" fmla="*/ 2873829 w 8665028"/>
                <a:gd name="T9" fmla="*/ 812800 h 2917371"/>
                <a:gd name="T10" fmla="*/ 3468915 w 8665028"/>
                <a:gd name="T11" fmla="*/ 624114 h 2917371"/>
                <a:gd name="T12" fmla="*/ 4034971 w 8665028"/>
                <a:gd name="T13" fmla="*/ 595086 h 2917371"/>
                <a:gd name="T14" fmla="*/ 5529942 w 8665028"/>
                <a:gd name="T15" fmla="*/ 391886 h 2917371"/>
                <a:gd name="T16" fmla="*/ 6255658 w 8665028"/>
                <a:gd name="T17" fmla="*/ 217714 h 2917371"/>
                <a:gd name="T18" fmla="*/ 7779658 w 8665028"/>
                <a:gd name="T19" fmla="*/ 116114 h 2917371"/>
                <a:gd name="T20" fmla="*/ 8011886 w 8665028"/>
                <a:gd name="T21" fmla="*/ 29028 h 2917371"/>
                <a:gd name="T22" fmla="*/ 8665028 w 8665028"/>
                <a:gd name="T23" fmla="*/ 0 h 29173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65028"/>
                <a:gd name="T37" fmla="*/ 0 h 2917371"/>
                <a:gd name="T38" fmla="*/ 8665028 w 8665028"/>
                <a:gd name="T39" fmla="*/ 2917371 h 29173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65028" h="2917371">
                  <a:moveTo>
                    <a:pt x="0" y="2917371"/>
                  </a:moveTo>
                  <a:lnTo>
                    <a:pt x="653142" y="1219200"/>
                  </a:lnTo>
                  <a:lnTo>
                    <a:pt x="1770742" y="1190171"/>
                  </a:lnTo>
                  <a:lnTo>
                    <a:pt x="2148114" y="841828"/>
                  </a:lnTo>
                  <a:lnTo>
                    <a:pt x="2873828" y="812800"/>
                  </a:lnTo>
                  <a:lnTo>
                    <a:pt x="3468914" y="624114"/>
                  </a:lnTo>
                  <a:lnTo>
                    <a:pt x="4034971" y="595086"/>
                  </a:lnTo>
                  <a:lnTo>
                    <a:pt x="5529942" y="391886"/>
                  </a:lnTo>
                  <a:lnTo>
                    <a:pt x="6255657" y="217714"/>
                  </a:lnTo>
                  <a:lnTo>
                    <a:pt x="7779657" y="116114"/>
                  </a:lnTo>
                  <a:lnTo>
                    <a:pt x="8011885" y="29028"/>
                  </a:lnTo>
                  <a:lnTo>
                    <a:pt x="8665028" y="0"/>
                  </a:lnTo>
                </a:path>
              </a:pathLst>
            </a:custGeom>
            <a:noFill/>
            <a:ln w="57150" cap="flat" cmpd="sng" algn="ctr">
              <a:solidFill>
                <a:srgbClr val="002060"/>
              </a:solidFill>
              <a:prstDash val="solid"/>
              <a:round/>
              <a:headEnd type="none" w="med" len="med"/>
              <a:tailEnd type="none" w="med" len="med"/>
            </a:ln>
          </p:spPr>
          <p:txBody>
            <a:bodyPr wrap="none"/>
            <a:lstStyle/>
            <a:p>
              <a:endParaRPr lang="zh-CN" altLang="en-US"/>
            </a:p>
          </p:txBody>
        </p:sp>
        <p:sp>
          <p:nvSpPr>
            <p:cNvPr id="128007" name="任意多边形 6"/>
            <p:cNvSpPr>
              <a:spLocks/>
            </p:cNvSpPr>
            <p:nvPr/>
          </p:nvSpPr>
          <p:spPr bwMode="auto">
            <a:xfrm>
              <a:off x="246743" y="2394857"/>
              <a:ext cx="8606971" cy="1378857"/>
            </a:xfrm>
            <a:custGeom>
              <a:avLst/>
              <a:gdLst>
                <a:gd name="T0" fmla="*/ 0 w 8606971"/>
                <a:gd name="T1" fmla="*/ 1378857 h 1378857"/>
                <a:gd name="T2" fmla="*/ 304800 w 8606971"/>
                <a:gd name="T3" fmla="*/ 217714 h 1378857"/>
                <a:gd name="T4" fmla="*/ 449943 w 8606971"/>
                <a:gd name="T5" fmla="*/ 130629 h 1378857"/>
                <a:gd name="T6" fmla="*/ 711200 w 8606971"/>
                <a:gd name="T7" fmla="*/ 0 h 1378857"/>
                <a:gd name="T8" fmla="*/ 1756228 w 8606971"/>
                <a:gd name="T9" fmla="*/ 14514 h 1378857"/>
                <a:gd name="T10" fmla="*/ 2133601 w 8606971"/>
                <a:gd name="T11" fmla="*/ 232229 h 1378857"/>
                <a:gd name="T12" fmla="*/ 3715657 w 8606971"/>
                <a:gd name="T13" fmla="*/ 203200 h 1378857"/>
                <a:gd name="T14" fmla="*/ 4310741 w 8606971"/>
                <a:gd name="T15" fmla="*/ 290286 h 1378857"/>
                <a:gd name="T16" fmla="*/ 4702629 w 8606971"/>
                <a:gd name="T17" fmla="*/ 812800 h 1378857"/>
                <a:gd name="T18" fmla="*/ 5341257 w 8606971"/>
                <a:gd name="T19" fmla="*/ 812800 h 1378857"/>
                <a:gd name="T20" fmla="*/ 5849257 w 8606971"/>
                <a:gd name="T21" fmla="*/ 957943 h 1378857"/>
                <a:gd name="T22" fmla="*/ 6763657 w 8606971"/>
                <a:gd name="T23" fmla="*/ 957943 h 1378857"/>
                <a:gd name="T24" fmla="*/ 7620001 w 8606971"/>
                <a:gd name="T25" fmla="*/ 943429 h 1378857"/>
                <a:gd name="T26" fmla="*/ 8026401 w 8606971"/>
                <a:gd name="T27" fmla="*/ 870857 h 1378857"/>
                <a:gd name="T28" fmla="*/ 8606971 w 8606971"/>
                <a:gd name="T29" fmla="*/ 885372 h 13788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06971"/>
                <a:gd name="T46" fmla="*/ 0 h 1378857"/>
                <a:gd name="T47" fmla="*/ 8606971 w 8606971"/>
                <a:gd name="T48" fmla="*/ 1378857 h 13788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06971" h="1378857">
                  <a:moveTo>
                    <a:pt x="0" y="1378857"/>
                  </a:moveTo>
                  <a:lnTo>
                    <a:pt x="304800" y="217714"/>
                  </a:lnTo>
                  <a:lnTo>
                    <a:pt x="449943" y="130629"/>
                  </a:lnTo>
                  <a:lnTo>
                    <a:pt x="711200" y="0"/>
                  </a:lnTo>
                  <a:lnTo>
                    <a:pt x="1756228" y="14514"/>
                  </a:lnTo>
                  <a:lnTo>
                    <a:pt x="2133600" y="232229"/>
                  </a:lnTo>
                  <a:lnTo>
                    <a:pt x="3715657" y="203200"/>
                  </a:lnTo>
                  <a:lnTo>
                    <a:pt x="4310743" y="290286"/>
                  </a:lnTo>
                  <a:lnTo>
                    <a:pt x="4702628" y="812800"/>
                  </a:lnTo>
                  <a:lnTo>
                    <a:pt x="5341257" y="812800"/>
                  </a:lnTo>
                  <a:lnTo>
                    <a:pt x="5849257" y="957943"/>
                  </a:lnTo>
                  <a:lnTo>
                    <a:pt x="6763657" y="957943"/>
                  </a:lnTo>
                  <a:lnTo>
                    <a:pt x="7620000" y="943429"/>
                  </a:lnTo>
                  <a:lnTo>
                    <a:pt x="8026400" y="870857"/>
                  </a:lnTo>
                  <a:lnTo>
                    <a:pt x="8606971" y="885372"/>
                  </a:lnTo>
                </a:path>
              </a:pathLst>
            </a:custGeom>
            <a:noFill/>
            <a:ln w="57150" cap="flat" cmpd="sng" algn="ctr">
              <a:solidFill>
                <a:srgbClr val="FF0000"/>
              </a:solidFill>
              <a:prstDash val="solid"/>
              <a:round/>
              <a:headEnd type="none" w="med" len="med"/>
              <a:tailEnd type="none" w="med" len="med"/>
            </a:ln>
          </p:spPr>
          <p:txBody>
            <a:bodyPr wrap="none"/>
            <a:lstStyle/>
            <a:p>
              <a:endParaRPr lang="zh-CN" altLang="en-US"/>
            </a:p>
          </p:txBody>
        </p:sp>
        <p:sp>
          <p:nvSpPr>
            <p:cNvPr id="128008" name="任意多边形 7"/>
            <p:cNvSpPr>
              <a:spLocks/>
            </p:cNvSpPr>
            <p:nvPr/>
          </p:nvSpPr>
          <p:spPr bwMode="auto">
            <a:xfrm>
              <a:off x="232229" y="2336800"/>
              <a:ext cx="8636000" cy="1422400"/>
            </a:xfrm>
            <a:custGeom>
              <a:avLst/>
              <a:gdLst>
                <a:gd name="T0" fmla="*/ 0 w 8636000"/>
                <a:gd name="T1" fmla="*/ 1422400 h 1422400"/>
                <a:gd name="T2" fmla="*/ 348342 w 8636000"/>
                <a:gd name="T3" fmla="*/ 333829 h 1422400"/>
                <a:gd name="T4" fmla="*/ 580571 w 8636000"/>
                <a:gd name="T5" fmla="*/ 116114 h 1422400"/>
                <a:gd name="T6" fmla="*/ 914400 w 8636000"/>
                <a:gd name="T7" fmla="*/ 29029 h 1422400"/>
                <a:gd name="T8" fmla="*/ 1901371 w 8636000"/>
                <a:gd name="T9" fmla="*/ 29029 h 1422400"/>
                <a:gd name="T10" fmla="*/ 2627084 w 8636000"/>
                <a:gd name="T11" fmla="*/ 0 h 1422400"/>
                <a:gd name="T12" fmla="*/ 3904319 w 8636000"/>
                <a:gd name="T13" fmla="*/ 159657 h 1422400"/>
                <a:gd name="T14" fmla="*/ 5109028 w 8636000"/>
                <a:gd name="T15" fmla="*/ 377371 h 1422400"/>
                <a:gd name="T16" fmla="*/ 6531383 w 8636000"/>
                <a:gd name="T17" fmla="*/ 609600 h 1422400"/>
                <a:gd name="T18" fmla="*/ 7808638 w 8636000"/>
                <a:gd name="T19" fmla="*/ 798286 h 1422400"/>
                <a:gd name="T20" fmla="*/ 8636000 w 8636000"/>
                <a:gd name="T21" fmla="*/ 928914 h 1422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36000"/>
                <a:gd name="T34" fmla="*/ 0 h 1422400"/>
                <a:gd name="T35" fmla="*/ 8636000 w 8636000"/>
                <a:gd name="T36" fmla="*/ 1422400 h 1422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36000" h="1422400">
                  <a:moveTo>
                    <a:pt x="0" y="1422400"/>
                  </a:moveTo>
                  <a:lnTo>
                    <a:pt x="348342" y="333829"/>
                  </a:lnTo>
                  <a:lnTo>
                    <a:pt x="580571" y="116114"/>
                  </a:lnTo>
                  <a:lnTo>
                    <a:pt x="914400" y="29029"/>
                  </a:lnTo>
                  <a:lnTo>
                    <a:pt x="1901371" y="29029"/>
                  </a:lnTo>
                  <a:lnTo>
                    <a:pt x="2627085" y="0"/>
                  </a:lnTo>
                  <a:lnTo>
                    <a:pt x="3904342" y="159657"/>
                  </a:lnTo>
                  <a:lnTo>
                    <a:pt x="5109028" y="377371"/>
                  </a:lnTo>
                  <a:lnTo>
                    <a:pt x="6531428" y="609600"/>
                  </a:lnTo>
                  <a:lnTo>
                    <a:pt x="7808685" y="798286"/>
                  </a:lnTo>
                  <a:lnTo>
                    <a:pt x="8636000" y="928914"/>
                  </a:lnTo>
                </a:path>
              </a:pathLst>
            </a:custGeom>
            <a:noFill/>
            <a:ln w="57150" cap="flat" cmpd="sng" algn="ctr">
              <a:solidFill>
                <a:srgbClr val="00B0F0"/>
              </a:solidFill>
              <a:prstDash val="solid"/>
              <a:round/>
              <a:headEnd type="none" w="med" len="med"/>
              <a:tailEnd type="none" w="med" len="med"/>
            </a:ln>
          </p:spPr>
          <p:txBody>
            <a:bodyPr wrap="none"/>
            <a:lstStyle/>
            <a:p>
              <a:endParaRPr lang="zh-CN" altLang="en-US"/>
            </a:p>
          </p:txBody>
        </p:sp>
        <p:cxnSp>
          <p:nvCxnSpPr>
            <p:cNvPr id="128009" name="直接连接符 9"/>
            <p:cNvCxnSpPr>
              <a:cxnSpLocks noChangeShapeType="1"/>
            </p:cNvCxnSpPr>
            <p:nvPr/>
          </p:nvCxnSpPr>
          <p:spPr bwMode="auto">
            <a:xfrm flipV="1">
              <a:off x="7634514" y="4455886"/>
              <a:ext cx="493486" cy="14514"/>
            </a:xfrm>
            <a:prstGeom prst="line">
              <a:avLst/>
            </a:prstGeom>
            <a:noFill/>
            <a:ln w="57150" algn="ctr">
              <a:solidFill>
                <a:srgbClr val="002060"/>
              </a:solidFill>
              <a:round/>
              <a:headEnd/>
              <a:tailEnd/>
            </a:ln>
          </p:spPr>
        </p:cxnSp>
        <p:cxnSp>
          <p:nvCxnSpPr>
            <p:cNvPr id="128010" name="直接连接符 10"/>
            <p:cNvCxnSpPr>
              <a:cxnSpLocks noChangeShapeType="1"/>
            </p:cNvCxnSpPr>
            <p:nvPr/>
          </p:nvCxnSpPr>
          <p:spPr bwMode="auto">
            <a:xfrm flipV="1">
              <a:off x="7634514" y="4702629"/>
              <a:ext cx="493486" cy="14514"/>
            </a:xfrm>
            <a:prstGeom prst="line">
              <a:avLst/>
            </a:prstGeom>
            <a:noFill/>
            <a:ln w="57150" algn="ctr">
              <a:solidFill>
                <a:srgbClr val="FF0000"/>
              </a:solidFill>
              <a:round/>
              <a:headEnd/>
              <a:tailEnd/>
            </a:ln>
          </p:spPr>
        </p:cxnSp>
        <p:cxnSp>
          <p:nvCxnSpPr>
            <p:cNvPr id="128011" name="直接连接符 11"/>
            <p:cNvCxnSpPr>
              <a:cxnSpLocks noChangeShapeType="1"/>
            </p:cNvCxnSpPr>
            <p:nvPr/>
          </p:nvCxnSpPr>
          <p:spPr bwMode="auto">
            <a:xfrm flipV="1">
              <a:off x="7634514" y="4992915"/>
              <a:ext cx="493486" cy="14514"/>
            </a:xfrm>
            <a:prstGeom prst="line">
              <a:avLst/>
            </a:prstGeom>
            <a:noFill/>
            <a:ln w="57150" algn="ctr">
              <a:solidFill>
                <a:srgbClr val="00B0F0"/>
              </a:solidFill>
              <a:round/>
              <a:headEnd/>
              <a:tailEnd/>
            </a:ln>
          </p:spPr>
        </p:cxn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a:t>
            </a:r>
          </a:p>
        </p:txBody>
      </p:sp>
      <p:sp>
        <p:nvSpPr>
          <p:cNvPr id="129027" name="内容占位符 2"/>
          <p:cNvSpPr>
            <a:spLocks noGrp="1"/>
          </p:cNvSpPr>
          <p:nvPr>
            <p:ph idx="1"/>
          </p:nvPr>
        </p:nvSpPr>
        <p:spPr>
          <a:xfrm>
            <a:off x="685800" y="1981200"/>
            <a:ext cx="8269288" cy="4114800"/>
          </a:xfrm>
        </p:spPr>
        <p:txBody>
          <a:bodyPr>
            <a:normAutofit/>
          </a:bodyPr>
          <a:lstStyle/>
          <a:p>
            <a:r>
              <a:rPr lang="zh-CN" altLang="en-US" sz="3200" b="1" dirty="0"/>
              <a:t>当数据量小时：</a:t>
            </a:r>
            <a:endParaRPr lang="en-US" altLang="zh-CN" sz="3200" b="1" dirty="0"/>
          </a:p>
          <a:p>
            <a:pPr lvl="1"/>
            <a:r>
              <a:rPr lang="zh-CN" altLang="en-US" sz="2800" b="1" dirty="0"/>
              <a:t>直接利用训练集进行剪枝</a:t>
            </a:r>
            <a:endParaRPr lang="en-US" altLang="zh-CN" sz="2800" b="1" dirty="0"/>
          </a:p>
          <a:p>
            <a:pPr lvl="1"/>
            <a:endParaRPr lang="en-US" altLang="zh-CN" sz="2800" b="1" dirty="0"/>
          </a:p>
          <a:p>
            <a:r>
              <a:rPr lang="zh-CN" altLang="en-US" sz="3200" b="1" dirty="0"/>
              <a:t>树</a:t>
            </a:r>
            <a:r>
              <a:rPr lang="en-US" altLang="zh-CN" sz="3200" b="1" dirty="0"/>
              <a:t>T</a:t>
            </a:r>
            <a:r>
              <a:rPr lang="zh-CN" altLang="en-US" sz="3200" b="1" dirty="0"/>
              <a:t>的叶节点个数为</a:t>
            </a:r>
            <a:r>
              <a:rPr lang="en-US" altLang="zh-CN" sz="3200" b="1" dirty="0"/>
              <a:t>|T|</a:t>
            </a:r>
            <a:r>
              <a:rPr lang="zh-CN" altLang="en-US" sz="3200" b="1" dirty="0"/>
              <a:t>，</a:t>
            </a:r>
            <a:r>
              <a:rPr lang="en-US" altLang="zh-CN" sz="3200" b="1" dirty="0"/>
              <a:t>t</a:t>
            </a:r>
            <a:r>
              <a:rPr lang="zh-CN" altLang="en-US" sz="3200" b="1" dirty="0"/>
              <a:t>是树</a:t>
            </a:r>
            <a:r>
              <a:rPr lang="en-US" altLang="zh-CN" sz="3200" b="1" dirty="0"/>
              <a:t>T</a:t>
            </a:r>
            <a:r>
              <a:rPr lang="zh-CN" altLang="en-US" sz="3200" b="1" dirty="0"/>
              <a:t>的叶节点，该节点有</a:t>
            </a:r>
            <a:r>
              <a:rPr lang="en-US" altLang="zh-CN" sz="3200" b="1" dirty="0" err="1"/>
              <a:t>N</a:t>
            </a:r>
            <a:r>
              <a:rPr lang="en-US" altLang="zh-CN" sz="3200" b="1" baseline="-25000" dirty="0" err="1"/>
              <a:t>t</a:t>
            </a:r>
            <a:r>
              <a:rPr lang="zh-CN" altLang="en-US" sz="3200" b="1" dirty="0"/>
              <a:t>个样本，其中</a:t>
            </a:r>
            <a:r>
              <a:rPr lang="en-US" altLang="zh-CN" sz="3200" b="1" dirty="0"/>
              <a:t>k</a:t>
            </a:r>
            <a:r>
              <a:rPr lang="zh-CN" altLang="en-US" sz="3200" b="1" dirty="0"/>
              <a:t>类的样本点有</a:t>
            </a:r>
            <a:r>
              <a:rPr lang="en-US" altLang="zh-CN" sz="3200" b="1" dirty="0" err="1"/>
              <a:t>N</a:t>
            </a:r>
            <a:r>
              <a:rPr lang="en-US" altLang="zh-CN" sz="3200" b="1" baseline="-25000" dirty="0" err="1"/>
              <a:t>tk</a:t>
            </a:r>
            <a:r>
              <a:rPr lang="zh-CN" altLang="en-US" sz="3200" b="1" dirty="0"/>
              <a:t>个（</a:t>
            </a:r>
            <a:r>
              <a:rPr lang="en-US" altLang="zh-CN" sz="3200" b="1" dirty="0"/>
              <a:t>k=1,…,K</a:t>
            </a:r>
            <a:r>
              <a:rPr lang="zh-CN" altLang="en-US" sz="3200" b="1" dirty="0"/>
              <a:t>），</a:t>
            </a:r>
            <a:r>
              <a:rPr lang="en-US" altLang="zh-CN" sz="3200" b="1" dirty="0"/>
              <a:t>H</a:t>
            </a:r>
            <a:r>
              <a:rPr lang="en-US" altLang="zh-CN" sz="3200" b="1" baseline="-25000" dirty="0"/>
              <a:t>t</a:t>
            </a:r>
            <a:r>
              <a:rPr lang="en-US" altLang="zh-CN" sz="3200" b="1" dirty="0"/>
              <a:t>(T)</a:t>
            </a:r>
            <a:r>
              <a:rPr lang="zh-CN" altLang="en-US" sz="3200" b="1" dirty="0"/>
              <a:t>为叶节点</a:t>
            </a:r>
            <a:r>
              <a:rPr lang="en-US" altLang="zh-CN" sz="3200" b="1" dirty="0"/>
              <a:t>t</a:t>
            </a:r>
            <a:r>
              <a:rPr lang="zh-CN" altLang="en-US" sz="3200" b="1" dirty="0"/>
              <a:t>上的经验熵，</a:t>
            </a:r>
            <a:r>
              <a:rPr lang="en-US" altLang="zh-CN" sz="3200" b="1" dirty="0"/>
              <a:t>a</a:t>
            </a:r>
            <a:r>
              <a:rPr lang="zh-CN" altLang="en-US" sz="3200" b="1" dirty="0"/>
              <a:t>≥</a:t>
            </a:r>
            <a:r>
              <a:rPr lang="en-US" altLang="zh-CN" sz="3200" b="1" dirty="0"/>
              <a:t>0</a:t>
            </a:r>
            <a:r>
              <a:rPr lang="zh-CN" altLang="en-US" sz="3200" b="1" dirty="0"/>
              <a:t>为参数</a:t>
            </a:r>
          </a:p>
        </p:txBody>
      </p:sp>
      <p:sp>
        <p:nvSpPr>
          <p:cNvPr id="129028" name="灯片编号占位符 3"/>
          <p:cNvSpPr>
            <a:spLocks noGrp="1"/>
          </p:cNvSpPr>
          <p:nvPr>
            <p:ph type="sldNum" sz="quarter" idx="12"/>
          </p:nvPr>
        </p:nvSpPr>
        <p:spPr>
          <a:noFill/>
        </p:spPr>
        <p:txBody>
          <a:bodyPr/>
          <a:lstStyle/>
          <a:p>
            <a:fld id="{D80B2EDD-97AF-4DB4-9BC6-C506AA4A5090}" type="slidenum">
              <a:rPr lang="en-US" altLang="zh-CN" smtClean="0">
                <a:ea typeface="黑体" pitchFamily="49" charset="-122"/>
              </a:rPr>
              <a:pPr/>
              <a:t>91</a:t>
            </a:fld>
            <a:endParaRPr lang="en-US" altLang="zh-CN">
              <a:ea typeface="黑体"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内容占位符 2"/>
          <p:cNvSpPr>
            <a:spLocks noGrp="1"/>
          </p:cNvSpPr>
          <p:nvPr>
            <p:ph idx="1"/>
          </p:nvPr>
        </p:nvSpPr>
        <p:spPr>
          <a:xfrm>
            <a:off x="685800" y="536575"/>
            <a:ext cx="7772400" cy="5559425"/>
          </a:xfrm>
        </p:spPr>
        <p:txBody>
          <a:bodyPr/>
          <a:lstStyle/>
          <a:p>
            <a:r>
              <a:rPr lang="zh-CN" altLang="en-US" sz="3200" b="1" dirty="0"/>
              <a:t>定义损失函数：</a:t>
            </a:r>
            <a:endParaRPr lang="en-US" altLang="zh-CN" b="1" dirty="0"/>
          </a:p>
          <a:p>
            <a:endParaRPr lang="zh-CN" altLang="en-US" dirty="0"/>
          </a:p>
        </p:txBody>
      </p:sp>
      <p:sp>
        <p:nvSpPr>
          <p:cNvPr id="66564" name="灯片编号占位符 3"/>
          <p:cNvSpPr>
            <a:spLocks noGrp="1"/>
          </p:cNvSpPr>
          <p:nvPr>
            <p:ph type="sldNum" sz="quarter" idx="12"/>
          </p:nvPr>
        </p:nvSpPr>
        <p:spPr>
          <a:noFill/>
        </p:spPr>
        <p:txBody>
          <a:bodyPr/>
          <a:lstStyle/>
          <a:p>
            <a:fld id="{865447A6-EA93-4DE9-A841-44D525921ACC}" type="slidenum">
              <a:rPr lang="en-US" altLang="zh-CN" smtClean="0">
                <a:ea typeface="黑体" pitchFamily="49" charset="-122"/>
              </a:rPr>
              <a:pPr/>
              <a:t>92</a:t>
            </a:fld>
            <a:endParaRPr lang="en-US" altLang="zh-CN">
              <a:ea typeface="黑体" pitchFamily="49" charset="-122"/>
            </a:endParaRPr>
          </a:p>
        </p:txBody>
      </p:sp>
      <p:graphicFrame>
        <p:nvGraphicFramePr>
          <p:cNvPr id="66562" name="Object 1" descr="羊皮纸"/>
          <p:cNvGraphicFramePr>
            <a:graphicFrameLocks noChangeAspect="1"/>
          </p:cNvGraphicFramePr>
          <p:nvPr/>
        </p:nvGraphicFramePr>
        <p:xfrm>
          <a:off x="757238" y="1397000"/>
          <a:ext cx="7659687" cy="4675188"/>
        </p:xfrm>
        <a:graphic>
          <a:graphicData uri="http://schemas.openxmlformats.org/presentationml/2006/ole">
            <mc:AlternateContent xmlns:mc="http://schemas.openxmlformats.org/markup-compatibility/2006">
              <mc:Choice xmlns:v="urn:schemas-microsoft-com:vml" Requires="v">
                <p:oleObj spid="_x0000_s444488" name="公式" r:id="rId3" imgW="3441600" imgH="2133360" progId="Equation.3">
                  <p:embed/>
                </p:oleObj>
              </mc:Choice>
              <mc:Fallback>
                <p:oleObj name="公式" r:id="rId3" imgW="3441600" imgH="21333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1397000"/>
                        <a:ext cx="7659687" cy="467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30051" name="内容占位符 2"/>
          <p:cNvSpPr>
            <a:spLocks noGrp="1"/>
          </p:cNvSpPr>
          <p:nvPr>
            <p:ph idx="1"/>
          </p:nvPr>
        </p:nvSpPr>
        <p:spPr/>
        <p:txBody>
          <a:bodyPr>
            <a:normAutofit/>
          </a:bodyPr>
          <a:lstStyle/>
          <a:p>
            <a:r>
              <a:rPr lang="zh-CN" altLang="en-US" sz="3200" b="1" dirty="0"/>
              <a:t>剪枝，就是当</a:t>
            </a:r>
            <a:r>
              <a:rPr lang="en-US" altLang="zh-CN" sz="3200" b="1" dirty="0"/>
              <a:t>α</a:t>
            </a:r>
            <a:r>
              <a:rPr lang="zh-CN" altLang="en-US" sz="3200" b="1" dirty="0"/>
              <a:t>确定时，选择损失函数最小的模型。</a:t>
            </a:r>
          </a:p>
        </p:txBody>
      </p:sp>
      <p:sp>
        <p:nvSpPr>
          <p:cNvPr id="130052" name="灯片编号占位符 3"/>
          <p:cNvSpPr>
            <a:spLocks noGrp="1"/>
          </p:cNvSpPr>
          <p:nvPr>
            <p:ph type="sldNum" sz="quarter" idx="12"/>
          </p:nvPr>
        </p:nvSpPr>
        <p:spPr>
          <a:noFill/>
        </p:spPr>
        <p:txBody>
          <a:bodyPr/>
          <a:lstStyle/>
          <a:p>
            <a:fld id="{347D4A8A-4314-4943-A8B2-92F136F35859}" type="slidenum">
              <a:rPr lang="en-US" altLang="zh-CN" smtClean="0">
                <a:ea typeface="黑体" pitchFamily="49" charset="-122"/>
              </a:rPr>
              <a:pPr/>
              <a:t>93</a:t>
            </a:fld>
            <a:endParaRPr lang="en-US" altLang="zh-CN">
              <a:ea typeface="黑体"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决策树的剪枝算法</a:t>
            </a:r>
          </a:p>
        </p:txBody>
      </p:sp>
      <p:sp>
        <p:nvSpPr>
          <p:cNvPr id="131075" name="内容占位符 2"/>
          <p:cNvSpPr>
            <a:spLocks noGrp="1"/>
          </p:cNvSpPr>
          <p:nvPr>
            <p:ph idx="1"/>
          </p:nvPr>
        </p:nvSpPr>
        <p:spPr/>
        <p:txBody>
          <a:bodyPr>
            <a:normAutofit/>
          </a:bodyPr>
          <a:lstStyle/>
          <a:p>
            <a:r>
              <a:rPr lang="zh-CN" altLang="en-US" sz="3200" b="1" dirty="0"/>
              <a:t>输入：生成算法产生的整个树</a:t>
            </a:r>
            <a:r>
              <a:rPr lang="en-US" altLang="zh-CN" sz="3200" b="1" dirty="0"/>
              <a:t>T</a:t>
            </a:r>
            <a:r>
              <a:rPr lang="zh-CN" altLang="en-US" sz="3200" b="1" dirty="0"/>
              <a:t>，参数</a:t>
            </a:r>
            <a:r>
              <a:rPr lang="en-US" altLang="zh-CN" sz="3200" b="1" dirty="0"/>
              <a:t>a</a:t>
            </a:r>
          </a:p>
          <a:p>
            <a:r>
              <a:rPr lang="zh-CN" altLang="en-US" sz="3200" b="1" dirty="0"/>
              <a:t>输出：修剪后的子树</a:t>
            </a:r>
            <a:r>
              <a:rPr lang="en-US" altLang="zh-CN" sz="3200" b="1" dirty="0"/>
              <a:t>T</a:t>
            </a:r>
            <a:r>
              <a:rPr lang="en-US" altLang="zh-CN" sz="3200" b="1" baseline="-25000" dirty="0"/>
              <a:t>a</a:t>
            </a:r>
          </a:p>
          <a:p>
            <a:r>
              <a:rPr lang="en-US" altLang="zh-CN" sz="3200" b="1" dirty="0"/>
              <a:t>(1)</a:t>
            </a:r>
            <a:r>
              <a:rPr lang="zh-CN" altLang="en-US" sz="3200" b="1" dirty="0"/>
              <a:t>计算每个节点的经验熵</a:t>
            </a:r>
            <a:endParaRPr lang="en-US" altLang="zh-CN" sz="3200" b="1" dirty="0"/>
          </a:p>
          <a:p>
            <a:r>
              <a:rPr lang="en-US" altLang="zh-CN" sz="3200" b="1" dirty="0"/>
              <a:t>(2)</a:t>
            </a:r>
            <a:r>
              <a:rPr lang="zh-CN" altLang="en-US" sz="3200" b="1" dirty="0"/>
              <a:t>递归地从树的叶节点向上回缩，如果回缩后的损失函数小于等于回缩前，则剪枝，将父节点变为新的叶节点</a:t>
            </a:r>
            <a:endParaRPr lang="en-US" altLang="zh-CN" sz="3200" b="1" dirty="0"/>
          </a:p>
          <a:p>
            <a:r>
              <a:rPr lang="en-US" altLang="zh-CN" sz="3200" b="1" dirty="0"/>
              <a:t>(3)</a:t>
            </a:r>
            <a:r>
              <a:rPr lang="zh-CN" altLang="en-US" sz="3200" b="1" dirty="0"/>
              <a:t>返回</a:t>
            </a:r>
            <a:r>
              <a:rPr lang="en-US" altLang="zh-CN" sz="3200" b="1" dirty="0"/>
              <a:t>2</a:t>
            </a:r>
            <a:r>
              <a:rPr lang="zh-CN" altLang="en-US" sz="3200" b="1" dirty="0"/>
              <a:t>，直至不能继续为止，得到损失函数最小的子树</a:t>
            </a:r>
            <a:r>
              <a:rPr lang="en-US" altLang="zh-CN" sz="3200" b="1" dirty="0"/>
              <a:t>T</a:t>
            </a:r>
            <a:r>
              <a:rPr lang="en-US" altLang="zh-CN" sz="3200" b="1" baseline="-25000" dirty="0"/>
              <a:t>a</a:t>
            </a:r>
          </a:p>
          <a:p>
            <a:endParaRPr lang="en-US" altLang="zh-CN" sz="3200" b="1" dirty="0"/>
          </a:p>
          <a:p>
            <a:endParaRPr lang="zh-CN" altLang="en-US" sz="3200" b="1" dirty="0"/>
          </a:p>
        </p:txBody>
      </p:sp>
      <p:sp>
        <p:nvSpPr>
          <p:cNvPr id="131076" name="灯片编号占位符 3"/>
          <p:cNvSpPr>
            <a:spLocks noGrp="1"/>
          </p:cNvSpPr>
          <p:nvPr>
            <p:ph type="sldNum" sz="quarter" idx="12"/>
          </p:nvPr>
        </p:nvSpPr>
        <p:spPr>
          <a:noFill/>
        </p:spPr>
        <p:txBody>
          <a:bodyPr/>
          <a:lstStyle/>
          <a:p>
            <a:fld id="{4CB6F63E-BED2-4544-BD2B-6C4C9962E4AC}" type="slidenum">
              <a:rPr lang="en-US" altLang="zh-CN" smtClean="0">
                <a:ea typeface="黑体" pitchFamily="49" charset="-122"/>
              </a:rPr>
              <a:pPr/>
              <a:t>94</a:t>
            </a:fld>
            <a:endParaRPr lang="en-US" altLang="zh-CN" dirty="0">
              <a:ea typeface="黑体"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练习题</a:t>
            </a:r>
          </a:p>
        </p:txBody>
      </p:sp>
      <p:sp>
        <p:nvSpPr>
          <p:cNvPr id="3" name="内容占位符 2"/>
          <p:cNvSpPr>
            <a:spLocks noGrp="1"/>
          </p:cNvSpPr>
          <p:nvPr>
            <p:ph sz="quarter" idx="1"/>
          </p:nvPr>
        </p:nvSpPr>
        <p:spPr/>
        <p:txBody>
          <a:bodyPr/>
          <a:lstStyle/>
          <a:p>
            <a:endParaRPr lang="en-US" altLang="zh-CN" dirty="0"/>
          </a:p>
          <a:p>
            <a:r>
              <a:rPr lang="zh-CN" altLang="en-US" dirty="0"/>
              <a:t>使用工具系统实现基于决策树方法的文本分类，并对</a:t>
            </a:r>
            <a:r>
              <a:rPr lang="en-US" altLang="zh-CN" dirty="0"/>
              <a:t>ID3</a:t>
            </a:r>
            <a:r>
              <a:rPr lang="zh-CN" altLang="en-US" dirty="0"/>
              <a:t>、</a:t>
            </a:r>
            <a:r>
              <a:rPr lang="en-US" altLang="zh-CN" dirty="0"/>
              <a:t>C4.5</a:t>
            </a:r>
            <a:r>
              <a:rPr lang="zh-CN" altLang="en-US" dirty="0"/>
              <a:t>算法进行比较。</a:t>
            </a:r>
          </a:p>
        </p:txBody>
      </p:sp>
    </p:spTree>
    <p:extLst>
      <p:ext uri="{BB962C8B-B14F-4D97-AF65-F5344CB8AC3E}">
        <p14:creationId xmlns:p14="http://schemas.microsoft.com/office/powerpoint/2010/main" val="25589643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随机森林</a:t>
            </a:r>
          </a:p>
        </p:txBody>
      </p:sp>
      <p:sp>
        <p:nvSpPr>
          <p:cNvPr id="3" name="内容占位符 2"/>
          <p:cNvSpPr>
            <a:spLocks noGrp="1"/>
          </p:cNvSpPr>
          <p:nvPr>
            <p:ph sz="quarter" idx="1"/>
          </p:nvPr>
        </p:nvSpPr>
        <p:spPr/>
        <p:txBody>
          <a:bodyPr/>
          <a:lstStyle/>
          <a:p>
            <a:endParaRPr lang="en-US" altLang="zh-CN" dirty="0"/>
          </a:p>
          <a:p>
            <a:r>
              <a:rPr lang="zh-CN" altLang="en-US" sz="2800" dirty="0"/>
              <a:t>决策树容易过拟合</a:t>
            </a:r>
            <a:endParaRPr lang="en-US" altLang="zh-CN" sz="2800" dirty="0"/>
          </a:p>
          <a:p>
            <a:r>
              <a:rPr lang="zh-CN" altLang="en-US" sz="2800" dirty="0"/>
              <a:t>随机森林是由多个决策树组成的分类器</a:t>
            </a:r>
            <a:endParaRPr lang="en-US" altLang="zh-CN" sz="2800" dirty="0"/>
          </a:p>
          <a:p>
            <a:r>
              <a:rPr lang="zh-CN" altLang="en-US" sz="2800" dirty="0"/>
              <a:t>通过投票机制改善决策树</a:t>
            </a:r>
            <a:endParaRPr lang="en-US" altLang="zh-CN" sz="2800" dirty="0"/>
          </a:p>
          <a:p>
            <a:r>
              <a:rPr lang="zh-CN" altLang="en-US" sz="2800" dirty="0"/>
              <a:t>单个决策树的生成</a:t>
            </a:r>
            <a:endParaRPr lang="en-US" altLang="zh-CN" sz="2800" dirty="0"/>
          </a:p>
          <a:p>
            <a:pPr lvl="1"/>
            <a:r>
              <a:rPr lang="zh-CN" altLang="en-US" sz="2600" dirty="0"/>
              <a:t>有放回的数据采样</a:t>
            </a:r>
            <a:endParaRPr lang="en-US" altLang="zh-CN" sz="2600" dirty="0"/>
          </a:p>
          <a:p>
            <a:pPr lvl="1"/>
            <a:r>
              <a:rPr lang="zh-CN" altLang="en-US" sz="2600" dirty="0"/>
              <a:t>属性（特征）的采样</a:t>
            </a:r>
            <a:endParaRPr lang="en-US" altLang="zh-CN" sz="2600" dirty="0"/>
          </a:p>
          <a:p>
            <a:r>
              <a:rPr lang="zh-CN" altLang="en-US" sz="2800" dirty="0"/>
              <a:t>集外数据的使用</a:t>
            </a:r>
            <a:endParaRPr lang="en-US" altLang="zh-CN" sz="2800" dirty="0"/>
          </a:p>
          <a:p>
            <a:pPr lvl="1"/>
            <a:r>
              <a:rPr lang="zh-CN" altLang="en-US" sz="2600" dirty="0"/>
              <a:t>单个决策树未用到的数据</a:t>
            </a:r>
          </a:p>
        </p:txBody>
      </p:sp>
    </p:spTree>
    <p:extLst>
      <p:ext uri="{BB962C8B-B14F-4D97-AF65-F5344CB8AC3E}">
        <p14:creationId xmlns:p14="http://schemas.microsoft.com/office/powerpoint/2010/main" val="13544373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sz="quarter" idx="1"/>
          </p:nvPr>
        </p:nvSpPr>
        <p:spPr/>
        <p:txBody>
          <a:bodyPr/>
          <a:lstStyle/>
          <a:p>
            <a:endParaRPr lang="en-US" altLang="zh-CN" dirty="0"/>
          </a:p>
          <a:p>
            <a:r>
              <a:rPr lang="zh-CN" altLang="en-US" dirty="0"/>
              <a:t>什么是统计机器学习方法？</a:t>
            </a:r>
            <a:endParaRPr lang="en-US" altLang="zh-CN" dirty="0"/>
          </a:p>
          <a:p>
            <a:r>
              <a:rPr lang="zh-CN" altLang="en-US" dirty="0"/>
              <a:t>朴素贝叶斯方法</a:t>
            </a:r>
            <a:endParaRPr lang="en-US" altLang="zh-CN" dirty="0"/>
          </a:p>
          <a:p>
            <a:r>
              <a:rPr lang="zh-CN" altLang="en-US" dirty="0"/>
              <a:t>支持向量机</a:t>
            </a:r>
            <a:endParaRPr lang="en-US" altLang="zh-CN" dirty="0"/>
          </a:p>
          <a:p>
            <a:pPr lvl="1"/>
            <a:r>
              <a:rPr lang="zh-CN" altLang="en-US" dirty="0"/>
              <a:t>线性可分支持向量机</a:t>
            </a:r>
            <a:endParaRPr lang="en-US" altLang="zh-CN" dirty="0"/>
          </a:p>
          <a:p>
            <a:pPr lvl="1"/>
            <a:r>
              <a:rPr lang="zh-CN" altLang="en-US" dirty="0"/>
              <a:t>线性支持向量机</a:t>
            </a:r>
            <a:endParaRPr lang="en-US" altLang="zh-CN" dirty="0"/>
          </a:p>
          <a:p>
            <a:pPr lvl="1"/>
            <a:r>
              <a:rPr lang="zh-CN" altLang="en-US" dirty="0"/>
              <a:t>非线性支持向量机</a:t>
            </a:r>
            <a:endParaRPr lang="en-US" altLang="zh-CN" dirty="0"/>
          </a:p>
          <a:p>
            <a:r>
              <a:rPr lang="zh-CN" altLang="en-US" dirty="0"/>
              <a:t>决策树</a:t>
            </a:r>
            <a:endParaRPr lang="en-US" altLang="zh-CN" dirty="0"/>
          </a:p>
          <a:p>
            <a:pPr lvl="1"/>
            <a:r>
              <a:rPr lang="en-US" altLang="zh-CN" dirty="0"/>
              <a:t>ID3</a:t>
            </a:r>
            <a:r>
              <a:rPr lang="zh-CN" altLang="en-US" dirty="0"/>
              <a:t>算法</a:t>
            </a:r>
            <a:endParaRPr lang="en-US" altLang="zh-CN" dirty="0"/>
          </a:p>
          <a:p>
            <a:pPr lvl="1"/>
            <a:r>
              <a:rPr lang="en-US" altLang="zh-CN" dirty="0"/>
              <a:t>C4.5</a:t>
            </a:r>
            <a:r>
              <a:rPr lang="zh-CN" altLang="en-US" dirty="0"/>
              <a:t>算法</a:t>
            </a:r>
          </a:p>
        </p:txBody>
      </p:sp>
    </p:spTree>
    <p:extLst>
      <p:ext uri="{BB962C8B-B14F-4D97-AF65-F5344CB8AC3E}">
        <p14:creationId xmlns:p14="http://schemas.microsoft.com/office/powerpoint/2010/main" val="1696360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175579</TotalTime>
  <Words>2935</Words>
  <Application>Microsoft Office PowerPoint</Application>
  <PresentationFormat>全屏显示(4:3)</PresentationFormat>
  <Paragraphs>638</Paragraphs>
  <Slides>97</Slides>
  <Notes>31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97</vt:i4>
      </vt:variant>
    </vt:vector>
  </HeadingPairs>
  <TitlesOfParts>
    <vt:vector size="107" baseType="lpstr">
      <vt:lpstr>宋体</vt:lpstr>
      <vt:lpstr>Calibri</vt:lpstr>
      <vt:lpstr>Cambria Math</vt:lpstr>
      <vt:lpstr>Franklin Gothic Book</vt:lpstr>
      <vt:lpstr>Perpetua</vt:lpstr>
      <vt:lpstr>Times New Roman</vt:lpstr>
      <vt:lpstr>Wingdings</vt:lpstr>
      <vt:lpstr>Wingdings 2</vt:lpstr>
      <vt:lpstr>Equity</vt:lpstr>
      <vt:lpstr>公式</vt:lpstr>
      <vt:lpstr>第四章 统计机器学习方法</vt:lpstr>
      <vt:lpstr>PowerPoint 演示文稿</vt:lpstr>
      <vt:lpstr>什么是统计机器学习？</vt:lpstr>
      <vt:lpstr>PowerPoint 演示文稿</vt:lpstr>
      <vt:lpstr>PowerPoint 演示文稿</vt:lpstr>
      <vt:lpstr>PowerPoint 演示文稿</vt:lpstr>
      <vt:lpstr>统计机器学习的应用</vt:lpstr>
      <vt:lpstr>4.1 支持向量机（SVM）</vt:lpstr>
      <vt:lpstr>线性可分支持向量机</vt:lpstr>
      <vt:lpstr>最优分界面</vt:lpstr>
      <vt:lpstr>PowerPoint 演示文稿</vt:lpstr>
      <vt:lpstr>函数间隔</vt:lpstr>
      <vt:lpstr>几何间隔</vt:lpstr>
      <vt:lpstr>PowerPoint 演示文稿</vt:lpstr>
      <vt:lpstr>函数间隔与几何间隔的关系</vt:lpstr>
      <vt:lpstr>间隔最大化</vt:lpstr>
      <vt:lpstr>PowerPoint 演示文稿</vt:lpstr>
      <vt:lpstr>最优分界面</vt:lpstr>
      <vt:lpstr>学习的对偶算法</vt:lpstr>
      <vt:lpstr>PowerPoint 演示文稿</vt:lpstr>
      <vt:lpstr>PowerPoint 演示文稿</vt:lpstr>
      <vt:lpstr>PowerPoint 演示文稿</vt:lpstr>
      <vt:lpstr>PowerPoint 演示文稿</vt:lpstr>
      <vt:lpstr>PowerPoint 演示文稿</vt:lpstr>
      <vt:lpstr>如何求得w*、b*?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线性支持向量机</vt:lpstr>
      <vt:lpstr>线性支持向量机</vt:lpstr>
      <vt:lpstr>回顾：线性可分支持向量机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非线性支持向量机</vt:lpstr>
      <vt:lpstr>PowerPoint 演示文稿</vt:lpstr>
      <vt:lpstr>PowerPoint 演示文稿</vt:lpstr>
      <vt:lpstr>PowerPoint 演示文稿</vt:lpstr>
      <vt:lpstr>核技巧应用于支持向量机</vt:lpstr>
      <vt:lpstr>PowerPoint 演示文稿</vt:lpstr>
      <vt:lpstr>核函数</vt:lpstr>
      <vt:lpstr>PowerPoint 演示文稿</vt:lpstr>
      <vt:lpstr>PowerPoint 演示文稿</vt:lpstr>
      <vt:lpstr>PowerPoint 演示文稿</vt:lpstr>
      <vt:lpstr>常用的核函数</vt:lpstr>
      <vt:lpstr>一个非线性分类的例子</vt:lpstr>
      <vt:lpstr>序列最小最优化算法SMO</vt:lpstr>
      <vt:lpstr>SVM用于求解多类问题</vt:lpstr>
      <vt:lpstr>SVM应用举例：文本分类</vt:lpstr>
      <vt:lpstr>PowerPoint 演示文稿</vt:lpstr>
      <vt:lpstr>PowerPoint 演示文稿</vt:lpstr>
      <vt:lpstr>实际中的问题</vt:lpstr>
      <vt:lpstr>练习题</vt:lpstr>
      <vt:lpstr>4.2 决策树</vt:lpstr>
      <vt:lpstr>PowerPoint 演示文稿</vt:lpstr>
      <vt:lpstr>PowerPoint 演示文稿</vt:lpstr>
      <vt:lpstr>决策树学习</vt:lpstr>
      <vt:lpstr>PowerPoint 演示文稿</vt:lpstr>
      <vt:lpstr>PowerPoint 演示文稿</vt:lpstr>
      <vt:lpstr>特征选择</vt:lpstr>
      <vt:lpstr>信息增益</vt:lpstr>
      <vt:lpstr>PowerPoint 演示文稿</vt:lpstr>
      <vt:lpstr>PowerPoint 演示文稿</vt:lpstr>
      <vt:lpstr>决策树的生成</vt:lpstr>
      <vt:lpstr>ID3算法</vt:lpstr>
      <vt:lpstr>PowerPoint 演示文稿</vt:lpstr>
      <vt:lpstr>PowerPoint 演示文稿</vt:lpstr>
      <vt:lpstr>PowerPoint 演示文稿</vt:lpstr>
      <vt:lpstr>PowerPoint 演示文稿</vt:lpstr>
      <vt:lpstr>PowerPoint 演示文稿</vt:lpstr>
      <vt:lpstr>PowerPoint 演示文稿</vt:lpstr>
      <vt:lpstr>ID3存在的问题</vt:lpstr>
      <vt:lpstr>信息增益比</vt:lpstr>
      <vt:lpstr>C4.5的生成算法</vt:lpstr>
      <vt:lpstr>PowerPoint 演示文稿</vt:lpstr>
      <vt:lpstr>过拟合问题</vt:lpstr>
      <vt:lpstr>决策树的剪枝</vt:lpstr>
      <vt:lpstr>后剪枝方法示意</vt:lpstr>
      <vt:lpstr>后剪枝方法示意</vt:lpstr>
      <vt:lpstr>后剪枝方法示意</vt:lpstr>
      <vt:lpstr>决策树的剪枝</vt:lpstr>
      <vt:lpstr>剪枝的效果</vt:lpstr>
      <vt:lpstr>决策树的剪枝</vt:lpstr>
      <vt:lpstr>PowerPoint 演示文稿</vt:lpstr>
      <vt:lpstr>PowerPoint 演示文稿</vt:lpstr>
      <vt:lpstr>决策树的剪枝算法</vt:lpstr>
      <vt:lpstr>练习题</vt:lpstr>
      <vt:lpstr>随机森林</vt:lpstr>
      <vt:lpstr>小结</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Infinite SVM: a DP Mixture of Large-margin Kernel Machines</dc:title>
  <dc:creator>SCS</dc:creator>
  <cp:lastModifiedBy>Lenovo</cp:lastModifiedBy>
  <cp:revision>6980</cp:revision>
  <dcterms:created xsi:type="dcterms:W3CDTF">2011-04-24T18:48:21Z</dcterms:created>
  <dcterms:modified xsi:type="dcterms:W3CDTF">2022-05-21T12:10:19Z</dcterms:modified>
</cp:coreProperties>
</file>