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9"/>
  </p:notesMasterIdLst>
  <p:handoutMasterIdLst>
    <p:handoutMasterId r:id="rId90"/>
  </p:handoutMasterIdLst>
  <p:sldIdLst>
    <p:sldId id="499" r:id="rId2"/>
    <p:sldId id="382" r:id="rId3"/>
    <p:sldId id="481" r:id="rId4"/>
    <p:sldId id="488" r:id="rId5"/>
    <p:sldId id="384" r:id="rId6"/>
    <p:sldId id="478" r:id="rId7"/>
    <p:sldId id="489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479" r:id="rId23"/>
    <p:sldId id="490" r:id="rId24"/>
    <p:sldId id="480" r:id="rId25"/>
    <p:sldId id="424" r:id="rId26"/>
    <p:sldId id="425" r:id="rId27"/>
    <p:sldId id="506" r:id="rId28"/>
    <p:sldId id="507" r:id="rId29"/>
    <p:sldId id="508" r:id="rId30"/>
    <p:sldId id="509" r:id="rId31"/>
    <p:sldId id="434" r:id="rId32"/>
    <p:sldId id="510" r:id="rId33"/>
    <p:sldId id="435" r:id="rId34"/>
    <p:sldId id="436" r:id="rId35"/>
    <p:sldId id="513" r:id="rId36"/>
    <p:sldId id="439" r:id="rId37"/>
    <p:sldId id="440" r:id="rId38"/>
    <p:sldId id="437" r:id="rId39"/>
    <p:sldId id="438" r:id="rId40"/>
    <p:sldId id="516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91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511" r:id="rId64"/>
    <p:sldId id="463" r:id="rId65"/>
    <p:sldId id="464" r:id="rId66"/>
    <p:sldId id="465" r:id="rId67"/>
    <p:sldId id="514" r:id="rId68"/>
    <p:sldId id="515" r:id="rId69"/>
    <p:sldId id="467" r:id="rId70"/>
    <p:sldId id="517" r:id="rId71"/>
    <p:sldId id="498" r:id="rId72"/>
    <p:sldId id="471" r:id="rId73"/>
    <p:sldId id="472" r:id="rId74"/>
    <p:sldId id="473" r:id="rId75"/>
    <p:sldId id="474" r:id="rId76"/>
    <p:sldId id="475" r:id="rId77"/>
    <p:sldId id="476" r:id="rId78"/>
    <p:sldId id="477" r:id="rId79"/>
    <p:sldId id="486" r:id="rId80"/>
    <p:sldId id="500" r:id="rId81"/>
    <p:sldId id="501" r:id="rId82"/>
    <p:sldId id="502" r:id="rId83"/>
    <p:sldId id="503" r:id="rId84"/>
    <p:sldId id="504" r:id="rId85"/>
    <p:sldId id="505" r:id="rId86"/>
    <p:sldId id="494" r:id="rId87"/>
    <p:sldId id="495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11EF"/>
    <a:srgbClr val="EFF343"/>
    <a:srgbClr val="86F260"/>
    <a:srgbClr val="ECF127"/>
    <a:srgbClr val="FB81E1"/>
    <a:srgbClr val="119F14"/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1" autoAdjust="0"/>
    <p:restoredTop sz="89424" autoAdjust="0"/>
  </p:normalViewPr>
  <p:slideViewPr>
    <p:cSldViewPr snapToGrid="0">
      <p:cViewPr varScale="1">
        <p:scale>
          <a:sx n="60" d="100"/>
          <a:sy n="60" d="100"/>
        </p:scale>
        <p:origin x="169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2022/2/24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4A9F-6CD6-4A52-AC34-3BD7B14FB704}" type="slidenum">
              <a:rPr lang="en-US" altLang="zh-CN" smtClean="0">
                <a:ea typeface="黑体" pitchFamily="49" charset="-122"/>
              </a:rPr>
              <a:pPr/>
              <a:t>43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6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本科生 </a:t>
            </a:r>
            <a:r>
              <a:rPr lang="en-US" altLang="zh-CN" dirty="0"/>
              <a:t>2021.3.1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754E9-042C-4BDB-83CA-013DA6F939A9}" type="slidenum">
              <a:rPr lang="en-US" altLang="zh-CN" smtClean="0">
                <a:ea typeface="黑体" pitchFamily="49" charset="-122"/>
              </a:rPr>
              <a:pPr/>
              <a:t>51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01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B52F7-1676-4C81-AF59-27C2D0DEF748}" type="slidenum">
              <a:rPr lang="en-US" altLang="zh-CN" smtClean="0">
                <a:ea typeface="黑体" pitchFamily="49" charset="-122"/>
              </a:rPr>
              <a:pPr/>
              <a:t>52</a:t>
            </a:fld>
            <a:endParaRPr lang="en-US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66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92F33-1858-442D-9B5E-C4DEE8C6201E}" type="slidenum">
              <a:rPr lang="en-US" altLang="zh-CN" smtClean="0">
                <a:ea typeface="黑体" pitchFamily="49" charset="-122"/>
              </a:rPr>
              <a:pPr/>
              <a:t>53</a:t>
            </a:fld>
            <a:endParaRPr lang="en-US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11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本科生，</a:t>
            </a:r>
            <a:r>
              <a:rPr lang="en-US" altLang="zh-CN" dirty="0"/>
              <a:t>20200302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79C94-A0A6-4698-B3D2-3973CCE446EC}" type="slidenum">
              <a:rPr lang="en-US" altLang="zh-CN" smtClean="0">
                <a:ea typeface="黑体" pitchFamily="49" charset="-122"/>
              </a:rPr>
              <a:pPr/>
              <a:t>57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2020.09.28</a:t>
            </a:r>
            <a:endParaRPr lang="zh-CN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008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8FE5A-D1B4-462E-9043-8B1F5538B060}" type="slidenum">
              <a:rPr lang="en-US" altLang="zh-CN" smtClean="0">
                <a:ea typeface="黑体" pitchFamily="49" charset="-122"/>
              </a:rPr>
              <a:pPr/>
              <a:t>58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突破口：</a:t>
            </a:r>
            <a:r>
              <a:rPr lang="en-US" altLang="zh-CN" dirty="0">
                <a:ea typeface="黑体" pitchFamily="49" charset="-122"/>
              </a:rPr>
              <a:t>h</a:t>
            </a:r>
            <a:r>
              <a:rPr lang="zh-CN" altLang="en-US" dirty="0">
                <a:ea typeface="黑体" pitchFamily="49" charset="-122"/>
              </a:rPr>
              <a:t>值估计的要合理，即应该满足单调条件。考虑到</a:t>
            </a:r>
            <a:r>
              <a:rPr lang="en-US" altLang="zh-CN" dirty="0">
                <a:ea typeface="黑体" pitchFamily="49" charset="-122"/>
              </a:rPr>
              <a:t>h</a:t>
            </a:r>
            <a:r>
              <a:rPr lang="zh-CN" altLang="en-US" dirty="0">
                <a:ea typeface="黑体" pitchFamily="49" charset="-122"/>
              </a:rPr>
              <a:t>满足</a:t>
            </a:r>
            <a:r>
              <a:rPr lang="en-US" altLang="zh-CN" dirty="0">
                <a:ea typeface="黑体" pitchFamily="49" charset="-122"/>
              </a:rPr>
              <a:t>A*</a:t>
            </a:r>
            <a:r>
              <a:rPr lang="zh-CN" altLang="en-US" dirty="0">
                <a:ea typeface="黑体" pitchFamily="49" charset="-122"/>
              </a:rPr>
              <a:t>条件，所以父子节点的</a:t>
            </a:r>
            <a:r>
              <a:rPr lang="en-US" altLang="zh-CN" dirty="0">
                <a:ea typeface="黑体" pitchFamily="49" charset="-122"/>
              </a:rPr>
              <a:t>h</a:t>
            </a:r>
            <a:r>
              <a:rPr lang="zh-CN" altLang="en-US" dirty="0">
                <a:ea typeface="黑体" pitchFamily="49" charset="-122"/>
              </a:rPr>
              <a:t>值差，应该小于等于</a:t>
            </a:r>
            <a:r>
              <a:rPr lang="en-US" altLang="zh-CN" dirty="0">
                <a:ea typeface="黑体" pitchFamily="49" charset="-122"/>
              </a:rPr>
              <a:t>c</a:t>
            </a:r>
            <a:r>
              <a:rPr lang="zh-CN" altLang="en-US" dirty="0">
                <a:ea typeface="黑体" pitchFamily="49" charset="-122"/>
              </a:rPr>
              <a:t>才合理。</a:t>
            </a:r>
          </a:p>
        </p:txBody>
      </p:sp>
    </p:spTree>
    <p:extLst>
      <p:ext uri="{BB962C8B-B14F-4D97-AF65-F5344CB8AC3E}">
        <p14:creationId xmlns:p14="http://schemas.microsoft.com/office/powerpoint/2010/main" val="3949816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FD1EB-7560-45B6-88CA-CB1BA48E6CBB}" type="slidenum">
              <a:rPr lang="en-US" altLang="zh-CN" smtClean="0">
                <a:ea typeface="黑体" pitchFamily="49" charset="-122"/>
              </a:rPr>
              <a:pPr/>
              <a:t>59</a:t>
            </a:fld>
            <a:endParaRPr lang="en-US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9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6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ea typeface="黑体" pitchFamily="49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34B02-43E8-4539-8C88-3881B312A5E2}" type="slidenum">
              <a:rPr lang="en-US" altLang="zh-CN" smtClean="0">
                <a:ea typeface="黑体" pitchFamily="49" charset="-122"/>
              </a:rPr>
              <a:pPr/>
              <a:t>64</a:t>
            </a:fld>
            <a:endParaRPr lang="en-US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23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991C1-CBAC-4D98-B8FB-92D702FEF521}" type="slidenum">
              <a:rPr lang="en-US" altLang="zh-CN" smtClean="0">
                <a:ea typeface="黑体" pitchFamily="49" charset="-122"/>
              </a:rPr>
              <a:pPr/>
              <a:t>66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20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ea typeface="黑体" pitchFamily="49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700B5-08DC-424D-ABE5-85BB57773E77}" type="slidenum">
              <a:rPr lang="en-US" altLang="zh-CN" smtClean="0">
                <a:ea typeface="黑体" pitchFamily="49" charset="-122"/>
              </a:rPr>
              <a:pPr/>
              <a:t>68</a:t>
            </a:fld>
            <a:endParaRPr lang="en-US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799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2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5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20210308</a:t>
            </a:r>
            <a:r>
              <a:rPr lang="en-US" altLang="zh-CN" baseline="0"/>
              <a:t> </a:t>
            </a:r>
            <a:r>
              <a:rPr lang="zh-CN" altLang="en-US" baseline="0"/>
              <a:t>本科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F0D90-C7AE-4561-B43C-D1D3146A487F}" type="slidenum">
              <a:rPr lang="en-US" altLang="zh-CN" smtClean="0">
                <a:ea typeface="黑体" pitchFamily="49" charset="-122"/>
              </a:rPr>
              <a:pPr/>
              <a:t>22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04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本科生，</a:t>
            </a:r>
            <a:r>
              <a:rPr lang="en-US" altLang="zh-CN" dirty="0"/>
              <a:t>20200224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390A7-0B3E-4F9F-9908-E8E791932D77}" type="slidenum">
              <a:rPr lang="en-US" altLang="zh-CN" smtClean="0">
                <a:ea typeface="黑体" pitchFamily="49" charset="-122"/>
              </a:rPr>
              <a:pPr/>
              <a:t>37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>
              <a:ea typeface="黑体" pitchFamily="49" charset="-122"/>
            </a:endParaRPr>
          </a:p>
          <a:p>
            <a:pPr eaLnBrk="1" hangingPunct="1"/>
            <a:r>
              <a:rPr lang="en-US" altLang="zh-CN" dirty="0">
                <a:ea typeface="黑体" pitchFamily="49" charset="-122"/>
              </a:rPr>
              <a:t>A</a:t>
            </a:r>
            <a:r>
              <a:rPr lang="zh-CN" altLang="en-US" dirty="0">
                <a:ea typeface="黑体" pitchFamily="49" charset="-122"/>
              </a:rPr>
              <a:t>算法的思想，从</a:t>
            </a:r>
            <a:r>
              <a:rPr lang="en-US" altLang="zh-CN" dirty="0">
                <a:ea typeface="黑体" pitchFamily="49" charset="-122"/>
              </a:rPr>
              <a:t>open</a:t>
            </a:r>
            <a:r>
              <a:rPr lang="zh-CN" altLang="en-US" dirty="0">
                <a:ea typeface="黑体" pitchFamily="49" charset="-122"/>
              </a:rPr>
              <a:t>中选择一个节点</a:t>
            </a:r>
            <a:endParaRPr lang="en-US" altLang="zh-CN" dirty="0">
              <a:ea typeface="黑体" pitchFamily="49" charset="-122"/>
            </a:endParaRPr>
          </a:p>
          <a:p>
            <a:pPr eaLnBrk="1" hangingPunct="1"/>
            <a:endParaRPr lang="en-US" altLang="zh-CN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61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ea typeface="黑体" pitchFamily="49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700B5-08DC-424D-ABE5-85BB57773E77}" type="slidenum">
              <a:rPr lang="en-US" altLang="zh-CN" smtClean="0">
                <a:ea typeface="黑体" pitchFamily="49" charset="-122"/>
              </a:rPr>
              <a:pPr/>
              <a:t>39</a:t>
            </a:fld>
            <a:endParaRPr lang="en-US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38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A9DA3-4070-4B4A-B0AE-5CBE179FAE95}" type="slidenum">
              <a:rPr lang="en-US" altLang="zh-CN" smtClean="0">
                <a:ea typeface="黑体" pitchFamily="49" charset="-122"/>
              </a:rPr>
              <a:pPr/>
              <a:t>41</a:t>
            </a:fld>
            <a:endParaRPr lang="en-US" altLang="zh-CN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00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560" y="90151"/>
            <a:ext cx="2045531" cy="6438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6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3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0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5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8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搜索问题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什么是搜索问题？</a:t>
            </a:r>
            <a:endParaRPr lang="en-US" altLang="zh-CN" dirty="0"/>
          </a:p>
          <a:p>
            <a:r>
              <a:rPr lang="zh-CN" altLang="en-US" dirty="0"/>
              <a:t>从自动导航说起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2" y="3013541"/>
            <a:ext cx="6735076" cy="33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BBD846-AAEB-47F8-984D-9E81B703D742}" type="slidenum">
              <a:rPr lang="en-US" altLang="zh-CN" smtClean="0">
                <a:ea typeface="黑体" pitchFamily="49" charset="-122"/>
              </a:rPr>
              <a:pPr/>
              <a:t>10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((1,1))</a:t>
            </a:r>
            <a:endParaRPr lang="en-US" altLang="zh-CN"/>
          </a:p>
        </p:txBody>
      </p:sp>
      <p:sp>
        <p:nvSpPr>
          <p:cNvPr id="3079" name="Line 10"/>
          <p:cNvSpPr>
            <a:spLocks noChangeShapeType="1"/>
          </p:cNvSpPr>
          <p:nvPr/>
        </p:nvSpPr>
        <p:spPr bwMode="auto">
          <a:xfrm flipH="1">
            <a:off x="838200" y="1295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47FD7-E15B-41D3-AD9B-882503309E77}" type="slidenum">
              <a:rPr lang="en-US" altLang="zh-CN" smtClean="0">
                <a:ea typeface="黑体" pitchFamily="49" charset="-122"/>
              </a:rPr>
              <a:pPr/>
              <a:t>11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6324600" y="83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 (2,3))</a:t>
            </a:r>
            <a:endParaRPr lang="en-US" altLang="zh-CN"/>
          </a:p>
        </p:txBody>
      </p:sp>
      <p:sp>
        <p:nvSpPr>
          <p:cNvPr id="4106" name="Line 16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9DBAD-C6BE-4468-854D-E051A86E5E72}" type="slidenum">
              <a:rPr lang="en-US" altLang="zh-CN" smtClean="0">
                <a:ea typeface="黑体" pitchFamily="49" charset="-122"/>
              </a:rPr>
              <a:pPr/>
              <a:t>12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90442-484D-4319-A9EC-3EFEDB15F360}" type="slidenum">
              <a:rPr lang="en-US" altLang="zh-CN" smtClean="0">
                <a:ea typeface="黑体" pitchFamily="49" charset="-122"/>
              </a:rPr>
              <a:pPr/>
              <a:t>13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 (2,4))</a:t>
            </a:r>
            <a:endParaRPr lang="en-US" altLang="zh-CN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768F59-0F6D-4271-B692-60A747C65495}" type="slidenum">
              <a:rPr lang="en-US" altLang="zh-CN" smtClean="0">
                <a:ea typeface="黑体" pitchFamily="49" charset="-122"/>
              </a:rPr>
              <a:pPr/>
              <a:t>14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7176" name="Line 13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7178" name="Line 15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7181" name="Line 18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5715000" y="1371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 (2,4) (3.2))</a:t>
            </a:r>
            <a:endParaRPr lang="en-US" altLang="zh-CN"/>
          </a:p>
        </p:txBody>
      </p:sp>
      <p:sp>
        <p:nvSpPr>
          <p:cNvPr id="7184" name="Line 21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0C3F4-1000-4FE2-8D3E-043D6FC7406A}" type="slidenum">
              <a:rPr lang="en-US" altLang="zh-CN" smtClean="0">
                <a:ea typeface="黑体" pitchFamily="49" charset="-122"/>
              </a:rPr>
              <a:pPr/>
              <a:t>15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 (3.2))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3AD81-A14E-42B2-A99F-3F3D8ED22147}" type="slidenum">
              <a:rPr lang="en-US" altLang="zh-CN" smtClean="0">
                <a:ea typeface="黑体" pitchFamily="49" charset="-122"/>
              </a:rPr>
              <a:pPr/>
              <a:t>16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 (3.2))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FE3F2-519B-4811-AD3F-06D673144D80}" type="slidenum">
              <a:rPr lang="en-US" altLang="zh-CN" smtClean="0">
                <a:ea typeface="黑体" pitchFamily="49" charset="-122"/>
              </a:rPr>
              <a:pPr/>
              <a:t>17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244" name="Text Box 16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10245" name="Text Box 18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10246" name="Line 19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20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10248" name="Line 21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22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Text Box 23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10251" name="Line 24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Text Box 25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 (3.2))</a:t>
            </a:r>
          </a:p>
        </p:txBody>
      </p:sp>
      <p:sp>
        <p:nvSpPr>
          <p:cNvPr id="10253" name="Line 26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27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28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29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3CF3D2-ACA5-4CD9-9DEF-136DDC337C98}" type="slidenum">
              <a:rPr lang="en-US" altLang="zh-CN" smtClean="0">
                <a:ea typeface="黑体" pitchFamily="49" charset="-122"/>
              </a:rPr>
              <a:pPr/>
              <a:t>18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 (3.2))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((1,2))</a:t>
            </a:r>
            <a:endParaRPr lang="en-US" altLang="zh-CN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C3DD5-A510-4564-9CA6-FBE308EB08CD}" type="slidenum">
              <a:rPr lang="en-US" altLang="zh-CN" smtClean="0">
                <a:ea typeface="黑体" pitchFamily="49" charset="-122"/>
              </a:rPr>
              <a:pPr/>
              <a:t>19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 (3.2))</a:t>
            </a:r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((1,2))</a:t>
            </a:r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4114800" y="32004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((1,2) (2,4))</a:t>
            </a:r>
            <a:endParaRPr lang="en-US" altLang="zh-CN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39624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4941F-B3B4-41B7-B57C-4DBF7C9AC447}" type="slidenum">
              <a:rPr lang="en-US" altLang="zh-CN" smtClean="0">
                <a:ea typeface="黑体" pitchFamily="49" charset="-122"/>
              </a:rPr>
              <a:pPr/>
              <a:t>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搜索问题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内容：</a:t>
            </a:r>
          </a:p>
          <a:p>
            <a:pPr lvl="1"/>
            <a:r>
              <a:rPr lang="zh-CN" altLang="en-US" sz="2800" b="1" dirty="0"/>
              <a:t>状态空间的搜索问题</a:t>
            </a:r>
          </a:p>
          <a:p>
            <a:pPr eaLnBrk="1" hangingPunct="1"/>
            <a:r>
              <a:rPr lang="zh-CN" altLang="en-US" sz="3200" b="1" dirty="0"/>
              <a:t>搜索方式：</a:t>
            </a:r>
          </a:p>
          <a:p>
            <a:pPr lvl="1" eaLnBrk="1" hangingPunct="1"/>
            <a:r>
              <a:rPr lang="zh-CN" altLang="en-US" sz="2800" b="1" dirty="0"/>
              <a:t>盲目搜索</a:t>
            </a:r>
          </a:p>
          <a:p>
            <a:pPr lvl="1" eaLnBrk="1" hangingPunct="1"/>
            <a:r>
              <a:rPr lang="zh-CN" altLang="en-US" sz="2800" b="1" dirty="0"/>
              <a:t>启发式搜索</a:t>
            </a:r>
          </a:p>
          <a:p>
            <a:pPr eaLnBrk="1" hangingPunct="1"/>
            <a:r>
              <a:rPr lang="zh-CN" altLang="en-US" sz="3200" b="1" dirty="0"/>
              <a:t>关键问题：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如何利用知识，尽可能有效地找到问题的解（最佳解）。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412B5-8CFF-4A19-A9B0-78C8D2790A5B}" type="slidenum">
              <a:rPr lang="en-US" altLang="zh-CN" smtClean="0">
                <a:ea typeface="黑体" pitchFamily="49" charset="-122"/>
              </a:rPr>
              <a:pPr/>
              <a:t>20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 (3.2))</a:t>
            </a:r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((1,2))</a:t>
            </a: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114800" y="32004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((1,2) (2,4))</a:t>
            </a:r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39624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5105400" y="1371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3784600" y="42672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((1,2) (2,4) (3,1))</a:t>
            </a:r>
            <a:endParaRPr lang="en-US" altLang="zh-CN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DED112-7F9A-4827-81AE-176DECCA4764}" type="slidenum">
              <a:rPr lang="en-US" altLang="zh-CN" smtClean="0">
                <a:ea typeface="黑体" pitchFamily="49" charset="-122"/>
              </a:rPr>
              <a:pPr/>
              <a:t>21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((1,1))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(2,3))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(2,4))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((1,1) (2,4) (3.2))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((1,2))</a:t>
            </a:r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4114800" y="3200400"/>
            <a:ext cx="163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((1,2) (2,4))</a:t>
            </a:r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39624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5105400" y="1371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3784600" y="4267200"/>
            <a:ext cx="229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((1,2) (2,4) (3,1))</a:t>
            </a:r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324600" y="1905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itchFamily="34" charset="0"/>
              </a:rPr>
              <a:t>Q</a:t>
            </a:r>
            <a:endParaRPr lang="en-US" altLang="zh-CN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868377" y="5530334"/>
            <a:ext cx="2175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((1,2) (2,4) (3,1) (4,3))</a:t>
            </a:r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>
            <a:off x="49530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Document" r:id="rId4" imgW="7091239" imgH="4625390" progId="Word.Document.8">
                  <p:embed/>
                </p:oleObj>
              </mc:Choice>
              <mc:Fallback>
                <p:oleObj name="Document" r:id="rId4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6463D-0835-45FA-BADF-2311CF2BF3D3}" type="slidenum">
              <a:rPr lang="en-US" altLang="zh-CN" smtClean="0">
                <a:ea typeface="黑体" pitchFamily="49" charset="-122"/>
              </a:rPr>
              <a:pPr/>
              <a:t>22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深度优先搜索的性质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4208"/>
            <a:ext cx="7772400" cy="424559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一般不能保证找到最优解</a:t>
            </a:r>
          </a:p>
          <a:p>
            <a:pPr eaLnBrk="1" hangingPunct="1"/>
            <a:r>
              <a:rPr lang="zh-CN" altLang="en-US" sz="3200" b="1" dirty="0"/>
              <a:t>当深度限制不合理时，可能找不到解，可以将算法改为可变深度限制</a:t>
            </a:r>
          </a:p>
          <a:p>
            <a:pPr eaLnBrk="1" hangingPunct="1"/>
            <a:r>
              <a:rPr lang="zh-CN" altLang="en-US" sz="3200" b="1" dirty="0"/>
              <a:t>最坏情况时，搜索空间等同于穷举</a:t>
            </a:r>
          </a:p>
          <a:p>
            <a:pPr eaLnBrk="1" hangingPunct="1"/>
            <a:r>
              <a:rPr lang="zh-CN" altLang="en-US" sz="3200" b="1" dirty="0"/>
              <a:t>是一个通用的与问题无关的方法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节省内存，只存储从初始节点到当前节点的路径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设有三个没有刻度的杯子，分别可以装</a:t>
            </a:r>
            <a:r>
              <a:rPr lang="en-US" altLang="zh-CN" sz="3200" dirty="0"/>
              <a:t>8</a:t>
            </a:r>
            <a:r>
              <a:rPr lang="zh-CN" altLang="en-US" sz="3200" dirty="0"/>
              <a:t>两、</a:t>
            </a:r>
            <a:r>
              <a:rPr lang="en-US" altLang="zh-CN" sz="3200" dirty="0"/>
              <a:t>8</a:t>
            </a:r>
            <a:r>
              <a:rPr lang="zh-CN" altLang="en-US" sz="3200" dirty="0"/>
              <a:t>两和</a:t>
            </a:r>
            <a:r>
              <a:rPr lang="en-US" altLang="zh-CN" sz="3200" dirty="0"/>
              <a:t>3</a:t>
            </a:r>
            <a:r>
              <a:rPr lang="zh-CN" altLang="en-US" sz="3200" dirty="0"/>
              <a:t>两水。两个</a:t>
            </a:r>
            <a:r>
              <a:rPr lang="en-US" altLang="zh-CN" sz="3200" dirty="0"/>
              <a:t>8</a:t>
            </a:r>
            <a:r>
              <a:rPr lang="zh-CN" altLang="en-US" sz="3200" dirty="0"/>
              <a:t>两的杯子装满了水，请问如何在不借助于其他器具的情况下，让</a:t>
            </a:r>
            <a:r>
              <a:rPr lang="en-US" altLang="zh-CN" sz="3200" dirty="0"/>
              <a:t>4</a:t>
            </a:r>
            <a:r>
              <a:rPr lang="zh-CN" altLang="en-US" sz="3200" dirty="0"/>
              <a:t>个人每人喝到</a:t>
            </a:r>
            <a:r>
              <a:rPr lang="en-US" altLang="zh-CN" sz="3200" dirty="0"/>
              <a:t>4</a:t>
            </a:r>
            <a:r>
              <a:rPr lang="zh-CN" altLang="en-US" sz="3200" dirty="0"/>
              <a:t>两水。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请编程实现。</a:t>
            </a:r>
          </a:p>
        </p:txBody>
      </p:sp>
    </p:spTree>
    <p:extLst>
      <p:ext uri="{BB962C8B-B14F-4D97-AF65-F5344CB8AC3E}">
        <p14:creationId xmlns:p14="http://schemas.microsoft.com/office/powerpoint/2010/main" val="43274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宽度优先搜索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优先扩展深度浅的节点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2913F5-7BDC-4648-BBBF-C26432A5F6FF}" type="slidenum">
              <a:rPr lang="en-US" altLang="zh-CN" smtClean="0">
                <a:ea typeface="黑体" pitchFamily="49" charset="-122"/>
              </a:rPr>
              <a:pPr/>
              <a:t>25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378325" y="381000"/>
            <a:ext cx="803275" cy="8350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600"/>
              <a:t>2        3</a:t>
            </a:r>
          </a:p>
          <a:p>
            <a:r>
              <a:rPr lang="en-US" altLang="zh-CN" sz="1600"/>
              <a:t>1   8   4</a:t>
            </a:r>
          </a:p>
          <a:p>
            <a:r>
              <a:rPr lang="en-US" altLang="zh-CN" sz="1600"/>
              <a:t>7   6   5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71800" y="1219200"/>
            <a:ext cx="3851275" cy="1368425"/>
            <a:chOff x="1872" y="768"/>
            <a:chExt cx="2426" cy="862"/>
          </a:xfrm>
        </p:grpSpPr>
        <p:sp>
          <p:nvSpPr>
            <p:cNvPr id="50223" name="Text Box 4"/>
            <p:cNvSpPr txBox="1">
              <a:spLocks noChangeArrowheads="1"/>
            </p:cNvSpPr>
            <p:nvPr/>
          </p:nvSpPr>
          <p:spPr bwMode="auto">
            <a:xfrm>
              <a:off x="2784" y="1104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     2   3</a:t>
              </a:r>
            </a:p>
            <a:p>
              <a:r>
                <a:rPr lang="en-US" altLang="zh-CN" sz="1600"/>
                <a:t>1   8   4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24" name="Text Box 5"/>
            <p:cNvSpPr txBox="1">
              <a:spLocks noChangeArrowheads="1"/>
            </p:cNvSpPr>
            <p:nvPr/>
          </p:nvSpPr>
          <p:spPr bwMode="auto">
            <a:xfrm>
              <a:off x="1872" y="1104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1        4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25" name="Text Box 6"/>
            <p:cNvSpPr txBox="1">
              <a:spLocks noChangeArrowheads="1"/>
            </p:cNvSpPr>
            <p:nvPr/>
          </p:nvSpPr>
          <p:spPr bwMode="auto">
            <a:xfrm>
              <a:off x="3792" y="1104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2   3</a:t>
              </a:r>
            </a:p>
            <a:p>
              <a:r>
                <a:rPr lang="en-US" altLang="zh-CN" sz="1600"/>
                <a:t>1   8   4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26" name="Line 7"/>
            <p:cNvSpPr>
              <a:spLocks noChangeShapeType="1"/>
            </p:cNvSpPr>
            <p:nvPr/>
          </p:nvSpPr>
          <p:spPr bwMode="auto">
            <a:xfrm flipV="1">
              <a:off x="2112" y="768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7" name="Line 8"/>
            <p:cNvSpPr>
              <a:spLocks noChangeShapeType="1"/>
            </p:cNvSpPr>
            <p:nvPr/>
          </p:nvSpPr>
          <p:spPr bwMode="auto">
            <a:xfrm flipH="1" flipV="1">
              <a:off x="2976" y="76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8" name="Line 9"/>
            <p:cNvSpPr>
              <a:spLocks noChangeShapeType="1"/>
            </p:cNvSpPr>
            <p:nvPr/>
          </p:nvSpPr>
          <p:spPr bwMode="auto">
            <a:xfrm flipH="1" flipV="1">
              <a:off x="3072" y="768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28800" y="2590800"/>
            <a:ext cx="3394075" cy="1292225"/>
            <a:chOff x="1152" y="1632"/>
            <a:chExt cx="2138" cy="814"/>
          </a:xfrm>
        </p:grpSpPr>
        <p:sp>
          <p:nvSpPr>
            <p:cNvPr id="50217" name="Text Box 11"/>
            <p:cNvSpPr txBox="1">
              <a:spLocks noChangeArrowheads="1"/>
            </p:cNvSpPr>
            <p:nvPr/>
          </p:nvSpPr>
          <p:spPr bwMode="auto">
            <a:xfrm>
              <a:off x="2784" y="1920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1   4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18" name="Text Box 12"/>
            <p:cNvSpPr txBox="1">
              <a:spLocks noChangeArrowheads="1"/>
            </p:cNvSpPr>
            <p:nvPr/>
          </p:nvSpPr>
          <p:spPr bwMode="auto">
            <a:xfrm>
              <a:off x="1152" y="1872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1   6   4</a:t>
              </a:r>
            </a:p>
            <a:p>
              <a:r>
                <a:rPr lang="en-US" altLang="zh-CN" sz="1600"/>
                <a:t>7        5</a:t>
              </a:r>
            </a:p>
          </p:txBody>
        </p:sp>
        <p:sp>
          <p:nvSpPr>
            <p:cNvPr id="50219" name="Text Box 13"/>
            <p:cNvSpPr txBox="1">
              <a:spLocks noChangeArrowheads="1"/>
            </p:cNvSpPr>
            <p:nvPr/>
          </p:nvSpPr>
          <p:spPr bwMode="auto">
            <a:xfrm>
              <a:off x="1968" y="1872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     1   4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20" name="Line 14"/>
            <p:cNvSpPr>
              <a:spLocks noChangeShapeType="1"/>
            </p:cNvSpPr>
            <p:nvPr/>
          </p:nvSpPr>
          <p:spPr bwMode="auto">
            <a:xfrm flipV="1">
              <a:off x="1392" y="163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Line 15"/>
            <p:cNvSpPr>
              <a:spLocks noChangeShapeType="1"/>
            </p:cNvSpPr>
            <p:nvPr/>
          </p:nvSpPr>
          <p:spPr bwMode="auto">
            <a:xfrm flipH="1" flipV="1">
              <a:off x="2112" y="163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2" name="Line 16"/>
            <p:cNvSpPr>
              <a:spLocks noChangeShapeType="1"/>
            </p:cNvSpPr>
            <p:nvPr/>
          </p:nvSpPr>
          <p:spPr bwMode="auto">
            <a:xfrm flipH="1" flipV="1">
              <a:off x="2160" y="163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8325" y="3810000"/>
            <a:ext cx="1870075" cy="1368425"/>
            <a:chOff x="358" y="2400"/>
            <a:chExt cx="1178" cy="862"/>
          </a:xfrm>
        </p:grpSpPr>
        <p:sp>
          <p:nvSpPr>
            <p:cNvPr id="50213" name="Text Box 18"/>
            <p:cNvSpPr txBox="1">
              <a:spLocks noChangeArrowheads="1"/>
            </p:cNvSpPr>
            <p:nvPr/>
          </p:nvSpPr>
          <p:spPr bwMode="auto">
            <a:xfrm>
              <a:off x="1030" y="2736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1   6   4</a:t>
              </a:r>
            </a:p>
            <a:p>
              <a:r>
                <a:rPr lang="en-US" altLang="zh-CN" sz="1600"/>
                <a:t>7   5</a:t>
              </a:r>
            </a:p>
          </p:txBody>
        </p:sp>
        <p:sp>
          <p:nvSpPr>
            <p:cNvPr id="50214" name="Text Box 19"/>
            <p:cNvSpPr txBox="1">
              <a:spLocks noChangeArrowheads="1"/>
            </p:cNvSpPr>
            <p:nvPr/>
          </p:nvSpPr>
          <p:spPr bwMode="auto">
            <a:xfrm>
              <a:off x="358" y="2736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1   6   4</a:t>
              </a:r>
            </a:p>
            <a:p>
              <a:r>
                <a:rPr lang="en-US" altLang="zh-CN" sz="1600"/>
                <a:t>    7   5</a:t>
              </a:r>
            </a:p>
          </p:txBody>
        </p:sp>
        <p:sp>
          <p:nvSpPr>
            <p:cNvPr id="50215" name="Line 20"/>
            <p:cNvSpPr>
              <a:spLocks noChangeShapeType="1"/>
            </p:cNvSpPr>
            <p:nvPr/>
          </p:nvSpPr>
          <p:spPr bwMode="auto">
            <a:xfrm flipV="1">
              <a:off x="624" y="240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Line 21"/>
            <p:cNvSpPr>
              <a:spLocks noChangeShapeType="1"/>
            </p:cNvSpPr>
            <p:nvPr/>
          </p:nvSpPr>
          <p:spPr bwMode="auto">
            <a:xfrm flipV="1">
              <a:off x="1296" y="2400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01925" y="3810000"/>
            <a:ext cx="1870075" cy="1368425"/>
            <a:chOff x="1702" y="2400"/>
            <a:chExt cx="1178" cy="862"/>
          </a:xfrm>
        </p:grpSpPr>
        <p:sp>
          <p:nvSpPr>
            <p:cNvPr id="50209" name="Text Box 23"/>
            <p:cNvSpPr txBox="1">
              <a:spLocks noChangeArrowheads="1"/>
            </p:cNvSpPr>
            <p:nvPr/>
          </p:nvSpPr>
          <p:spPr bwMode="auto">
            <a:xfrm>
              <a:off x="2374" y="2736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7   1   4</a:t>
              </a:r>
            </a:p>
            <a:p>
              <a:r>
                <a:rPr lang="en-US" altLang="zh-CN" sz="1600"/>
                <a:t>     6   5</a:t>
              </a:r>
            </a:p>
          </p:txBody>
        </p:sp>
        <p:sp>
          <p:nvSpPr>
            <p:cNvPr id="50210" name="Text Box 24"/>
            <p:cNvSpPr txBox="1">
              <a:spLocks noChangeArrowheads="1"/>
            </p:cNvSpPr>
            <p:nvPr/>
          </p:nvSpPr>
          <p:spPr bwMode="auto">
            <a:xfrm>
              <a:off x="1702" y="2736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     8   3</a:t>
              </a:r>
            </a:p>
            <a:p>
              <a:r>
                <a:rPr lang="en-US" altLang="zh-CN" sz="1600"/>
                <a:t>2   1   4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11" name="Line 25"/>
            <p:cNvSpPr>
              <a:spLocks noChangeShapeType="1"/>
            </p:cNvSpPr>
            <p:nvPr/>
          </p:nvSpPr>
          <p:spPr bwMode="auto">
            <a:xfrm flipV="1">
              <a:off x="1968" y="240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Line 26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59325" y="3886200"/>
            <a:ext cx="1870075" cy="1292225"/>
            <a:chOff x="2998" y="2448"/>
            <a:chExt cx="1178" cy="814"/>
          </a:xfrm>
        </p:grpSpPr>
        <p:sp>
          <p:nvSpPr>
            <p:cNvPr id="50205" name="Text Box 28"/>
            <p:cNvSpPr txBox="1">
              <a:spLocks noChangeArrowheads="1"/>
            </p:cNvSpPr>
            <p:nvPr/>
          </p:nvSpPr>
          <p:spPr bwMode="auto">
            <a:xfrm>
              <a:off x="2998" y="2736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</a:t>
              </a:r>
            </a:p>
            <a:p>
              <a:r>
                <a:rPr lang="en-US" altLang="zh-CN" sz="1600"/>
                <a:t>1   4   3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06" name="Text Box 29"/>
            <p:cNvSpPr txBox="1">
              <a:spLocks noChangeArrowheads="1"/>
            </p:cNvSpPr>
            <p:nvPr/>
          </p:nvSpPr>
          <p:spPr bwMode="auto">
            <a:xfrm>
              <a:off x="3670" y="2736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2   8   3</a:t>
              </a:r>
            </a:p>
            <a:p>
              <a:r>
                <a:rPr lang="en-US" altLang="zh-CN" sz="1600"/>
                <a:t>1   4   5</a:t>
              </a:r>
            </a:p>
            <a:p>
              <a:r>
                <a:rPr lang="en-US" altLang="zh-CN" sz="1600"/>
                <a:t>7   6   </a:t>
              </a:r>
            </a:p>
          </p:txBody>
        </p:sp>
        <p:sp>
          <p:nvSpPr>
            <p:cNvPr id="50207" name="Line 30"/>
            <p:cNvSpPr>
              <a:spLocks noChangeShapeType="1"/>
            </p:cNvSpPr>
            <p:nvPr/>
          </p:nvSpPr>
          <p:spPr bwMode="auto">
            <a:xfrm flipH="1" flipV="1">
              <a:off x="3024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31"/>
            <p:cNvSpPr>
              <a:spLocks noChangeShapeType="1"/>
            </p:cNvSpPr>
            <p:nvPr/>
          </p:nvSpPr>
          <p:spPr bwMode="auto">
            <a:xfrm flipH="1" flipV="1">
              <a:off x="3072" y="244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324600" y="3810000"/>
            <a:ext cx="2387600" cy="1368425"/>
            <a:chOff x="3984" y="2400"/>
            <a:chExt cx="1504" cy="862"/>
          </a:xfrm>
        </p:grpSpPr>
        <p:sp>
          <p:nvSpPr>
            <p:cNvPr id="50201" name="Text Box 33"/>
            <p:cNvSpPr txBox="1">
              <a:spLocks noChangeArrowheads="1"/>
            </p:cNvSpPr>
            <p:nvPr/>
          </p:nvSpPr>
          <p:spPr bwMode="auto">
            <a:xfrm>
              <a:off x="4342" y="2736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1   2   3</a:t>
              </a:r>
            </a:p>
            <a:p>
              <a:r>
                <a:rPr lang="en-US" altLang="zh-CN" sz="1600"/>
                <a:t>7   8   4</a:t>
              </a:r>
            </a:p>
            <a:p>
              <a:r>
                <a:rPr lang="en-US" altLang="zh-CN" sz="1600"/>
                <a:t>     6   5</a:t>
              </a:r>
            </a:p>
          </p:txBody>
        </p:sp>
        <p:sp>
          <p:nvSpPr>
            <p:cNvPr id="50202" name="Text Box 34"/>
            <p:cNvSpPr txBox="1">
              <a:spLocks noChangeArrowheads="1"/>
            </p:cNvSpPr>
            <p:nvPr/>
          </p:nvSpPr>
          <p:spPr bwMode="auto">
            <a:xfrm>
              <a:off x="5014" y="2736"/>
              <a:ext cx="474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1  2   3</a:t>
              </a:r>
            </a:p>
            <a:p>
              <a:r>
                <a:rPr lang="en-US" altLang="zh-CN" sz="1600"/>
                <a:t>8       4</a:t>
              </a:r>
            </a:p>
            <a:p>
              <a:r>
                <a:rPr lang="en-US" altLang="zh-CN" sz="1600"/>
                <a:t>7   6  5</a:t>
              </a:r>
            </a:p>
          </p:txBody>
        </p:sp>
        <p:sp>
          <p:nvSpPr>
            <p:cNvPr id="50203" name="Line 35"/>
            <p:cNvSpPr>
              <a:spLocks noChangeShapeType="1"/>
            </p:cNvSpPr>
            <p:nvPr/>
          </p:nvSpPr>
          <p:spPr bwMode="auto">
            <a:xfrm flipH="1" flipV="1">
              <a:off x="3984" y="240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Line 36"/>
            <p:cNvSpPr>
              <a:spLocks noChangeShapeType="1"/>
            </p:cNvSpPr>
            <p:nvPr/>
          </p:nvSpPr>
          <p:spPr bwMode="auto">
            <a:xfrm flipH="1" flipV="1">
              <a:off x="4080" y="240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59" name="Oval 55"/>
          <p:cNvSpPr>
            <a:spLocks noChangeArrowheads="1"/>
          </p:cNvSpPr>
          <p:nvPr/>
        </p:nvSpPr>
        <p:spPr bwMode="auto">
          <a:xfrm>
            <a:off x="5183188" y="-14288"/>
            <a:ext cx="407987" cy="4302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1</a:t>
            </a:r>
            <a:endParaRPr lang="en-US" altLang="zh-CN"/>
          </a:p>
        </p:txBody>
      </p:sp>
      <p:sp>
        <p:nvSpPr>
          <p:cNvPr id="98360" name="Oval 56"/>
          <p:cNvSpPr>
            <a:spLocks noChangeArrowheads="1"/>
          </p:cNvSpPr>
          <p:nvPr/>
        </p:nvSpPr>
        <p:spPr bwMode="auto">
          <a:xfrm>
            <a:off x="2973388" y="1281113"/>
            <a:ext cx="40798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2</a:t>
            </a:r>
            <a:endParaRPr lang="en-US" altLang="zh-CN"/>
          </a:p>
        </p:txBody>
      </p:sp>
      <p:sp>
        <p:nvSpPr>
          <p:cNvPr id="98361" name="Oval 57"/>
          <p:cNvSpPr>
            <a:spLocks noChangeArrowheads="1"/>
          </p:cNvSpPr>
          <p:nvPr/>
        </p:nvSpPr>
        <p:spPr bwMode="auto">
          <a:xfrm>
            <a:off x="1754188" y="2500313"/>
            <a:ext cx="40798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5</a:t>
            </a:r>
            <a:endParaRPr lang="en-US" altLang="zh-CN"/>
          </a:p>
        </p:txBody>
      </p:sp>
      <p:sp>
        <p:nvSpPr>
          <p:cNvPr id="98364" name="Oval 60"/>
          <p:cNvSpPr>
            <a:spLocks noChangeArrowheads="1"/>
          </p:cNvSpPr>
          <p:nvPr/>
        </p:nvSpPr>
        <p:spPr bwMode="auto">
          <a:xfrm>
            <a:off x="3506788" y="2652713"/>
            <a:ext cx="40798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6</a:t>
            </a:r>
            <a:endParaRPr lang="en-US" altLang="zh-CN"/>
          </a:p>
        </p:txBody>
      </p:sp>
      <p:sp>
        <p:nvSpPr>
          <p:cNvPr id="98367" name="Oval 63"/>
          <p:cNvSpPr>
            <a:spLocks noChangeArrowheads="1"/>
          </p:cNvSpPr>
          <p:nvPr/>
        </p:nvSpPr>
        <p:spPr bwMode="auto">
          <a:xfrm>
            <a:off x="4725988" y="2652713"/>
            <a:ext cx="40798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7</a:t>
            </a:r>
            <a:endParaRPr lang="en-US" altLang="zh-CN"/>
          </a:p>
        </p:txBody>
      </p:sp>
      <p:sp>
        <p:nvSpPr>
          <p:cNvPr id="98370" name="Oval 66"/>
          <p:cNvSpPr>
            <a:spLocks noChangeArrowheads="1"/>
          </p:cNvSpPr>
          <p:nvPr/>
        </p:nvSpPr>
        <p:spPr bwMode="auto">
          <a:xfrm>
            <a:off x="4802188" y="1357313"/>
            <a:ext cx="40798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3</a:t>
            </a:r>
            <a:endParaRPr lang="en-US" altLang="zh-CN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876800" y="2590800"/>
            <a:ext cx="1870075" cy="1216025"/>
            <a:chOff x="3072" y="1632"/>
            <a:chExt cx="1178" cy="766"/>
          </a:xfrm>
        </p:grpSpPr>
        <p:sp>
          <p:nvSpPr>
            <p:cNvPr id="50199" name="Text Box 69"/>
            <p:cNvSpPr txBox="1">
              <a:spLocks noChangeArrowheads="1"/>
            </p:cNvSpPr>
            <p:nvPr/>
          </p:nvSpPr>
          <p:spPr bwMode="auto">
            <a:xfrm>
              <a:off x="3744" y="1872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1   2   3</a:t>
              </a:r>
            </a:p>
            <a:p>
              <a:r>
                <a:rPr lang="en-US" altLang="zh-CN" sz="1600"/>
                <a:t>     8   4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200" name="Line 70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75" name="AutoShape 71"/>
          <p:cNvSpPr>
            <a:spLocks noChangeArrowheads="1"/>
          </p:cNvSpPr>
          <p:nvPr/>
        </p:nvSpPr>
        <p:spPr bwMode="auto">
          <a:xfrm>
            <a:off x="8077200" y="5867400"/>
            <a:ext cx="838200" cy="457200"/>
          </a:xfrm>
          <a:prstGeom prst="wedgeRectCallout">
            <a:avLst>
              <a:gd name="adj1" fmla="val -23676"/>
              <a:gd name="adj2" fmla="val -198611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目标</a:t>
            </a:r>
          </a:p>
        </p:txBody>
      </p:sp>
      <p:sp>
        <p:nvSpPr>
          <p:cNvPr id="98371" name="Oval 67"/>
          <p:cNvSpPr>
            <a:spLocks noChangeArrowheads="1"/>
          </p:cNvSpPr>
          <p:nvPr/>
        </p:nvSpPr>
        <p:spPr bwMode="auto">
          <a:xfrm>
            <a:off x="6173788" y="2576513"/>
            <a:ext cx="40798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8</a:t>
            </a:r>
            <a:endParaRPr lang="en-US" altLang="zh-CN"/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6477000" y="2590800"/>
            <a:ext cx="1717675" cy="1216025"/>
            <a:chOff x="4080" y="1632"/>
            <a:chExt cx="1082" cy="766"/>
          </a:xfrm>
        </p:grpSpPr>
        <p:sp>
          <p:nvSpPr>
            <p:cNvPr id="50197" name="Text Box 72"/>
            <p:cNvSpPr txBox="1">
              <a:spLocks noChangeArrowheads="1"/>
            </p:cNvSpPr>
            <p:nvPr/>
          </p:nvSpPr>
          <p:spPr bwMode="auto">
            <a:xfrm>
              <a:off x="4656" y="1872"/>
              <a:ext cx="506" cy="52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/>
                <a:t>2   3   4</a:t>
              </a:r>
            </a:p>
            <a:p>
              <a:r>
                <a:rPr lang="en-US" altLang="zh-CN" sz="1600"/>
                <a:t>1   8   </a:t>
              </a:r>
            </a:p>
            <a:p>
              <a:r>
                <a:rPr lang="en-US" altLang="zh-CN" sz="1600"/>
                <a:t>7   6   5</a:t>
              </a:r>
            </a:p>
          </p:txBody>
        </p:sp>
        <p:sp>
          <p:nvSpPr>
            <p:cNvPr id="50198" name="Line 73"/>
            <p:cNvSpPr>
              <a:spLocks noChangeShapeType="1"/>
            </p:cNvSpPr>
            <p:nvPr/>
          </p:nvSpPr>
          <p:spPr bwMode="auto">
            <a:xfrm flipH="1" flipV="1">
              <a:off x="4080" y="1632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79" name="Oval 75"/>
          <p:cNvSpPr>
            <a:spLocks noChangeArrowheads="1"/>
          </p:cNvSpPr>
          <p:nvPr/>
        </p:nvSpPr>
        <p:spPr bwMode="auto">
          <a:xfrm>
            <a:off x="6326188" y="1357313"/>
            <a:ext cx="40798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 autoUpdateAnimBg="0"/>
      <p:bldP spid="98359" grpId="0" animBg="1" autoUpdateAnimBg="0"/>
      <p:bldP spid="98360" grpId="0" animBg="1" autoUpdateAnimBg="0"/>
      <p:bldP spid="98361" grpId="0" animBg="1" autoUpdateAnimBg="0"/>
      <p:bldP spid="98364" grpId="0" animBg="1" autoUpdateAnimBg="0"/>
      <p:bldP spid="98367" grpId="0" animBg="1" autoUpdateAnimBg="0"/>
      <p:bldP spid="98370" grpId="0" animBg="1" autoUpdateAnimBg="0"/>
      <p:bldP spid="98375" grpId="0" animBg="1" autoUpdateAnimBg="0"/>
      <p:bldP spid="98371" grpId="0" animBg="1" autoUpdateAnimBg="0"/>
      <p:bldP spid="9837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C02C6-79F2-4654-A0A6-5BCA4B713B2C}" type="slidenum">
              <a:rPr lang="en-US" altLang="zh-CN" smtClean="0">
                <a:ea typeface="黑体" pitchFamily="49" charset="-122"/>
              </a:rPr>
              <a:pPr/>
              <a:t>26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宽度优先搜索的性质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4208"/>
            <a:ext cx="7772400" cy="424559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当问题有解时，一定能找到解</a:t>
            </a:r>
          </a:p>
          <a:p>
            <a:pPr eaLnBrk="1" hangingPunct="1"/>
            <a:r>
              <a:rPr lang="zh-CN" altLang="en-US" sz="3200" b="1" dirty="0"/>
              <a:t>当问题为单位耗散值，且问题有解时，一定能找到最优解</a:t>
            </a:r>
          </a:p>
          <a:p>
            <a:pPr eaLnBrk="1" hangingPunct="1"/>
            <a:r>
              <a:rPr lang="zh-CN" altLang="en-US" sz="3200" b="1" dirty="0"/>
              <a:t>方法与问题无关，具有通用性</a:t>
            </a:r>
          </a:p>
          <a:p>
            <a:pPr eaLnBrk="1" hangingPunct="1"/>
            <a:r>
              <a:rPr lang="zh-CN" altLang="en-US" sz="3200" b="1" dirty="0"/>
              <a:t>效率较低</a:t>
            </a:r>
          </a:p>
          <a:p>
            <a:pPr eaLnBrk="1" hangingPunct="1"/>
            <a:r>
              <a:rPr lang="zh-CN" altLang="en-US" sz="3200" b="1" dirty="0"/>
              <a:t>存储量比较大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迪杰斯特拉（</a:t>
            </a:r>
            <a:r>
              <a:rPr lang="en-US" altLang="zh-CN" dirty="0" err="1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宽度优先算法的不足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1383965" y="2781550"/>
            <a:ext cx="6664410" cy="3576003"/>
            <a:chOff x="0" y="0"/>
            <a:chExt cx="4139718" cy="1970532"/>
          </a:xfrm>
        </p:grpSpPr>
        <p:grpSp>
          <p:nvGrpSpPr>
            <p:cNvPr id="133" name="组合 132"/>
            <p:cNvGrpSpPr/>
            <p:nvPr/>
          </p:nvGrpSpPr>
          <p:grpSpPr>
            <a:xfrm>
              <a:off x="0" y="0"/>
              <a:ext cx="4139718" cy="1970532"/>
              <a:chOff x="0" y="0"/>
              <a:chExt cx="4139718" cy="1970532"/>
            </a:xfrm>
          </p:grpSpPr>
          <p:sp>
            <p:nvSpPr>
              <p:cNvPr id="159" name="文本框 58"/>
              <p:cNvSpPr txBox="1"/>
              <p:nvPr/>
            </p:nvSpPr>
            <p:spPr>
              <a:xfrm>
                <a:off x="493776" y="1587009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文本框 54"/>
              <p:cNvSpPr txBox="1"/>
              <p:nvPr/>
            </p:nvSpPr>
            <p:spPr>
              <a:xfrm>
                <a:off x="2398174" y="795333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0" name="直接连接符 149"/>
              <p:cNvCxnSpPr>
                <a:endCxn id="145" idx="2"/>
              </p:cNvCxnSpPr>
              <p:nvPr/>
            </p:nvCxnSpPr>
            <p:spPr>
              <a:xfrm flipV="1">
                <a:off x="1459383" y="1018184"/>
                <a:ext cx="1901952" cy="67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文本框 55"/>
              <p:cNvSpPr txBox="1"/>
              <p:nvPr/>
            </p:nvSpPr>
            <p:spPr>
              <a:xfrm>
                <a:off x="2798064" y="1621690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椭圆 140"/>
              <p:cNvSpPr>
                <a:spLocks noChangeAspect="1"/>
              </p:cNvSpPr>
              <p:nvPr/>
            </p:nvSpPr>
            <p:spPr>
              <a:xfrm>
                <a:off x="123261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>
                <a:off x="1217981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>
                <a:off x="2231136" y="171907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3361335" y="892454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sz="160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>
                <a:off x="3364992" y="169346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zh-CN" sz="16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椭圆 146"/>
              <p:cNvSpPr>
                <a:spLocks noChangeAspect="1"/>
              </p:cNvSpPr>
              <p:nvPr/>
            </p:nvSpPr>
            <p:spPr>
              <a:xfrm>
                <a:off x="1463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48" name="椭圆 147"/>
              <p:cNvSpPr>
                <a:spLocks noChangeAspect="1"/>
              </p:cNvSpPr>
              <p:nvPr/>
            </p:nvSpPr>
            <p:spPr>
              <a:xfrm>
                <a:off x="0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9" name="直接连接符 148"/>
              <p:cNvCxnSpPr/>
              <p:nvPr/>
            </p:nvCxnSpPr>
            <p:spPr>
              <a:xfrm flipV="1">
                <a:off x="270663" y="285293"/>
                <a:ext cx="962025" cy="476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flipV="1">
                <a:off x="245059" y="1821485"/>
                <a:ext cx="966470" cy="88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文本框 47"/>
              <p:cNvSpPr txBox="1"/>
              <p:nvPr/>
            </p:nvSpPr>
            <p:spPr>
              <a:xfrm>
                <a:off x="1722730" y="1587398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文本框 48"/>
              <p:cNvSpPr txBox="1"/>
              <p:nvPr/>
            </p:nvSpPr>
            <p:spPr>
              <a:xfrm>
                <a:off x="1329889" y="504749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文本框 49"/>
              <p:cNvSpPr txBox="1"/>
              <p:nvPr/>
            </p:nvSpPr>
            <p:spPr>
              <a:xfrm>
                <a:off x="1344519" y="1287475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文本框 59"/>
              <p:cNvSpPr txBox="1"/>
              <p:nvPr/>
            </p:nvSpPr>
            <p:spPr>
              <a:xfrm>
                <a:off x="512064" y="0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文本框 60"/>
              <p:cNvSpPr txBox="1"/>
              <p:nvPr/>
            </p:nvSpPr>
            <p:spPr>
              <a:xfrm>
                <a:off x="877842" y="950250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起点</a:t>
                </a:r>
              </a:p>
            </p:txBody>
          </p:sp>
          <p:sp>
            <p:nvSpPr>
              <p:cNvPr id="162" name="文本框 61"/>
              <p:cNvSpPr txBox="1"/>
              <p:nvPr/>
            </p:nvSpPr>
            <p:spPr>
              <a:xfrm>
                <a:off x="3653943" y="1671523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终点</a:t>
                </a:r>
              </a:p>
            </p:txBody>
          </p:sp>
          <p:cxnSp>
            <p:nvCxnSpPr>
              <p:cNvPr id="163" name="直接连接符 162"/>
              <p:cNvCxnSpPr/>
              <p:nvPr/>
            </p:nvCxnSpPr>
            <p:spPr>
              <a:xfrm flipV="1">
                <a:off x="1470355" y="1832458"/>
                <a:ext cx="762000" cy="444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椭圆 163"/>
              <p:cNvSpPr>
                <a:spLocks noChangeAspect="1"/>
              </p:cNvSpPr>
              <p:nvPr/>
            </p:nvSpPr>
            <p:spPr>
              <a:xfrm>
                <a:off x="18288" y="89977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lang="zh-CN" sz="16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文本框 65"/>
              <p:cNvSpPr txBox="1"/>
              <p:nvPr/>
            </p:nvSpPr>
            <p:spPr>
              <a:xfrm>
                <a:off x="157241" y="1276502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文本框 67"/>
              <p:cNvSpPr txBox="1"/>
              <p:nvPr/>
            </p:nvSpPr>
            <p:spPr>
              <a:xfrm>
                <a:off x="3460090" y="1283818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7" name="直接连接符 166"/>
              <p:cNvCxnSpPr/>
              <p:nvPr/>
            </p:nvCxnSpPr>
            <p:spPr>
              <a:xfrm flipH="1">
                <a:off x="1335024" y="1157694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131674" y="1155802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椭圆 168"/>
              <p:cNvSpPr>
                <a:spLocks noChangeAspect="1"/>
              </p:cNvSpPr>
              <p:nvPr/>
            </p:nvSpPr>
            <p:spPr>
              <a:xfrm>
                <a:off x="1217981" y="89611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6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连接符 135"/>
            <p:cNvCxnSpPr/>
            <p:nvPr/>
          </p:nvCxnSpPr>
          <p:spPr>
            <a:xfrm flipH="1">
              <a:off x="3485692" y="1144829"/>
              <a:ext cx="0" cy="558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342339" y="431597"/>
              <a:ext cx="0" cy="4524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465222" y="1843430"/>
              <a:ext cx="89027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03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714628"/>
            <a:ext cx="7772400" cy="5496702"/>
          </a:xfrm>
        </p:spPr>
        <p:txBody>
          <a:bodyPr/>
          <a:lstStyle/>
          <a:p>
            <a:r>
              <a:rPr lang="zh-CN" altLang="en-US" dirty="0"/>
              <a:t>宽度优先的不足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宽度优先没有考虑两个节点间的距离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5319591" y="733171"/>
            <a:ext cx="3814126" cy="2139780"/>
            <a:chOff x="0" y="0"/>
            <a:chExt cx="4139718" cy="197053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0"/>
              <a:ext cx="4139718" cy="1970532"/>
              <a:chOff x="0" y="0"/>
              <a:chExt cx="4139718" cy="1970532"/>
            </a:xfrm>
          </p:grpSpPr>
          <p:sp>
            <p:nvSpPr>
              <p:cNvPr id="9" name="文本框 58"/>
              <p:cNvSpPr txBox="1"/>
              <p:nvPr/>
            </p:nvSpPr>
            <p:spPr>
              <a:xfrm>
                <a:off x="493776" y="1556663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54"/>
              <p:cNvSpPr txBox="1"/>
              <p:nvPr/>
            </p:nvSpPr>
            <p:spPr>
              <a:xfrm>
                <a:off x="2398174" y="742228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连接符 10"/>
              <p:cNvCxnSpPr>
                <a:endCxn id="16" idx="2"/>
              </p:cNvCxnSpPr>
              <p:nvPr/>
            </p:nvCxnSpPr>
            <p:spPr>
              <a:xfrm flipV="1">
                <a:off x="1459383" y="1018184"/>
                <a:ext cx="1901952" cy="67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55"/>
              <p:cNvSpPr txBox="1"/>
              <p:nvPr/>
            </p:nvSpPr>
            <p:spPr>
              <a:xfrm>
                <a:off x="2798064" y="1576171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/>
              <p:cNvSpPr>
                <a:spLocks noChangeAspect="1"/>
              </p:cNvSpPr>
              <p:nvPr/>
            </p:nvSpPr>
            <p:spPr>
              <a:xfrm>
                <a:off x="123261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1217981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2231136" y="171907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3361335" y="892454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sz="140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3364992" y="169346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zh-CN" sz="14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1463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9" name="椭圆 18"/>
              <p:cNvSpPr>
                <a:spLocks noChangeAspect="1"/>
              </p:cNvSpPr>
              <p:nvPr/>
            </p:nvSpPr>
            <p:spPr>
              <a:xfrm>
                <a:off x="0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flipV="1">
                <a:off x="270663" y="285293"/>
                <a:ext cx="962025" cy="476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245059" y="1821485"/>
                <a:ext cx="966470" cy="88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本框 47"/>
              <p:cNvSpPr txBox="1"/>
              <p:nvPr/>
            </p:nvSpPr>
            <p:spPr>
              <a:xfrm>
                <a:off x="1722730" y="1572225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48"/>
              <p:cNvSpPr txBox="1"/>
              <p:nvPr/>
            </p:nvSpPr>
            <p:spPr>
              <a:xfrm>
                <a:off x="1329889" y="504749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49"/>
              <p:cNvSpPr txBox="1"/>
              <p:nvPr/>
            </p:nvSpPr>
            <p:spPr>
              <a:xfrm>
                <a:off x="1344519" y="1287475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59"/>
              <p:cNvSpPr txBox="1"/>
              <p:nvPr/>
            </p:nvSpPr>
            <p:spPr>
              <a:xfrm>
                <a:off x="512064" y="0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60"/>
              <p:cNvSpPr txBox="1"/>
              <p:nvPr/>
            </p:nvSpPr>
            <p:spPr>
              <a:xfrm>
                <a:off x="877842" y="950250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4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起点</a:t>
                </a:r>
              </a:p>
            </p:txBody>
          </p:sp>
          <p:sp>
            <p:nvSpPr>
              <p:cNvPr id="27" name="文本框 61"/>
              <p:cNvSpPr txBox="1"/>
              <p:nvPr/>
            </p:nvSpPr>
            <p:spPr>
              <a:xfrm>
                <a:off x="3653943" y="1671523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4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终点</a:t>
                </a: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V="1">
                <a:off x="1470355" y="1832458"/>
                <a:ext cx="762000" cy="444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>
                <a:off x="18288" y="89977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65"/>
              <p:cNvSpPr txBox="1"/>
              <p:nvPr/>
            </p:nvSpPr>
            <p:spPr>
              <a:xfrm>
                <a:off x="157241" y="1276502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67"/>
              <p:cNvSpPr txBox="1"/>
              <p:nvPr/>
            </p:nvSpPr>
            <p:spPr>
              <a:xfrm>
                <a:off x="3460090" y="1283818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H="1">
                <a:off x="1335024" y="1157694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131674" y="1155802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>
                <a:spLocks noChangeAspect="1"/>
              </p:cNvSpPr>
              <p:nvPr/>
            </p:nvSpPr>
            <p:spPr>
              <a:xfrm>
                <a:off x="1217981" y="89611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4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H="1">
              <a:off x="3485692" y="1144829"/>
              <a:ext cx="0" cy="558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342339" y="431597"/>
              <a:ext cx="0" cy="4524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465222" y="1843430"/>
              <a:ext cx="89027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椭圆 36"/>
          <p:cNvSpPr>
            <a:spLocks noChangeAspect="1"/>
          </p:cNvSpPr>
          <p:nvPr/>
        </p:nvSpPr>
        <p:spPr>
          <a:xfrm>
            <a:off x="3061476" y="2263413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3428253" y="2139128"/>
            <a:ext cx="251516" cy="248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1500357" y="3167989"/>
            <a:ext cx="250862" cy="247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1741960" y="2575653"/>
            <a:ext cx="1427734" cy="886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 noChangeAspect="1"/>
          </p:cNvSpPr>
          <p:nvPr/>
        </p:nvSpPr>
        <p:spPr>
          <a:xfrm>
            <a:off x="1570050" y="3457271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228739" y="2589427"/>
            <a:ext cx="12099" cy="8729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/>
          <p:cNvSpPr>
            <a:spLocks noChangeAspect="1"/>
          </p:cNvSpPr>
          <p:nvPr/>
        </p:nvSpPr>
        <p:spPr>
          <a:xfrm>
            <a:off x="3080060" y="3475637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>
            <a:off x="3363478" y="3301150"/>
            <a:ext cx="250862" cy="247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3261262" y="3778694"/>
            <a:ext cx="12502" cy="9924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279846" y="2557285"/>
            <a:ext cx="1494280" cy="86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/>
          <p:cNvSpPr>
            <a:spLocks noChangeAspect="1"/>
          </p:cNvSpPr>
          <p:nvPr/>
        </p:nvSpPr>
        <p:spPr>
          <a:xfrm>
            <a:off x="4887426" y="3177173"/>
            <a:ext cx="250862" cy="247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>
            <a:off x="4622594" y="3425129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>
            <a:endCxn id="77" idx="0"/>
          </p:cNvCxnSpPr>
          <p:nvPr/>
        </p:nvCxnSpPr>
        <p:spPr>
          <a:xfrm>
            <a:off x="4822379" y="3719001"/>
            <a:ext cx="111460" cy="1040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椭圆 76"/>
          <p:cNvSpPr>
            <a:spLocks noChangeAspect="1"/>
          </p:cNvSpPr>
          <p:nvPr/>
        </p:nvSpPr>
        <p:spPr>
          <a:xfrm>
            <a:off x="4774126" y="4759227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2076485" y="4770514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1058970" y="4770514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1240172" y="3792470"/>
            <a:ext cx="435580" cy="9813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718729" y="3778694"/>
            <a:ext cx="502530" cy="9805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/>
          <p:cNvSpPr>
            <a:spLocks noChangeAspect="1"/>
          </p:cNvSpPr>
          <p:nvPr/>
        </p:nvSpPr>
        <p:spPr>
          <a:xfrm>
            <a:off x="3103291" y="4779698"/>
            <a:ext cx="319425" cy="315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50" grpId="0" animBg="1"/>
      <p:bldP spid="54" grpId="0" animBg="1"/>
      <p:bldP spid="67" grpId="0" animBg="1"/>
      <p:bldP spid="69" grpId="0" animBg="1"/>
      <p:bldP spid="70" grpId="0" animBg="1"/>
      <p:bldP spid="74" grpId="0" animBg="1"/>
      <p:bldP spid="75" grpId="0" animBg="1"/>
      <p:bldP spid="77" grpId="0" animBg="1"/>
      <p:bldP spid="80" grpId="0" animBg="1"/>
      <p:bldP spid="81" grpId="0" animBg="1"/>
      <p:bldP spid="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 err="1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优先扩展距离起点最近的节点，直到终点距离最短</a:t>
            </a:r>
          </a:p>
        </p:txBody>
      </p:sp>
      <p:sp>
        <p:nvSpPr>
          <p:cNvPr id="6" name="文本框 115"/>
          <p:cNvSpPr txBox="1"/>
          <p:nvPr/>
        </p:nvSpPr>
        <p:spPr>
          <a:xfrm>
            <a:off x="3220653" y="4467587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g=9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3017939" y="2283738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5"/>
          <p:cNvSpPr txBox="1"/>
          <p:nvPr/>
        </p:nvSpPr>
        <p:spPr>
          <a:xfrm>
            <a:off x="3201714" y="2801117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76"/>
          <p:cNvSpPr txBox="1"/>
          <p:nvPr/>
        </p:nvSpPr>
        <p:spPr>
          <a:xfrm>
            <a:off x="2047028" y="2822862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77"/>
          <p:cNvSpPr txBox="1"/>
          <p:nvPr/>
        </p:nvSpPr>
        <p:spPr>
          <a:xfrm>
            <a:off x="3953543" y="2778306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89"/>
          <p:cNvSpPr txBox="1"/>
          <p:nvPr/>
        </p:nvSpPr>
        <p:spPr>
          <a:xfrm>
            <a:off x="1998482" y="4181814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90"/>
          <p:cNvSpPr txBox="1"/>
          <p:nvPr/>
        </p:nvSpPr>
        <p:spPr>
          <a:xfrm>
            <a:off x="1208515" y="3981313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92"/>
          <p:cNvSpPr txBox="1"/>
          <p:nvPr/>
        </p:nvSpPr>
        <p:spPr>
          <a:xfrm>
            <a:off x="2956154" y="4021414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94"/>
          <p:cNvSpPr txBox="1"/>
          <p:nvPr/>
        </p:nvSpPr>
        <p:spPr>
          <a:xfrm>
            <a:off x="3780337" y="4794531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00"/>
          <p:cNvSpPr txBox="1"/>
          <p:nvPr/>
        </p:nvSpPr>
        <p:spPr>
          <a:xfrm>
            <a:off x="2219144" y="5300165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397477" y="2190170"/>
            <a:ext cx="238905" cy="241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400" kern="10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109"/>
          <p:cNvSpPr txBox="1"/>
          <p:nvPr/>
        </p:nvSpPr>
        <p:spPr>
          <a:xfrm>
            <a:off x="1866086" y="3339710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110"/>
          <p:cNvSpPr txBox="1"/>
          <p:nvPr/>
        </p:nvSpPr>
        <p:spPr>
          <a:xfrm>
            <a:off x="3304799" y="3446643"/>
            <a:ext cx="625974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111"/>
          <p:cNvSpPr txBox="1"/>
          <p:nvPr/>
        </p:nvSpPr>
        <p:spPr>
          <a:xfrm>
            <a:off x="4765578" y="3397633"/>
            <a:ext cx="625974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g=6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535093" y="3161487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113"/>
          <p:cNvSpPr txBox="1"/>
          <p:nvPr/>
        </p:nvSpPr>
        <p:spPr>
          <a:xfrm>
            <a:off x="655390" y="4707573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g=7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14"/>
          <p:cNvSpPr txBox="1"/>
          <p:nvPr/>
        </p:nvSpPr>
        <p:spPr>
          <a:xfrm>
            <a:off x="1651014" y="4707573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g=5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122"/>
          <p:cNvSpPr txBox="1"/>
          <p:nvPr/>
        </p:nvSpPr>
        <p:spPr>
          <a:xfrm>
            <a:off x="2836996" y="5928402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g=8</a:t>
            </a:r>
            <a:endParaRPr lang="zh-CN" sz="1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2320648" y="4493705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764582" y="2586717"/>
            <a:ext cx="1356148" cy="8597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>
            <a:spLocks noChangeAspect="1"/>
          </p:cNvSpPr>
          <p:nvPr/>
        </p:nvSpPr>
        <p:spPr>
          <a:xfrm>
            <a:off x="1601292" y="3442189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176816" y="2600083"/>
            <a:ext cx="11493" cy="847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>
            <a:spLocks noChangeAspect="1"/>
          </p:cNvSpPr>
          <p:nvPr/>
        </p:nvSpPr>
        <p:spPr>
          <a:xfrm>
            <a:off x="3035591" y="3460010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3362828" y="3299504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3207708" y="3754079"/>
            <a:ext cx="11875" cy="9630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225360" y="2568894"/>
            <a:ext cx="1419358" cy="835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>
            <a:spLocks noChangeAspect="1"/>
          </p:cNvSpPr>
          <p:nvPr/>
        </p:nvSpPr>
        <p:spPr>
          <a:xfrm>
            <a:off x="4752338" y="3170398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4500784" y="3411000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/>
          <p:cNvCxnSpPr>
            <a:endCxn id="55" idx="7"/>
          </p:cNvCxnSpPr>
          <p:nvPr/>
        </p:nvCxnSpPr>
        <p:spPr>
          <a:xfrm flipH="1">
            <a:off x="2862072" y="3696156"/>
            <a:ext cx="1828480" cy="225482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>
            <a:spLocks noChangeAspect="1"/>
          </p:cNvSpPr>
          <p:nvPr/>
        </p:nvSpPr>
        <p:spPr>
          <a:xfrm>
            <a:off x="2082335" y="4716484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1115837" y="4716484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1287953" y="3767446"/>
            <a:ext cx="413740" cy="952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742516" y="3754079"/>
            <a:ext cx="477334" cy="9514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/>
          <p:cNvSpPr>
            <a:spLocks noChangeAspect="1"/>
          </p:cNvSpPr>
          <p:nvPr/>
        </p:nvSpPr>
        <p:spPr>
          <a:xfrm>
            <a:off x="2603096" y="5906125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276516" y="5023919"/>
            <a:ext cx="476951" cy="8702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>
            <a:spLocks noChangeAspect="1"/>
          </p:cNvSpPr>
          <p:nvPr/>
        </p:nvSpPr>
        <p:spPr>
          <a:xfrm>
            <a:off x="3057657" y="4725396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136003" y="4197951"/>
            <a:ext cx="3814126" cy="2139780"/>
            <a:chOff x="0" y="0"/>
            <a:chExt cx="4139718" cy="1970532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0"/>
              <a:ext cx="4139718" cy="1970532"/>
              <a:chOff x="0" y="0"/>
              <a:chExt cx="4139718" cy="1970532"/>
            </a:xfrm>
          </p:grpSpPr>
          <p:sp>
            <p:nvSpPr>
              <p:cNvPr id="65" name="文本框 58"/>
              <p:cNvSpPr txBox="1"/>
              <p:nvPr/>
            </p:nvSpPr>
            <p:spPr>
              <a:xfrm>
                <a:off x="493776" y="1556663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54"/>
              <p:cNvSpPr txBox="1"/>
              <p:nvPr/>
            </p:nvSpPr>
            <p:spPr>
              <a:xfrm>
                <a:off x="2398174" y="742228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连接符 66"/>
              <p:cNvCxnSpPr>
                <a:endCxn id="72" idx="2"/>
              </p:cNvCxnSpPr>
              <p:nvPr/>
            </p:nvCxnSpPr>
            <p:spPr>
              <a:xfrm flipV="1">
                <a:off x="1459383" y="1018184"/>
                <a:ext cx="1901952" cy="67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文本框 55"/>
              <p:cNvSpPr txBox="1"/>
              <p:nvPr/>
            </p:nvSpPr>
            <p:spPr>
              <a:xfrm>
                <a:off x="2798064" y="1576171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>
                <a:off x="123261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1217981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2231136" y="171907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>
                <a:off x="3361335" y="892454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sz="140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/>
              <p:cNvSpPr>
                <a:spLocks noChangeAspect="1"/>
              </p:cNvSpPr>
              <p:nvPr/>
            </p:nvSpPr>
            <p:spPr>
              <a:xfrm>
                <a:off x="3364992" y="169346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zh-CN" sz="14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1463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5" name="椭圆 74"/>
              <p:cNvSpPr>
                <a:spLocks noChangeAspect="1"/>
              </p:cNvSpPr>
              <p:nvPr/>
            </p:nvSpPr>
            <p:spPr>
              <a:xfrm>
                <a:off x="0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270663" y="285293"/>
                <a:ext cx="962025" cy="476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245059" y="1821485"/>
                <a:ext cx="966470" cy="88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文本框 47"/>
              <p:cNvSpPr txBox="1"/>
              <p:nvPr/>
            </p:nvSpPr>
            <p:spPr>
              <a:xfrm>
                <a:off x="1722730" y="1572225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48"/>
              <p:cNvSpPr txBox="1"/>
              <p:nvPr/>
            </p:nvSpPr>
            <p:spPr>
              <a:xfrm>
                <a:off x="1329889" y="504749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49"/>
              <p:cNvSpPr txBox="1"/>
              <p:nvPr/>
            </p:nvSpPr>
            <p:spPr>
              <a:xfrm>
                <a:off x="1344519" y="1287475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59"/>
              <p:cNvSpPr txBox="1"/>
              <p:nvPr/>
            </p:nvSpPr>
            <p:spPr>
              <a:xfrm>
                <a:off x="512064" y="0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60"/>
              <p:cNvSpPr txBox="1"/>
              <p:nvPr/>
            </p:nvSpPr>
            <p:spPr>
              <a:xfrm>
                <a:off x="877842" y="950250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4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起点</a:t>
                </a:r>
              </a:p>
            </p:txBody>
          </p:sp>
          <p:sp>
            <p:nvSpPr>
              <p:cNvPr id="83" name="文本框 61"/>
              <p:cNvSpPr txBox="1"/>
              <p:nvPr/>
            </p:nvSpPr>
            <p:spPr>
              <a:xfrm>
                <a:off x="3653943" y="1671523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4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终点</a:t>
                </a:r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V="1">
                <a:off x="1470355" y="1832458"/>
                <a:ext cx="762000" cy="444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18288" y="89977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65"/>
              <p:cNvSpPr txBox="1"/>
              <p:nvPr/>
            </p:nvSpPr>
            <p:spPr>
              <a:xfrm>
                <a:off x="157241" y="1276502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67"/>
              <p:cNvSpPr txBox="1"/>
              <p:nvPr/>
            </p:nvSpPr>
            <p:spPr>
              <a:xfrm>
                <a:off x="3460090" y="1283818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8" name="直接连接符 87"/>
              <p:cNvCxnSpPr/>
              <p:nvPr/>
            </p:nvCxnSpPr>
            <p:spPr>
              <a:xfrm flipH="1">
                <a:off x="1335024" y="1157694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131674" y="1155802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1217981" y="89611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 flipH="1">
              <a:off x="3485692" y="1144829"/>
              <a:ext cx="0" cy="558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42339" y="431597"/>
              <a:ext cx="0" cy="4524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465222" y="1843430"/>
              <a:ext cx="89027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椭圆 91"/>
          <p:cNvSpPr>
            <a:spLocks noChangeAspect="1"/>
          </p:cNvSpPr>
          <p:nvPr/>
        </p:nvSpPr>
        <p:spPr>
          <a:xfrm>
            <a:off x="969585" y="4484826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连接符 93"/>
          <p:cNvCxnSpPr>
            <a:endCxn id="93" idx="0"/>
          </p:cNvCxnSpPr>
          <p:nvPr/>
        </p:nvCxnSpPr>
        <p:spPr>
          <a:xfrm flipH="1">
            <a:off x="1242636" y="5033383"/>
            <a:ext cx="13551" cy="9111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0"/>
          <p:cNvSpPr txBox="1"/>
          <p:nvPr/>
        </p:nvSpPr>
        <p:spPr>
          <a:xfrm>
            <a:off x="912482" y="5448060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113"/>
          <p:cNvSpPr txBox="1"/>
          <p:nvPr/>
        </p:nvSpPr>
        <p:spPr>
          <a:xfrm>
            <a:off x="541799" y="5951042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g=12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/>
          <p:cNvSpPr>
            <a:spLocks noChangeAspect="1"/>
          </p:cNvSpPr>
          <p:nvPr/>
        </p:nvSpPr>
        <p:spPr>
          <a:xfrm>
            <a:off x="1090931" y="5944561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3160644" y="5700663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椭圆 90"/>
          <p:cNvSpPr>
            <a:spLocks noChangeAspect="1"/>
          </p:cNvSpPr>
          <p:nvPr/>
        </p:nvSpPr>
        <p:spPr>
          <a:xfrm>
            <a:off x="6532123" y="4982706"/>
            <a:ext cx="238905" cy="241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6484955" y="4228540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>
            <a:spLocks noChangeAspect="1"/>
          </p:cNvSpPr>
          <p:nvPr/>
        </p:nvSpPr>
        <p:spPr>
          <a:xfrm>
            <a:off x="6271668" y="6359017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>
            <a:spLocks noChangeAspect="1"/>
          </p:cNvSpPr>
          <p:nvPr/>
        </p:nvSpPr>
        <p:spPr>
          <a:xfrm>
            <a:off x="7191658" y="6397358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>
            <a:off x="8239112" y="4844084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>
            <a:spLocks noChangeAspect="1"/>
          </p:cNvSpPr>
          <p:nvPr/>
        </p:nvSpPr>
        <p:spPr>
          <a:xfrm>
            <a:off x="4826340" y="6080917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>
            <a:spLocks noChangeAspect="1"/>
          </p:cNvSpPr>
          <p:nvPr/>
        </p:nvSpPr>
        <p:spPr>
          <a:xfrm>
            <a:off x="8239112" y="6385175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7" grpId="0" animBg="1"/>
      <p:bldP spid="39" grpId="0" animBg="1"/>
      <p:bldP spid="40" grpId="0" animBg="1"/>
      <p:bldP spid="44" grpId="0" animBg="1"/>
      <p:bldP spid="45" grpId="0" animBg="1"/>
      <p:bldP spid="50" grpId="0" animBg="1"/>
      <p:bldP spid="51" grpId="0" animBg="1"/>
      <p:bldP spid="55" grpId="0" animBg="1"/>
      <p:bldP spid="59" grpId="0" animBg="1"/>
      <p:bldP spid="92" grpId="0" animBg="1"/>
      <p:bldP spid="96" grpId="0" animBg="1"/>
      <p:bldP spid="97" grpId="0" animBg="1"/>
      <p:bldP spid="93" grpId="0" animBg="1"/>
      <p:bldP spid="98" grpId="0" animBg="1"/>
      <p:bldP spid="91" grpId="0" animBg="1"/>
      <p:bldP spid="95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搜索问题（续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755058"/>
            <a:ext cx="7772400" cy="426474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问题举例：</a:t>
            </a:r>
            <a:endParaRPr lang="en-US" altLang="zh-CN" sz="3200" b="1" dirty="0"/>
          </a:p>
          <a:p>
            <a:pPr lvl="1"/>
            <a:r>
              <a:rPr lang="zh-CN" altLang="en-US" sz="2800" b="1" dirty="0"/>
              <a:t>地图路径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传教士和野人问题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华容道问题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八皇后问题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72" y="4114541"/>
            <a:ext cx="2640227" cy="26402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8" y="4358073"/>
            <a:ext cx="2153164" cy="2153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99" y="4466966"/>
            <a:ext cx="2580501" cy="19353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迪杰斯特拉（</a:t>
            </a:r>
            <a:r>
              <a:rPr lang="en-US" altLang="zh-CN" dirty="0" err="1"/>
              <a:t>Dijkstra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当问题有解时，可以找到最佳解。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不足：</a:t>
            </a:r>
            <a:endParaRPr lang="en-US" altLang="zh-CN" dirty="0"/>
          </a:p>
          <a:p>
            <a:pPr lvl="1"/>
            <a:r>
              <a:rPr lang="zh-CN" altLang="en-US" dirty="0"/>
              <a:t>只考虑了节点距离起点的距离，没有考虑节点到终点的距离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19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2BAC2-D8AB-4A76-9064-AE383319E85D}" type="slidenum">
              <a:rPr lang="en-US" altLang="zh-CN" smtClean="0">
                <a:ea typeface="黑体" pitchFamily="49" charset="-122"/>
              </a:rPr>
              <a:pPr/>
              <a:t>31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1.4 </a:t>
            </a:r>
            <a:r>
              <a:rPr lang="zh-CN" altLang="en-US" dirty="0"/>
              <a:t>启发式图搜索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b="1" dirty="0"/>
          </a:p>
          <a:p>
            <a:r>
              <a:rPr lang="zh-CN" altLang="en-US" sz="3200" b="1" dirty="0"/>
              <a:t>引入启发知识，在保证找到最佳解的情况下，尽可能减少搜索范围，提高搜索效率。</a:t>
            </a:r>
          </a:p>
          <a:p>
            <a:pPr marL="0" indent="0" eaLnBrk="1" hangingPunct="1">
              <a:buNone/>
            </a:pPr>
            <a:endParaRPr lang="en-US" altLang="zh-CN" sz="32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2BAC2-D8AB-4A76-9064-AE383319E85D}" type="slidenum">
              <a:rPr lang="en-US" altLang="zh-CN" smtClean="0">
                <a:ea typeface="黑体" pitchFamily="49" charset="-122"/>
              </a:rPr>
              <a:pPr/>
              <a:t>32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1.4 </a:t>
            </a:r>
            <a:r>
              <a:rPr lang="zh-CN" altLang="en-US" dirty="0"/>
              <a:t>启发式图搜索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启发知识：</a:t>
            </a:r>
            <a:endParaRPr lang="en-US" altLang="zh-CN" sz="3200" b="1" dirty="0"/>
          </a:p>
          <a:p>
            <a:pPr lvl="1"/>
            <a:r>
              <a:rPr lang="zh-CN" altLang="en-US" sz="3000" b="1" dirty="0"/>
              <a:t>评估节点到达目标的距离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4038600" y="268897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3276600" y="329857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4876800" y="329857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2971800" y="421297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5257800" y="421297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3657600" y="421297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6047096" y="4253914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>
            <a:off x="2057400" y="415837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>
            <a:off x="4495800" y="421297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H="1">
            <a:off x="3352800" y="284137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>
            <a:off x="4114800" y="284137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 flipH="1">
            <a:off x="2133600" y="3472578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 flipH="1">
            <a:off x="3034352" y="3486226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3352800" y="34509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 flipH="1">
            <a:off x="4572000" y="34509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4953000" y="34509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5015552" y="3423674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8" name="Oval 21"/>
          <p:cNvSpPr>
            <a:spLocks noChangeArrowheads="1"/>
          </p:cNvSpPr>
          <p:nvPr/>
        </p:nvSpPr>
        <p:spPr bwMode="auto">
          <a:xfrm>
            <a:off x="2743200" y="512737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9" name="Oval 22"/>
          <p:cNvSpPr>
            <a:spLocks noChangeArrowheads="1"/>
          </p:cNvSpPr>
          <p:nvPr/>
        </p:nvSpPr>
        <p:spPr bwMode="auto">
          <a:xfrm>
            <a:off x="3352800" y="512737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 flipH="1">
            <a:off x="2819400" y="436537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1" name="Line 24"/>
          <p:cNvSpPr>
            <a:spLocks noChangeShapeType="1"/>
          </p:cNvSpPr>
          <p:nvPr/>
        </p:nvSpPr>
        <p:spPr bwMode="auto">
          <a:xfrm>
            <a:off x="3048000" y="43653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4011828" y="5835824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文本框 61"/>
          <p:cNvSpPr txBox="1"/>
          <p:nvPr/>
        </p:nvSpPr>
        <p:spPr>
          <a:xfrm>
            <a:off x="4226534" y="5693652"/>
            <a:ext cx="650266" cy="28434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60426" idx="4"/>
            <a:endCxn id="26" idx="0"/>
          </p:cNvCxnSpPr>
          <p:nvPr/>
        </p:nvCxnSpPr>
        <p:spPr>
          <a:xfrm>
            <a:off x="3733800" y="4365370"/>
            <a:ext cx="354228" cy="14704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61"/>
          <p:cNvSpPr txBox="1"/>
          <p:nvPr/>
        </p:nvSpPr>
        <p:spPr>
          <a:xfrm>
            <a:off x="3921734" y="4687219"/>
            <a:ext cx="650266" cy="28434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h(n)</a:t>
            </a:r>
            <a:endParaRPr 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61"/>
          <p:cNvSpPr txBox="1"/>
          <p:nvPr/>
        </p:nvSpPr>
        <p:spPr>
          <a:xfrm>
            <a:off x="3863686" y="4119702"/>
            <a:ext cx="507010" cy="28661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58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614746-0E0F-4B28-97DD-4CD3D965DE2A}" type="slidenum">
              <a:rPr lang="en-US" altLang="zh-CN" smtClean="0">
                <a:ea typeface="黑体" pitchFamily="49" charset="-122"/>
              </a:rPr>
              <a:pPr/>
              <a:t>33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1.4.1</a:t>
            </a:r>
            <a:r>
              <a:rPr lang="zh-CN" altLang="en-US" dirty="0"/>
              <a:t> 启发式搜索算法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算法）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88106"/>
            <a:ext cx="7772400" cy="393169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评价函数的格式：</a:t>
            </a:r>
          </a:p>
          <a:p>
            <a:pPr eaLnBrk="1" hangingPunct="1"/>
            <a:endParaRPr lang="zh-CN" altLang="en-US" sz="32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3200" b="1" dirty="0"/>
              <a:t>		</a:t>
            </a:r>
            <a:r>
              <a:rPr lang="en-US" altLang="zh-CN" sz="3200" b="1" dirty="0"/>
              <a:t>f(n) = g(n) + h(n)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	f(n)</a:t>
            </a:r>
            <a:r>
              <a:rPr lang="zh-CN" altLang="en-US" sz="3200" b="1" dirty="0"/>
              <a:t>：评价函数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	</a:t>
            </a:r>
            <a:r>
              <a:rPr lang="en-US" altLang="zh-CN" sz="3200" b="1" dirty="0"/>
              <a:t>h(n)</a:t>
            </a:r>
            <a:r>
              <a:rPr lang="zh-CN" altLang="en-US" sz="3200" b="1" dirty="0"/>
              <a:t>：启发函数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DE76C-6410-4B95-840C-10DA1C40D1A3}" type="slidenum">
              <a:rPr lang="en-US" altLang="zh-CN" smtClean="0">
                <a:ea typeface="黑体" pitchFamily="49" charset="-122"/>
              </a:rPr>
              <a:pPr/>
              <a:t>34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符号的意义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/>
              <a:t>g*(n)</a:t>
            </a:r>
            <a:r>
              <a:rPr lang="zh-CN" altLang="en-US" sz="3200" b="1" dirty="0"/>
              <a:t>：从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的最短路径的耗散值</a:t>
            </a:r>
          </a:p>
          <a:p>
            <a:pPr eaLnBrk="1" hangingPunct="1"/>
            <a:r>
              <a:rPr lang="en-US" altLang="zh-CN" sz="3200" b="1" dirty="0"/>
              <a:t>h*(n)</a:t>
            </a:r>
            <a:r>
              <a:rPr lang="zh-CN" altLang="en-US" sz="3200" b="1" dirty="0"/>
              <a:t>：从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g</a:t>
            </a:r>
            <a:r>
              <a:rPr lang="zh-CN" altLang="en-US" sz="3200" b="1" dirty="0"/>
              <a:t>的最短路径的耗散值</a:t>
            </a:r>
          </a:p>
          <a:p>
            <a:pPr eaLnBrk="1" hangingPunct="1"/>
            <a:r>
              <a:rPr lang="en-US" altLang="zh-CN" sz="3200" b="1" dirty="0"/>
              <a:t>f*(n)=g*(n)+h*(n)</a:t>
            </a:r>
            <a:r>
              <a:rPr lang="zh-CN" altLang="en-US" sz="3200" b="1" dirty="0"/>
              <a:t>：</a:t>
            </a:r>
            <a:r>
              <a:rPr lang="zh-CN" altLang="zh-CN" sz="3200" b="1" dirty="0"/>
              <a:t>从</a:t>
            </a:r>
            <a:r>
              <a:rPr lang="en-US" altLang="zh-CN" sz="3200" b="1" dirty="0"/>
              <a:t>s</a:t>
            </a:r>
            <a:r>
              <a:rPr lang="zh-CN" altLang="zh-CN" sz="3200" b="1" dirty="0"/>
              <a:t>经过</a:t>
            </a:r>
            <a:r>
              <a:rPr lang="en-US" altLang="zh-CN" sz="3200" b="1" dirty="0"/>
              <a:t>n</a:t>
            </a:r>
            <a:r>
              <a:rPr lang="zh-CN" altLang="zh-CN" sz="3200" b="1" dirty="0"/>
              <a:t>到</a:t>
            </a:r>
            <a:r>
              <a:rPr lang="en-US" altLang="zh-CN" sz="3200" b="1" dirty="0"/>
              <a:t>g</a:t>
            </a:r>
            <a:r>
              <a:rPr lang="zh-CN" altLang="zh-CN" sz="3200" b="1" dirty="0"/>
              <a:t>的最短路径的耗散值</a:t>
            </a:r>
          </a:p>
          <a:p>
            <a:pPr eaLnBrk="1" hangingPunct="1"/>
            <a:r>
              <a:rPr lang="en-US" altLang="zh-CN" sz="3200" b="1" dirty="0"/>
              <a:t>g(n)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h(n)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f(n)</a:t>
            </a:r>
            <a:r>
              <a:rPr lang="zh-CN" altLang="zh-CN" sz="3200" b="1" dirty="0"/>
              <a:t>分别是</a:t>
            </a:r>
            <a:r>
              <a:rPr lang="en-US" altLang="zh-CN" sz="3200" b="1" dirty="0"/>
              <a:t>g*(n)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h*(n)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f*(n)</a:t>
            </a:r>
            <a:r>
              <a:rPr lang="zh-CN" altLang="en-US" sz="3200" b="1" dirty="0"/>
              <a:t>的估计值</a:t>
            </a:r>
          </a:p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用</a:t>
            </a:r>
            <a:r>
              <a:rPr lang="en-US" altLang="zh-CN" sz="3200" b="1" dirty="0">
                <a:solidFill>
                  <a:srgbClr val="FF0000"/>
                </a:solidFill>
              </a:rPr>
              <a:t>f(n)</a:t>
            </a:r>
            <a:r>
              <a:rPr lang="zh-CN" altLang="en-US" sz="3200" b="1" dirty="0">
                <a:solidFill>
                  <a:srgbClr val="FF0000"/>
                </a:solidFill>
              </a:rPr>
              <a:t>对待扩展节点进行评价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优先扩展</a:t>
            </a:r>
            <a:r>
              <a:rPr lang="en-US" altLang="zh-CN" dirty="0"/>
              <a:t>f(n)</a:t>
            </a:r>
            <a:r>
              <a:rPr lang="zh-CN" altLang="en-US" dirty="0"/>
              <a:t>值最小的节点，直到</a:t>
            </a:r>
            <a:r>
              <a:rPr lang="en-US" altLang="zh-CN" dirty="0"/>
              <a:t>f(</a:t>
            </a:r>
            <a:r>
              <a:rPr lang="zh-CN" altLang="en-US" dirty="0"/>
              <a:t>终点</a:t>
            </a:r>
            <a:r>
              <a:rPr lang="en-US" altLang="zh-CN" dirty="0"/>
              <a:t>)</a:t>
            </a:r>
            <a:r>
              <a:rPr lang="zh-CN" altLang="en-US" dirty="0"/>
              <a:t>最小。</a:t>
            </a: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3017939" y="2283738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5"/>
          <p:cNvSpPr txBox="1"/>
          <p:nvPr/>
        </p:nvSpPr>
        <p:spPr>
          <a:xfrm>
            <a:off x="3201714" y="2801117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76"/>
          <p:cNvSpPr txBox="1"/>
          <p:nvPr/>
        </p:nvSpPr>
        <p:spPr>
          <a:xfrm>
            <a:off x="2047028" y="2822862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77"/>
          <p:cNvSpPr txBox="1"/>
          <p:nvPr/>
        </p:nvSpPr>
        <p:spPr>
          <a:xfrm>
            <a:off x="3953543" y="2778306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89"/>
          <p:cNvSpPr txBox="1"/>
          <p:nvPr/>
        </p:nvSpPr>
        <p:spPr>
          <a:xfrm>
            <a:off x="1998482" y="4181814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90"/>
          <p:cNvSpPr txBox="1"/>
          <p:nvPr/>
        </p:nvSpPr>
        <p:spPr>
          <a:xfrm>
            <a:off x="1208515" y="3981313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00"/>
          <p:cNvSpPr txBox="1"/>
          <p:nvPr/>
        </p:nvSpPr>
        <p:spPr>
          <a:xfrm>
            <a:off x="2219144" y="5300165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397477" y="2190170"/>
            <a:ext cx="238905" cy="241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400" kern="10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109"/>
          <p:cNvSpPr txBox="1"/>
          <p:nvPr/>
        </p:nvSpPr>
        <p:spPr>
          <a:xfrm>
            <a:off x="1866086" y="3339710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=7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110"/>
          <p:cNvSpPr txBox="1"/>
          <p:nvPr/>
        </p:nvSpPr>
        <p:spPr>
          <a:xfrm>
            <a:off x="3304799" y="3446643"/>
            <a:ext cx="625974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111"/>
          <p:cNvSpPr txBox="1"/>
          <p:nvPr/>
        </p:nvSpPr>
        <p:spPr>
          <a:xfrm>
            <a:off x="4048884" y="3397633"/>
            <a:ext cx="625974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=9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535093" y="3161487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113"/>
          <p:cNvSpPr txBox="1"/>
          <p:nvPr/>
        </p:nvSpPr>
        <p:spPr>
          <a:xfrm>
            <a:off x="630676" y="4707573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=14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14"/>
          <p:cNvSpPr txBox="1"/>
          <p:nvPr/>
        </p:nvSpPr>
        <p:spPr>
          <a:xfrm>
            <a:off x="1651014" y="4707573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=6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122"/>
          <p:cNvSpPr txBox="1"/>
          <p:nvPr/>
        </p:nvSpPr>
        <p:spPr>
          <a:xfrm>
            <a:off x="2886424" y="5928402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=8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2320648" y="4493705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764582" y="2586717"/>
            <a:ext cx="1356148" cy="8597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>
            <a:spLocks noChangeAspect="1"/>
          </p:cNvSpPr>
          <p:nvPr/>
        </p:nvSpPr>
        <p:spPr>
          <a:xfrm>
            <a:off x="1601292" y="3442189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176816" y="2600083"/>
            <a:ext cx="11493" cy="847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>
            <a:spLocks noChangeAspect="1"/>
          </p:cNvSpPr>
          <p:nvPr/>
        </p:nvSpPr>
        <p:spPr>
          <a:xfrm>
            <a:off x="3035591" y="3460010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225360" y="2568894"/>
            <a:ext cx="1419358" cy="835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>
            <a:spLocks noChangeAspect="1"/>
          </p:cNvSpPr>
          <p:nvPr/>
        </p:nvSpPr>
        <p:spPr>
          <a:xfrm>
            <a:off x="4500784" y="3411000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2082335" y="4716484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1115837" y="4716484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1287953" y="3767446"/>
            <a:ext cx="413740" cy="952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742516" y="3754079"/>
            <a:ext cx="477334" cy="9514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/>
          <p:cNvSpPr>
            <a:spLocks noChangeAspect="1"/>
          </p:cNvSpPr>
          <p:nvPr/>
        </p:nvSpPr>
        <p:spPr>
          <a:xfrm>
            <a:off x="2603096" y="5906125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276516" y="5023919"/>
            <a:ext cx="476951" cy="8702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5136003" y="2352675"/>
            <a:ext cx="3814126" cy="2139780"/>
            <a:chOff x="0" y="0"/>
            <a:chExt cx="4139718" cy="1970532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0"/>
              <a:ext cx="4139718" cy="1970532"/>
              <a:chOff x="0" y="0"/>
              <a:chExt cx="4139718" cy="1970532"/>
            </a:xfrm>
          </p:grpSpPr>
          <p:sp>
            <p:nvSpPr>
              <p:cNvPr id="65" name="文本框 58"/>
              <p:cNvSpPr txBox="1"/>
              <p:nvPr/>
            </p:nvSpPr>
            <p:spPr>
              <a:xfrm>
                <a:off x="493776" y="1556663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54"/>
              <p:cNvSpPr txBox="1"/>
              <p:nvPr/>
            </p:nvSpPr>
            <p:spPr>
              <a:xfrm>
                <a:off x="2398174" y="742228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连接符 66"/>
              <p:cNvCxnSpPr>
                <a:endCxn id="72" idx="2"/>
              </p:cNvCxnSpPr>
              <p:nvPr/>
            </p:nvCxnSpPr>
            <p:spPr>
              <a:xfrm flipV="1">
                <a:off x="1459383" y="1018184"/>
                <a:ext cx="1901952" cy="67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文本框 55"/>
              <p:cNvSpPr txBox="1"/>
              <p:nvPr/>
            </p:nvSpPr>
            <p:spPr>
              <a:xfrm>
                <a:off x="2798064" y="1576171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>
                <a:off x="123261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1217981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2231136" y="171907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/>
              <p:cNvSpPr>
                <a:spLocks noChangeAspect="1"/>
              </p:cNvSpPr>
              <p:nvPr/>
            </p:nvSpPr>
            <p:spPr>
              <a:xfrm>
                <a:off x="3361335" y="892454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sz="1400" kern="100" dirty="0">
                  <a:solidFill>
                    <a:schemeClr val="tx1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/>
              <p:cNvSpPr>
                <a:spLocks noChangeAspect="1"/>
              </p:cNvSpPr>
              <p:nvPr/>
            </p:nvSpPr>
            <p:spPr>
              <a:xfrm>
                <a:off x="3364992" y="169346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zh-CN" sz="14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14631" y="18288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5" name="椭圆 74"/>
              <p:cNvSpPr>
                <a:spLocks noChangeAspect="1"/>
              </p:cNvSpPr>
              <p:nvPr/>
            </p:nvSpPr>
            <p:spPr>
              <a:xfrm>
                <a:off x="0" y="1708099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270663" y="285293"/>
                <a:ext cx="962025" cy="476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245059" y="1821485"/>
                <a:ext cx="966470" cy="88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文本框 47"/>
              <p:cNvSpPr txBox="1"/>
              <p:nvPr/>
            </p:nvSpPr>
            <p:spPr>
              <a:xfrm>
                <a:off x="1722730" y="1572225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48"/>
              <p:cNvSpPr txBox="1"/>
              <p:nvPr/>
            </p:nvSpPr>
            <p:spPr>
              <a:xfrm>
                <a:off x="1329889" y="504749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49"/>
              <p:cNvSpPr txBox="1"/>
              <p:nvPr/>
            </p:nvSpPr>
            <p:spPr>
              <a:xfrm>
                <a:off x="1344519" y="1287475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59"/>
              <p:cNvSpPr txBox="1"/>
              <p:nvPr/>
            </p:nvSpPr>
            <p:spPr>
              <a:xfrm>
                <a:off x="512064" y="0"/>
                <a:ext cx="270000" cy="2664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sz="1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60"/>
              <p:cNvSpPr txBox="1"/>
              <p:nvPr/>
            </p:nvSpPr>
            <p:spPr>
              <a:xfrm>
                <a:off x="877842" y="950250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4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起点</a:t>
                </a:r>
              </a:p>
            </p:txBody>
          </p:sp>
          <p:sp>
            <p:nvSpPr>
              <p:cNvPr id="83" name="文本框 61"/>
              <p:cNvSpPr txBox="1"/>
              <p:nvPr/>
            </p:nvSpPr>
            <p:spPr>
              <a:xfrm>
                <a:off x="3653943" y="1671523"/>
                <a:ext cx="4857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4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终点</a:t>
                </a:r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V="1">
                <a:off x="1470355" y="1832458"/>
                <a:ext cx="762000" cy="444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18288" y="899770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65"/>
              <p:cNvSpPr txBox="1"/>
              <p:nvPr/>
            </p:nvSpPr>
            <p:spPr>
              <a:xfrm>
                <a:off x="157241" y="1276502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67"/>
              <p:cNvSpPr txBox="1"/>
              <p:nvPr/>
            </p:nvSpPr>
            <p:spPr>
              <a:xfrm>
                <a:off x="3460090" y="1283818"/>
                <a:ext cx="269875" cy="26606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8" name="直接连接符 87"/>
              <p:cNvCxnSpPr/>
              <p:nvPr/>
            </p:nvCxnSpPr>
            <p:spPr>
              <a:xfrm flipH="1">
                <a:off x="1335024" y="1157694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131674" y="1155802"/>
                <a:ext cx="9525" cy="5524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1217981" y="896112"/>
                <a:ext cx="251460" cy="2514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4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 flipH="1">
              <a:off x="3485692" y="1144829"/>
              <a:ext cx="0" cy="5581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42339" y="431597"/>
              <a:ext cx="0" cy="4524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465222" y="1843430"/>
              <a:ext cx="89027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椭圆 97"/>
          <p:cNvSpPr>
            <a:spLocks noChangeAspect="1"/>
          </p:cNvSpPr>
          <p:nvPr/>
        </p:nvSpPr>
        <p:spPr>
          <a:xfrm>
            <a:off x="2897029" y="5684187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483" y="4772393"/>
            <a:ext cx="250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h(A)=3          h(E)=4</a:t>
            </a:r>
          </a:p>
          <a:p>
            <a:r>
              <a:rPr lang="en-US" altLang="zh-CN" dirty="0"/>
              <a:t>h(B)=1          h(F)=7</a:t>
            </a:r>
          </a:p>
          <a:p>
            <a:r>
              <a:rPr lang="en-US" altLang="zh-CN" dirty="0"/>
              <a:t>h(C)=8         h(G)=12</a:t>
            </a:r>
          </a:p>
          <a:p>
            <a:r>
              <a:rPr lang="en-US" altLang="zh-CN" dirty="0"/>
              <a:t>h(D)=13</a:t>
            </a:r>
            <a:r>
              <a:rPr lang="zh-CN" altLang="en-US" dirty="0"/>
              <a:t>       </a:t>
            </a:r>
            <a:r>
              <a:rPr lang="en-US" altLang="zh-CN" dirty="0"/>
              <a:t>h(T)=0</a:t>
            </a:r>
          </a:p>
        </p:txBody>
      </p:sp>
    </p:spTree>
    <p:extLst>
      <p:ext uri="{BB962C8B-B14F-4D97-AF65-F5344CB8AC3E}">
        <p14:creationId xmlns:p14="http://schemas.microsoft.com/office/powerpoint/2010/main" val="42948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7" grpId="0" animBg="1"/>
      <p:bldP spid="39" grpId="0" animBg="1"/>
      <p:bldP spid="45" grpId="0" animBg="1"/>
      <p:bldP spid="50" grpId="0" animBg="1"/>
      <p:bldP spid="51" grpId="0" animBg="1"/>
      <p:bldP spid="55" grpId="0" animBg="1"/>
      <p:bldP spid="9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DE45C2-9595-425F-9D84-8136A58570FB}" type="slidenum">
              <a:rPr lang="en-US" altLang="zh-CN" smtClean="0">
                <a:ea typeface="黑体" pitchFamily="49" charset="-122"/>
              </a:rPr>
              <a:pPr/>
              <a:t>36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228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2286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/>
          </a:p>
        </p:txBody>
      </p:sp>
      <p:grpSp>
        <p:nvGrpSpPr>
          <p:cNvPr id="46" name="组合 45"/>
          <p:cNvGrpSpPr/>
          <p:nvPr/>
        </p:nvGrpSpPr>
        <p:grpSpPr>
          <a:xfrm>
            <a:off x="1514907" y="1495560"/>
            <a:ext cx="6037997" cy="4386146"/>
            <a:chOff x="2438400" y="1905000"/>
            <a:chExt cx="4800600" cy="3048000"/>
          </a:xfrm>
        </p:grpSpPr>
        <p:sp>
          <p:nvSpPr>
            <p:cNvPr id="65541" name="Oval 4"/>
            <p:cNvSpPr>
              <a:spLocks noChangeArrowheads="1"/>
            </p:cNvSpPr>
            <p:nvPr/>
          </p:nvSpPr>
          <p:spPr bwMode="auto">
            <a:xfrm>
              <a:off x="4267200" y="2667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" name="Oval 5"/>
            <p:cNvSpPr>
              <a:spLocks noChangeArrowheads="1"/>
            </p:cNvSpPr>
            <p:nvPr/>
          </p:nvSpPr>
          <p:spPr bwMode="auto">
            <a:xfrm>
              <a:off x="3886200" y="3657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" name="Oval 6"/>
            <p:cNvSpPr>
              <a:spLocks noChangeArrowheads="1"/>
            </p:cNvSpPr>
            <p:nvPr/>
          </p:nvSpPr>
          <p:spPr bwMode="auto">
            <a:xfrm>
              <a:off x="4724400" y="3657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4132153" y="3518579"/>
              <a:ext cx="530444" cy="2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…...</a:t>
              </a:r>
            </a:p>
          </p:txBody>
        </p:sp>
        <p:sp>
          <p:nvSpPr>
            <p:cNvPr id="65545" name="Oval 8"/>
            <p:cNvSpPr>
              <a:spLocks noChangeArrowheads="1"/>
            </p:cNvSpPr>
            <p:nvPr/>
          </p:nvSpPr>
          <p:spPr bwMode="auto">
            <a:xfrm>
              <a:off x="53340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Oval 9"/>
            <p:cNvSpPr>
              <a:spLocks noChangeArrowheads="1"/>
            </p:cNvSpPr>
            <p:nvPr/>
          </p:nvSpPr>
          <p:spPr bwMode="auto">
            <a:xfrm>
              <a:off x="61722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5579953" y="3518579"/>
              <a:ext cx="530444" cy="2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…...</a:t>
              </a:r>
            </a:p>
          </p:txBody>
        </p:sp>
        <p:sp>
          <p:nvSpPr>
            <p:cNvPr id="65548" name="Oval 11"/>
            <p:cNvSpPr>
              <a:spLocks noChangeArrowheads="1"/>
            </p:cNvSpPr>
            <p:nvPr/>
          </p:nvSpPr>
          <p:spPr bwMode="auto">
            <a:xfrm>
              <a:off x="2438400" y="3657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Oval 12"/>
            <p:cNvSpPr>
              <a:spLocks noChangeArrowheads="1"/>
            </p:cNvSpPr>
            <p:nvPr/>
          </p:nvSpPr>
          <p:spPr bwMode="auto">
            <a:xfrm>
              <a:off x="3276600" y="3657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Text Box 13"/>
            <p:cNvSpPr txBox="1">
              <a:spLocks noChangeArrowheads="1"/>
            </p:cNvSpPr>
            <p:nvPr/>
          </p:nvSpPr>
          <p:spPr bwMode="auto">
            <a:xfrm>
              <a:off x="2684353" y="3518579"/>
              <a:ext cx="530444" cy="2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/>
                <a:t>…...</a:t>
              </a:r>
              <a:endParaRPr lang="en-US" altLang="zh-CN" dirty="0"/>
            </a:p>
          </p:txBody>
        </p:sp>
        <p:sp>
          <p:nvSpPr>
            <p:cNvPr id="65551" name="Oval 14"/>
            <p:cNvSpPr>
              <a:spLocks noChangeArrowheads="1"/>
            </p:cNvSpPr>
            <p:nvPr/>
          </p:nvSpPr>
          <p:spPr bwMode="auto">
            <a:xfrm>
              <a:off x="4419600" y="4800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Oval 15"/>
            <p:cNvSpPr>
              <a:spLocks noChangeArrowheads="1"/>
            </p:cNvSpPr>
            <p:nvPr/>
          </p:nvSpPr>
          <p:spPr bwMode="auto">
            <a:xfrm>
              <a:off x="5257800" y="4800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Text Box 16"/>
            <p:cNvSpPr txBox="1">
              <a:spLocks noChangeArrowheads="1"/>
            </p:cNvSpPr>
            <p:nvPr/>
          </p:nvSpPr>
          <p:spPr bwMode="auto">
            <a:xfrm>
              <a:off x="4665553" y="4661579"/>
              <a:ext cx="530444" cy="2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…...</a:t>
              </a:r>
            </a:p>
          </p:txBody>
        </p:sp>
        <p:sp>
          <p:nvSpPr>
            <p:cNvPr id="65554" name="Oval 17"/>
            <p:cNvSpPr>
              <a:spLocks noChangeArrowheads="1"/>
            </p:cNvSpPr>
            <p:nvPr/>
          </p:nvSpPr>
          <p:spPr bwMode="auto">
            <a:xfrm>
              <a:off x="6248400" y="4800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Oval 18"/>
            <p:cNvSpPr>
              <a:spLocks noChangeArrowheads="1"/>
            </p:cNvSpPr>
            <p:nvPr/>
          </p:nvSpPr>
          <p:spPr bwMode="auto">
            <a:xfrm>
              <a:off x="7086600" y="4800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Text Box 19"/>
            <p:cNvSpPr txBox="1">
              <a:spLocks noChangeArrowheads="1"/>
            </p:cNvSpPr>
            <p:nvPr/>
          </p:nvSpPr>
          <p:spPr bwMode="auto">
            <a:xfrm>
              <a:off x="6494353" y="4661579"/>
              <a:ext cx="530444" cy="2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…...</a:t>
              </a:r>
            </a:p>
          </p:txBody>
        </p:sp>
        <p:sp>
          <p:nvSpPr>
            <p:cNvPr id="65557" name="Oval 20"/>
            <p:cNvSpPr>
              <a:spLocks noChangeArrowheads="1"/>
            </p:cNvSpPr>
            <p:nvPr/>
          </p:nvSpPr>
          <p:spPr bwMode="auto">
            <a:xfrm>
              <a:off x="2819400" y="2667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Line 21"/>
            <p:cNvSpPr>
              <a:spLocks noChangeShapeType="1"/>
            </p:cNvSpPr>
            <p:nvPr/>
          </p:nvSpPr>
          <p:spPr bwMode="auto">
            <a:xfrm flipV="1">
              <a:off x="4343400" y="1905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Line 22"/>
            <p:cNvSpPr>
              <a:spLocks noChangeShapeType="1"/>
            </p:cNvSpPr>
            <p:nvPr/>
          </p:nvSpPr>
          <p:spPr bwMode="auto">
            <a:xfrm flipV="1">
              <a:off x="2895600" y="1981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Line 23"/>
            <p:cNvSpPr>
              <a:spLocks noChangeShapeType="1"/>
            </p:cNvSpPr>
            <p:nvPr/>
          </p:nvSpPr>
          <p:spPr bwMode="auto">
            <a:xfrm flipV="1">
              <a:off x="2514600" y="28194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Line 24"/>
            <p:cNvSpPr>
              <a:spLocks noChangeShapeType="1"/>
            </p:cNvSpPr>
            <p:nvPr/>
          </p:nvSpPr>
          <p:spPr bwMode="auto">
            <a:xfrm flipH="1" flipV="1">
              <a:off x="2895600" y="2819400"/>
              <a:ext cx="457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Line 25"/>
            <p:cNvSpPr>
              <a:spLocks noChangeShapeType="1"/>
            </p:cNvSpPr>
            <p:nvPr/>
          </p:nvSpPr>
          <p:spPr bwMode="auto">
            <a:xfrm flipV="1">
              <a:off x="3962400" y="28194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Line 26"/>
            <p:cNvSpPr>
              <a:spLocks noChangeShapeType="1"/>
            </p:cNvSpPr>
            <p:nvPr/>
          </p:nvSpPr>
          <p:spPr bwMode="auto">
            <a:xfrm flipH="1" flipV="1">
              <a:off x="4343400" y="28194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27"/>
            <p:cNvSpPr>
              <a:spLocks noChangeShapeType="1"/>
            </p:cNvSpPr>
            <p:nvPr/>
          </p:nvSpPr>
          <p:spPr bwMode="auto">
            <a:xfrm flipV="1">
              <a:off x="2514600" y="2819400"/>
              <a:ext cx="1752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28"/>
            <p:cNvSpPr>
              <a:spLocks noChangeShapeType="1"/>
            </p:cNvSpPr>
            <p:nvPr/>
          </p:nvSpPr>
          <p:spPr bwMode="auto">
            <a:xfrm flipV="1">
              <a:off x="3429000" y="28194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Line 29"/>
            <p:cNvSpPr>
              <a:spLocks noChangeShapeType="1"/>
            </p:cNvSpPr>
            <p:nvPr/>
          </p:nvSpPr>
          <p:spPr bwMode="auto">
            <a:xfrm flipH="1" flipV="1">
              <a:off x="4343400" y="28194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Line 30"/>
            <p:cNvSpPr>
              <a:spLocks noChangeShapeType="1"/>
            </p:cNvSpPr>
            <p:nvPr/>
          </p:nvSpPr>
          <p:spPr bwMode="auto">
            <a:xfrm flipH="1" flipV="1">
              <a:off x="4419600" y="28194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Line 31"/>
            <p:cNvSpPr>
              <a:spLocks noChangeShapeType="1"/>
            </p:cNvSpPr>
            <p:nvPr/>
          </p:nvSpPr>
          <p:spPr bwMode="auto">
            <a:xfrm flipV="1">
              <a:off x="4495800" y="3810000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Line 32"/>
            <p:cNvSpPr>
              <a:spLocks noChangeShapeType="1"/>
            </p:cNvSpPr>
            <p:nvPr/>
          </p:nvSpPr>
          <p:spPr bwMode="auto">
            <a:xfrm flipV="1">
              <a:off x="5334000" y="3886200"/>
              <a:ext cx="76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Line 33"/>
            <p:cNvSpPr>
              <a:spLocks noChangeShapeType="1"/>
            </p:cNvSpPr>
            <p:nvPr/>
          </p:nvSpPr>
          <p:spPr bwMode="auto">
            <a:xfrm flipH="1" flipV="1">
              <a:off x="6248400" y="3810000"/>
              <a:ext cx="762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1" name="Line 34"/>
            <p:cNvSpPr>
              <a:spLocks noChangeShapeType="1"/>
            </p:cNvSpPr>
            <p:nvPr/>
          </p:nvSpPr>
          <p:spPr bwMode="auto">
            <a:xfrm flipH="1" flipV="1">
              <a:off x="6248400" y="3810000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2" name="Oval 35"/>
            <p:cNvSpPr>
              <a:spLocks noChangeArrowheads="1"/>
            </p:cNvSpPr>
            <p:nvPr/>
          </p:nvSpPr>
          <p:spPr bwMode="auto">
            <a:xfrm>
              <a:off x="5791200" y="2667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3" name="Line 36"/>
            <p:cNvSpPr>
              <a:spLocks noChangeShapeType="1"/>
            </p:cNvSpPr>
            <p:nvPr/>
          </p:nvSpPr>
          <p:spPr bwMode="auto">
            <a:xfrm flipV="1">
              <a:off x="5867400" y="1905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Line 37"/>
            <p:cNvSpPr>
              <a:spLocks noChangeShapeType="1"/>
            </p:cNvSpPr>
            <p:nvPr/>
          </p:nvSpPr>
          <p:spPr bwMode="auto">
            <a:xfrm flipV="1">
              <a:off x="5410200" y="2819400"/>
              <a:ext cx="457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Line 38"/>
            <p:cNvSpPr>
              <a:spLocks noChangeShapeType="1"/>
            </p:cNvSpPr>
            <p:nvPr/>
          </p:nvSpPr>
          <p:spPr bwMode="auto">
            <a:xfrm flipH="1" flipV="1">
              <a:off x="5867400" y="28194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6" name="Text Box 39"/>
            <p:cNvSpPr txBox="1">
              <a:spLocks noChangeArrowheads="1"/>
            </p:cNvSpPr>
            <p:nvPr/>
          </p:nvSpPr>
          <p:spPr bwMode="auto">
            <a:xfrm>
              <a:off x="4226465" y="3780604"/>
              <a:ext cx="432309" cy="36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m</a:t>
              </a:r>
              <a:r>
                <a:rPr lang="en-US" altLang="zh-CN" sz="2800" b="1" baseline="-25000"/>
                <a:t>j</a:t>
              </a:r>
            </a:p>
          </p:txBody>
        </p:sp>
        <p:sp>
          <p:nvSpPr>
            <p:cNvPr id="65577" name="Text Box 40"/>
            <p:cNvSpPr txBox="1">
              <a:spLocks noChangeArrowheads="1"/>
            </p:cNvSpPr>
            <p:nvPr/>
          </p:nvSpPr>
          <p:spPr bwMode="auto">
            <a:xfrm>
              <a:off x="2676976" y="3780604"/>
              <a:ext cx="483288" cy="36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m</a:t>
              </a:r>
              <a:r>
                <a:rPr lang="en-US" altLang="zh-CN" sz="2800" b="1" baseline="-25000"/>
                <a:t>k</a:t>
              </a:r>
            </a:p>
          </p:txBody>
        </p:sp>
        <p:sp>
          <p:nvSpPr>
            <p:cNvPr id="65578" name="Text Box 41"/>
            <p:cNvSpPr txBox="1">
              <a:spLocks noChangeArrowheads="1"/>
            </p:cNvSpPr>
            <p:nvPr/>
          </p:nvSpPr>
          <p:spPr bwMode="auto">
            <a:xfrm>
              <a:off x="5674266" y="3856804"/>
              <a:ext cx="432308" cy="36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m</a:t>
              </a:r>
              <a:r>
                <a:rPr lang="en-US" altLang="zh-CN" sz="2800" b="1" baseline="-25000"/>
                <a:t>l</a:t>
              </a:r>
            </a:p>
          </p:txBody>
        </p:sp>
        <p:sp>
          <p:nvSpPr>
            <p:cNvPr id="65579" name="Text Box 42"/>
            <p:cNvSpPr txBox="1">
              <a:spLocks noChangeArrowheads="1"/>
            </p:cNvSpPr>
            <p:nvPr/>
          </p:nvSpPr>
          <p:spPr bwMode="auto">
            <a:xfrm>
              <a:off x="4476750" y="2400300"/>
              <a:ext cx="590550" cy="36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n</a:t>
              </a:r>
            </a:p>
          </p:txBody>
        </p:sp>
        <p:sp>
          <p:nvSpPr>
            <p:cNvPr id="65580" name="Text Box 43"/>
            <p:cNvSpPr txBox="1">
              <a:spLocks noChangeArrowheads="1"/>
            </p:cNvSpPr>
            <p:nvPr/>
          </p:nvSpPr>
          <p:spPr bwMode="auto">
            <a:xfrm>
              <a:off x="6000750" y="2514600"/>
              <a:ext cx="590550" cy="36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a</a:t>
              </a:r>
            </a:p>
          </p:txBody>
        </p:sp>
        <p:sp>
          <p:nvSpPr>
            <p:cNvPr id="65581" name="Text Box 44"/>
            <p:cNvSpPr txBox="1">
              <a:spLocks noChangeArrowheads="1"/>
            </p:cNvSpPr>
            <p:nvPr/>
          </p:nvSpPr>
          <p:spPr bwMode="auto">
            <a:xfrm>
              <a:off x="6419850" y="3486150"/>
              <a:ext cx="590550" cy="36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E314C-CA35-4025-BEC3-894D6673C810}" type="slidenum">
              <a:rPr lang="en-US" altLang="zh-CN" smtClean="0">
                <a:ea typeface="黑体" pitchFamily="49" charset="-122"/>
              </a:rPr>
              <a:pPr/>
              <a:t>37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685800" y="1524000"/>
            <a:ext cx="7772400" cy="2286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/>
          </a:p>
        </p:txBody>
      </p:sp>
      <p:grpSp>
        <p:nvGrpSpPr>
          <p:cNvPr id="30" name="组合 29"/>
          <p:cNvGrpSpPr/>
          <p:nvPr/>
        </p:nvGrpSpPr>
        <p:grpSpPr>
          <a:xfrm>
            <a:off x="2192449" y="1446941"/>
            <a:ext cx="4740607" cy="3261531"/>
            <a:chOff x="2497635" y="1733550"/>
            <a:chExt cx="4169865" cy="2590800"/>
          </a:xfrm>
        </p:grpSpPr>
        <p:sp>
          <p:nvSpPr>
            <p:cNvPr id="66565" name="Oval 4"/>
            <p:cNvSpPr>
              <a:spLocks noChangeArrowheads="1"/>
            </p:cNvSpPr>
            <p:nvPr/>
          </p:nvSpPr>
          <p:spPr bwMode="auto">
            <a:xfrm>
              <a:off x="3752850" y="23431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6" name="Oval 5"/>
            <p:cNvSpPr>
              <a:spLocks noChangeArrowheads="1"/>
            </p:cNvSpPr>
            <p:nvPr/>
          </p:nvSpPr>
          <p:spPr bwMode="auto">
            <a:xfrm>
              <a:off x="5353050" y="23431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7" name="Oval 6"/>
            <p:cNvSpPr>
              <a:spLocks noChangeArrowheads="1"/>
            </p:cNvSpPr>
            <p:nvPr/>
          </p:nvSpPr>
          <p:spPr bwMode="auto">
            <a:xfrm>
              <a:off x="3436045" y="32575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Oval 7"/>
            <p:cNvSpPr>
              <a:spLocks noChangeArrowheads="1"/>
            </p:cNvSpPr>
            <p:nvPr/>
          </p:nvSpPr>
          <p:spPr bwMode="auto">
            <a:xfrm>
              <a:off x="5734050" y="325755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Oval 8"/>
            <p:cNvSpPr>
              <a:spLocks noChangeArrowheads="1"/>
            </p:cNvSpPr>
            <p:nvPr/>
          </p:nvSpPr>
          <p:spPr bwMode="auto">
            <a:xfrm>
              <a:off x="4133850" y="325755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Oval 9"/>
            <p:cNvSpPr>
              <a:spLocks noChangeArrowheads="1"/>
            </p:cNvSpPr>
            <p:nvPr/>
          </p:nvSpPr>
          <p:spPr bwMode="auto">
            <a:xfrm>
              <a:off x="6515100" y="329565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Oval 10"/>
            <p:cNvSpPr>
              <a:spLocks noChangeArrowheads="1"/>
            </p:cNvSpPr>
            <p:nvPr/>
          </p:nvSpPr>
          <p:spPr bwMode="auto">
            <a:xfrm>
              <a:off x="2497635" y="3181661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Oval 11"/>
            <p:cNvSpPr>
              <a:spLocks noChangeArrowheads="1"/>
            </p:cNvSpPr>
            <p:nvPr/>
          </p:nvSpPr>
          <p:spPr bwMode="auto">
            <a:xfrm>
              <a:off x="4972050" y="325755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2"/>
            <p:cNvSpPr>
              <a:spLocks noChangeShapeType="1"/>
            </p:cNvSpPr>
            <p:nvPr/>
          </p:nvSpPr>
          <p:spPr bwMode="auto">
            <a:xfrm flipH="1">
              <a:off x="3829050" y="188595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Line 13"/>
            <p:cNvSpPr>
              <a:spLocks noChangeShapeType="1"/>
            </p:cNvSpPr>
            <p:nvPr/>
          </p:nvSpPr>
          <p:spPr bwMode="auto">
            <a:xfrm>
              <a:off x="4591050" y="188595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Line 14"/>
            <p:cNvSpPr>
              <a:spLocks noChangeShapeType="1"/>
            </p:cNvSpPr>
            <p:nvPr/>
          </p:nvSpPr>
          <p:spPr bwMode="auto">
            <a:xfrm flipH="1">
              <a:off x="2585841" y="2506702"/>
              <a:ext cx="1219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Line 15"/>
            <p:cNvSpPr>
              <a:spLocks noChangeShapeType="1"/>
            </p:cNvSpPr>
            <p:nvPr/>
          </p:nvSpPr>
          <p:spPr bwMode="auto">
            <a:xfrm flipH="1">
              <a:off x="3500241" y="2506702"/>
              <a:ext cx="304800" cy="762000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16"/>
            <p:cNvSpPr>
              <a:spLocks noChangeShapeType="1"/>
            </p:cNvSpPr>
            <p:nvPr/>
          </p:nvSpPr>
          <p:spPr bwMode="auto">
            <a:xfrm>
              <a:off x="3829050" y="249555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17"/>
            <p:cNvSpPr>
              <a:spLocks noChangeShapeType="1"/>
            </p:cNvSpPr>
            <p:nvPr/>
          </p:nvSpPr>
          <p:spPr bwMode="auto">
            <a:xfrm flipH="1">
              <a:off x="5048250" y="249555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Line 18"/>
            <p:cNvSpPr>
              <a:spLocks noChangeShapeType="1"/>
            </p:cNvSpPr>
            <p:nvPr/>
          </p:nvSpPr>
          <p:spPr bwMode="auto">
            <a:xfrm>
              <a:off x="5429250" y="249555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19"/>
            <p:cNvSpPr>
              <a:spLocks noChangeShapeType="1"/>
            </p:cNvSpPr>
            <p:nvPr/>
          </p:nvSpPr>
          <p:spPr bwMode="auto">
            <a:xfrm>
              <a:off x="5481441" y="2473868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20"/>
            <p:cNvSpPr>
              <a:spLocks noChangeArrowheads="1"/>
            </p:cNvSpPr>
            <p:nvPr/>
          </p:nvSpPr>
          <p:spPr bwMode="auto">
            <a:xfrm>
              <a:off x="3219450" y="417195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Oval 21"/>
            <p:cNvSpPr>
              <a:spLocks noChangeArrowheads="1"/>
            </p:cNvSpPr>
            <p:nvPr/>
          </p:nvSpPr>
          <p:spPr bwMode="auto">
            <a:xfrm>
              <a:off x="3829050" y="417195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22"/>
            <p:cNvSpPr>
              <a:spLocks noChangeShapeType="1"/>
            </p:cNvSpPr>
            <p:nvPr/>
          </p:nvSpPr>
          <p:spPr bwMode="auto">
            <a:xfrm flipH="1">
              <a:off x="3295650" y="3409950"/>
              <a:ext cx="228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Line 23"/>
            <p:cNvSpPr>
              <a:spLocks noChangeShapeType="1"/>
            </p:cNvSpPr>
            <p:nvPr/>
          </p:nvSpPr>
          <p:spPr bwMode="auto">
            <a:xfrm>
              <a:off x="3524250" y="340995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Oval 24"/>
            <p:cNvSpPr>
              <a:spLocks noChangeArrowheads="1"/>
            </p:cNvSpPr>
            <p:nvPr/>
          </p:nvSpPr>
          <p:spPr bwMode="auto">
            <a:xfrm>
              <a:off x="4514850" y="17335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86" name="Oval 26"/>
          <p:cNvSpPr>
            <a:spLocks noChangeArrowheads="1"/>
          </p:cNvSpPr>
          <p:nvPr/>
        </p:nvSpPr>
        <p:spPr bwMode="auto">
          <a:xfrm>
            <a:off x="2286000" y="52959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Oval 29"/>
          <p:cNvSpPr>
            <a:spLocks noChangeArrowheads="1"/>
          </p:cNvSpPr>
          <p:nvPr/>
        </p:nvSpPr>
        <p:spPr bwMode="auto">
          <a:xfrm>
            <a:off x="5238750" y="5334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8" name="Text Box 30"/>
          <p:cNvSpPr txBox="1">
            <a:spLocks noChangeArrowheads="1"/>
          </p:cNvSpPr>
          <p:nvPr/>
        </p:nvSpPr>
        <p:spPr bwMode="auto">
          <a:xfrm>
            <a:off x="2667000" y="5162550"/>
            <a:ext cx="234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Closed</a:t>
            </a:r>
            <a:r>
              <a:rPr lang="zh-CN" altLang="en-US" sz="2000" b="1" dirty="0"/>
              <a:t>表</a:t>
            </a:r>
          </a:p>
        </p:txBody>
      </p:sp>
      <p:sp>
        <p:nvSpPr>
          <p:cNvPr id="66589" name="Text Box 31"/>
          <p:cNvSpPr txBox="1">
            <a:spLocks noChangeArrowheads="1"/>
          </p:cNvSpPr>
          <p:nvPr/>
        </p:nvSpPr>
        <p:spPr bwMode="auto">
          <a:xfrm>
            <a:off x="5562600" y="5181600"/>
            <a:ext cx="234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Open</a:t>
            </a:r>
            <a:r>
              <a:rPr lang="zh-CN" altLang="en-US" sz="2000" b="1" dirty="0"/>
              <a:t>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E8145-1A4D-4AA4-B320-BB91F35E734B}" type="slidenum">
              <a:rPr lang="en-US" altLang="zh-CN" smtClean="0">
                <a:ea typeface="黑体" pitchFamily="49" charset="-122"/>
              </a:rPr>
              <a:pPr/>
              <a:t>38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A</a:t>
            </a:r>
            <a:r>
              <a:rPr lang="zh-CN" altLang="en-US"/>
              <a:t>算法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5344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200" b="1" dirty="0"/>
              <a:t>A-algorithm (s)   //s</a:t>
            </a:r>
            <a:r>
              <a:rPr lang="zh-CN" altLang="en-US" sz="3200" b="1" dirty="0"/>
              <a:t>为初始节点</a:t>
            </a:r>
            <a:endParaRPr lang="en-US" altLang="zh-CN" sz="32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OPEN=(s), CLOSED=(), f(s)=g(s)+h(s);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while OPEN</a:t>
            </a:r>
            <a:r>
              <a:rPr lang="zh-CN" altLang="en-US" sz="3200" b="1" dirty="0"/>
              <a:t>不空 </a:t>
            </a:r>
            <a:r>
              <a:rPr lang="en-US" altLang="zh-CN" sz="3200" b="1" dirty="0"/>
              <a:t>do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   </a:t>
            </a:r>
            <a:r>
              <a:rPr lang="en-US" altLang="zh-CN" sz="3200" b="1" dirty="0"/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n=FIRST(OPEN);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if GOAL(n) THEN return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REMOVE(n, OPEN), ADD(n, CLOSED);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EXPAND(n) </a:t>
            </a:r>
            <a:r>
              <a:rPr lang="en-US" altLang="zh-CN" sz="3600" b="1" dirty="0"/>
              <a:t>→{m</a:t>
            </a:r>
            <a:r>
              <a:rPr lang="en-US" altLang="zh-CN" sz="3600" b="1" baseline="-25000" dirty="0"/>
              <a:t>i</a:t>
            </a:r>
            <a:r>
              <a:rPr lang="en-US" altLang="zh-CN" sz="3600" b="1" dirty="0"/>
              <a:t>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/>
              <a:t>	     </a:t>
            </a:r>
            <a:r>
              <a:rPr lang="zh-CN" altLang="zh-CN" sz="3200" b="1" dirty="0"/>
              <a:t>计算</a:t>
            </a:r>
            <a:r>
              <a:rPr lang="en-US" altLang="zh-CN" sz="3200" b="1" dirty="0"/>
              <a:t>f(n, m</a:t>
            </a:r>
            <a:r>
              <a:rPr lang="en-US" altLang="zh-CN" sz="3600" b="1" baseline="-25000" dirty="0"/>
              <a:t>i</a:t>
            </a:r>
            <a:r>
              <a:rPr lang="en-US" altLang="zh-CN" sz="3200" b="1" dirty="0"/>
              <a:t>)=g(n, m</a:t>
            </a:r>
            <a:r>
              <a:rPr lang="en-US" altLang="zh-CN" sz="3600" b="1" baseline="-25000" dirty="0"/>
              <a:t>i</a:t>
            </a:r>
            <a:r>
              <a:rPr lang="en-US" altLang="zh-CN" sz="3200" b="1" dirty="0"/>
              <a:t>)+h(m</a:t>
            </a:r>
            <a:r>
              <a:rPr lang="en-US" altLang="zh-CN" sz="3600" b="1" baseline="-25000" dirty="0"/>
              <a:t>i</a:t>
            </a:r>
            <a:r>
              <a:rPr lang="en-US" altLang="zh-CN" sz="3200" b="1" dirty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	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3797B-EDD5-4C08-BC50-C3E9A8B5D401}" type="slidenum">
              <a:rPr lang="en-US" altLang="zh-CN" smtClean="0">
                <a:ea typeface="黑体" pitchFamily="49" charset="-122"/>
              </a:rPr>
              <a:pPr/>
              <a:t>39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462" y="836141"/>
            <a:ext cx="8172451" cy="572941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ADD(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, OPEN), </a:t>
            </a:r>
            <a:r>
              <a:rPr lang="zh-CN" altLang="en-US" sz="3200" b="1" dirty="0"/>
              <a:t>标记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j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的指针；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if f(n, 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)&lt;f(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 then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 f(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)=f(n, 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), </a:t>
            </a:r>
            <a:r>
              <a:rPr lang="zh-CN" altLang="zh-CN" sz="3200" b="1" dirty="0"/>
              <a:t>标记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zh-CN" altLang="zh-CN" sz="3200" b="1" dirty="0"/>
              <a:t>到</a:t>
            </a:r>
            <a:r>
              <a:rPr lang="en-US" altLang="zh-CN" sz="3200" b="1" dirty="0"/>
              <a:t>n</a:t>
            </a:r>
            <a:r>
              <a:rPr lang="zh-CN" altLang="zh-CN" sz="3200" b="1" dirty="0"/>
              <a:t>的指针；</a:t>
            </a:r>
            <a:endParaRPr lang="zh-CN" altLang="en-US" sz="28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if f(n, m</a:t>
            </a:r>
            <a:r>
              <a:rPr lang="en-US" altLang="zh-CN" sz="3600" b="1" baseline="-25000" dirty="0"/>
              <a:t>l</a:t>
            </a:r>
            <a:r>
              <a:rPr lang="en-US" altLang="zh-CN" sz="3200" b="1" dirty="0"/>
              <a:t>)&lt;f(m</a:t>
            </a:r>
            <a:r>
              <a:rPr lang="en-US" altLang="zh-CN" sz="3600" b="1" baseline="-25000" dirty="0"/>
              <a:t>l</a:t>
            </a:r>
            <a:r>
              <a:rPr lang="en-US" altLang="zh-CN" sz="3200" b="1" dirty="0"/>
              <a:t>,) then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 f(m</a:t>
            </a:r>
            <a:r>
              <a:rPr lang="en-US" altLang="zh-CN" sz="3600" b="1" baseline="-25000" dirty="0"/>
              <a:t>l</a:t>
            </a:r>
            <a:r>
              <a:rPr lang="en-US" altLang="zh-CN" sz="3200" b="1" dirty="0"/>
              <a:t>)=f(n, m</a:t>
            </a:r>
            <a:r>
              <a:rPr lang="en-US" altLang="zh-CN" sz="3200" b="1" baseline="-25000" dirty="0"/>
              <a:t>l</a:t>
            </a:r>
            <a:r>
              <a:rPr lang="en-US" altLang="zh-CN" sz="3200" b="1" dirty="0"/>
              <a:t>),</a:t>
            </a:r>
            <a:r>
              <a:rPr lang="zh-CN" altLang="en-US" sz="3200" b="1" dirty="0"/>
              <a:t>标记</a:t>
            </a:r>
            <a:r>
              <a:rPr lang="en-US" altLang="zh-CN" sz="3200" b="1" dirty="0"/>
              <a:t>m</a:t>
            </a:r>
            <a:r>
              <a:rPr lang="en-US" altLang="zh-CN" sz="3200" b="1" baseline="-25000" dirty="0"/>
              <a:t>l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的指针</a:t>
            </a:r>
            <a:r>
              <a:rPr lang="en-US" altLang="zh-CN" sz="3200" b="1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       ADD(m</a:t>
            </a:r>
            <a:r>
              <a:rPr lang="en-US" altLang="zh-CN" sz="3200" b="1" baseline="-25000" dirty="0"/>
              <a:t>l</a:t>
            </a:r>
            <a:r>
              <a:rPr lang="en-US" altLang="zh-CN" sz="3200" b="1" dirty="0"/>
              <a:t>, OPEN);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OPEN</a:t>
            </a:r>
            <a:r>
              <a:rPr lang="zh-CN" altLang="zh-CN" sz="3200" b="1" dirty="0"/>
              <a:t>中的节点按</a:t>
            </a:r>
            <a:r>
              <a:rPr lang="en-US" altLang="zh-CN" sz="3200" b="1" dirty="0"/>
              <a:t>f</a:t>
            </a:r>
            <a:r>
              <a:rPr lang="zh-CN" altLang="zh-CN" sz="3200" b="1" dirty="0"/>
              <a:t>值从小到大排序；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end 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return FAIL;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搜索问题（续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/>
          </a:p>
        </p:txBody>
      </p:sp>
      <p:grpSp>
        <p:nvGrpSpPr>
          <p:cNvPr id="134146" name="Group 2"/>
          <p:cNvGrpSpPr>
            <a:grpSpLocks/>
          </p:cNvGrpSpPr>
          <p:nvPr/>
        </p:nvGrpSpPr>
        <p:grpSpPr bwMode="auto">
          <a:xfrm>
            <a:off x="2597149" y="1918571"/>
            <a:ext cx="4850785" cy="4157763"/>
            <a:chOff x="3240" y="3060"/>
            <a:chExt cx="4770" cy="4620"/>
          </a:xfrm>
        </p:grpSpPr>
        <p:sp>
          <p:nvSpPr>
            <p:cNvPr id="134147" name="AutoShape 3"/>
            <p:cNvSpPr>
              <a:spLocks noChangeArrowheads="1"/>
            </p:cNvSpPr>
            <p:nvPr/>
          </p:nvSpPr>
          <p:spPr bwMode="auto">
            <a:xfrm>
              <a:off x="3240" y="3555"/>
              <a:ext cx="3060" cy="3495"/>
            </a:xfrm>
            <a:prstGeom prst="flowChartExtra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48" name="Freeform 4"/>
            <p:cNvSpPr>
              <a:spLocks/>
            </p:cNvSpPr>
            <p:nvPr/>
          </p:nvSpPr>
          <p:spPr bwMode="auto">
            <a:xfrm>
              <a:off x="3780" y="3585"/>
              <a:ext cx="990" cy="3465"/>
            </a:xfrm>
            <a:custGeom>
              <a:avLst/>
              <a:gdLst/>
              <a:ahLst/>
              <a:cxnLst>
                <a:cxn ang="0">
                  <a:pos x="990" y="0"/>
                </a:cxn>
                <a:cxn ang="0">
                  <a:pos x="840" y="630"/>
                </a:cxn>
                <a:cxn ang="0">
                  <a:pos x="825" y="975"/>
                </a:cxn>
                <a:cxn ang="0">
                  <a:pos x="810" y="1500"/>
                </a:cxn>
                <a:cxn ang="0">
                  <a:pos x="660" y="1785"/>
                </a:cxn>
                <a:cxn ang="0">
                  <a:pos x="390" y="2055"/>
                </a:cxn>
                <a:cxn ang="0">
                  <a:pos x="435" y="2535"/>
                </a:cxn>
                <a:cxn ang="0">
                  <a:pos x="360" y="3030"/>
                </a:cxn>
                <a:cxn ang="0">
                  <a:pos x="0" y="3465"/>
                </a:cxn>
              </a:cxnLst>
              <a:rect l="0" t="0" r="r" b="b"/>
              <a:pathLst>
                <a:path w="990" h="3465">
                  <a:moveTo>
                    <a:pt x="990" y="0"/>
                  </a:moveTo>
                  <a:lnTo>
                    <a:pt x="840" y="630"/>
                  </a:lnTo>
                  <a:lnTo>
                    <a:pt x="825" y="975"/>
                  </a:lnTo>
                  <a:lnTo>
                    <a:pt x="810" y="1500"/>
                  </a:lnTo>
                  <a:lnTo>
                    <a:pt x="660" y="1785"/>
                  </a:lnTo>
                  <a:lnTo>
                    <a:pt x="390" y="2055"/>
                  </a:lnTo>
                  <a:lnTo>
                    <a:pt x="435" y="2535"/>
                  </a:lnTo>
                  <a:lnTo>
                    <a:pt x="360" y="3030"/>
                  </a:lnTo>
                  <a:lnTo>
                    <a:pt x="0" y="34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49" name="Freeform 5"/>
            <p:cNvSpPr>
              <a:spLocks/>
            </p:cNvSpPr>
            <p:nvPr/>
          </p:nvSpPr>
          <p:spPr bwMode="auto">
            <a:xfrm>
              <a:off x="4770" y="3600"/>
              <a:ext cx="870" cy="3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465"/>
                </a:cxn>
                <a:cxn ang="0">
                  <a:pos x="195" y="975"/>
                </a:cxn>
                <a:cxn ang="0">
                  <a:pos x="285" y="1605"/>
                </a:cxn>
                <a:cxn ang="0">
                  <a:pos x="435" y="2280"/>
                </a:cxn>
                <a:cxn ang="0">
                  <a:pos x="705" y="2775"/>
                </a:cxn>
                <a:cxn ang="0">
                  <a:pos x="810" y="3180"/>
                </a:cxn>
                <a:cxn ang="0">
                  <a:pos x="870" y="3450"/>
                </a:cxn>
              </a:cxnLst>
              <a:rect l="0" t="0" r="r" b="b"/>
              <a:pathLst>
                <a:path w="870" h="3450">
                  <a:moveTo>
                    <a:pt x="0" y="0"/>
                  </a:moveTo>
                  <a:lnTo>
                    <a:pt x="45" y="465"/>
                  </a:lnTo>
                  <a:lnTo>
                    <a:pt x="195" y="975"/>
                  </a:lnTo>
                  <a:lnTo>
                    <a:pt x="285" y="1605"/>
                  </a:lnTo>
                  <a:lnTo>
                    <a:pt x="435" y="2280"/>
                  </a:lnTo>
                  <a:lnTo>
                    <a:pt x="705" y="2775"/>
                  </a:lnTo>
                  <a:lnTo>
                    <a:pt x="810" y="3180"/>
                  </a:lnTo>
                  <a:lnTo>
                    <a:pt x="870" y="34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0" name="Freeform 6"/>
            <p:cNvSpPr>
              <a:spLocks/>
            </p:cNvSpPr>
            <p:nvPr/>
          </p:nvSpPr>
          <p:spPr bwMode="auto">
            <a:xfrm>
              <a:off x="4530" y="3555"/>
              <a:ext cx="585" cy="3495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180" y="720"/>
                </a:cxn>
                <a:cxn ang="0">
                  <a:pos x="345" y="1185"/>
                </a:cxn>
                <a:cxn ang="0">
                  <a:pos x="45" y="1905"/>
                </a:cxn>
                <a:cxn ang="0">
                  <a:pos x="585" y="2865"/>
                </a:cxn>
                <a:cxn ang="0">
                  <a:pos x="0" y="3495"/>
                </a:cxn>
              </a:cxnLst>
              <a:rect l="0" t="0" r="r" b="b"/>
              <a:pathLst>
                <a:path w="585" h="3495">
                  <a:moveTo>
                    <a:pt x="240" y="0"/>
                  </a:moveTo>
                  <a:lnTo>
                    <a:pt x="180" y="720"/>
                  </a:lnTo>
                  <a:lnTo>
                    <a:pt x="345" y="1185"/>
                  </a:lnTo>
                  <a:lnTo>
                    <a:pt x="45" y="1905"/>
                  </a:lnTo>
                  <a:lnTo>
                    <a:pt x="585" y="2865"/>
                  </a:lnTo>
                  <a:lnTo>
                    <a:pt x="0" y="349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 flipV="1">
              <a:off x="5010" y="6705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2" name="Line 8"/>
            <p:cNvSpPr>
              <a:spLocks noChangeShapeType="1"/>
            </p:cNvSpPr>
            <p:nvPr/>
          </p:nvSpPr>
          <p:spPr bwMode="auto">
            <a:xfrm flipV="1">
              <a:off x="4635" y="6420"/>
              <a:ext cx="87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 flipV="1">
              <a:off x="4260" y="6225"/>
              <a:ext cx="1140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4" name="Line 10"/>
            <p:cNvSpPr>
              <a:spLocks noChangeShapeType="1"/>
            </p:cNvSpPr>
            <p:nvPr/>
          </p:nvSpPr>
          <p:spPr bwMode="auto">
            <a:xfrm flipV="1">
              <a:off x="3930" y="6060"/>
              <a:ext cx="1350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5" name="Line 11"/>
            <p:cNvSpPr>
              <a:spLocks noChangeShapeType="1"/>
            </p:cNvSpPr>
            <p:nvPr/>
          </p:nvSpPr>
          <p:spPr bwMode="auto">
            <a:xfrm flipV="1">
              <a:off x="4155" y="5880"/>
              <a:ext cx="1065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6" name="Line 12"/>
            <p:cNvSpPr>
              <a:spLocks noChangeShapeType="1"/>
            </p:cNvSpPr>
            <p:nvPr/>
          </p:nvSpPr>
          <p:spPr bwMode="auto">
            <a:xfrm flipV="1">
              <a:off x="4185" y="5655"/>
              <a:ext cx="975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 flipV="1">
              <a:off x="4215" y="5355"/>
              <a:ext cx="855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8" name="Line 14"/>
            <p:cNvSpPr>
              <a:spLocks noChangeShapeType="1"/>
            </p:cNvSpPr>
            <p:nvPr/>
          </p:nvSpPr>
          <p:spPr bwMode="auto">
            <a:xfrm flipV="1">
              <a:off x="4185" y="5085"/>
              <a:ext cx="8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59" name="Line 15"/>
            <p:cNvSpPr>
              <a:spLocks noChangeShapeType="1"/>
            </p:cNvSpPr>
            <p:nvPr/>
          </p:nvSpPr>
          <p:spPr bwMode="auto">
            <a:xfrm flipV="1">
              <a:off x="4545" y="4770"/>
              <a:ext cx="45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 flipV="1">
              <a:off x="4605" y="4500"/>
              <a:ext cx="33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1" name="Line 17"/>
            <p:cNvSpPr>
              <a:spLocks noChangeShapeType="1"/>
            </p:cNvSpPr>
            <p:nvPr/>
          </p:nvSpPr>
          <p:spPr bwMode="auto">
            <a:xfrm flipV="1">
              <a:off x="4620" y="4215"/>
              <a:ext cx="225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2" name="Line 18"/>
            <p:cNvSpPr>
              <a:spLocks noChangeShapeType="1"/>
            </p:cNvSpPr>
            <p:nvPr/>
          </p:nvSpPr>
          <p:spPr bwMode="auto">
            <a:xfrm flipV="1">
              <a:off x="4650" y="3945"/>
              <a:ext cx="150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3" name="Oval 19"/>
            <p:cNvSpPr>
              <a:spLocks noChangeArrowheads="1"/>
            </p:cNvSpPr>
            <p:nvPr/>
          </p:nvSpPr>
          <p:spPr bwMode="auto">
            <a:xfrm>
              <a:off x="4485" y="696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4" name="Oval 20"/>
            <p:cNvSpPr>
              <a:spLocks noChangeArrowheads="1"/>
            </p:cNvSpPr>
            <p:nvPr/>
          </p:nvSpPr>
          <p:spPr bwMode="auto">
            <a:xfrm>
              <a:off x="5025" y="633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5" name="Oval 21"/>
            <p:cNvSpPr>
              <a:spLocks noChangeArrowheads="1"/>
            </p:cNvSpPr>
            <p:nvPr/>
          </p:nvSpPr>
          <p:spPr bwMode="auto">
            <a:xfrm>
              <a:off x="4515" y="537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6" name="Oval 22"/>
            <p:cNvSpPr>
              <a:spLocks noChangeArrowheads="1"/>
            </p:cNvSpPr>
            <p:nvPr/>
          </p:nvSpPr>
          <p:spPr bwMode="auto">
            <a:xfrm>
              <a:off x="4815" y="465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7" name="Oval 23"/>
            <p:cNvSpPr>
              <a:spLocks noChangeArrowheads="1"/>
            </p:cNvSpPr>
            <p:nvPr/>
          </p:nvSpPr>
          <p:spPr bwMode="auto">
            <a:xfrm>
              <a:off x="4650" y="41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68" name="Text Box 24"/>
            <p:cNvSpPr txBox="1">
              <a:spLocks noChangeArrowheads="1"/>
            </p:cNvSpPr>
            <p:nvPr/>
          </p:nvSpPr>
          <p:spPr bwMode="auto">
            <a:xfrm>
              <a:off x="4455" y="3060"/>
              <a:ext cx="795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S</a:t>
              </a:r>
              <a:r>
                <a:rPr kumimoji="0" lang="en-US" altLang="zh-CN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4169" name="AutoShape 25"/>
            <p:cNvSpPr>
              <a:spLocks noChangeArrowheads="1"/>
            </p:cNvSpPr>
            <p:nvPr/>
          </p:nvSpPr>
          <p:spPr bwMode="auto">
            <a:xfrm>
              <a:off x="6150" y="3585"/>
              <a:ext cx="1860" cy="450"/>
            </a:xfrm>
            <a:prstGeom prst="wedgeRectCallout">
              <a:avLst>
                <a:gd name="adj1" fmla="val -105644"/>
                <a:gd name="adj2" fmla="val 17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问题全状态空间</a:t>
              </a:r>
              <a:endParaRPr kumimoji="0" lang="zh-CN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4170" name="AutoShape 26"/>
            <p:cNvSpPr>
              <a:spLocks noChangeArrowheads="1"/>
            </p:cNvSpPr>
            <p:nvPr/>
          </p:nvSpPr>
          <p:spPr bwMode="auto">
            <a:xfrm>
              <a:off x="5940" y="4425"/>
              <a:ext cx="1260" cy="450"/>
            </a:xfrm>
            <a:prstGeom prst="wedgeRectCallout">
              <a:avLst>
                <a:gd name="adj1" fmla="val -132144"/>
                <a:gd name="adj2" fmla="val 17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搜索空间</a:t>
              </a:r>
              <a:endParaRPr kumimoji="0" lang="zh-CN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4171" name="AutoShape 27"/>
            <p:cNvSpPr>
              <a:spLocks noChangeArrowheads="1"/>
            </p:cNvSpPr>
            <p:nvPr/>
          </p:nvSpPr>
          <p:spPr bwMode="auto">
            <a:xfrm>
              <a:off x="6000" y="5130"/>
              <a:ext cx="1260" cy="450"/>
            </a:xfrm>
            <a:prstGeom prst="wedgeRectCallout">
              <a:avLst>
                <a:gd name="adj1" fmla="val -132144"/>
                <a:gd name="adj2" fmla="val 17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解路径</a:t>
              </a:r>
              <a:endParaRPr kumimoji="0" lang="zh-CN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4172" name="Text Box 28"/>
            <p:cNvSpPr txBox="1">
              <a:spLocks noChangeArrowheads="1"/>
            </p:cNvSpPr>
            <p:nvPr/>
          </p:nvSpPr>
          <p:spPr bwMode="auto">
            <a:xfrm>
              <a:off x="4170" y="7200"/>
              <a:ext cx="795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S</a:t>
              </a:r>
              <a:r>
                <a:rPr kumimoji="0" lang="en-US" altLang="zh-CN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如何得到解路径？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/>
              <a:t>从目标开始，顺序访问父节点，直到初始节点。</a:t>
            </a: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4599612" y="2283738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75"/>
          <p:cNvSpPr txBox="1"/>
          <p:nvPr/>
        </p:nvSpPr>
        <p:spPr>
          <a:xfrm>
            <a:off x="4783387" y="2801117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76"/>
          <p:cNvSpPr txBox="1"/>
          <p:nvPr/>
        </p:nvSpPr>
        <p:spPr>
          <a:xfrm>
            <a:off x="3628701" y="2822862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77"/>
          <p:cNvSpPr txBox="1"/>
          <p:nvPr/>
        </p:nvSpPr>
        <p:spPr>
          <a:xfrm>
            <a:off x="5535216" y="2778306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89"/>
          <p:cNvSpPr txBox="1"/>
          <p:nvPr/>
        </p:nvSpPr>
        <p:spPr>
          <a:xfrm>
            <a:off x="3580155" y="4181814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90"/>
          <p:cNvSpPr txBox="1"/>
          <p:nvPr/>
        </p:nvSpPr>
        <p:spPr>
          <a:xfrm>
            <a:off x="2790188" y="3981313"/>
            <a:ext cx="325780" cy="32452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100"/>
          <p:cNvSpPr txBox="1"/>
          <p:nvPr/>
        </p:nvSpPr>
        <p:spPr>
          <a:xfrm>
            <a:off x="3800817" y="5300165"/>
            <a:ext cx="325629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979150" y="2190170"/>
            <a:ext cx="238905" cy="241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400" kern="10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09"/>
          <p:cNvSpPr txBox="1"/>
          <p:nvPr/>
        </p:nvSpPr>
        <p:spPr>
          <a:xfrm>
            <a:off x="3447759" y="3339710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=7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10"/>
          <p:cNvSpPr txBox="1"/>
          <p:nvPr/>
        </p:nvSpPr>
        <p:spPr>
          <a:xfrm>
            <a:off x="4886472" y="3446643"/>
            <a:ext cx="625974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=10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11"/>
          <p:cNvSpPr txBox="1"/>
          <p:nvPr/>
        </p:nvSpPr>
        <p:spPr>
          <a:xfrm>
            <a:off x="5630557" y="3397633"/>
            <a:ext cx="625974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=9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3116766" y="3161487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13"/>
          <p:cNvSpPr txBox="1"/>
          <p:nvPr/>
        </p:nvSpPr>
        <p:spPr>
          <a:xfrm>
            <a:off x="2212349" y="4707573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=14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14"/>
          <p:cNvSpPr txBox="1"/>
          <p:nvPr/>
        </p:nvSpPr>
        <p:spPr>
          <a:xfrm>
            <a:off x="3232687" y="4707573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=6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22"/>
          <p:cNvSpPr txBox="1"/>
          <p:nvPr/>
        </p:nvSpPr>
        <p:spPr>
          <a:xfrm>
            <a:off x="4468097" y="5928402"/>
            <a:ext cx="626357" cy="324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=8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902321" y="4493705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346255" y="2586717"/>
            <a:ext cx="1356148" cy="8597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/>
          <p:cNvSpPr>
            <a:spLocks noChangeAspect="1"/>
          </p:cNvSpPr>
          <p:nvPr/>
        </p:nvSpPr>
        <p:spPr>
          <a:xfrm>
            <a:off x="3182965" y="3442189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758489" y="2600083"/>
            <a:ext cx="11493" cy="847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>
            <a:spLocks noChangeAspect="1"/>
          </p:cNvSpPr>
          <p:nvPr/>
        </p:nvSpPr>
        <p:spPr>
          <a:xfrm>
            <a:off x="4617264" y="3460010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07033" y="2568894"/>
            <a:ext cx="1419358" cy="8354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>
            <a:off x="6082457" y="3411000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664008" y="4716484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2697510" y="4716484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14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869626" y="3767446"/>
            <a:ext cx="413740" cy="952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24189" y="3754079"/>
            <a:ext cx="477334" cy="9514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>
            <a:spLocks noChangeAspect="1"/>
          </p:cNvSpPr>
          <p:nvPr/>
        </p:nvSpPr>
        <p:spPr>
          <a:xfrm>
            <a:off x="4184769" y="5906125"/>
            <a:ext cx="303409" cy="306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sz="1400" kern="10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858189" y="5023919"/>
            <a:ext cx="476951" cy="8702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>
            <a:spLocks noChangeAspect="1"/>
          </p:cNvSpPr>
          <p:nvPr/>
        </p:nvSpPr>
        <p:spPr>
          <a:xfrm>
            <a:off x="4478702" y="5684187"/>
            <a:ext cx="238284" cy="240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400" kern="100" dirty="0">
              <a:solidFill>
                <a:srgbClr val="FF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4090812" y="4961308"/>
            <a:ext cx="574672" cy="941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522737" y="3675995"/>
            <a:ext cx="574672" cy="941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767659" y="2963377"/>
            <a:ext cx="753267" cy="541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3928A4-5050-4E58-B431-55149ACD32CA}" type="slidenum">
              <a:rPr lang="en-US" altLang="zh-CN" smtClean="0">
                <a:ea typeface="黑体" pitchFamily="49" charset="-122"/>
              </a:rPr>
              <a:pPr/>
              <a:t>41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一个</a:t>
            </a:r>
            <a:r>
              <a:rPr lang="en-US" altLang="zh-CN" dirty="0"/>
              <a:t>A</a:t>
            </a:r>
            <a:r>
              <a:rPr lang="zh-CN" altLang="en-US"/>
              <a:t>算法的例子：八数码问题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3505200"/>
            <a:ext cx="7772400" cy="3048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定义评价函数：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</a:t>
            </a:r>
            <a:r>
              <a:rPr lang="en-US" altLang="zh-CN" sz="3200" b="1" dirty="0"/>
              <a:t>f(n) = g(n) + h(n)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g(n)</a:t>
            </a:r>
            <a:r>
              <a:rPr lang="zh-CN" altLang="en-US" sz="3200" b="1" dirty="0"/>
              <a:t>为从初始节点到当前节点的耗散值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</a:t>
            </a:r>
            <a:r>
              <a:rPr lang="en-US" altLang="zh-CN" sz="3200" b="1" dirty="0"/>
              <a:t>h(n)</a:t>
            </a:r>
            <a:r>
              <a:rPr lang="zh-CN" altLang="en-US" sz="3200" b="1" dirty="0"/>
              <a:t>为当前节点“不在位”的将牌数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</a:t>
            </a:r>
          </a:p>
        </p:txBody>
      </p:sp>
      <p:sp>
        <p:nvSpPr>
          <p:cNvPr id="67589" name="Text Box 7"/>
          <p:cNvSpPr txBox="1">
            <a:spLocks noChangeArrowheads="1"/>
          </p:cNvSpPr>
          <p:nvPr/>
        </p:nvSpPr>
        <p:spPr bwMode="auto">
          <a:xfrm>
            <a:off x="2133600" y="1963390"/>
            <a:ext cx="1371600" cy="13849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dirty="0"/>
              <a:t>2    8    3</a:t>
            </a:r>
          </a:p>
          <a:p>
            <a:r>
              <a:rPr lang="en-US" altLang="zh-CN" sz="2800" b="1" dirty="0"/>
              <a:t>1    6    4</a:t>
            </a:r>
          </a:p>
          <a:p>
            <a:r>
              <a:rPr lang="en-US" altLang="zh-CN" sz="2800" b="1" dirty="0"/>
              <a:t>7          5</a:t>
            </a:r>
          </a:p>
        </p:txBody>
      </p:sp>
      <p:sp>
        <p:nvSpPr>
          <p:cNvPr id="67590" name="Text Box 9"/>
          <p:cNvSpPr txBox="1">
            <a:spLocks noChangeArrowheads="1"/>
          </p:cNvSpPr>
          <p:nvPr/>
        </p:nvSpPr>
        <p:spPr bwMode="auto">
          <a:xfrm>
            <a:off x="5334000" y="2047528"/>
            <a:ext cx="1371600" cy="13849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dirty="0"/>
              <a:t>1    2    3</a:t>
            </a:r>
          </a:p>
          <a:p>
            <a:r>
              <a:rPr lang="en-US" altLang="zh-CN" sz="2800" b="1" dirty="0"/>
              <a:t>8          4</a:t>
            </a:r>
          </a:p>
          <a:p>
            <a:r>
              <a:rPr lang="en-US" altLang="zh-CN" sz="2800" b="1" dirty="0"/>
              <a:t>7    6    5</a:t>
            </a:r>
          </a:p>
        </p:txBody>
      </p:sp>
      <p:sp>
        <p:nvSpPr>
          <p:cNvPr id="67591" name="AutoShape 11"/>
          <p:cNvSpPr>
            <a:spLocks noChangeArrowheads="1"/>
          </p:cNvSpPr>
          <p:nvPr/>
        </p:nvSpPr>
        <p:spPr bwMode="auto">
          <a:xfrm>
            <a:off x="3733800" y="2522538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7AEA0-19C8-434C-AEAA-FEDE6C997672}" type="slidenum">
              <a:rPr lang="en-US" altLang="zh-CN" smtClean="0">
                <a:ea typeface="黑体" pitchFamily="49" charset="-122"/>
              </a:rPr>
              <a:pPr/>
              <a:t>42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h</a:t>
            </a:r>
            <a:r>
              <a:rPr lang="zh-CN" altLang="en-US"/>
              <a:t>计算举例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		</a:t>
            </a:r>
            <a:r>
              <a:rPr lang="en-US" altLang="zh-CN" sz="3200" b="1" dirty="0"/>
              <a:t>h(n) =4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778250" y="1734790"/>
            <a:ext cx="1371600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2    8</a:t>
            </a:r>
            <a:r>
              <a:rPr lang="en-US" altLang="zh-CN" sz="2800" b="1" dirty="0"/>
              <a:t>    3</a:t>
            </a:r>
          </a:p>
          <a:p>
            <a:r>
              <a:rPr lang="en-US" altLang="zh-CN" sz="2800" b="1" dirty="0">
                <a:solidFill>
                  <a:srgbClr val="0000FF"/>
                </a:solidFill>
              </a:rPr>
              <a:t>1    6    </a:t>
            </a:r>
            <a:r>
              <a:rPr lang="en-US" altLang="zh-CN" sz="2800" b="1" dirty="0"/>
              <a:t>4</a:t>
            </a:r>
          </a:p>
          <a:p>
            <a:r>
              <a:rPr lang="en-US" altLang="zh-CN" sz="2800" b="1" dirty="0"/>
              <a:t>7          5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778250" y="1338591"/>
            <a:ext cx="1321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1    2    3</a:t>
            </a:r>
            <a:endParaRPr lang="en-US" altLang="zh-CN" sz="2800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276302" y="2158197"/>
            <a:ext cx="3497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endParaRPr lang="en-US" altLang="zh-CN" sz="2800" dirty="0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854450" y="3091191"/>
            <a:ext cx="11560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7    6    </a:t>
            </a:r>
            <a:endParaRPr lang="en-US" altLang="zh-CN" sz="2800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358887" y="2176791"/>
            <a:ext cx="349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</a:rPr>
              <a:t>8</a:t>
            </a:r>
            <a:endParaRPr lang="en-US" altLang="zh-CN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E13D9C-51C6-4998-93D8-3505FEEA5656}" type="slidenum">
              <a:rPr lang="en-US" altLang="zh-CN" smtClean="0">
                <a:ea typeface="黑体" pitchFamily="49" charset="-122"/>
              </a:rPr>
              <a:pPr/>
              <a:t>43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921125" y="154414"/>
            <a:ext cx="74732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600" b="1"/>
              <a:t>2   8   3</a:t>
            </a:r>
          </a:p>
          <a:p>
            <a:r>
              <a:rPr lang="en-US" altLang="zh-CN" sz="1600" b="1"/>
              <a:t>1   6   4</a:t>
            </a:r>
          </a:p>
          <a:p>
            <a:r>
              <a:rPr lang="en-US" altLang="zh-CN" sz="1600" b="1"/>
              <a:t>7        5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990600"/>
            <a:ext cx="3948113" cy="1060450"/>
            <a:chOff x="768" y="624"/>
            <a:chExt cx="2487" cy="668"/>
          </a:xfrm>
        </p:grpSpPr>
        <p:sp>
          <p:nvSpPr>
            <p:cNvPr id="69683" name="Text Box 3"/>
            <p:cNvSpPr txBox="1">
              <a:spLocks noChangeArrowheads="1"/>
            </p:cNvSpPr>
            <p:nvPr/>
          </p:nvSpPr>
          <p:spPr bwMode="auto">
            <a:xfrm>
              <a:off x="1728" y="76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2   8   3</a:t>
              </a:r>
            </a:p>
            <a:p>
              <a:r>
                <a:rPr lang="en-US" altLang="zh-CN" sz="1600" b="1"/>
                <a:t>1        4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84" name="Text Box 4"/>
            <p:cNvSpPr txBox="1">
              <a:spLocks noChangeArrowheads="1"/>
            </p:cNvSpPr>
            <p:nvPr/>
          </p:nvSpPr>
          <p:spPr bwMode="auto">
            <a:xfrm>
              <a:off x="768" y="76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2   8   3</a:t>
              </a:r>
            </a:p>
            <a:p>
              <a:r>
                <a:rPr lang="en-US" altLang="zh-CN" sz="1600" b="1"/>
                <a:t>1   6   4</a:t>
              </a:r>
            </a:p>
            <a:p>
              <a:r>
                <a:rPr lang="en-US" altLang="zh-CN" sz="1600" b="1"/>
                <a:t>    7    5</a:t>
              </a:r>
            </a:p>
          </p:txBody>
        </p:sp>
        <p:sp>
          <p:nvSpPr>
            <p:cNvPr id="69685" name="Text Box 5"/>
            <p:cNvSpPr txBox="1">
              <a:spLocks noChangeArrowheads="1"/>
            </p:cNvSpPr>
            <p:nvPr/>
          </p:nvSpPr>
          <p:spPr bwMode="auto">
            <a:xfrm>
              <a:off x="2784" y="76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2   8   3</a:t>
              </a:r>
            </a:p>
            <a:p>
              <a:r>
                <a:rPr lang="en-US" altLang="zh-CN" sz="1600" b="1"/>
                <a:t>1   6   4</a:t>
              </a:r>
            </a:p>
            <a:p>
              <a:r>
                <a:rPr lang="en-US" altLang="zh-CN" sz="1600" b="1"/>
                <a:t>7   5</a:t>
              </a:r>
            </a:p>
          </p:txBody>
        </p:sp>
        <p:sp>
          <p:nvSpPr>
            <p:cNvPr id="69686" name="Line 16"/>
            <p:cNvSpPr>
              <a:spLocks noChangeShapeType="1"/>
            </p:cNvSpPr>
            <p:nvPr/>
          </p:nvSpPr>
          <p:spPr bwMode="auto">
            <a:xfrm flipV="1">
              <a:off x="1968" y="6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687" name="Line 17"/>
            <p:cNvSpPr>
              <a:spLocks noChangeShapeType="1"/>
            </p:cNvSpPr>
            <p:nvPr/>
          </p:nvSpPr>
          <p:spPr bwMode="auto">
            <a:xfrm flipV="1">
              <a:off x="1056" y="624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688" name="Line 18"/>
            <p:cNvSpPr>
              <a:spLocks noChangeShapeType="1"/>
            </p:cNvSpPr>
            <p:nvPr/>
          </p:nvSpPr>
          <p:spPr bwMode="auto">
            <a:xfrm flipH="1" flipV="1">
              <a:off x="2016" y="624"/>
              <a:ext cx="10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2057400"/>
            <a:ext cx="3948113" cy="1136650"/>
            <a:chOff x="768" y="1296"/>
            <a:chExt cx="2487" cy="716"/>
          </a:xfrm>
        </p:grpSpPr>
        <p:sp>
          <p:nvSpPr>
            <p:cNvPr id="69677" name="Text Box 6"/>
            <p:cNvSpPr txBox="1">
              <a:spLocks noChangeArrowheads="1"/>
            </p:cNvSpPr>
            <p:nvPr/>
          </p:nvSpPr>
          <p:spPr bwMode="auto">
            <a:xfrm>
              <a:off x="1728" y="148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2        3</a:t>
              </a:r>
            </a:p>
            <a:p>
              <a:r>
                <a:rPr lang="en-US" altLang="zh-CN" sz="1600" b="1"/>
                <a:t>1   8   4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78" name="Text Box 7"/>
            <p:cNvSpPr txBox="1">
              <a:spLocks noChangeArrowheads="1"/>
            </p:cNvSpPr>
            <p:nvPr/>
          </p:nvSpPr>
          <p:spPr bwMode="auto">
            <a:xfrm>
              <a:off x="768" y="148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2   8   3</a:t>
              </a:r>
            </a:p>
            <a:p>
              <a:r>
                <a:rPr lang="en-US" altLang="zh-CN" sz="1600" b="1"/>
                <a:t>     1   4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79" name="Text Box 8"/>
            <p:cNvSpPr txBox="1">
              <a:spLocks noChangeArrowheads="1"/>
            </p:cNvSpPr>
            <p:nvPr/>
          </p:nvSpPr>
          <p:spPr bwMode="auto">
            <a:xfrm>
              <a:off x="2784" y="148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 dirty="0"/>
                <a:t>2   8   3</a:t>
              </a:r>
            </a:p>
            <a:p>
              <a:r>
                <a:rPr lang="en-US" altLang="zh-CN" sz="1600" b="1" dirty="0"/>
                <a:t>1   4</a:t>
              </a:r>
            </a:p>
            <a:p>
              <a:r>
                <a:rPr lang="en-US" altLang="zh-CN" sz="1600" b="1" dirty="0"/>
                <a:t>7    6  5</a:t>
              </a:r>
            </a:p>
          </p:txBody>
        </p:sp>
        <p:sp>
          <p:nvSpPr>
            <p:cNvPr id="69680" name="Line 19"/>
            <p:cNvSpPr>
              <a:spLocks noChangeShapeType="1"/>
            </p:cNvSpPr>
            <p:nvPr/>
          </p:nvSpPr>
          <p:spPr bwMode="auto">
            <a:xfrm flipV="1">
              <a:off x="196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V="1">
              <a:off x="1056" y="1296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 flipV="1">
              <a:off x="2016" y="1296"/>
              <a:ext cx="105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371600" y="3200400"/>
            <a:ext cx="2271713" cy="1289050"/>
            <a:chOff x="144" y="2016"/>
            <a:chExt cx="1431" cy="812"/>
          </a:xfrm>
        </p:grpSpPr>
        <p:sp>
          <p:nvSpPr>
            <p:cNvPr id="69673" name="Text Box 10"/>
            <p:cNvSpPr txBox="1">
              <a:spLocks noChangeArrowheads="1"/>
            </p:cNvSpPr>
            <p:nvPr/>
          </p:nvSpPr>
          <p:spPr bwMode="auto">
            <a:xfrm>
              <a:off x="1104" y="2305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2   8   3</a:t>
              </a:r>
            </a:p>
            <a:p>
              <a:r>
                <a:rPr lang="en-US" altLang="zh-CN" sz="1600" b="1"/>
                <a:t>7   1   4</a:t>
              </a:r>
            </a:p>
            <a:p>
              <a:r>
                <a:rPr lang="en-US" altLang="zh-CN" sz="1600" b="1"/>
                <a:t>    6    5</a:t>
              </a:r>
            </a:p>
          </p:txBody>
        </p:sp>
        <p:sp>
          <p:nvSpPr>
            <p:cNvPr id="69674" name="Text Box 12"/>
            <p:cNvSpPr txBox="1">
              <a:spLocks noChangeArrowheads="1"/>
            </p:cNvSpPr>
            <p:nvPr/>
          </p:nvSpPr>
          <p:spPr bwMode="auto">
            <a:xfrm>
              <a:off x="144" y="2305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     8   3</a:t>
              </a:r>
            </a:p>
            <a:p>
              <a:r>
                <a:rPr lang="en-US" altLang="zh-CN" sz="1600" b="1"/>
                <a:t>2   1   4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75" name="Line 22"/>
            <p:cNvSpPr>
              <a:spLocks noChangeShapeType="1"/>
            </p:cNvSpPr>
            <p:nvPr/>
          </p:nvSpPr>
          <p:spPr bwMode="auto">
            <a:xfrm flipV="1">
              <a:off x="432" y="201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676" name="Line 23"/>
            <p:cNvSpPr>
              <a:spLocks noChangeShapeType="1"/>
            </p:cNvSpPr>
            <p:nvPr/>
          </p:nvSpPr>
          <p:spPr bwMode="auto">
            <a:xfrm flipH="1" flipV="1">
              <a:off x="100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267201" y="3200400"/>
            <a:ext cx="2576513" cy="1289050"/>
            <a:chOff x="1968" y="2016"/>
            <a:chExt cx="1623" cy="812"/>
          </a:xfrm>
        </p:grpSpPr>
        <p:sp>
          <p:nvSpPr>
            <p:cNvPr id="69669" name="Text Box 9"/>
            <p:cNvSpPr txBox="1">
              <a:spLocks noChangeArrowheads="1"/>
            </p:cNvSpPr>
            <p:nvPr/>
          </p:nvSpPr>
          <p:spPr bwMode="auto">
            <a:xfrm>
              <a:off x="2064" y="2305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     2   3</a:t>
              </a:r>
            </a:p>
            <a:p>
              <a:r>
                <a:rPr lang="en-US" altLang="zh-CN" sz="1600" b="1"/>
                <a:t>1   8   4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70" name="Text Box 11"/>
            <p:cNvSpPr txBox="1">
              <a:spLocks noChangeArrowheads="1"/>
            </p:cNvSpPr>
            <p:nvPr/>
          </p:nvSpPr>
          <p:spPr bwMode="auto">
            <a:xfrm>
              <a:off x="3120" y="2305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2   3</a:t>
              </a:r>
            </a:p>
            <a:p>
              <a:r>
                <a:rPr lang="en-US" altLang="zh-CN" sz="1600" b="1"/>
                <a:t>1   8   4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71" name="Line 24"/>
            <p:cNvSpPr>
              <a:spLocks noChangeShapeType="1"/>
            </p:cNvSpPr>
            <p:nvPr/>
          </p:nvSpPr>
          <p:spPr bwMode="auto">
            <a:xfrm flipH="1" flipV="1">
              <a:off x="196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672" name="Line 25"/>
            <p:cNvSpPr>
              <a:spLocks noChangeShapeType="1"/>
            </p:cNvSpPr>
            <p:nvPr/>
          </p:nvSpPr>
          <p:spPr bwMode="auto">
            <a:xfrm flipH="1" flipV="1">
              <a:off x="2016" y="2016"/>
              <a:ext cx="13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419600" y="4495800"/>
            <a:ext cx="793750" cy="1060450"/>
            <a:chOff x="2064" y="2832"/>
            <a:chExt cx="500" cy="668"/>
          </a:xfrm>
        </p:grpSpPr>
        <p:sp>
          <p:nvSpPr>
            <p:cNvPr id="69667" name="Text Box 13"/>
            <p:cNvSpPr txBox="1">
              <a:spLocks noChangeArrowheads="1"/>
            </p:cNvSpPr>
            <p:nvPr/>
          </p:nvSpPr>
          <p:spPr bwMode="auto">
            <a:xfrm>
              <a:off x="2064" y="2977"/>
              <a:ext cx="500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1   2    3</a:t>
              </a:r>
            </a:p>
            <a:p>
              <a:r>
                <a:rPr lang="en-US" altLang="zh-CN" sz="1600" b="1"/>
                <a:t>     8   4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68" name="Line 26"/>
            <p:cNvSpPr>
              <a:spLocks noChangeShapeType="1"/>
            </p:cNvSpPr>
            <p:nvPr/>
          </p:nvSpPr>
          <p:spPr bwMode="auto">
            <a:xfrm flipV="1">
              <a:off x="230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667000" y="5562600"/>
            <a:ext cx="4287838" cy="1060450"/>
            <a:chOff x="960" y="3504"/>
            <a:chExt cx="2701" cy="668"/>
          </a:xfrm>
        </p:grpSpPr>
        <p:sp>
          <p:nvSpPr>
            <p:cNvPr id="69663" name="Text Box 14"/>
            <p:cNvSpPr txBox="1">
              <a:spLocks noChangeArrowheads="1"/>
            </p:cNvSpPr>
            <p:nvPr/>
          </p:nvSpPr>
          <p:spPr bwMode="auto">
            <a:xfrm>
              <a:off x="960" y="364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1   2   3</a:t>
              </a:r>
            </a:p>
            <a:p>
              <a:r>
                <a:rPr lang="en-US" altLang="zh-CN" sz="1600" b="1"/>
                <a:t>8        4</a:t>
              </a:r>
            </a:p>
            <a:p>
              <a:r>
                <a:rPr lang="en-US" altLang="zh-CN" sz="1600" b="1"/>
                <a:t>7   6   5</a:t>
              </a:r>
            </a:p>
          </p:txBody>
        </p:sp>
        <p:sp>
          <p:nvSpPr>
            <p:cNvPr id="69664" name="Text Box 15"/>
            <p:cNvSpPr txBox="1">
              <a:spLocks noChangeArrowheads="1"/>
            </p:cNvSpPr>
            <p:nvPr/>
          </p:nvSpPr>
          <p:spPr bwMode="auto">
            <a:xfrm>
              <a:off x="3190" y="3649"/>
              <a:ext cx="471" cy="5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600" b="1"/>
                <a:t>1   2   3</a:t>
              </a:r>
            </a:p>
            <a:p>
              <a:r>
                <a:rPr lang="en-US" altLang="zh-CN" sz="1600" b="1"/>
                <a:t>7   8   4</a:t>
              </a:r>
            </a:p>
            <a:p>
              <a:r>
                <a:rPr lang="en-US" altLang="zh-CN" sz="1600" b="1"/>
                <a:t>     6   5</a:t>
              </a:r>
            </a:p>
          </p:txBody>
        </p:sp>
        <p:sp>
          <p:nvSpPr>
            <p:cNvPr id="69665" name="Line 27"/>
            <p:cNvSpPr>
              <a:spLocks noChangeShapeType="1"/>
            </p:cNvSpPr>
            <p:nvPr/>
          </p:nvSpPr>
          <p:spPr bwMode="auto">
            <a:xfrm flipV="1">
              <a:off x="1200" y="3504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666" name="Line 28"/>
            <p:cNvSpPr>
              <a:spLocks noChangeShapeType="1"/>
            </p:cNvSpPr>
            <p:nvPr/>
          </p:nvSpPr>
          <p:spPr bwMode="auto">
            <a:xfrm flipH="1" flipV="1">
              <a:off x="2304" y="3504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4703971" y="-16698"/>
            <a:ext cx="580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s(4)</a:t>
            </a:r>
          </a:p>
        </p:txBody>
      </p: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1654798" y="1431102"/>
            <a:ext cx="6591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A(6)</a:t>
            </a:r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4710011" y="1521589"/>
            <a:ext cx="644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B(4)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6462611" y="1431102"/>
            <a:ext cx="644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C(6)</a:t>
            </a:r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1724586" y="2574102"/>
            <a:ext cx="671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D(5)</a:t>
            </a:r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4722835" y="2574102"/>
            <a:ext cx="619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E(5)</a:t>
            </a: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6396892" y="2574102"/>
            <a:ext cx="611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F(6)</a:t>
            </a:r>
          </a:p>
        </p:txBody>
      </p:sp>
      <p:sp>
        <p:nvSpPr>
          <p:cNvPr id="115755" name="Text Box 43"/>
          <p:cNvSpPr txBox="1">
            <a:spLocks noChangeArrowheads="1"/>
          </p:cNvSpPr>
          <p:nvPr/>
        </p:nvSpPr>
        <p:spPr bwMode="auto">
          <a:xfrm>
            <a:off x="1407148" y="4555302"/>
            <a:ext cx="6591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G(6)</a:t>
            </a:r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2937373" y="4555302"/>
            <a:ext cx="6848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H(7)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5186571" y="3869502"/>
            <a:ext cx="580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I(5)</a:t>
            </a:r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6972300" y="3869502"/>
            <a:ext cx="539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J(7)</a:t>
            </a:r>
          </a:p>
        </p:txBody>
      </p:sp>
      <p:sp>
        <p:nvSpPr>
          <p:cNvPr id="115759" name="Text Box 47"/>
          <p:cNvSpPr txBox="1">
            <a:spLocks noChangeArrowheads="1"/>
          </p:cNvSpPr>
          <p:nvPr/>
        </p:nvSpPr>
        <p:spPr bwMode="auto">
          <a:xfrm>
            <a:off x="5269550" y="5088702"/>
            <a:ext cx="655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K(5)</a:t>
            </a:r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1979635" y="6003102"/>
            <a:ext cx="619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L(5)</a:t>
            </a:r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7086600" y="5926902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M(7)</a:t>
            </a: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3526259" y="6155502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目标</a:t>
            </a:r>
          </a:p>
        </p:txBody>
      </p:sp>
      <p:sp>
        <p:nvSpPr>
          <p:cNvPr id="115764" name="Oval 52"/>
          <p:cNvSpPr>
            <a:spLocks noChangeArrowheads="1"/>
          </p:cNvSpPr>
          <p:nvPr/>
        </p:nvSpPr>
        <p:spPr bwMode="auto">
          <a:xfrm>
            <a:off x="4802188" y="343784"/>
            <a:ext cx="223837" cy="4760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765" name="Oval 53"/>
          <p:cNvSpPr>
            <a:spLocks noChangeArrowheads="1"/>
          </p:cNvSpPr>
          <p:nvPr/>
        </p:nvSpPr>
        <p:spPr bwMode="auto">
          <a:xfrm>
            <a:off x="4725988" y="1105784"/>
            <a:ext cx="223837" cy="4760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5767" name="Oval 55"/>
          <p:cNvSpPr>
            <a:spLocks noChangeArrowheads="1"/>
          </p:cNvSpPr>
          <p:nvPr/>
        </p:nvSpPr>
        <p:spPr bwMode="auto">
          <a:xfrm>
            <a:off x="3201988" y="2248784"/>
            <a:ext cx="223837" cy="4760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768" name="Oval 56"/>
          <p:cNvSpPr>
            <a:spLocks noChangeArrowheads="1"/>
          </p:cNvSpPr>
          <p:nvPr/>
        </p:nvSpPr>
        <p:spPr bwMode="auto">
          <a:xfrm>
            <a:off x="4725988" y="2172584"/>
            <a:ext cx="223837" cy="4760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5769" name="Oval 57"/>
          <p:cNvSpPr>
            <a:spLocks noChangeArrowheads="1"/>
          </p:cNvSpPr>
          <p:nvPr/>
        </p:nvSpPr>
        <p:spPr bwMode="auto">
          <a:xfrm>
            <a:off x="5335588" y="3467984"/>
            <a:ext cx="223837" cy="4760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5770" name="Oval 58"/>
          <p:cNvSpPr>
            <a:spLocks noChangeArrowheads="1"/>
          </p:cNvSpPr>
          <p:nvPr/>
        </p:nvSpPr>
        <p:spPr bwMode="auto">
          <a:xfrm>
            <a:off x="5335588" y="4610984"/>
            <a:ext cx="223837" cy="47607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nimBg="1" autoUpdateAnimBg="0"/>
      <p:bldP spid="115748" grpId="0" autoUpdateAnimBg="0"/>
      <p:bldP spid="115749" grpId="0" autoUpdateAnimBg="0"/>
      <p:bldP spid="115750" grpId="0" autoUpdateAnimBg="0"/>
      <p:bldP spid="115751" grpId="0" autoUpdateAnimBg="0"/>
      <p:bldP spid="115752" grpId="0" autoUpdateAnimBg="0"/>
      <p:bldP spid="115753" grpId="0" autoUpdateAnimBg="0"/>
      <p:bldP spid="115754" grpId="0" autoUpdateAnimBg="0"/>
      <p:bldP spid="115755" grpId="0" autoUpdateAnimBg="0"/>
      <p:bldP spid="115756" grpId="0" autoUpdateAnimBg="0"/>
      <p:bldP spid="115757" grpId="0" autoUpdateAnimBg="0"/>
      <p:bldP spid="115758" grpId="0" autoUpdateAnimBg="0"/>
      <p:bldP spid="115759" grpId="0" autoUpdateAnimBg="0"/>
      <p:bldP spid="115760" grpId="0" autoUpdateAnimBg="0"/>
      <p:bldP spid="115761" grpId="0" autoUpdateAnimBg="0"/>
      <p:bldP spid="115762" grpId="0" autoUpdateAnimBg="0"/>
      <p:bldP spid="115764" grpId="0" animBg="1" autoUpdateAnimBg="0"/>
      <p:bldP spid="115765" grpId="0" animBg="1" autoUpdateAnimBg="0"/>
      <p:bldP spid="115767" grpId="0" animBg="1" autoUpdateAnimBg="0"/>
      <p:bldP spid="115768" grpId="0" animBg="1" autoUpdateAnimBg="0"/>
      <p:bldP spid="115769" grpId="0" animBg="1" autoUpdateAnimBg="0"/>
      <p:bldP spid="11577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46E160-36DE-4646-B86E-AC309ADC73FC}" type="slidenum">
              <a:rPr lang="en-US" altLang="zh-CN" smtClean="0">
                <a:ea typeface="黑体" pitchFamily="49" charset="-122"/>
              </a:rPr>
              <a:pPr/>
              <a:t>44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312" y="609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1.4.2</a:t>
            </a:r>
            <a:r>
              <a:rPr lang="zh-CN" altLang="en-US" dirty="0"/>
              <a:t> 最佳图搜索算法</a:t>
            </a:r>
            <a:r>
              <a:rPr lang="en-US" altLang="zh-CN" dirty="0"/>
              <a:t>A*</a:t>
            </a:r>
            <a:r>
              <a:rPr lang="zh-CN" altLang="en-US" dirty="0"/>
              <a:t>（</a:t>
            </a:r>
            <a:r>
              <a:rPr lang="en-US" altLang="zh-CN" dirty="0"/>
              <a:t>A*</a:t>
            </a:r>
            <a:r>
              <a:rPr lang="zh-CN" altLang="en-US" dirty="0"/>
              <a:t>算法）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717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在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算法中，如果满足条件：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	</a:t>
            </a:r>
            <a:r>
              <a:rPr lang="en-US" altLang="zh-CN" sz="3200" b="1" dirty="0"/>
              <a:t>h(n)≤h*(n)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</a:t>
            </a:r>
            <a:r>
              <a:rPr lang="zh-CN" altLang="en-US" sz="3200" b="1" dirty="0"/>
              <a:t>则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算法称为</a:t>
            </a:r>
            <a:r>
              <a:rPr lang="en-US" altLang="zh-CN" sz="3200" b="1" dirty="0"/>
              <a:t>A*</a:t>
            </a:r>
            <a:r>
              <a:rPr lang="zh-CN" altLang="en-US" sz="3200" b="1" dirty="0"/>
              <a:t>算法。</a:t>
            </a:r>
            <a:endParaRPr lang="en-US" altLang="en-US" sz="3200" b="1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90550" y="4152900"/>
            <a:ext cx="7772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altLang="en-US" sz="3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33279-2500-4359-9BD3-D7AB68FED718}" type="slidenum">
              <a:rPr lang="en-US" altLang="zh-CN" smtClean="0">
                <a:ea typeface="黑体" pitchFamily="49" charset="-122"/>
              </a:rPr>
              <a:pPr/>
              <a:t>45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A*</a:t>
            </a:r>
            <a:r>
              <a:rPr lang="zh-CN" altLang="zh-CN"/>
              <a:t>条件举例</a:t>
            </a:r>
            <a:endParaRPr lang="zh-CN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/>
              <a:t>8</a:t>
            </a:r>
            <a:r>
              <a:rPr lang="zh-CN" altLang="en-US" sz="3200" b="1" dirty="0"/>
              <a:t>数码问题</a:t>
            </a:r>
          </a:p>
          <a:p>
            <a:pPr lvl="1" eaLnBrk="1" hangingPunct="1"/>
            <a:r>
              <a:rPr lang="en-US" altLang="zh-CN" sz="2800" b="1" dirty="0"/>
              <a:t>h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(n) = “</a:t>
            </a:r>
            <a:r>
              <a:rPr lang="zh-CN" altLang="en-US" sz="2800" b="1" dirty="0"/>
              <a:t>不在位”的将牌数</a:t>
            </a:r>
          </a:p>
          <a:p>
            <a:pPr lvl="1" eaLnBrk="1" hangingPunct="1"/>
            <a:r>
              <a:rPr lang="en-US" altLang="zh-CN" sz="2800" b="1" dirty="0"/>
              <a:t>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(n) = </a:t>
            </a:r>
            <a:r>
              <a:rPr lang="zh-CN" altLang="zh-CN" sz="2800" b="1" dirty="0"/>
              <a:t>将牌“不在位”的距离和</a:t>
            </a:r>
            <a:endParaRPr lang="zh-CN" altLang="en-US" sz="2800" b="1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1451" y="3700464"/>
            <a:ext cx="4826001" cy="2276476"/>
            <a:chOff x="908" y="2331"/>
            <a:chExt cx="3040" cy="1434"/>
          </a:xfrm>
        </p:grpSpPr>
        <p:sp>
          <p:nvSpPr>
            <p:cNvPr id="71686" name="Text Box 4"/>
            <p:cNvSpPr txBox="1">
              <a:spLocks noChangeArrowheads="1"/>
            </p:cNvSpPr>
            <p:nvPr/>
          </p:nvSpPr>
          <p:spPr bwMode="auto">
            <a:xfrm>
              <a:off x="1172" y="2581"/>
              <a:ext cx="864" cy="87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</a:rPr>
                <a:t>2    8</a:t>
              </a:r>
              <a:r>
                <a:rPr lang="en-US" altLang="zh-CN" sz="2800" b="1" dirty="0"/>
                <a:t>    3</a:t>
              </a:r>
            </a:p>
            <a:p>
              <a:r>
                <a:rPr lang="en-US" altLang="zh-CN" sz="2800" b="1" dirty="0">
                  <a:solidFill>
                    <a:srgbClr val="0000FF"/>
                  </a:solidFill>
                </a:rPr>
                <a:t>1    6</a:t>
              </a:r>
              <a:r>
                <a:rPr lang="en-US" altLang="zh-CN" sz="2800" b="1" dirty="0"/>
                <a:t>    4</a:t>
              </a:r>
            </a:p>
            <a:p>
              <a:r>
                <a:rPr lang="en-US" altLang="zh-CN" sz="2800" b="1" dirty="0"/>
                <a:t>7          5</a:t>
              </a:r>
            </a:p>
          </p:txBody>
        </p:sp>
        <p:sp>
          <p:nvSpPr>
            <p:cNvPr id="71687" name="Text Box 5"/>
            <p:cNvSpPr txBox="1">
              <a:spLocks noChangeArrowheads="1"/>
            </p:cNvSpPr>
            <p:nvPr/>
          </p:nvSpPr>
          <p:spPr bwMode="auto">
            <a:xfrm>
              <a:off x="1172" y="2331"/>
              <a:ext cx="8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1    2    3</a:t>
              </a:r>
              <a:endParaRPr lang="en-US" altLang="zh-CN" sz="2800" b="1" dirty="0"/>
            </a:p>
          </p:txBody>
        </p:sp>
        <p:sp>
          <p:nvSpPr>
            <p:cNvPr id="71688" name="Text Box 6"/>
            <p:cNvSpPr txBox="1">
              <a:spLocks noChangeArrowheads="1"/>
            </p:cNvSpPr>
            <p:nvPr/>
          </p:nvSpPr>
          <p:spPr bwMode="auto">
            <a:xfrm>
              <a:off x="2176" y="2847"/>
              <a:ext cx="22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4</a:t>
              </a:r>
            </a:p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5</a:t>
              </a:r>
              <a:endParaRPr lang="en-US" altLang="zh-CN" sz="2800" b="1"/>
            </a:p>
          </p:txBody>
        </p:sp>
        <p:sp>
          <p:nvSpPr>
            <p:cNvPr id="71689" name="Text Box 7"/>
            <p:cNvSpPr txBox="1">
              <a:spLocks noChangeArrowheads="1"/>
            </p:cNvSpPr>
            <p:nvPr/>
          </p:nvSpPr>
          <p:spPr bwMode="auto">
            <a:xfrm>
              <a:off x="1220" y="3435"/>
              <a:ext cx="7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7    6    </a:t>
              </a:r>
              <a:endParaRPr lang="en-US" altLang="zh-CN" sz="2800" b="1"/>
            </a:p>
          </p:txBody>
        </p:sp>
        <p:sp>
          <p:nvSpPr>
            <p:cNvPr id="71690" name="Text Box 8"/>
            <p:cNvSpPr txBox="1">
              <a:spLocks noChangeArrowheads="1"/>
            </p:cNvSpPr>
            <p:nvPr/>
          </p:nvSpPr>
          <p:spPr bwMode="auto">
            <a:xfrm>
              <a:off x="908" y="2859"/>
              <a:ext cx="2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8</a:t>
              </a:r>
              <a:endParaRPr lang="en-US" altLang="zh-CN" sz="2800" b="1" dirty="0"/>
            </a:p>
          </p:txBody>
        </p:sp>
        <p:sp>
          <p:nvSpPr>
            <p:cNvPr id="71691" name="Text Box 9"/>
            <p:cNvSpPr txBox="1">
              <a:spLocks noChangeArrowheads="1"/>
            </p:cNvSpPr>
            <p:nvPr/>
          </p:nvSpPr>
          <p:spPr bwMode="auto">
            <a:xfrm>
              <a:off x="3072" y="2491"/>
              <a:ext cx="87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将牌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</a:t>
              </a:r>
              <a:r>
                <a:rPr lang="en-US" altLang="zh-CN" sz="2400" b="1" dirty="0"/>
                <a:t>1</a:t>
              </a:r>
            </a:p>
            <a:p>
              <a:r>
                <a:rPr lang="zh-CN" altLang="en-US" sz="2400" b="1" dirty="0"/>
                <a:t>将牌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：</a:t>
              </a:r>
              <a:r>
                <a:rPr lang="en-US" altLang="zh-CN" sz="2400" b="1" dirty="0"/>
                <a:t>1</a:t>
              </a:r>
            </a:p>
            <a:p>
              <a:r>
                <a:rPr lang="zh-CN" altLang="en-US" sz="2400" b="1" dirty="0"/>
                <a:t>将牌</a:t>
              </a:r>
              <a:r>
                <a:rPr lang="en-US" altLang="zh-CN" sz="2400" b="1" dirty="0"/>
                <a:t>6</a:t>
              </a:r>
              <a:r>
                <a:rPr lang="zh-CN" altLang="en-US" sz="2400" b="1" dirty="0"/>
                <a:t>：</a:t>
              </a:r>
              <a:r>
                <a:rPr lang="en-US" altLang="zh-CN" sz="2400" b="1" dirty="0"/>
                <a:t>1</a:t>
              </a:r>
            </a:p>
            <a:p>
              <a:r>
                <a:rPr lang="zh-CN" altLang="en-US" sz="2400" b="1" dirty="0"/>
                <a:t>将牌</a:t>
              </a:r>
              <a:r>
                <a:rPr lang="en-US" altLang="zh-CN" sz="2400" b="1" dirty="0"/>
                <a:t>8</a:t>
              </a:r>
              <a:r>
                <a:rPr lang="zh-CN" altLang="en-US" sz="2400" b="1" dirty="0"/>
                <a:t>：</a:t>
              </a:r>
              <a:r>
                <a:rPr lang="en-US" altLang="zh-CN" sz="2400" b="1" dirty="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C8A9C-DC26-43DE-B887-01392CC1D5AD}" type="slidenum">
              <a:rPr lang="en-US" altLang="zh-CN" smtClean="0">
                <a:ea typeface="黑体" pitchFamily="49" charset="-122"/>
              </a:rPr>
              <a:pPr/>
              <a:t>46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定义</a:t>
            </a:r>
            <a:r>
              <a:rPr lang="en-US" altLang="zh-CN"/>
              <a:t>h</a:t>
            </a:r>
            <a:r>
              <a:rPr lang="zh-CN" altLang="en-US"/>
              <a:t>函数的一般原则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51630"/>
            <a:ext cx="7772400" cy="406817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放宽限制条件，在宽条件下，给出估计函数。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例：传教士与野人问题</a:t>
            </a:r>
          </a:p>
        </p:txBody>
      </p:sp>
      <p:sp>
        <p:nvSpPr>
          <p:cNvPr id="1741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思路：放宽约束条件，在宽约束条件下得到一个估计值。</a:t>
            </a:r>
            <a:endParaRPr lang="en-US" altLang="zh-CN" sz="3200" b="1" dirty="0"/>
          </a:p>
          <a:p>
            <a:r>
              <a:rPr lang="zh-CN" altLang="en-US" sz="3200" b="1" dirty="0"/>
              <a:t>假设只有乘船人数的约束没有其他约束</a:t>
            </a:r>
            <a:endParaRPr lang="en-US" altLang="zh-CN" sz="3200" b="1" dirty="0"/>
          </a:p>
          <a:p>
            <a:r>
              <a:rPr lang="zh-CN" altLang="en-US" sz="3200" b="1" dirty="0"/>
              <a:t>从左岸到右岸至少需要的摆渡次数：</a:t>
            </a:r>
          </a:p>
        </p:txBody>
      </p:sp>
      <p:sp>
        <p:nvSpPr>
          <p:cNvPr id="1741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2425FB-73BB-4EAA-B82E-79694CE9CB95}" type="slidenum">
              <a:rPr lang="en-US" altLang="zh-CN" smtClean="0">
                <a:ea typeface="黑体" pitchFamily="49" charset="-122"/>
              </a:rPr>
              <a:pPr/>
              <a:t>47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800405"/>
              </p:ext>
            </p:extLst>
          </p:nvPr>
        </p:nvGraphicFramePr>
        <p:xfrm>
          <a:off x="1336246" y="3652794"/>
          <a:ext cx="6134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公式" r:id="rId3" imgW="1993900" imgH="431800" progId="Equation.3">
                  <p:embed/>
                </p:oleObj>
              </mc:Choice>
              <mc:Fallback>
                <p:oleObj name="公式" r:id="rId3" imgW="1993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246" y="3652794"/>
                        <a:ext cx="61341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从右岸到左岸至少需要的摆渡次数：</a:t>
            </a:r>
          </a:p>
          <a:p>
            <a:r>
              <a:rPr lang="en-US" altLang="zh-CN" sz="3200" b="1" dirty="0"/>
              <a:t>     M+C</a:t>
            </a:r>
          </a:p>
          <a:p>
            <a:endParaRPr lang="en-US" altLang="zh-CN" sz="3200" b="1" dirty="0"/>
          </a:p>
          <a:p>
            <a:r>
              <a:rPr lang="zh-CN" altLang="en-US" sz="3200" b="1" dirty="0"/>
              <a:t>综合在一起，所需的最少摆渡次数：</a:t>
            </a:r>
            <a:endParaRPr lang="en-US" altLang="zh-CN" sz="3200" b="1" dirty="0"/>
          </a:p>
          <a:p>
            <a:r>
              <a:rPr lang="en-US" altLang="zh-CN" sz="3200" b="1" dirty="0"/>
              <a:t>    M+C-2b</a:t>
            </a:r>
          </a:p>
          <a:p>
            <a:r>
              <a:rPr lang="en-US" altLang="zh-CN" sz="3200" b="1" dirty="0"/>
              <a:t> </a:t>
            </a:r>
            <a:r>
              <a:rPr lang="zh-CN" altLang="en-US" sz="3200" b="1" dirty="0"/>
              <a:t>以该最小摆渡次数作为启发函数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，从推导可知，该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满足</a:t>
            </a:r>
            <a:r>
              <a:rPr lang="en-US" altLang="zh-CN" sz="3200" b="1" dirty="0"/>
              <a:t>A*</a:t>
            </a:r>
            <a:r>
              <a:rPr lang="zh-CN" altLang="en-US" sz="3200" b="1" dirty="0"/>
              <a:t>条件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0F010-1893-486A-902B-A449B087090E}" type="slidenum">
              <a:rPr lang="en-US" altLang="zh-CN" smtClean="0">
                <a:ea typeface="黑体" pitchFamily="49" charset="-122"/>
              </a:rPr>
              <a:pPr/>
              <a:t>48</a:t>
            </a:fld>
            <a:endParaRPr lang="en-US" altLang="zh-CN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E391-1AC7-4395-A144-0E2C7E5A6FB9}" type="slidenum">
              <a:rPr lang="en-US" altLang="zh-CN" smtClean="0">
                <a:ea typeface="黑体" pitchFamily="49" charset="-122"/>
              </a:rPr>
              <a:pPr/>
              <a:t>49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A*</a:t>
            </a:r>
            <a:r>
              <a:rPr lang="zh-CN" altLang="en-US" dirty="0"/>
              <a:t>算法的两个主要结论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771650"/>
            <a:ext cx="7772400" cy="4337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定理</a:t>
            </a:r>
            <a:r>
              <a:rPr lang="en-US" altLang="zh-CN" sz="3200" b="1" dirty="0"/>
              <a:t> (</a:t>
            </a:r>
            <a:r>
              <a:rPr lang="zh-CN" altLang="en-US" sz="3200" b="1" dirty="0"/>
              <a:t>可采纳性定理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若存在从初始节点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到目标节点</a:t>
            </a:r>
            <a:r>
              <a:rPr lang="en-US" altLang="zh-CN" sz="3200" b="1" dirty="0"/>
              <a:t>t</a:t>
            </a:r>
            <a:r>
              <a:rPr lang="zh-CN" altLang="en-US" sz="3200" b="1" dirty="0"/>
              <a:t>有路径，则</a:t>
            </a:r>
            <a:r>
              <a:rPr lang="en-US" altLang="zh-CN" sz="3200" b="1" dirty="0"/>
              <a:t>A*</a:t>
            </a:r>
            <a:r>
              <a:rPr lang="zh-CN" altLang="en-US" sz="3200" b="1" dirty="0"/>
              <a:t>必能找到最佳解结束。</a:t>
            </a:r>
          </a:p>
          <a:p>
            <a:pPr eaLnBrk="1" hangingPunct="1"/>
            <a:endParaRPr lang="zh-CN" altLang="en-US" sz="2800" dirty="0">
              <a:sym typeface="Symbol" pitchFamily="18" charset="2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47700" y="40767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  <p:bldP spid="1945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59F20-37A8-4022-AF6D-61C7891DC590}" type="slidenum">
              <a:rPr lang="en-US" altLang="zh-CN" smtClean="0">
                <a:ea typeface="黑体" pitchFamily="49" charset="-122"/>
              </a:rPr>
              <a:pPr/>
              <a:t>5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搜索问题（续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讨论的问题：</a:t>
            </a:r>
          </a:p>
          <a:p>
            <a:pPr lvl="1" eaLnBrk="1" hangingPunct="1"/>
            <a:endParaRPr lang="zh-CN" altLang="en-US" sz="3200" b="1" dirty="0"/>
          </a:p>
          <a:p>
            <a:pPr lvl="1" eaLnBrk="1" hangingPunct="1"/>
            <a:r>
              <a:rPr lang="zh-CN" altLang="en-US" sz="2800" b="1" dirty="0"/>
              <a:t>有哪些常用的搜索算法。</a:t>
            </a:r>
          </a:p>
          <a:p>
            <a:pPr lvl="1" eaLnBrk="1" hangingPunct="1"/>
            <a:r>
              <a:rPr lang="zh-CN" altLang="en-US" sz="2800" b="1" dirty="0"/>
              <a:t>问题有解时能否找到解。</a:t>
            </a:r>
          </a:p>
          <a:p>
            <a:pPr lvl="1" eaLnBrk="1" hangingPunct="1"/>
            <a:r>
              <a:rPr lang="zh-CN" altLang="en-US" sz="2800" b="1" dirty="0"/>
              <a:t>找到的解是最佳的吗？</a:t>
            </a:r>
          </a:p>
          <a:p>
            <a:pPr lvl="1" eaLnBrk="1" hangingPunct="1"/>
            <a:r>
              <a:rPr lang="zh-CN" altLang="en-US" sz="2800" b="1" dirty="0"/>
              <a:t>什么情况下可以找到最佳解？</a:t>
            </a:r>
          </a:p>
          <a:p>
            <a:pPr lvl="1" eaLnBrk="1" hangingPunct="1"/>
            <a:r>
              <a:rPr lang="zh-CN" altLang="en-US" sz="2800" b="1" dirty="0"/>
              <a:t>求解的效率如何。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622300" y="1358900"/>
            <a:ext cx="7772400" cy="4826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定理：设对同一个问题定义了两个</a:t>
            </a:r>
            <a:r>
              <a:rPr lang="en-US" altLang="zh-CN" sz="3200" b="1" dirty="0"/>
              <a:t>A*</a:t>
            </a:r>
            <a:r>
              <a:rPr lang="zh-CN" altLang="en-US" sz="3200" b="1" dirty="0"/>
              <a:t>算法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2</a:t>
            </a:r>
            <a:r>
              <a:rPr lang="zh-CN" altLang="en-US" sz="3200" b="1" dirty="0"/>
              <a:t>，若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2</a:t>
            </a:r>
            <a:r>
              <a:rPr lang="zh-CN" altLang="en-US" sz="3200" b="1" dirty="0"/>
              <a:t>比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有较多的启发信息，即对所有非目标节点有</a:t>
            </a:r>
            <a:r>
              <a:rPr lang="en-US" altLang="zh-CN" sz="3200" b="1" dirty="0"/>
              <a:t>h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(n) &gt; h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(n)</a:t>
            </a:r>
            <a:r>
              <a:rPr lang="zh-CN" altLang="en-US" sz="3200" b="1" dirty="0"/>
              <a:t>，则在具有一条从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t</a:t>
            </a:r>
            <a:r>
              <a:rPr lang="zh-CN" altLang="en-US" sz="3200" b="1" dirty="0"/>
              <a:t>的路径的隐含图上，搜索结束时，由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2</a:t>
            </a:r>
            <a:r>
              <a:rPr lang="zh-CN" altLang="en-US" sz="3200" b="1" dirty="0"/>
              <a:t>所扩展的每一个节点，也必定由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所扩展，即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扩展的节点数至少和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2</a:t>
            </a:r>
            <a:r>
              <a:rPr lang="zh-CN" altLang="en-US" sz="3200" b="1" dirty="0"/>
              <a:t>一样多。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3200" b="1" dirty="0"/>
              <a:t>简写：如果</a:t>
            </a:r>
            <a:r>
              <a:rPr lang="en-US" altLang="zh-CN" sz="3200" b="1" dirty="0"/>
              <a:t>h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(n) </a:t>
            </a:r>
            <a:r>
              <a:rPr lang="en-US" altLang="zh-CN" sz="3200" b="1" dirty="0">
                <a:solidFill>
                  <a:schemeClr val="tx2"/>
                </a:solidFill>
              </a:rPr>
              <a:t>&gt; </a:t>
            </a:r>
            <a:r>
              <a:rPr lang="en-US" altLang="zh-CN" sz="3200" b="1" dirty="0"/>
              <a:t>h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(n) (</a:t>
            </a:r>
            <a:r>
              <a:rPr lang="zh-CN" altLang="en-US" sz="3200" b="1" dirty="0"/>
              <a:t>目标节点除外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，则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扩展的节点数</a:t>
            </a:r>
            <a:r>
              <a:rPr lang="zh-CN" altLang="en-US" sz="3200" b="1" dirty="0">
                <a:solidFill>
                  <a:schemeClr val="tx2"/>
                </a:solidFill>
              </a:rPr>
              <a:t>≥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2</a:t>
            </a:r>
            <a:r>
              <a:rPr lang="zh-CN" altLang="zh-CN" sz="3200" b="1" dirty="0"/>
              <a:t>扩展的节点数</a:t>
            </a:r>
            <a:endParaRPr lang="zh-CN" altLang="en-US" sz="3200" b="1" dirty="0"/>
          </a:p>
          <a:p>
            <a:endParaRPr lang="zh-CN" altLang="en-US" dirty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33F06-7D24-40EB-892A-EB6E789373F4}" type="slidenum">
              <a:rPr lang="en-US" altLang="zh-CN" smtClean="0">
                <a:ea typeface="黑体" pitchFamily="49" charset="-122"/>
              </a:rPr>
              <a:pPr/>
              <a:t>50</a:t>
            </a:fld>
            <a:endParaRPr lang="en-US" altLang="zh-CN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478B2-889C-4C37-9577-0EAEECAD6121}" type="slidenum">
              <a:rPr lang="en-US" altLang="zh-CN" smtClean="0">
                <a:ea typeface="黑体" pitchFamily="49" charset="-122"/>
              </a:rPr>
              <a:pPr/>
              <a:t>51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注意：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   </a:t>
            </a:r>
            <a:r>
              <a:rPr lang="zh-CN" altLang="en-US" sz="3200" b="1" dirty="0"/>
              <a:t>上述定理，评价指标是“扩展的节点数”，也就是说，同一个节点无论被扩展多少次，都只计算一次。</a:t>
            </a:r>
            <a:endParaRPr lang="zh-CN" altLang="en-US" sz="32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B4BAC-A7A9-4F31-B62E-7B269910F2E9}" type="slidenum">
              <a:rPr lang="en-US" altLang="zh-CN" smtClean="0">
                <a:ea typeface="黑体" pitchFamily="49" charset="-122"/>
              </a:rPr>
              <a:pPr/>
              <a:t>52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思考题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65026"/>
            <a:ext cx="7772400" cy="4354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3200" b="1" dirty="0"/>
              <a:t>定理（简写）：如果</a:t>
            </a:r>
            <a:r>
              <a:rPr lang="en-US" altLang="zh-CN" sz="3200" b="1" dirty="0"/>
              <a:t>h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(n) </a:t>
            </a:r>
            <a:r>
              <a:rPr lang="en-US" altLang="zh-CN" sz="3200" b="1" dirty="0">
                <a:solidFill>
                  <a:schemeClr val="tx2"/>
                </a:solidFill>
              </a:rPr>
              <a:t>&gt; </a:t>
            </a:r>
            <a:r>
              <a:rPr lang="en-US" altLang="zh-CN" sz="3200" b="1" dirty="0"/>
              <a:t>h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(n) (</a:t>
            </a:r>
            <a:r>
              <a:rPr lang="zh-CN" altLang="en-US" sz="3200" b="1" dirty="0"/>
              <a:t>目标节点除外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，则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扩展的节点数</a:t>
            </a:r>
            <a:r>
              <a:rPr lang="zh-CN" altLang="en-US" sz="3200" b="1" dirty="0">
                <a:solidFill>
                  <a:schemeClr val="tx2"/>
                </a:solidFill>
              </a:rPr>
              <a:t>≥</a:t>
            </a:r>
            <a:r>
              <a:rPr lang="en-US" altLang="zh-CN" sz="3200" b="1" dirty="0"/>
              <a:t>A</a:t>
            </a:r>
            <a:r>
              <a:rPr lang="en-US" altLang="zh-CN" sz="3200" b="1" baseline="-25000" dirty="0"/>
              <a:t>2</a:t>
            </a:r>
            <a:r>
              <a:rPr lang="zh-CN" altLang="zh-CN" sz="3200" b="1" dirty="0"/>
              <a:t>扩展的节点数</a:t>
            </a:r>
            <a:endParaRPr lang="zh-CN" altLang="en-US" sz="3200" b="1" dirty="0"/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为什么条件不能是</a:t>
            </a:r>
            <a:r>
              <a:rPr lang="en-US" altLang="zh-CN" sz="2800" b="1" dirty="0"/>
              <a:t>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(n) </a:t>
            </a:r>
            <a:r>
              <a:rPr lang="en-US" altLang="zh-CN" sz="2800" b="1" dirty="0">
                <a:solidFill>
                  <a:schemeClr val="tx2"/>
                </a:solidFill>
              </a:rPr>
              <a:t>≥ </a:t>
            </a:r>
            <a:r>
              <a:rPr lang="en-US" altLang="zh-CN" sz="2800" b="1" dirty="0"/>
              <a:t>h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(n) </a:t>
            </a:r>
            <a:r>
              <a:rPr lang="zh-CN" altLang="en-US" sz="2800" b="1" dirty="0"/>
              <a:t>？什么情况下会出现问题？能否给定理再增加条件，使得定理在</a:t>
            </a:r>
            <a:r>
              <a:rPr lang="en-US" altLang="zh-CN" sz="2800" b="1" dirty="0"/>
              <a:t>h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(n) </a:t>
            </a:r>
            <a:r>
              <a:rPr lang="en-US" altLang="zh-CN" sz="2800" b="1" dirty="0">
                <a:solidFill>
                  <a:schemeClr val="tx2"/>
                </a:solidFill>
              </a:rPr>
              <a:t>≥ </a:t>
            </a:r>
            <a:r>
              <a:rPr lang="en-US" altLang="zh-CN" sz="2800" b="1" dirty="0"/>
              <a:t>h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(n) </a:t>
            </a:r>
            <a:r>
              <a:rPr lang="zh-CN" altLang="en-US" sz="2800" b="1" dirty="0"/>
              <a:t>条件下也成立？</a:t>
            </a:r>
            <a:endParaRPr lang="en-US" altLang="zh-CN" sz="2800" b="1" dirty="0"/>
          </a:p>
          <a:p>
            <a:pPr lvl="1">
              <a:lnSpc>
                <a:spcPct val="90000"/>
              </a:lnSpc>
            </a:pPr>
            <a:endParaRPr lang="en-US" altLang="zh-CN" sz="2800" b="1" dirty="0"/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提示：</a:t>
            </a:r>
            <a:r>
              <a:rPr lang="zh-CN" altLang="en-US" sz="2800" b="1" dirty="0"/>
              <a:t>考虑那些</a:t>
            </a:r>
            <a:r>
              <a:rPr lang="en-US" altLang="zh-CN" sz="2800" b="1" dirty="0"/>
              <a:t>f(n)=f*(t)</a:t>
            </a:r>
            <a:r>
              <a:rPr lang="zh-CN" altLang="en-US" sz="2800" b="1" dirty="0"/>
              <a:t>的节点，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为目标节点。如果不考虑这样的节点，等号可以加上。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C1AC7A-E699-442B-9BA1-047945E77060}" type="slidenum">
              <a:rPr lang="en-US" altLang="zh-CN" smtClean="0">
                <a:ea typeface="黑体" pitchFamily="49" charset="-122"/>
              </a:rPr>
              <a:pPr/>
              <a:t>53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81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对</a:t>
            </a:r>
            <a:r>
              <a:rPr lang="en-US" altLang="zh-CN"/>
              <a:t>h</a:t>
            </a:r>
            <a:r>
              <a:rPr lang="zh-CN" altLang="en-US"/>
              <a:t>的评价方法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885950"/>
            <a:ext cx="7772400" cy="4210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平均分叉数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/>
              <a:t>	设共扩展了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层节点，共搜索了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个节点，则</a:t>
            </a:r>
            <a:r>
              <a:rPr lang="en-US" altLang="zh-CN" sz="3200" b="1" dirty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	</a:t>
            </a:r>
            <a:r>
              <a:rPr lang="zh-CN" altLang="en-US" sz="3200" b="1" dirty="0"/>
              <a:t>其中，</a:t>
            </a:r>
            <a:r>
              <a:rPr lang="en-US" altLang="zh-CN" sz="3200" b="1" dirty="0"/>
              <a:t>b*</a:t>
            </a:r>
            <a:r>
              <a:rPr lang="zh-CN" altLang="en-US" sz="3200" b="1" dirty="0"/>
              <a:t>称为平均分叉数。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b="1" dirty="0"/>
              <a:t>b*</a:t>
            </a:r>
            <a:r>
              <a:rPr lang="zh-CN" altLang="en-US" sz="3200" b="1" dirty="0"/>
              <a:t>越小，说明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效果越好。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实验表明，</a:t>
            </a:r>
            <a:r>
              <a:rPr lang="en-US" altLang="zh-CN" sz="3200" b="1" dirty="0"/>
              <a:t>b*</a:t>
            </a:r>
            <a:r>
              <a:rPr lang="zh-CN" altLang="en-US" sz="3200" b="1" dirty="0"/>
              <a:t>是一个比较稳定的常数，同一问题基本不随问题规模变化。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2660887" y="3085525"/>
          <a:ext cx="33131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公式" r:id="rId4" imgW="1384200" imgH="266400" progId="Equation.3">
                  <p:embed/>
                </p:oleObj>
              </mc:Choice>
              <mc:Fallback>
                <p:oleObj name="公式" r:id="rId4" imgW="138420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887" y="3085525"/>
                        <a:ext cx="331311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4D92D9-4B35-4799-8E47-F994212DB81D}" type="slidenum">
              <a:rPr lang="en-US" altLang="zh-CN" smtClean="0">
                <a:ea typeface="黑体" pitchFamily="49" charset="-122"/>
              </a:rPr>
              <a:pPr/>
              <a:t>54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857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对</a:t>
            </a:r>
            <a:r>
              <a:rPr lang="en-US" altLang="zh-CN"/>
              <a:t>h</a:t>
            </a:r>
            <a:r>
              <a:rPr lang="zh-CN" altLang="en-US"/>
              <a:t>的评价举例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1100"/>
            <a:ext cx="7772400" cy="4914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例：</a:t>
            </a:r>
            <a:r>
              <a:rPr lang="en-US" altLang="zh-CN" sz="3200" b="1" dirty="0"/>
              <a:t>8</a:t>
            </a:r>
            <a:r>
              <a:rPr lang="zh-CN" altLang="en-US" sz="3200" b="1" dirty="0"/>
              <a:t>数码问题，随机产生若干初始状态。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b="1" dirty="0"/>
          </a:p>
          <a:p>
            <a:pPr eaLnBrk="1" hangingPunct="1"/>
            <a:r>
              <a:rPr lang="zh-CN" altLang="en-US" sz="3200" b="1" dirty="0"/>
              <a:t>使用</a:t>
            </a:r>
            <a:r>
              <a:rPr lang="en-US" altLang="zh-CN" sz="3200" b="1" dirty="0"/>
              <a:t>h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</a:t>
            </a:r>
            <a:r>
              <a:rPr lang="en-US" altLang="zh-CN" sz="3200" b="1" dirty="0"/>
              <a:t>d=14,   N=539,	          b*=1.44;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d=20,   N=7276</a:t>
            </a:r>
            <a:r>
              <a:rPr lang="zh-CN" altLang="en-US" sz="3200" b="1" dirty="0"/>
              <a:t>，   	</a:t>
            </a:r>
            <a:r>
              <a:rPr lang="en-US" altLang="zh-CN" sz="3200" b="1" dirty="0"/>
              <a:t>b*=1.47</a:t>
            </a:r>
            <a:r>
              <a:rPr lang="zh-CN" altLang="en-US" sz="3200" b="1" dirty="0"/>
              <a:t>；</a:t>
            </a:r>
          </a:p>
          <a:p>
            <a:pPr eaLnBrk="1" hangingPunct="1"/>
            <a:r>
              <a:rPr lang="zh-CN" altLang="en-US" sz="3200" b="1" dirty="0"/>
              <a:t>使用</a:t>
            </a:r>
            <a:r>
              <a:rPr lang="en-US" altLang="zh-CN" sz="3200" b="1" dirty="0"/>
              <a:t>h</a:t>
            </a:r>
            <a:r>
              <a:rPr lang="en-US" altLang="zh-CN" sz="3200" b="1" baseline="-25000" dirty="0"/>
              <a:t>2</a:t>
            </a:r>
            <a:r>
              <a:rPr lang="zh-CN" altLang="en-US" sz="3200" b="1" dirty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</a:t>
            </a:r>
            <a:r>
              <a:rPr lang="en-US" altLang="zh-CN" sz="3200" b="1" dirty="0"/>
              <a:t>d=14,   N=113, 	b*=1.23;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d=20,   N=676,	          b*=1.27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对于</a:t>
            </a:r>
            <a:r>
              <a:rPr lang="en-US" altLang="zh-CN" sz="3200" dirty="0"/>
              <a:t>8</a:t>
            </a:r>
            <a:r>
              <a:rPr lang="zh-CN" altLang="en-US" sz="3200" dirty="0"/>
              <a:t>数码问题，假设移动一个将牌的耗散值为将牌号码，请使用</a:t>
            </a:r>
            <a:r>
              <a:rPr lang="en-US" altLang="zh-CN" sz="3200" dirty="0"/>
              <a:t>A</a:t>
            </a:r>
            <a:r>
              <a:rPr lang="zh-CN" altLang="en-US" sz="3200" dirty="0"/>
              <a:t>*算法求解该问题。（手工演算、编程实现）</a:t>
            </a:r>
          </a:p>
        </p:txBody>
      </p:sp>
    </p:spTree>
    <p:extLst>
      <p:ext uri="{BB962C8B-B14F-4D97-AF65-F5344CB8AC3E}">
        <p14:creationId xmlns:p14="http://schemas.microsoft.com/office/powerpoint/2010/main" val="13040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F0654D-BC70-4395-9C49-82A16E122667}" type="slidenum">
              <a:rPr lang="en-US" altLang="zh-CN" smtClean="0">
                <a:ea typeface="黑体" pitchFamily="49" charset="-122"/>
              </a:rPr>
              <a:pPr/>
              <a:t>56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1.4.3</a:t>
            </a:r>
            <a:r>
              <a:rPr lang="zh-CN" altLang="en-US" dirty="0"/>
              <a:t> </a:t>
            </a:r>
            <a:r>
              <a:rPr lang="en-US" altLang="zh-CN" dirty="0"/>
              <a:t>A*</a:t>
            </a:r>
            <a:r>
              <a:rPr lang="zh-CN" altLang="en-US" dirty="0"/>
              <a:t>算法的改进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15152"/>
            <a:ext cx="7772400" cy="420464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问题的提出：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因</a:t>
            </a:r>
            <a:r>
              <a:rPr lang="en-US" altLang="zh-CN" sz="3200" b="1" dirty="0"/>
              <a:t>A</a:t>
            </a:r>
            <a:r>
              <a:rPr lang="zh-CN" altLang="en-US" sz="3200" b="1"/>
              <a:t>算法对</a:t>
            </a:r>
            <a:r>
              <a:rPr lang="en-US" altLang="zh-CN" sz="3200" b="1" dirty="0"/>
              <a:t>m</a:t>
            </a:r>
            <a:r>
              <a:rPr lang="en-US" altLang="zh-CN" sz="3200" b="1" baseline="-25000" dirty="0"/>
              <a:t>l</a:t>
            </a:r>
            <a:r>
              <a:rPr lang="zh-CN" altLang="en-US" sz="3200" b="1" dirty="0"/>
              <a:t>类节点可能要重新放回到</a:t>
            </a:r>
            <a:r>
              <a:rPr lang="en-US" altLang="zh-CN" sz="3200" b="1" dirty="0"/>
              <a:t>OPEN</a:t>
            </a:r>
            <a:r>
              <a:rPr lang="zh-CN" altLang="en-US" sz="3200" b="1" dirty="0"/>
              <a:t>表中，因此可能会导致多次重复扩展同一个节点，导致搜索效率下降。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EF3F18-AAFB-414A-8062-82866A7FD945}" type="slidenum">
              <a:rPr lang="en-US" altLang="zh-CN" smtClean="0">
                <a:ea typeface="黑体" pitchFamily="49" charset="-122"/>
              </a:rPr>
              <a:pPr/>
              <a:t>57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81923" name="Oval 2"/>
          <p:cNvSpPr>
            <a:spLocks noChangeArrowheads="1"/>
          </p:cNvSpPr>
          <p:nvPr/>
        </p:nvSpPr>
        <p:spPr bwMode="auto">
          <a:xfrm flipH="1">
            <a:off x="1371600" y="19653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Oval 3"/>
          <p:cNvSpPr>
            <a:spLocks noChangeArrowheads="1"/>
          </p:cNvSpPr>
          <p:nvPr/>
        </p:nvSpPr>
        <p:spPr bwMode="auto">
          <a:xfrm flipH="1">
            <a:off x="609600" y="28035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 flipH="1">
            <a:off x="1295400" y="3260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 flipH="1">
            <a:off x="2057400" y="3641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 flipH="1">
            <a:off x="990600" y="4784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Line 7"/>
          <p:cNvSpPr>
            <a:spLocks noChangeShapeType="1"/>
          </p:cNvSpPr>
          <p:nvPr/>
        </p:nvSpPr>
        <p:spPr bwMode="auto">
          <a:xfrm flipH="1">
            <a:off x="762000" y="211772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8"/>
          <p:cNvSpPr>
            <a:spLocks noChangeShapeType="1"/>
          </p:cNvSpPr>
          <p:nvPr/>
        </p:nvSpPr>
        <p:spPr bwMode="auto">
          <a:xfrm flipH="1">
            <a:off x="1371600" y="2193925"/>
            <a:ext cx="76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9"/>
          <p:cNvSpPr>
            <a:spLocks noChangeShapeType="1"/>
          </p:cNvSpPr>
          <p:nvPr/>
        </p:nvSpPr>
        <p:spPr bwMode="auto">
          <a:xfrm>
            <a:off x="1524000" y="2117725"/>
            <a:ext cx="60960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Line 10"/>
          <p:cNvSpPr>
            <a:spLocks noChangeShapeType="1"/>
          </p:cNvSpPr>
          <p:nvPr/>
        </p:nvSpPr>
        <p:spPr bwMode="auto">
          <a:xfrm flipH="1">
            <a:off x="1066800" y="3794125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1"/>
          <p:cNvSpPr>
            <a:spLocks noChangeShapeType="1"/>
          </p:cNvSpPr>
          <p:nvPr/>
        </p:nvSpPr>
        <p:spPr bwMode="auto">
          <a:xfrm>
            <a:off x="762000" y="2955925"/>
            <a:ext cx="533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2"/>
          <p:cNvSpPr>
            <a:spLocks noChangeShapeType="1"/>
          </p:cNvSpPr>
          <p:nvPr/>
        </p:nvSpPr>
        <p:spPr bwMode="auto">
          <a:xfrm>
            <a:off x="1447800" y="3413125"/>
            <a:ext cx="609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Text Box 13"/>
          <p:cNvSpPr txBox="1">
            <a:spLocks noChangeArrowheads="1"/>
          </p:cNvSpPr>
          <p:nvPr/>
        </p:nvSpPr>
        <p:spPr bwMode="auto">
          <a:xfrm>
            <a:off x="1474713" y="1704330"/>
            <a:ext cx="8034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s(10)</a:t>
            </a:r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2128664" y="3533130"/>
            <a:ext cx="755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A(1)</a:t>
            </a: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968456" y="3392151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B(5)</a:t>
            </a:r>
          </a:p>
        </p:txBody>
      </p:sp>
      <p:sp>
        <p:nvSpPr>
          <p:cNvPr id="81937" name="Text Box 16"/>
          <p:cNvSpPr txBox="1">
            <a:spLocks noChangeArrowheads="1"/>
          </p:cNvSpPr>
          <p:nvPr/>
        </p:nvSpPr>
        <p:spPr bwMode="auto">
          <a:xfrm>
            <a:off x="107392" y="2390130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C(8)</a:t>
            </a:r>
          </a:p>
        </p:txBody>
      </p:sp>
      <p:sp>
        <p:nvSpPr>
          <p:cNvPr id="81938" name="Text Box 17"/>
          <p:cNvSpPr txBox="1">
            <a:spLocks noChangeArrowheads="1"/>
          </p:cNvSpPr>
          <p:nvPr/>
        </p:nvSpPr>
        <p:spPr bwMode="auto">
          <a:xfrm>
            <a:off x="556637" y="5133330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G </a:t>
            </a:r>
            <a:r>
              <a:rPr lang="zh-CN" altLang="en-US" sz="2400" b="1" dirty="0"/>
              <a:t>目标</a:t>
            </a:r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1905000" y="26187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</a:t>
            </a:r>
            <a:endParaRPr lang="en-US" altLang="zh-CN" sz="2400" b="1"/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1143000" y="24663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3</a:t>
            </a:r>
            <a:endParaRPr lang="en-US" altLang="zh-CN" sz="2400" b="1"/>
          </a:p>
        </p:txBody>
      </p:sp>
      <p:sp>
        <p:nvSpPr>
          <p:cNvPr id="81941" name="Text Box 20"/>
          <p:cNvSpPr txBox="1">
            <a:spLocks noChangeArrowheads="1"/>
          </p:cNvSpPr>
          <p:nvPr/>
        </p:nvSpPr>
        <p:spPr bwMode="auto">
          <a:xfrm>
            <a:off x="914400" y="20091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</a:t>
            </a:r>
            <a:endParaRPr lang="en-US" altLang="zh-CN" sz="2400" b="1"/>
          </a:p>
        </p:txBody>
      </p:sp>
      <p:sp>
        <p:nvSpPr>
          <p:cNvPr id="81942" name="Text Box 21"/>
          <p:cNvSpPr txBox="1">
            <a:spLocks noChangeArrowheads="1"/>
          </p:cNvSpPr>
          <p:nvPr/>
        </p:nvSpPr>
        <p:spPr bwMode="auto">
          <a:xfrm>
            <a:off x="762000" y="3054322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1600200" y="31521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</a:t>
            </a:r>
            <a:endParaRPr lang="en-US" altLang="zh-CN" sz="2400" b="1"/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1295400" y="39903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</a:t>
            </a:r>
            <a:endParaRPr lang="en-US" altLang="zh-CN" sz="2400" b="1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762000" y="652791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一个例子：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10000" y="1293813"/>
            <a:ext cx="4800600" cy="4421188"/>
            <a:chOff x="2400" y="815"/>
            <a:chExt cx="3024" cy="2785"/>
          </a:xfrm>
        </p:grpSpPr>
        <p:sp>
          <p:nvSpPr>
            <p:cNvPr id="81969" name="Line 26"/>
            <p:cNvSpPr>
              <a:spLocks noChangeShapeType="1"/>
            </p:cNvSpPr>
            <p:nvPr/>
          </p:nvSpPr>
          <p:spPr bwMode="auto">
            <a:xfrm>
              <a:off x="2400" y="1152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1970" name="Line 27"/>
            <p:cNvSpPr>
              <a:spLocks noChangeShapeType="1"/>
            </p:cNvSpPr>
            <p:nvPr/>
          </p:nvSpPr>
          <p:spPr bwMode="auto">
            <a:xfrm>
              <a:off x="3696" y="8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1971" name="Text Box 29"/>
            <p:cNvSpPr txBox="1">
              <a:spLocks noChangeArrowheads="1"/>
            </p:cNvSpPr>
            <p:nvPr/>
          </p:nvSpPr>
          <p:spPr bwMode="auto">
            <a:xfrm>
              <a:off x="2496" y="815"/>
              <a:ext cx="7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OPEN</a:t>
              </a:r>
              <a:r>
                <a:rPr lang="zh-CN" altLang="en-US" sz="2400" b="1" dirty="0"/>
                <a:t>表</a:t>
              </a:r>
            </a:p>
          </p:txBody>
        </p:sp>
        <p:sp>
          <p:nvSpPr>
            <p:cNvPr id="81972" name="Text Box 30"/>
            <p:cNvSpPr txBox="1">
              <a:spLocks noChangeArrowheads="1"/>
            </p:cNvSpPr>
            <p:nvPr/>
          </p:nvSpPr>
          <p:spPr bwMode="auto">
            <a:xfrm>
              <a:off x="3936" y="815"/>
              <a:ext cx="9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CLOSED</a:t>
              </a:r>
              <a:r>
                <a:rPr lang="zh-CN" altLang="en-US" sz="2400" b="1" dirty="0"/>
                <a:t>表</a:t>
              </a:r>
            </a:p>
          </p:txBody>
        </p:sp>
      </p:grp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3581400" y="1902768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s(10)</a:t>
            </a: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6019800" y="1902768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s(10)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3581400" y="2359968"/>
            <a:ext cx="2002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A(7) B(8) C(9)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6019800" y="2283768"/>
            <a:ext cx="1443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A(7) s(10)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3581400" y="2817168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B(8) C(9) G(14)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3581400" y="3350568"/>
            <a:ext cx="2159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A(5) C(9) G(14)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3581400" y="3807768"/>
            <a:ext cx="1519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C(9) G(12)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3599934" y="4264968"/>
            <a:ext cx="2316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B(7) G(12) D(14)</a:t>
            </a:r>
          </a:p>
        </p:txBody>
      </p: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3599934" y="4694579"/>
            <a:ext cx="2332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A(4) G(12) D(14)</a:t>
            </a:r>
          </a:p>
        </p:txBody>
      </p:sp>
      <p:sp>
        <p:nvSpPr>
          <p:cNvPr id="128042" name="Text Box 42"/>
          <p:cNvSpPr txBox="1">
            <a:spLocks noChangeArrowheads="1"/>
          </p:cNvSpPr>
          <p:nvPr/>
        </p:nvSpPr>
        <p:spPr bwMode="auto">
          <a:xfrm>
            <a:off x="3608172" y="5255568"/>
            <a:ext cx="1693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G(11) D(14)</a:t>
            </a:r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6096000" y="2817168"/>
            <a:ext cx="1426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B(8) s(10)</a:t>
            </a:r>
          </a:p>
        </p:txBody>
      </p: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6096000" y="3274368"/>
            <a:ext cx="20665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A(5) B(8) s(10)</a:t>
            </a:r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6096000" y="3731568"/>
            <a:ext cx="2054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C(9) A(5) s(10)</a:t>
            </a: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6096000" y="4188768"/>
            <a:ext cx="20505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B(7) C(9) s(10)</a:t>
            </a:r>
          </a:p>
        </p:txBody>
      </p: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6096000" y="4645968"/>
            <a:ext cx="269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A(4) B(7) C(9) s(10)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657600" y="2819400"/>
            <a:ext cx="533400" cy="2286000"/>
            <a:chOff x="1872" y="1776"/>
            <a:chExt cx="336" cy="1440"/>
          </a:xfrm>
        </p:grpSpPr>
        <p:sp>
          <p:nvSpPr>
            <p:cNvPr id="81966" name="Line 48"/>
            <p:cNvSpPr>
              <a:spLocks noChangeShapeType="1"/>
            </p:cNvSpPr>
            <p:nvPr/>
          </p:nvSpPr>
          <p:spPr bwMode="auto">
            <a:xfrm>
              <a:off x="1872" y="1776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1967" name="Line 49"/>
            <p:cNvSpPr>
              <a:spLocks noChangeShapeType="1"/>
            </p:cNvSpPr>
            <p:nvPr/>
          </p:nvSpPr>
          <p:spPr bwMode="auto">
            <a:xfrm>
              <a:off x="1872" y="2352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1968" name="Line 50"/>
            <p:cNvSpPr>
              <a:spLocks noChangeShapeType="1"/>
            </p:cNvSpPr>
            <p:nvPr/>
          </p:nvSpPr>
          <p:spPr bwMode="auto">
            <a:xfrm>
              <a:off x="1920" y="3216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657600" y="3200400"/>
            <a:ext cx="533400" cy="1524000"/>
            <a:chOff x="1872" y="2016"/>
            <a:chExt cx="336" cy="960"/>
          </a:xfrm>
        </p:grpSpPr>
        <p:sp>
          <p:nvSpPr>
            <p:cNvPr id="81964" name="Line 52"/>
            <p:cNvSpPr>
              <a:spLocks noChangeShapeType="1"/>
            </p:cNvSpPr>
            <p:nvPr/>
          </p:nvSpPr>
          <p:spPr bwMode="auto">
            <a:xfrm>
              <a:off x="1872" y="2016"/>
              <a:ext cx="3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1965" name="Line 53"/>
            <p:cNvSpPr>
              <a:spLocks noChangeShapeType="1"/>
            </p:cNvSpPr>
            <p:nvPr/>
          </p:nvSpPr>
          <p:spPr bwMode="auto">
            <a:xfrm>
              <a:off x="1872" y="2976"/>
              <a:ext cx="3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3" name="Oval 3"/>
          <p:cNvSpPr>
            <a:spLocks noChangeArrowheads="1"/>
          </p:cNvSpPr>
          <p:nvPr/>
        </p:nvSpPr>
        <p:spPr bwMode="auto">
          <a:xfrm flipH="1">
            <a:off x="611996" y="3916362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674200" y="2955925"/>
            <a:ext cx="19702" cy="941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330712" y="4084493"/>
            <a:ext cx="912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D(12)</a:t>
            </a: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319607" y="3236267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utoUpdateAnimBg="0"/>
      <p:bldP spid="128034" grpId="0" autoUpdateAnimBg="0"/>
      <p:bldP spid="128035" grpId="0" autoUpdateAnimBg="0"/>
      <p:bldP spid="128036" grpId="0" autoUpdateAnimBg="0"/>
      <p:bldP spid="128037" grpId="0" autoUpdateAnimBg="0"/>
      <p:bldP spid="128038" grpId="0" autoUpdateAnimBg="0"/>
      <p:bldP spid="128039" grpId="0" autoUpdateAnimBg="0"/>
      <p:bldP spid="128040" grpId="0" autoUpdateAnimBg="0"/>
      <p:bldP spid="128041" grpId="0" autoUpdateAnimBg="0"/>
      <p:bldP spid="128042" grpId="0" autoUpdateAnimBg="0"/>
      <p:bldP spid="128043" grpId="0" autoUpdateAnimBg="0"/>
      <p:bldP spid="128044" grpId="0" autoUpdateAnimBg="0"/>
      <p:bldP spid="128045" grpId="0" autoUpdateAnimBg="0"/>
      <p:bldP spid="128046" grpId="0" autoUpdateAnimBg="0"/>
      <p:bldP spid="12804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174B5-97BD-43ED-8AE5-EC6214D8D91F}" type="slidenum">
              <a:rPr lang="en-US" altLang="zh-CN" smtClean="0">
                <a:ea typeface="黑体" pitchFamily="49" charset="-122"/>
              </a:rPr>
              <a:pPr/>
              <a:t>58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出现多次扩展节点的原因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7675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在前面的扩展中，并没有找到从初始节点到当前节点的最短路径，如节点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。</a:t>
            </a:r>
          </a:p>
          <a:p>
            <a:pPr eaLnBrk="1" hangingPunct="1"/>
            <a:endParaRPr lang="zh-CN" altLang="en-US" sz="3200" b="1" dirty="0"/>
          </a:p>
          <a:p>
            <a:pPr eaLnBrk="1" hangingPunct="1"/>
            <a:r>
              <a:rPr lang="zh-CN" altLang="en-US" sz="3200" b="1" dirty="0"/>
              <a:t>问题的突破口？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 flipH="1">
            <a:off x="6896100" y="240347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 flipH="1">
            <a:off x="6134100" y="324167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 flipH="1">
            <a:off x="6819900" y="369887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 flipH="1">
            <a:off x="7581900" y="407987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 flipH="1">
            <a:off x="6515100" y="522287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6286500" y="255587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 flipH="1">
            <a:off x="6896100" y="2632075"/>
            <a:ext cx="76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7048500" y="2555875"/>
            <a:ext cx="60960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 flipH="1">
            <a:off x="6591300" y="4232275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6286500" y="3394075"/>
            <a:ext cx="533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6972300" y="3851275"/>
            <a:ext cx="609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6999213" y="2142480"/>
            <a:ext cx="8034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s(10)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7639516" y="3971280"/>
            <a:ext cx="755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A(1)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6506604" y="3830301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B(5)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5631892" y="2828280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C(8)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6081137" y="5571480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G </a:t>
            </a:r>
            <a:r>
              <a:rPr lang="zh-CN" altLang="en-US" sz="2400" b="1"/>
              <a:t>目标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7429500" y="305688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</a:t>
            </a:r>
            <a:endParaRPr lang="en-US" altLang="zh-CN" sz="2400" b="1"/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6667500" y="290448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3</a:t>
            </a:r>
            <a:endParaRPr lang="en-US" altLang="zh-CN" sz="2400" b="1"/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6438900" y="244728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6272852" y="3465176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7124700" y="359028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</a:t>
            </a:r>
            <a:endParaRPr lang="en-US" altLang="zh-CN" sz="2400" b="1"/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6819900" y="442848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</a:t>
            </a:r>
            <a:endParaRPr lang="en-US" altLang="zh-CN" sz="2400" b="1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 flipH="1">
            <a:off x="6164292" y="4385920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6226496" y="3425483"/>
            <a:ext cx="19702" cy="941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883008" y="4554051"/>
            <a:ext cx="912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D(12)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871903" y="3705825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3694B-1DE9-4B35-BDA2-1EAFD50D190C}" type="slidenum">
              <a:rPr lang="en-US" altLang="zh-CN" smtClean="0">
                <a:ea typeface="黑体" pitchFamily="49" charset="-122"/>
              </a:rPr>
              <a:pPr/>
              <a:t>59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解决的途径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6912"/>
            <a:ext cx="7772400" cy="42728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对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加以限制</a:t>
            </a:r>
          </a:p>
          <a:p>
            <a:pPr lvl="1" eaLnBrk="1" hangingPunct="1"/>
            <a:r>
              <a:rPr lang="zh-CN" altLang="en-US" sz="2800" b="1" dirty="0"/>
              <a:t>能否对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增加适当的限制，使得第一次扩展一个节点时，就找到了从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到该节点的最短路径。</a:t>
            </a:r>
          </a:p>
          <a:p>
            <a:pPr eaLnBrk="1" hangingPunct="1"/>
            <a:r>
              <a:rPr lang="zh-CN" altLang="en-US" sz="3200" b="1" dirty="0"/>
              <a:t>对算法加以改进</a:t>
            </a:r>
          </a:p>
          <a:p>
            <a:pPr lvl="1" eaLnBrk="1" hangingPunct="1"/>
            <a:r>
              <a:rPr lang="zh-CN" altLang="en-US" sz="2800" b="1" dirty="0"/>
              <a:t>能否对算法加以改进，避免或减少节点的多次扩展。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盲目搜索与启发式搜索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3200" b="1" dirty="0"/>
              <a:t>盲目搜索：</a:t>
            </a:r>
            <a:endParaRPr lang="en-US" altLang="zh-CN" sz="3200" b="1" dirty="0"/>
          </a:p>
          <a:p>
            <a:pPr lvl="1"/>
            <a:r>
              <a:rPr lang="zh-CN" altLang="en-US" sz="2800" b="1" dirty="0"/>
              <a:t>深度优先搜索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宽度优先搜索</a:t>
            </a:r>
            <a:endParaRPr lang="en-US" altLang="zh-CN" sz="2800" b="1" dirty="0"/>
          </a:p>
          <a:p>
            <a:pPr lvl="1"/>
            <a:endParaRPr lang="en-US" altLang="zh-CN" sz="2800" b="1" dirty="0"/>
          </a:p>
          <a:p>
            <a:r>
              <a:rPr lang="zh-CN" altLang="en-US" sz="3200" b="1" dirty="0"/>
              <a:t>启发式搜索</a:t>
            </a:r>
            <a:endParaRPr lang="en-US" altLang="zh-CN" sz="3200" b="1" dirty="0"/>
          </a:p>
          <a:p>
            <a:pPr lvl="1"/>
            <a:r>
              <a:rPr lang="en-US" altLang="zh-CN" sz="2800" b="1" dirty="0"/>
              <a:t>A</a:t>
            </a:r>
            <a:r>
              <a:rPr lang="zh-CN" altLang="en-US" sz="2800" b="1" dirty="0"/>
              <a:t>算法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A*</a:t>
            </a:r>
            <a:r>
              <a:rPr lang="zh-CN" altLang="en-US" sz="2800" b="1" dirty="0"/>
              <a:t>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3BC169-7F44-4BB6-A7EF-20942407EC48}" type="slidenum">
              <a:rPr lang="en-US" altLang="zh-CN" smtClean="0">
                <a:ea typeface="黑体" pitchFamily="49" charset="-122"/>
              </a:rPr>
              <a:pPr/>
              <a:t>60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改进的条件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4208"/>
            <a:ext cx="7772400" cy="424559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可采纳性不变</a:t>
            </a:r>
          </a:p>
          <a:p>
            <a:pPr eaLnBrk="1" hangingPunct="1"/>
            <a:r>
              <a:rPr lang="zh-CN" altLang="en-US" sz="3200" b="1" dirty="0"/>
              <a:t>不多扩展节点</a:t>
            </a:r>
          </a:p>
          <a:p>
            <a:pPr eaLnBrk="1" hangingPunct="1"/>
            <a:r>
              <a:rPr lang="zh-CN" altLang="en-US" sz="3200" b="1" dirty="0"/>
              <a:t>不增加算法的复杂性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F24F0-E3B9-41BC-9F26-7682632B12C3}" type="slidenum">
              <a:rPr lang="en-US" altLang="zh-CN" smtClean="0">
                <a:ea typeface="黑体" pitchFamily="49" charset="-122"/>
              </a:rPr>
              <a:pPr/>
              <a:t>61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对</a:t>
            </a:r>
            <a:r>
              <a:rPr lang="en-US" altLang="zh-CN"/>
              <a:t>h</a:t>
            </a:r>
            <a:r>
              <a:rPr lang="zh-CN" altLang="en-US"/>
              <a:t>加以限制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定义：一个启发函数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，如果对所有节点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zh-CN" altLang="en-US" sz="3200" b="1" dirty="0"/>
              <a:t>和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zh-CN" altLang="en-US" sz="3200" b="1" dirty="0"/>
              <a:t>，其中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zh-CN" altLang="en-US" sz="3200" b="1" dirty="0"/>
              <a:t>是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zh-CN" altLang="en-US" sz="3200" b="1" dirty="0"/>
              <a:t>的子节点，满足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200" b="1" dirty="0"/>
              <a:t>		</a:t>
            </a:r>
            <a:r>
              <a:rPr lang="en-US" altLang="zh-CN" sz="3200" b="1" dirty="0"/>
              <a:t>h(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en-US" altLang="zh-CN" sz="3200" b="1" dirty="0"/>
              <a:t>) - h(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) ≤ c(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	h(t)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</a:t>
            </a:r>
            <a:r>
              <a:rPr lang="zh-CN" altLang="en-US" sz="3200" b="1" dirty="0"/>
              <a:t>或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         </a:t>
            </a:r>
            <a:r>
              <a:rPr lang="en-US" altLang="zh-CN" sz="3200" b="1" dirty="0"/>
              <a:t>h(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en-US" altLang="zh-CN" sz="3200" b="1" dirty="0"/>
              <a:t>) ≤ c(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) + h(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	h(t)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</a:t>
            </a:r>
            <a:r>
              <a:rPr lang="zh-CN" altLang="en-US" sz="3200" b="1" dirty="0"/>
              <a:t>则称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是单调的</a:t>
            </a:r>
            <a:r>
              <a:rPr lang="zh-CN" altLang="en-US" b="1" dirty="0"/>
              <a:t>。</a:t>
            </a:r>
          </a:p>
        </p:txBody>
      </p:sp>
      <p:sp>
        <p:nvSpPr>
          <p:cNvPr id="86021" name="AutoShape 4"/>
          <p:cNvSpPr>
            <a:spLocks/>
          </p:cNvSpPr>
          <p:nvPr/>
        </p:nvSpPr>
        <p:spPr bwMode="auto">
          <a:xfrm>
            <a:off x="1371600" y="2514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Oval 5"/>
          <p:cNvSpPr>
            <a:spLocks noChangeArrowheads="1"/>
          </p:cNvSpPr>
          <p:nvPr/>
        </p:nvSpPr>
        <p:spPr bwMode="auto">
          <a:xfrm>
            <a:off x="7185462" y="3429000"/>
            <a:ext cx="152400" cy="152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Oval 6"/>
          <p:cNvSpPr>
            <a:spLocks noChangeArrowheads="1"/>
          </p:cNvSpPr>
          <p:nvPr/>
        </p:nvSpPr>
        <p:spPr bwMode="auto">
          <a:xfrm>
            <a:off x="6423462" y="4343400"/>
            <a:ext cx="152400" cy="152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Oval 7"/>
          <p:cNvSpPr>
            <a:spLocks noChangeArrowheads="1"/>
          </p:cNvSpPr>
          <p:nvPr/>
        </p:nvSpPr>
        <p:spPr bwMode="auto">
          <a:xfrm>
            <a:off x="8023662" y="5638800"/>
            <a:ext cx="152400" cy="152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 flipH="1">
            <a:off x="6575862" y="3581400"/>
            <a:ext cx="6096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261662" y="3581400"/>
            <a:ext cx="838200" cy="2057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7718862" y="4188768"/>
            <a:ext cx="8146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h(n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)</a:t>
            </a:r>
          </a:p>
        </p:txBody>
      </p:sp>
      <p:sp>
        <p:nvSpPr>
          <p:cNvPr id="86028" name="Line 11"/>
          <p:cNvSpPr>
            <a:spLocks noChangeShapeType="1"/>
          </p:cNvSpPr>
          <p:nvPr/>
        </p:nvSpPr>
        <p:spPr bwMode="auto">
          <a:xfrm>
            <a:off x="6575862" y="4495800"/>
            <a:ext cx="1447800" cy="1143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033062" y="2893368"/>
            <a:ext cx="41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/>
              <a:t>n</a:t>
            </a:r>
            <a:r>
              <a:rPr lang="en-US" altLang="zh-CN" sz="2400" b="1" baseline="-25000" dirty="0" err="1"/>
              <a:t>i</a:t>
            </a:r>
            <a:endParaRPr lang="en-US" altLang="zh-CN" sz="2400" b="1" baseline="-25000" dirty="0"/>
          </a:p>
        </p:txBody>
      </p:sp>
      <p:sp>
        <p:nvSpPr>
          <p:cNvPr id="86030" name="Text Box 13"/>
          <p:cNvSpPr txBox="1">
            <a:spLocks noChangeArrowheads="1"/>
          </p:cNvSpPr>
          <p:nvPr/>
        </p:nvSpPr>
        <p:spPr bwMode="auto">
          <a:xfrm>
            <a:off x="5966262" y="4188768"/>
            <a:ext cx="41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n</a:t>
            </a:r>
            <a:r>
              <a:rPr lang="en-US" altLang="zh-CN" sz="2400" b="1" baseline="-25000"/>
              <a:t>j</a:t>
            </a:r>
          </a:p>
        </p:txBody>
      </p:sp>
      <p:sp>
        <p:nvSpPr>
          <p:cNvPr id="86031" name="Text Box 14"/>
          <p:cNvSpPr txBox="1">
            <a:spLocks noChangeArrowheads="1"/>
          </p:cNvSpPr>
          <p:nvPr/>
        </p:nvSpPr>
        <p:spPr bwMode="auto">
          <a:xfrm>
            <a:off x="6561575" y="5026968"/>
            <a:ext cx="8146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h(n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)</a:t>
            </a:r>
          </a:p>
        </p:txBody>
      </p:sp>
      <p:sp>
        <p:nvSpPr>
          <p:cNvPr id="86032" name="Text Box 15"/>
          <p:cNvSpPr txBox="1">
            <a:spLocks noChangeArrowheads="1"/>
          </p:cNvSpPr>
          <p:nvPr/>
        </p:nvSpPr>
        <p:spPr bwMode="auto">
          <a:xfrm>
            <a:off x="5890062" y="3579168"/>
            <a:ext cx="1098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c(n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,n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)</a:t>
            </a:r>
          </a:p>
        </p:txBody>
      </p:sp>
      <p:sp>
        <p:nvSpPr>
          <p:cNvPr id="86033" name="AutoShape 17"/>
          <p:cNvSpPr>
            <a:spLocks/>
          </p:cNvSpPr>
          <p:nvPr/>
        </p:nvSpPr>
        <p:spPr bwMode="auto">
          <a:xfrm>
            <a:off x="1301750" y="4267200"/>
            <a:ext cx="260350" cy="762000"/>
          </a:xfrm>
          <a:prstGeom prst="leftBrace">
            <a:avLst>
              <a:gd name="adj1" fmla="val 24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6F366E-40EC-424F-B63A-6E3FB7296CDA}" type="slidenum">
              <a:rPr lang="en-US" altLang="zh-CN" smtClean="0">
                <a:ea typeface="黑体" pitchFamily="49" charset="-122"/>
              </a:rPr>
              <a:pPr/>
              <a:t>62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h</a:t>
            </a:r>
            <a:r>
              <a:rPr lang="zh-CN" altLang="en-US"/>
              <a:t>单调的性质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定理：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若</a:t>
            </a:r>
            <a:r>
              <a:rPr lang="en-US" altLang="zh-CN" sz="3200" b="1" dirty="0"/>
              <a:t>h(n)</a:t>
            </a:r>
            <a:r>
              <a:rPr lang="zh-CN" altLang="en-US" sz="3200" b="1" dirty="0"/>
              <a:t>是单调的，则</a:t>
            </a:r>
            <a:r>
              <a:rPr lang="en-US" altLang="zh-CN" sz="3200" b="1" dirty="0"/>
              <a:t>A*</a:t>
            </a:r>
            <a:r>
              <a:rPr lang="zh-CN" altLang="en-US" sz="3200" b="1" dirty="0"/>
              <a:t>扩展了节点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之</a:t>
            </a:r>
            <a:endParaRPr lang="en-US" altLang="zh-CN" sz="32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</a:t>
            </a:r>
            <a:r>
              <a:rPr lang="zh-CN" altLang="en-US" sz="3200" b="1" dirty="0"/>
              <a:t>后，就已经找到了到达节点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的最佳路径。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即：当</a:t>
            </a:r>
            <a:r>
              <a:rPr lang="en-US" altLang="zh-CN" sz="3200" b="1" dirty="0"/>
              <a:t>A*</a:t>
            </a:r>
            <a:r>
              <a:rPr lang="zh-CN" altLang="en-US" sz="3200" b="1" dirty="0"/>
              <a:t>选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扩展时，有</a:t>
            </a:r>
            <a:r>
              <a:rPr lang="en-US" altLang="zh-CN" sz="3200" b="1" dirty="0"/>
              <a:t>g(n)=g*(n)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pPr eaLnBrk="1" hangingPunct="1">
              <a:buFont typeface="Wingdings" pitchFamily="2" charset="2"/>
              <a:buNone/>
            </a:pPr>
            <a:endParaRPr lang="en-US" altLang="zh-CN" sz="3200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b="1" dirty="0"/>
              <a:t>思考题：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h(n)</a:t>
            </a:r>
            <a:r>
              <a:rPr lang="zh-CN" altLang="en-US" sz="2800" b="1" dirty="0"/>
              <a:t>单调与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*条件的关系，即当</a:t>
            </a:r>
            <a:r>
              <a:rPr lang="en-US" altLang="zh-CN" sz="2800" b="1" dirty="0"/>
              <a:t>h(n)</a:t>
            </a:r>
            <a:r>
              <a:rPr lang="zh-CN" altLang="en-US" sz="2800" b="1" dirty="0"/>
              <a:t>满足单调条件时，是否一定满足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*条件。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利用单调条件，从目标及目标的父节点向上归纳</a:t>
            </a:r>
            <a:endParaRPr lang="en-US" altLang="zh-CN" dirty="0"/>
          </a:p>
          <a:p>
            <a:pPr lvl="1"/>
            <a:r>
              <a:rPr lang="zh-CN" altLang="en-US" dirty="0"/>
              <a:t>结论是满足单调的</a:t>
            </a:r>
            <a:r>
              <a:rPr lang="en-US" altLang="zh-CN" dirty="0"/>
              <a:t>h</a:t>
            </a:r>
            <a:r>
              <a:rPr lang="zh-CN" altLang="en-US" dirty="0"/>
              <a:t>一定满足</a:t>
            </a:r>
            <a:r>
              <a:rPr lang="en-US" altLang="zh-CN" dirty="0"/>
              <a:t>A</a:t>
            </a:r>
            <a:r>
              <a:rPr lang="zh-CN" altLang="en-US" dirty="0"/>
              <a:t>*条件。</a:t>
            </a:r>
          </a:p>
        </p:txBody>
      </p:sp>
    </p:spTree>
    <p:extLst>
      <p:ext uri="{BB962C8B-B14F-4D97-AF65-F5344CB8AC3E}">
        <p14:creationId xmlns:p14="http://schemas.microsoft.com/office/powerpoint/2010/main" val="38773086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C3FF74-1B7C-4B0B-8F75-1DC8662E93E6}" type="slidenum">
              <a:rPr lang="en-US" altLang="zh-CN" smtClean="0">
                <a:ea typeface="黑体" pitchFamily="49" charset="-122"/>
              </a:rPr>
              <a:pPr/>
              <a:t>64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h</a:t>
            </a:r>
            <a:r>
              <a:rPr lang="zh-CN" altLang="en-US"/>
              <a:t>单调的例子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200" b="1" dirty="0"/>
              <a:t>8</a:t>
            </a:r>
            <a:r>
              <a:rPr lang="zh-CN" altLang="en-US" sz="3200" b="1" dirty="0"/>
              <a:t>数码问题：</a:t>
            </a:r>
          </a:p>
          <a:p>
            <a:pPr lvl="1" eaLnBrk="1" hangingPunct="1">
              <a:buNone/>
            </a:pPr>
            <a:r>
              <a:rPr lang="en-US" altLang="zh-CN" sz="3200" b="1" dirty="0"/>
              <a:t>h</a:t>
            </a:r>
            <a:r>
              <a:rPr lang="zh-CN" altLang="en-US" sz="3200" b="1" dirty="0"/>
              <a:t>为“不在位”的将牌数</a:t>
            </a:r>
          </a:p>
          <a:p>
            <a:pPr lvl="1" eaLnBrk="1" hangingPunct="1">
              <a:buFontTx/>
              <a:buNone/>
            </a:pPr>
            <a:r>
              <a:rPr lang="zh-CN" altLang="en-US" sz="3200" b="1" dirty="0"/>
              <a:t>                                 </a:t>
            </a:r>
            <a:r>
              <a:rPr lang="en-US" altLang="zh-CN" sz="3200" b="1" dirty="0"/>
              <a:t>1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/>
              <a:t>	h(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en-US" altLang="zh-CN" sz="3200" b="1" dirty="0"/>
              <a:t>) - h(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) =     0   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n</a:t>
            </a:r>
            <a:r>
              <a:rPr lang="en-US" altLang="zh-CN" sz="2800" b="1" baseline="-25000" dirty="0" err="1"/>
              <a:t>j</a:t>
            </a:r>
            <a:r>
              <a:rPr lang="zh-CN" altLang="zh-CN" sz="2800" b="1" dirty="0"/>
              <a:t>为</a:t>
            </a:r>
            <a:r>
              <a:rPr lang="en-US" altLang="zh-CN" sz="2800" b="1" dirty="0" err="1"/>
              <a:t>n</a:t>
            </a:r>
            <a:r>
              <a:rPr lang="en-US" altLang="zh-CN" sz="2800" b="1" baseline="-25000" dirty="0" err="1"/>
              <a:t>i</a:t>
            </a:r>
            <a:r>
              <a:rPr lang="zh-CN" altLang="zh-CN" sz="2800" b="1" dirty="0"/>
              <a:t>的后继节点</a:t>
            </a:r>
            <a:r>
              <a:rPr lang="en-US" altLang="zh-CN" sz="2800" b="1" dirty="0"/>
              <a:t>)</a:t>
            </a:r>
            <a:endParaRPr lang="en-US" altLang="zh-CN" sz="3200" b="1" dirty="0"/>
          </a:p>
          <a:p>
            <a:pPr lvl="1" eaLnBrk="1" hangingPunct="1">
              <a:buFontTx/>
              <a:buNone/>
            </a:pPr>
            <a:r>
              <a:rPr lang="en-US" altLang="zh-CN" sz="3200" b="1" dirty="0"/>
              <a:t>                                -1  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/>
              <a:t>	h(t) = 0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/>
              <a:t>	c(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i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n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) = 1</a:t>
            </a:r>
          </a:p>
          <a:p>
            <a:pPr lvl="1" eaLnBrk="1" hangingPunct="1">
              <a:buFontTx/>
              <a:buNone/>
            </a:pPr>
            <a:endParaRPr lang="en-US" altLang="zh-CN" sz="3200" b="1" dirty="0"/>
          </a:p>
          <a:p>
            <a:pPr lvl="1" eaLnBrk="1" hangingPunct="1">
              <a:buFontTx/>
              <a:buNone/>
            </a:pPr>
            <a:r>
              <a:rPr lang="en-US" altLang="zh-CN" sz="3200" b="1" dirty="0"/>
              <a:t>   </a:t>
            </a:r>
            <a:r>
              <a:rPr lang="zh-CN" altLang="en-US" sz="3200" b="1" dirty="0"/>
              <a:t>满足单调的条件。</a:t>
            </a:r>
            <a:r>
              <a:rPr lang="zh-CN" altLang="en-US" sz="3200" dirty="0"/>
              <a:t>	</a:t>
            </a:r>
          </a:p>
        </p:txBody>
      </p:sp>
      <p:sp>
        <p:nvSpPr>
          <p:cNvPr id="88069" name="AutoShape 4"/>
          <p:cNvSpPr>
            <a:spLocks/>
          </p:cNvSpPr>
          <p:nvPr/>
        </p:nvSpPr>
        <p:spPr bwMode="auto">
          <a:xfrm>
            <a:off x="3733800" y="25146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0CC6B6-5F0D-4932-81AC-09AF03725A4C}" type="slidenum">
              <a:rPr lang="en-US" altLang="zh-CN" smtClean="0">
                <a:ea typeface="黑体" pitchFamily="49" charset="-122"/>
              </a:rPr>
              <a:pPr/>
              <a:t>65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对算法加以改进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83390"/>
            <a:ext cx="7772400" cy="4136409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一些结论：</a:t>
            </a:r>
          </a:p>
          <a:p>
            <a:pPr lvl="1" eaLnBrk="1" hangingPunct="1"/>
            <a:r>
              <a:rPr lang="en-US" altLang="zh-CN" sz="2800" b="1" dirty="0"/>
              <a:t>OPEN</a:t>
            </a:r>
            <a:r>
              <a:rPr lang="zh-CN" altLang="en-US" sz="2800" b="1" dirty="0"/>
              <a:t>表上任以具有</a:t>
            </a:r>
            <a:r>
              <a:rPr lang="en-US" altLang="zh-CN" sz="2800" b="1" dirty="0"/>
              <a:t>f(n) &lt; f*(s)</a:t>
            </a:r>
            <a:r>
              <a:rPr lang="zh-CN" altLang="en-US" sz="2800" b="1" dirty="0"/>
              <a:t>的节点定会被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*扩展。</a:t>
            </a:r>
          </a:p>
          <a:p>
            <a:pPr lvl="1" eaLnBrk="1" hangingPunct="1"/>
            <a:r>
              <a:rPr lang="en-US" altLang="zh-CN" sz="2800" b="1" dirty="0"/>
              <a:t>A*</a:t>
            </a:r>
            <a:r>
              <a:rPr lang="zh-CN" altLang="en-US" sz="2800" b="1" dirty="0"/>
              <a:t>选作扩展的任一节点，定有</a:t>
            </a:r>
            <a:r>
              <a:rPr lang="en-US" altLang="zh-CN" sz="2800" b="1" dirty="0"/>
              <a:t>f(n)≤f*(s)</a:t>
            </a:r>
            <a:r>
              <a:rPr lang="zh-CN" altLang="en-US" sz="2800" b="1" dirty="0"/>
              <a:t>。</a:t>
            </a:r>
          </a:p>
          <a:p>
            <a:pPr lvl="1" eaLnBrk="1" hangingPunct="1"/>
            <a:r>
              <a:rPr lang="zh-CN" altLang="en-US" sz="2800" b="1" dirty="0"/>
              <a:t>当</a:t>
            </a:r>
            <a:r>
              <a:rPr lang="en-US" altLang="zh-CN" sz="2800" b="1" dirty="0"/>
              <a:t>h(n)</a:t>
            </a:r>
            <a:r>
              <a:rPr lang="zh-CN" altLang="en-US" sz="2800" b="1" dirty="0"/>
              <a:t>恒等于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时，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为单调的。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CC2AC-851F-4CE3-B9A5-A2CD5476BEA2}" type="slidenum">
              <a:rPr lang="en-US" altLang="zh-CN" smtClean="0">
                <a:ea typeface="黑体" pitchFamily="49" charset="-122"/>
              </a:rPr>
              <a:pPr/>
              <a:t>66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改进的出发点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89576"/>
            <a:ext cx="7772400" cy="609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OPEN = ( … …    … … )</a:t>
            </a:r>
          </a:p>
        </p:txBody>
      </p:sp>
      <p:sp>
        <p:nvSpPr>
          <p:cNvPr id="90117" name="Line 4"/>
          <p:cNvSpPr>
            <a:spLocks noChangeShapeType="1"/>
          </p:cNvSpPr>
          <p:nvPr/>
        </p:nvSpPr>
        <p:spPr bwMode="auto">
          <a:xfrm>
            <a:off x="3581400" y="2337176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Text Box 5"/>
          <p:cNvSpPr txBox="1">
            <a:spLocks noChangeArrowheads="1"/>
          </p:cNvSpPr>
          <p:nvPr/>
        </p:nvSpPr>
        <p:spPr bwMode="auto">
          <a:xfrm>
            <a:off x="3276600" y="1694567"/>
            <a:ext cx="873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f*(s)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28600" y="3937376"/>
            <a:ext cx="2895600" cy="990600"/>
          </a:xfrm>
          <a:prstGeom prst="wedgeRoundRectCallout">
            <a:avLst>
              <a:gd name="adj1" fmla="val 41778"/>
              <a:gd name="adj2" fmla="val -13653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/>
              <a:t>f</a:t>
            </a:r>
            <a:r>
              <a:rPr lang="zh-CN" altLang="zh-CN" sz="2400" b="1"/>
              <a:t>值小于</a:t>
            </a:r>
            <a:r>
              <a:rPr lang="en-US" altLang="zh-CN" sz="2400" b="1"/>
              <a:t>f*(s)</a:t>
            </a:r>
            <a:r>
              <a:rPr lang="zh-CN" altLang="zh-CN" sz="2400" b="1"/>
              <a:t>的节点</a:t>
            </a:r>
            <a:endParaRPr lang="zh-CN" altLang="en-US" sz="2400" b="1"/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4572000" y="3937376"/>
            <a:ext cx="3352800" cy="990600"/>
          </a:xfrm>
          <a:prstGeom prst="wedgeRoundRectCallout">
            <a:avLst>
              <a:gd name="adj1" fmla="val -57102"/>
              <a:gd name="adj2" fmla="val -13653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/>
              <a:t>f</a:t>
            </a:r>
            <a:r>
              <a:rPr lang="zh-CN" altLang="zh-CN" sz="2400" b="1"/>
              <a:t>值大于等于</a:t>
            </a:r>
            <a:r>
              <a:rPr lang="en-US" altLang="zh-CN" sz="2400" b="1"/>
              <a:t>f*(s)</a:t>
            </a:r>
            <a:r>
              <a:rPr lang="zh-CN" altLang="zh-CN" sz="2400" b="1"/>
              <a:t>的节点</a:t>
            </a:r>
            <a:endParaRPr lang="zh-CN" altLang="en-US" sz="2400" b="1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425450" y="5646163"/>
            <a:ext cx="84481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f</a:t>
            </a:r>
            <a:r>
              <a:rPr lang="en-US" altLang="zh-CN" sz="2800" b="1" baseline="-25000" dirty="0"/>
              <a:t>m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到目前为止已扩展节点的最大</a:t>
            </a:r>
            <a:r>
              <a:rPr lang="en-US" altLang="zh-CN" sz="2800" b="1" dirty="0"/>
              <a:t>f</a:t>
            </a:r>
            <a:r>
              <a:rPr lang="zh-CN" altLang="zh-CN" sz="2800" b="1" dirty="0"/>
              <a:t>值，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m</a:t>
            </a:r>
            <a:r>
              <a:rPr lang="zh-CN" altLang="en-US" sz="2800" b="1" dirty="0"/>
              <a:t>代替</a:t>
            </a:r>
            <a:r>
              <a:rPr lang="en-US" altLang="zh-CN" sz="2800" b="1" dirty="0"/>
              <a:t>f*(s)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E8145-1A4D-4AA4-B320-BB91F35E734B}" type="slidenum">
              <a:rPr lang="en-US" altLang="zh-CN" smtClean="0">
                <a:ea typeface="黑体" pitchFamily="49" charset="-122"/>
              </a:rPr>
              <a:pPr/>
              <a:t>67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修正的</a:t>
            </a:r>
            <a:r>
              <a:rPr lang="en-US" altLang="zh-CN" dirty="0"/>
              <a:t>A</a:t>
            </a:r>
            <a:r>
              <a:rPr lang="zh-CN" altLang="en-US" dirty="0"/>
              <a:t>算法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904" y="1017887"/>
            <a:ext cx="8534400" cy="54158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3500" b="1" dirty="0"/>
              <a:t>Modified-A-algorithm (s)   s</a:t>
            </a:r>
            <a:r>
              <a:rPr lang="zh-CN" altLang="en-US" sz="3500" b="1" dirty="0"/>
              <a:t>为初始节点</a:t>
            </a:r>
            <a:endParaRPr lang="en-US" altLang="zh-CN" sz="3500" b="1" dirty="0"/>
          </a:p>
          <a:p>
            <a:pPr>
              <a:buNone/>
            </a:pPr>
            <a:r>
              <a:rPr lang="en-US" altLang="zh-CN" sz="3500" b="1" dirty="0"/>
              <a:t>OPEN=(s), CLOSED=(), f(s)=g(s)+h(s), </a:t>
            </a:r>
            <a:r>
              <a:rPr lang="en-US" altLang="zh-CN" sz="3500" b="1" dirty="0" err="1">
                <a:solidFill>
                  <a:srgbClr val="FF0000"/>
                </a:solidFill>
              </a:rPr>
              <a:t>f</a:t>
            </a:r>
            <a:r>
              <a:rPr lang="en-US" altLang="zh-CN" sz="3500" b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sz="3500" b="1" dirty="0">
                <a:solidFill>
                  <a:srgbClr val="FF0000"/>
                </a:solidFill>
              </a:rPr>
              <a:t>=0</a:t>
            </a:r>
            <a:r>
              <a:rPr lang="en-US" altLang="zh-CN" sz="3500" b="1" dirty="0"/>
              <a:t>;</a:t>
            </a:r>
          </a:p>
          <a:p>
            <a:pPr>
              <a:buNone/>
            </a:pPr>
            <a:r>
              <a:rPr lang="en-US" altLang="zh-CN" sz="3500" b="1" dirty="0"/>
              <a:t>while OPEN</a:t>
            </a:r>
            <a:r>
              <a:rPr lang="zh-CN" altLang="en-US" sz="3500" b="1" dirty="0"/>
              <a:t>不空 </a:t>
            </a:r>
            <a:r>
              <a:rPr lang="en-US" altLang="zh-CN" sz="3500" b="1" dirty="0"/>
              <a:t>do</a:t>
            </a:r>
            <a:r>
              <a:rPr lang="zh-CN" altLang="en-US" sz="3500" b="1" dirty="0"/>
              <a:t>：</a:t>
            </a:r>
            <a:endParaRPr lang="en-US" altLang="zh-CN" sz="3500" b="1" dirty="0"/>
          </a:p>
          <a:p>
            <a:pPr>
              <a:buNone/>
            </a:pPr>
            <a:r>
              <a:rPr lang="en-US" altLang="zh-CN" sz="3500" b="1" dirty="0"/>
              <a:t>    begin</a:t>
            </a:r>
          </a:p>
          <a:p>
            <a:pPr>
              <a:buNone/>
            </a:pPr>
            <a:r>
              <a:rPr lang="en-US" altLang="zh-CN" sz="3200" b="1" dirty="0"/>
              <a:t>         </a:t>
            </a:r>
            <a:r>
              <a:rPr lang="en-US" altLang="zh-CN" sz="3500" b="1" dirty="0">
                <a:solidFill>
                  <a:srgbClr val="FF0000"/>
                </a:solidFill>
              </a:rPr>
              <a:t>NEST={</a:t>
            </a:r>
            <a:r>
              <a:rPr lang="en-US" altLang="zh-CN" sz="3500" b="1" dirty="0" err="1">
                <a:solidFill>
                  <a:srgbClr val="FF0000"/>
                </a:solidFill>
              </a:rPr>
              <a:t>n</a:t>
            </a:r>
            <a:r>
              <a:rPr lang="en-US" altLang="zh-CN" sz="35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500" b="1" dirty="0" err="1">
                <a:solidFill>
                  <a:srgbClr val="FF0000"/>
                </a:solidFill>
              </a:rPr>
              <a:t>|f</a:t>
            </a:r>
            <a:r>
              <a:rPr lang="en-US" altLang="zh-CN" sz="3500" b="1" dirty="0">
                <a:solidFill>
                  <a:srgbClr val="FF0000"/>
                </a:solidFill>
              </a:rPr>
              <a:t>(</a:t>
            </a:r>
            <a:r>
              <a:rPr lang="en-US" altLang="zh-CN" sz="3500" b="1" dirty="0" err="1">
                <a:solidFill>
                  <a:srgbClr val="FF0000"/>
                </a:solidFill>
              </a:rPr>
              <a:t>n</a:t>
            </a:r>
            <a:r>
              <a:rPr lang="en-US" altLang="zh-CN" sz="35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500" b="1" dirty="0">
                <a:solidFill>
                  <a:srgbClr val="FF0000"/>
                </a:solidFill>
              </a:rPr>
              <a:t>)&lt;</a:t>
            </a:r>
            <a:r>
              <a:rPr lang="en-US" altLang="zh-CN" sz="3500" b="1" dirty="0" err="1">
                <a:solidFill>
                  <a:srgbClr val="FF0000"/>
                </a:solidFill>
              </a:rPr>
              <a:t>f</a:t>
            </a:r>
            <a:r>
              <a:rPr lang="en-US" altLang="zh-CN" sz="3500" b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sz="3500" b="1" dirty="0" err="1">
                <a:solidFill>
                  <a:srgbClr val="FF0000"/>
                </a:solidFill>
              </a:rPr>
              <a:t>,n</a:t>
            </a:r>
            <a:r>
              <a:rPr lang="en-US" altLang="zh-CN" sz="3500" b="1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sz="3500" b="1" dirty="0">
                <a:solidFill>
                  <a:srgbClr val="FF0000"/>
                </a:solidFill>
              </a:rPr>
              <a:t>∈</a:t>
            </a:r>
            <a:r>
              <a:rPr lang="en-US" altLang="zh-CN" sz="3500" b="1" dirty="0">
                <a:solidFill>
                  <a:srgbClr val="FF0000"/>
                </a:solidFill>
              </a:rPr>
              <a:t>OPEN}</a:t>
            </a:r>
          </a:p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	</a:t>
            </a:r>
            <a:r>
              <a:rPr lang="en-US" altLang="zh-CN" sz="3500" b="1" dirty="0">
                <a:solidFill>
                  <a:srgbClr val="FF0000"/>
                </a:solidFill>
              </a:rPr>
              <a:t>     if NEST ≠ ( ) then n=NEST</a:t>
            </a:r>
            <a:r>
              <a:rPr lang="zh-CN" altLang="en-US" sz="3500" b="1" dirty="0">
                <a:solidFill>
                  <a:srgbClr val="FF0000"/>
                </a:solidFill>
              </a:rPr>
              <a:t>中</a:t>
            </a:r>
            <a:r>
              <a:rPr lang="en-US" altLang="zh-CN" sz="3500" b="1" dirty="0">
                <a:solidFill>
                  <a:srgbClr val="FF0000"/>
                </a:solidFill>
              </a:rPr>
              <a:t>g</a:t>
            </a:r>
            <a:r>
              <a:rPr lang="zh-CN" altLang="en-US" sz="3500" b="1" dirty="0">
                <a:solidFill>
                  <a:srgbClr val="FF0000"/>
                </a:solidFill>
              </a:rPr>
              <a:t>最小的节点</a:t>
            </a:r>
          </a:p>
          <a:p>
            <a:pPr>
              <a:buNone/>
            </a:pPr>
            <a:r>
              <a:rPr lang="zh-CN" altLang="en-US" sz="3500" b="1" dirty="0">
                <a:solidFill>
                  <a:srgbClr val="FF0000"/>
                </a:solidFill>
              </a:rPr>
              <a:t>			       </a:t>
            </a:r>
            <a:r>
              <a:rPr lang="en-US" altLang="zh-CN" sz="3500" b="1" dirty="0">
                <a:solidFill>
                  <a:srgbClr val="FF0000"/>
                </a:solidFill>
              </a:rPr>
              <a:t> else n=FIRST(OPEN), </a:t>
            </a:r>
            <a:r>
              <a:rPr lang="en-US" altLang="zh-CN" sz="3500" b="1" dirty="0" err="1">
                <a:solidFill>
                  <a:srgbClr val="FF0000"/>
                </a:solidFill>
              </a:rPr>
              <a:t>f</a:t>
            </a:r>
            <a:r>
              <a:rPr lang="en-US" altLang="zh-CN" sz="3500" b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sz="3500" b="1" dirty="0">
                <a:solidFill>
                  <a:srgbClr val="FF0000"/>
                </a:solidFill>
              </a:rPr>
              <a:t>=f(n);</a:t>
            </a:r>
          </a:p>
          <a:p>
            <a:pPr>
              <a:buNone/>
            </a:pPr>
            <a:r>
              <a:rPr lang="en-US" altLang="zh-CN" sz="3500" b="1" dirty="0"/>
              <a:t>         if GOAL(n) THEN return n;</a:t>
            </a:r>
          </a:p>
          <a:p>
            <a:pPr>
              <a:buNone/>
            </a:pPr>
            <a:r>
              <a:rPr lang="en-US" altLang="zh-CN" sz="3500" b="1" dirty="0"/>
              <a:t>         REMOVE(n, OPEN), ADD(n, CLOSED);</a:t>
            </a:r>
          </a:p>
          <a:p>
            <a:pPr>
              <a:buNone/>
            </a:pPr>
            <a:r>
              <a:rPr lang="en-US" altLang="zh-CN" sz="3500" b="1" dirty="0"/>
              <a:t>         EXPAND(n) →{m</a:t>
            </a:r>
            <a:r>
              <a:rPr lang="en-US" altLang="zh-CN" sz="3500" b="1" baseline="-25000" dirty="0"/>
              <a:t>i</a:t>
            </a:r>
            <a:r>
              <a:rPr lang="en-US" altLang="zh-CN" sz="3500" b="1" dirty="0"/>
              <a:t>}, </a:t>
            </a:r>
          </a:p>
          <a:p>
            <a:pPr>
              <a:buNone/>
            </a:pPr>
            <a:r>
              <a:rPr lang="en-US" altLang="zh-CN" sz="3500" b="1" dirty="0"/>
              <a:t>	     </a:t>
            </a:r>
            <a:r>
              <a:rPr lang="zh-CN" altLang="zh-CN" sz="3500" b="1" dirty="0"/>
              <a:t>计算</a:t>
            </a:r>
            <a:r>
              <a:rPr lang="en-US" altLang="zh-CN" sz="3500" b="1" dirty="0"/>
              <a:t>f(n, m</a:t>
            </a:r>
            <a:r>
              <a:rPr lang="en-US" altLang="zh-CN" sz="3500" b="1" baseline="-25000" dirty="0"/>
              <a:t>i</a:t>
            </a:r>
            <a:r>
              <a:rPr lang="en-US" altLang="zh-CN" sz="3500" b="1" dirty="0"/>
              <a:t>)=g(n, m</a:t>
            </a:r>
            <a:r>
              <a:rPr lang="en-US" altLang="zh-CN" sz="3500" b="1" baseline="-25000" dirty="0"/>
              <a:t>i</a:t>
            </a:r>
            <a:r>
              <a:rPr lang="en-US" altLang="zh-CN" sz="3500" b="1" dirty="0"/>
              <a:t>)+h(m</a:t>
            </a:r>
            <a:r>
              <a:rPr lang="en-US" altLang="zh-CN" sz="3500" b="1" baseline="-25000" dirty="0"/>
              <a:t>i</a:t>
            </a:r>
            <a:r>
              <a:rPr lang="en-US" altLang="zh-CN" sz="35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0200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3797B-EDD5-4C08-BC50-C3E9A8B5D401}" type="slidenum">
              <a:rPr lang="en-US" altLang="zh-CN" smtClean="0">
                <a:ea typeface="黑体" pitchFamily="49" charset="-122"/>
              </a:rPr>
              <a:pPr/>
              <a:t>68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462" y="836141"/>
            <a:ext cx="8172451" cy="572941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ADD(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j</a:t>
            </a:r>
            <a:r>
              <a:rPr lang="en-US" altLang="zh-CN" sz="3200" b="1" dirty="0"/>
              <a:t>, OPEN), </a:t>
            </a:r>
            <a:r>
              <a:rPr lang="zh-CN" altLang="en-US" sz="3200" b="1" dirty="0"/>
              <a:t>标记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j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的指针；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if f(n, 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)&lt;f(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 then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 f(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)=f(n, 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en-US" altLang="zh-CN" sz="3200" b="1" dirty="0"/>
              <a:t>), </a:t>
            </a:r>
            <a:r>
              <a:rPr lang="zh-CN" altLang="zh-CN" sz="3200" b="1" dirty="0"/>
              <a:t>标记</a:t>
            </a:r>
            <a:r>
              <a:rPr lang="en-US" altLang="zh-CN" sz="3200" b="1" dirty="0" err="1"/>
              <a:t>m</a:t>
            </a:r>
            <a:r>
              <a:rPr lang="en-US" altLang="zh-CN" sz="3200" b="1" baseline="-25000" dirty="0" err="1"/>
              <a:t>k</a:t>
            </a:r>
            <a:r>
              <a:rPr lang="zh-CN" altLang="zh-CN" sz="3200" b="1" dirty="0"/>
              <a:t>到</a:t>
            </a:r>
            <a:r>
              <a:rPr lang="en-US" altLang="zh-CN" sz="3200" b="1" dirty="0"/>
              <a:t>n</a:t>
            </a:r>
            <a:r>
              <a:rPr lang="zh-CN" altLang="zh-CN" sz="3200" b="1" dirty="0"/>
              <a:t>的指针；</a:t>
            </a:r>
            <a:endParaRPr lang="zh-CN" altLang="en-US" sz="28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if f(n, m</a:t>
            </a:r>
            <a:r>
              <a:rPr lang="en-US" altLang="zh-CN" sz="3600" b="1" baseline="-25000" dirty="0"/>
              <a:t>l</a:t>
            </a:r>
            <a:r>
              <a:rPr lang="en-US" altLang="zh-CN" sz="3200" b="1" dirty="0"/>
              <a:t>)&lt;f(m</a:t>
            </a:r>
            <a:r>
              <a:rPr lang="en-US" altLang="zh-CN" sz="3600" b="1" baseline="-25000" dirty="0"/>
              <a:t>l</a:t>
            </a:r>
            <a:r>
              <a:rPr lang="en-US" altLang="zh-CN" sz="3200" b="1" dirty="0"/>
              <a:t>,) then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    f(m</a:t>
            </a:r>
            <a:r>
              <a:rPr lang="en-US" altLang="zh-CN" sz="3600" b="1" baseline="-25000" dirty="0"/>
              <a:t>l</a:t>
            </a:r>
            <a:r>
              <a:rPr lang="en-US" altLang="zh-CN" sz="3200" b="1" dirty="0"/>
              <a:t>)=f(n, m</a:t>
            </a:r>
            <a:r>
              <a:rPr lang="en-US" altLang="zh-CN" sz="3200" b="1" baseline="-25000" dirty="0"/>
              <a:t>l</a:t>
            </a:r>
            <a:r>
              <a:rPr lang="en-US" altLang="zh-CN" sz="3200" b="1" dirty="0"/>
              <a:t>),</a:t>
            </a:r>
            <a:r>
              <a:rPr lang="zh-CN" altLang="en-US" sz="3200" b="1" dirty="0"/>
              <a:t>标记</a:t>
            </a:r>
            <a:r>
              <a:rPr lang="en-US" altLang="zh-CN" sz="3200" b="1" dirty="0"/>
              <a:t>m</a:t>
            </a:r>
            <a:r>
              <a:rPr lang="en-US" altLang="zh-CN" sz="3200" b="1" baseline="-25000" dirty="0"/>
              <a:t>l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的指针</a:t>
            </a:r>
            <a:r>
              <a:rPr lang="en-US" altLang="zh-CN" sz="3200" b="1" dirty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	       ADD(m</a:t>
            </a:r>
            <a:r>
              <a:rPr lang="en-US" altLang="zh-CN" sz="3200" b="1" baseline="-25000" dirty="0"/>
              <a:t>l</a:t>
            </a:r>
            <a:r>
              <a:rPr lang="en-US" altLang="zh-CN" sz="3200" b="1" dirty="0"/>
              <a:t>, OPEN);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   OPEN</a:t>
            </a:r>
            <a:r>
              <a:rPr lang="zh-CN" altLang="zh-CN" sz="3200" b="1" dirty="0"/>
              <a:t>中的节点按</a:t>
            </a:r>
            <a:r>
              <a:rPr lang="en-US" altLang="zh-CN" sz="3200" b="1" dirty="0"/>
              <a:t>f</a:t>
            </a:r>
            <a:r>
              <a:rPr lang="zh-CN" altLang="zh-CN" sz="3200" b="1" dirty="0"/>
              <a:t>值从小到大排序；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   end 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/>
              <a:t>return FAIL;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973135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107A3-780B-4B70-8D00-0111611A1140}" type="slidenum">
              <a:rPr lang="en-US" altLang="zh-CN" smtClean="0">
                <a:ea typeface="黑体" pitchFamily="49" charset="-122"/>
              </a:rPr>
              <a:pPr/>
              <a:t>69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 flipH="1">
            <a:off x="1371600" y="19653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 flipH="1">
            <a:off x="609600" y="28035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 flipH="1">
            <a:off x="1295400" y="3260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 flipH="1">
            <a:off x="2057400" y="3641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 flipH="1">
            <a:off x="990600" y="4784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762000" y="211772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1371600" y="2193925"/>
            <a:ext cx="76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1524000" y="2117725"/>
            <a:ext cx="60960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1066800" y="3794125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762000" y="2955925"/>
            <a:ext cx="533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1447800" y="3413125"/>
            <a:ext cx="609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474713" y="1704330"/>
            <a:ext cx="8034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s(10)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2115016" y="3533130"/>
            <a:ext cx="755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A(1)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982104" y="3378503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B(5)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107392" y="2390130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C(8)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56637" y="5133330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G </a:t>
            </a:r>
            <a:r>
              <a:rPr lang="zh-CN" altLang="en-US" sz="2400" b="1"/>
              <a:t>目标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1905000" y="26187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</a:t>
            </a:r>
            <a:endParaRPr lang="en-US" altLang="zh-CN" sz="2400" b="1"/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1143000" y="24663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3</a:t>
            </a:r>
            <a:endParaRPr lang="en-US" altLang="zh-CN" sz="2400" b="1"/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914400" y="20091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</a:t>
            </a:r>
            <a:endParaRPr lang="en-US" altLang="zh-CN" sz="2400" b="1"/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34704" y="3027026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600200" y="31521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</a:t>
            </a:r>
            <a:endParaRPr lang="en-US" altLang="zh-CN" sz="2400" b="1"/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1295400" y="39903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</a:t>
            </a:r>
            <a:endParaRPr lang="en-US" altLang="zh-CN" sz="2400" b="1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762000" y="683568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前面的例子：</a:t>
            </a:r>
          </a:p>
        </p:txBody>
      </p:sp>
      <p:sp>
        <p:nvSpPr>
          <p:cNvPr id="92186" name="Line 27"/>
          <p:cNvSpPr>
            <a:spLocks noChangeShapeType="1"/>
          </p:cNvSpPr>
          <p:nvPr/>
        </p:nvSpPr>
        <p:spPr bwMode="auto">
          <a:xfrm>
            <a:off x="3181064" y="1828800"/>
            <a:ext cx="563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7" name="Line 28"/>
          <p:cNvSpPr>
            <a:spLocks noChangeShapeType="1"/>
          </p:cNvSpPr>
          <p:nvPr/>
        </p:nvSpPr>
        <p:spPr bwMode="auto">
          <a:xfrm>
            <a:off x="5334000" y="1371600"/>
            <a:ext cx="0" cy="434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8" name="Text Box 29"/>
          <p:cNvSpPr txBox="1">
            <a:spLocks noChangeArrowheads="1"/>
          </p:cNvSpPr>
          <p:nvPr/>
        </p:nvSpPr>
        <p:spPr bwMode="auto">
          <a:xfrm>
            <a:off x="3429000" y="1339334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OPEN</a:t>
            </a:r>
            <a:r>
              <a:rPr lang="zh-CN" altLang="en-US" b="1" dirty="0"/>
              <a:t>表</a:t>
            </a:r>
          </a:p>
        </p:txBody>
      </p:sp>
      <p:sp>
        <p:nvSpPr>
          <p:cNvPr id="92189" name="Text Box 30"/>
          <p:cNvSpPr txBox="1">
            <a:spLocks noChangeArrowheads="1"/>
          </p:cNvSpPr>
          <p:nvPr/>
        </p:nvSpPr>
        <p:spPr bwMode="auto">
          <a:xfrm>
            <a:off x="5715000" y="1339334"/>
            <a:ext cx="123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CLOSED</a:t>
            </a:r>
            <a:r>
              <a:rPr lang="zh-CN" altLang="en-US" b="1" dirty="0"/>
              <a:t>表</a:t>
            </a:r>
          </a:p>
        </p:txBody>
      </p:sp>
      <p:sp>
        <p:nvSpPr>
          <p:cNvPr id="92190" name="Line 31"/>
          <p:cNvSpPr>
            <a:spLocks noChangeShapeType="1"/>
          </p:cNvSpPr>
          <p:nvPr/>
        </p:nvSpPr>
        <p:spPr bwMode="auto">
          <a:xfrm>
            <a:off x="8235288" y="1371600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1" name="Text Box 32"/>
          <p:cNvSpPr txBox="1">
            <a:spLocks noChangeArrowheads="1"/>
          </p:cNvSpPr>
          <p:nvPr/>
        </p:nvSpPr>
        <p:spPr bwMode="auto">
          <a:xfrm>
            <a:off x="8382000" y="1339334"/>
            <a:ext cx="38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f</a:t>
            </a:r>
            <a:r>
              <a:rPr lang="en-US" altLang="zh-CN" b="1" baseline="-25000" dirty="0"/>
              <a:t>m</a:t>
            </a:r>
          </a:p>
        </p:txBody>
      </p: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3200400" y="2024341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s(0+10)</a:t>
            </a:r>
            <a:endParaRPr lang="en-US" altLang="zh-CN" b="1"/>
          </a:p>
        </p:txBody>
      </p:sp>
      <p:sp>
        <p:nvSpPr>
          <p:cNvPr id="139298" name="Text Box 34"/>
          <p:cNvSpPr txBox="1">
            <a:spLocks noChangeArrowheads="1"/>
          </p:cNvSpPr>
          <p:nvPr/>
        </p:nvSpPr>
        <p:spPr bwMode="auto">
          <a:xfrm>
            <a:off x="5486400" y="2024341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s(0+10)</a:t>
            </a:r>
            <a:endParaRPr lang="en-US" altLang="zh-CN" b="1"/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8332788" y="2024341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10</a:t>
            </a:r>
            <a:endParaRPr lang="en-US" altLang="zh-CN" b="1"/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3048000" y="2667000"/>
            <a:ext cx="231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B0F0"/>
                </a:solidFill>
              </a:rPr>
              <a:t>A(6+1) B(3+5) C(1+8)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>
            <a:off x="4572000" y="29718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5486400" y="2667000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s(0+10) C(1+8)</a:t>
            </a:r>
            <a:endParaRPr lang="en-US" altLang="zh-CN" b="1"/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8382000" y="2589491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10</a:t>
            </a:r>
            <a:endParaRPr lang="en-US" altLang="zh-CN" b="1"/>
          </a:p>
        </p:txBody>
      </p:sp>
      <p:sp>
        <p:nvSpPr>
          <p:cNvPr id="139304" name="Text Box 40"/>
          <p:cNvSpPr txBox="1">
            <a:spLocks noChangeArrowheads="1"/>
          </p:cNvSpPr>
          <p:nvPr/>
        </p:nvSpPr>
        <p:spPr bwMode="auto">
          <a:xfrm>
            <a:off x="3036888" y="3199091"/>
            <a:ext cx="2359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B0F0"/>
                </a:solidFill>
              </a:rPr>
              <a:t>A(6+1)B(2+5)</a:t>
            </a:r>
            <a:r>
              <a:rPr lang="en-US" altLang="zh-CN" sz="1800" b="1" dirty="0"/>
              <a:t>D(2+12)</a:t>
            </a:r>
            <a:endParaRPr lang="en-US" altLang="zh-CN" b="1" dirty="0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>
            <a:off x="3785286" y="3505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6" name="Text Box 42"/>
          <p:cNvSpPr txBox="1">
            <a:spLocks noChangeArrowheads="1"/>
          </p:cNvSpPr>
          <p:nvPr/>
        </p:nvSpPr>
        <p:spPr bwMode="auto">
          <a:xfrm>
            <a:off x="5486400" y="3200400"/>
            <a:ext cx="2352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s(0+10) C(1+8) B(2+5)</a:t>
            </a:r>
            <a:endParaRPr lang="en-US" altLang="zh-CN" b="1"/>
          </a:p>
        </p:txBody>
      </p:sp>
      <p:sp>
        <p:nvSpPr>
          <p:cNvPr id="139307" name="Text Box 43"/>
          <p:cNvSpPr txBox="1">
            <a:spLocks noChangeArrowheads="1"/>
          </p:cNvSpPr>
          <p:nvPr/>
        </p:nvSpPr>
        <p:spPr bwMode="auto">
          <a:xfrm>
            <a:off x="8382000" y="3199091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10</a:t>
            </a:r>
            <a:endParaRPr lang="en-US" altLang="zh-CN" b="1"/>
          </a:p>
        </p:txBody>
      </p:sp>
      <p:sp>
        <p:nvSpPr>
          <p:cNvPr id="139308" name="Text Box 44"/>
          <p:cNvSpPr txBox="1">
            <a:spLocks noChangeArrowheads="1"/>
          </p:cNvSpPr>
          <p:nvPr/>
        </p:nvSpPr>
        <p:spPr bwMode="auto">
          <a:xfrm>
            <a:off x="3048000" y="3808691"/>
            <a:ext cx="1784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B0F0"/>
                </a:solidFill>
              </a:rPr>
              <a:t>A(3+1</a:t>
            </a:r>
            <a:r>
              <a:rPr lang="en-US" altLang="zh-CN" b="1" dirty="0">
                <a:solidFill>
                  <a:srgbClr val="00B0F0"/>
                </a:solidFill>
              </a:rPr>
              <a:t>)</a:t>
            </a:r>
            <a:r>
              <a:rPr lang="en-US" altLang="zh-CN" b="1" dirty="0"/>
              <a:t> D(2+12) </a:t>
            </a:r>
          </a:p>
        </p:txBody>
      </p:sp>
      <p:sp>
        <p:nvSpPr>
          <p:cNvPr id="139309" name="Text Box 45"/>
          <p:cNvSpPr txBox="1">
            <a:spLocks noChangeArrowheads="1"/>
          </p:cNvSpPr>
          <p:nvPr/>
        </p:nvSpPr>
        <p:spPr bwMode="auto">
          <a:xfrm>
            <a:off x="5334000" y="3808691"/>
            <a:ext cx="2956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s(0+10)C(1+8)B(2+5)A(3+1)</a:t>
            </a:r>
            <a:endParaRPr lang="en-US" altLang="zh-CN" b="1"/>
          </a:p>
        </p:txBody>
      </p:sp>
      <p:sp>
        <p:nvSpPr>
          <p:cNvPr id="139310" name="Text Box 46"/>
          <p:cNvSpPr txBox="1">
            <a:spLocks noChangeArrowheads="1"/>
          </p:cNvSpPr>
          <p:nvPr/>
        </p:nvSpPr>
        <p:spPr bwMode="auto">
          <a:xfrm>
            <a:off x="8382000" y="3808691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10</a:t>
            </a:r>
            <a:endParaRPr lang="en-US" altLang="zh-CN" b="1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3124200" y="41148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3048000" y="4494491"/>
            <a:ext cx="18902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G(11+0</a:t>
            </a:r>
            <a:r>
              <a:rPr lang="en-US" altLang="zh-CN" b="1" dirty="0"/>
              <a:t>) D(2+12) </a:t>
            </a: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 flipH="1">
            <a:off x="611996" y="3916362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674200" y="2955925"/>
            <a:ext cx="19702" cy="941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330712" y="4084493"/>
            <a:ext cx="912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D(12)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319607" y="3236267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019165" y="5940242"/>
            <a:ext cx="3661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说明：蓝颜色表示在</a:t>
            </a:r>
            <a:r>
              <a:rPr lang="en-US" altLang="zh-CN" b="1" dirty="0"/>
              <a:t>nest</a:t>
            </a:r>
            <a:r>
              <a:rPr lang="zh-CN" altLang="en-US" b="1" dirty="0"/>
              <a:t>中的节点</a:t>
            </a:r>
            <a:r>
              <a:rPr lang="en-US" altLang="zh-CN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7" grpId="0" autoUpdateAnimBg="0"/>
      <p:bldP spid="139298" grpId="0" autoUpdateAnimBg="0"/>
      <p:bldP spid="139299" grpId="0" autoUpdateAnimBg="0"/>
      <p:bldP spid="139300" grpId="0" autoUpdateAnimBg="0"/>
      <p:bldP spid="139301" grpId="0" animBg="1"/>
      <p:bldP spid="139302" grpId="0" autoUpdateAnimBg="0"/>
      <p:bldP spid="139303" grpId="0" autoUpdateAnimBg="0"/>
      <p:bldP spid="139304" grpId="0" autoUpdateAnimBg="0"/>
      <p:bldP spid="139305" grpId="0" animBg="1"/>
      <p:bldP spid="139306" grpId="0" autoUpdateAnimBg="0"/>
      <p:bldP spid="139307" grpId="0" autoUpdateAnimBg="0"/>
      <p:bldP spid="139308" grpId="0" autoUpdateAnimBg="0"/>
      <p:bldP spid="139309" grpId="0" autoUpdateAnimBg="0"/>
      <p:bldP spid="139310" grpId="0" autoUpdateAnimBg="0"/>
      <p:bldP spid="139311" grpId="0" animBg="1"/>
      <p:bldP spid="1393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如何选择一个节点扩展？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139097" y="2396837"/>
            <a:ext cx="4878221" cy="3317750"/>
            <a:chOff x="2333069" y="2396837"/>
            <a:chExt cx="4878221" cy="3317750"/>
          </a:xfrm>
        </p:grpSpPr>
        <p:grpSp>
          <p:nvGrpSpPr>
            <p:cNvPr id="27" name="组合 26"/>
            <p:cNvGrpSpPr/>
            <p:nvPr/>
          </p:nvGrpSpPr>
          <p:grpSpPr>
            <a:xfrm>
              <a:off x="2333069" y="2396837"/>
              <a:ext cx="4878221" cy="2590800"/>
              <a:chOff x="2333069" y="2396837"/>
              <a:chExt cx="4878221" cy="259080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660073" y="2396837"/>
                <a:ext cx="4142096" cy="2590800"/>
                <a:chOff x="2057400" y="2523276"/>
                <a:chExt cx="4142096" cy="2590800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4038600" y="2523276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276600" y="3132876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4876800" y="3132876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" name="Oval 7"/>
                <p:cNvSpPr>
                  <a:spLocks noChangeArrowheads="1"/>
                </p:cNvSpPr>
                <p:nvPr/>
              </p:nvSpPr>
              <p:spPr bwMode="auto">
                <a:xfrm>
                  <a:off x="2971800" y="4047276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Oval 8"/>
                <p:cNvSpPr>
                  <a:spLocks noChangeArrowheads="1"/>
                </p:cNvSpPr>
                <p:nvPr/>
              </p:nvSpPr>
              <p:spPr bwMode="auto">
                <a:xfrm>
                  <a:off x="5257800" y="4047276"/>
                  <a:ext cx="152400" cy="152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" name="Oval 9"/>
                <p:cNvSpPr>
                  <a:spLocks noChangeArrowheads="1"/>
                </p:cNvSpPr>
                <p:nvPr/>
              </p:nvSpPr>
              <p:spPr bwMode="auto">
                <a:xfrm>
                  <a:off x="3657600" y="4047276"/>
                  <a:ext cx="152400" cy="152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Oval 10"/>
                <p:cNvSpPr>
                  <a:spLocks noChangeArrowheads="1"/>
                </p:cNvSpPr>
                <p:nvPr/>
              </p:nvSpPr>
              <p:spPr bwMode="auto">
                <a:xfrm>
                  <a:off x="6047096" y="4088220"/>
                  <a:ext cx="152400" cy="152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Oval 11"/>
                <p:cNvSpPr>
                  <a:spLocks noChangeArrowheads="1"/>
                </p:cNvSpPr>
                <p:nvPr/>
              </p:nvSpPr>
              <p:spPr bwMode="auto">
                <a:xfrm>
                  <a:off x="2057400" y="3992684"/>
                  <a:ext cx="152400" cy="152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2"/>
                <p:cNvSpPr>
                  <a:spLocks noChangeArrowheads="1"/>
                </p:cNvSpPr>
                <p:nvPr/>
              </p:nvSpPr>
              <p:spPr bwMode="auto">
                <a:xfrm>
                  <a:off x="4495800" y="4047276"/>
                  <a:ext cx="152400" cy="152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352800" y="2675676"/>
                  <a:ext cx="762000" cy="457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>
                  <a:off x="4114800" y="2675676"/>
                  <a:ext cx="838200" cy="457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133600" y="3306884"/>
                  <a:ext cx="12192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034352" y="3320532"/>
                  <a:ext cx="304800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>
                  <a:off x="3352800" y="3285276"/>
                  <a:ext cx="381000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72000" y="3285276"/>
                  <a:ext cx="381000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>
                  <a:off x="4953000" y="3285276"/>
                  <a:ext cx="381000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>
                  <a:off x="5015552" y="3257980"/>
                  <a:ext cx="1066800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Oval 21"/>
                <p:cNvSpPr>
                  <a:spLocks noChangeArrowheads="1"/>
                </p:cNvSpPr>
                <p:nvPr/>
              </p:nvSpPr>
              <p:spPr bwMode="auto">
                <a:xfrm>
                  <a:off x="2743200" y="4961676"/>
                  <a:ext cx="152400" cy="152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Oval 22"/>
                <p:cNvSpPr>
                  <a:spLocks noChangeArrowheads="1"/>
                </p:cNvSpPr>
                <p:nvPr/>
              </p:nvSpPr>
              <p:spPr bwMode="auto">
                <a:xfrm>
                  <a:off x="3352800" y="4961676"/>
                  <a:ext cx="152400" cy="152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819400" y="4199676"/>
                  <a:ext cx="228600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24"/>
                <p:cNvSpPr>
                  <a:spLocks noChangeShapeType="1"/>
                </p:cNvSpPr>
                <p:nvPr/>
              </p:nvSpPr>
              <p:spPr bwMode="auto">
                <a:xfrm>
                  <a:off x="3048000" y="4199676"/>
                  <a:ext cx="381000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4683250" y="3214255"/>
                <a:ext cx="152400" cy="152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14" idx="0"/>
                <a:endCxn id="26" idx="0"/>
              </p:cNvCxnSpPr>
              <p:nvPr/>
            </p:nvCxnSpPr>
            <p:spPr>
              <a:xfrm>
                <a:off x="4717473" y="2549237"/>
                <a:ext cx="41977" cy="665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6" idx="5"/>
              </p:cNvCxnSpPr>
              <p:nvPr/>
            </p:nvCxnSpPr>
            <p:spPr>
              <a:xfrm>
                <a:off x="4813332" y="3344337"/>
                <a:ext cx="278213" cy="5219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725969" y="4114181"/>
                <a:ext cx="485321" cy="7210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5887769" y="4061215"/>
                <a:ext cx="76200" cy="8000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12" idx="4"/>
              </p:cNvCxnSpPr>
              <p:nvPr/>
            </p:nvCxnSpPr>
            <p:spPr>
              <a:xfrm flipH="1">
                <a:off x="5091545" y="4073237"/>
                <a:ext cx="83128" cy="83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261057" y="4144343"/>
                <a:ext cx="550512" cy="76709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11" idx="4"/>
              </p:cNvCxnSpPr>
              <p:nvPr/>
            </p:nvCxnSpPr>
            <p:spPr>
              <a:xfrm flipH="1">
                <a:off x="2333069" y="4018645"/>
                <a:ext cx="403204" cy="7130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35"/>
            <p:cNvCxnSpPr/>
            <p:nvPr/>
          </p:nvCxnSpPr>
          <p:spPr>
            <a:xfrm flipH="1">
              <a:off x="3634686" y="5001491"/>
              <a:ext cx="403204" cy="7130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373357" y="4073237"/>
              <a:ext cx="66612" cy="609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72044" y="4018645"/>
              <a:ext cx="154626" cy="5635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926670" y="5017799"/>
              <a:ext cx="493982" cy="3402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059945" y="4958711"/>
              <a:ext cx="512469" cy="6548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971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107A3-780B-4B70-8D00-0111611A1140}" type="slidenum">
              <a:rPr lang="en-US" altLang="zh-CN" smtClean="0">
                <a:ea typeface="黑体" pitchFamily="49" charset="-122"/>
              </a:rPr>
              <a:pPr/>
              <a:t>70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 flipH="1">
            <a:off x="1371600" y="19653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 flipH="1">
            <a:off x="609600" y="28035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 flipH="1">
            <a:off x="1295400" y="3260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 flipH="1">
            <a:off x="2057400" y="3641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 flipH="1">
            <a:off x="990600" y="4784725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762000" y="211772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1371600" y="2193925"/>
            <a:ext cx="76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1524000" y="2117725"/>
            <a:ext cx="60960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1066800" y="3794125"/>
            <a:ext cx="990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762000" y="2955925"/>
            <a:ext cx="533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1447800" y="3413125"/>
            <a:ext cx="609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545245" y="1704330"/>
            <a:ext cx="6623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s(9)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2115016" y="3533130"/>
            <a:ext cx="755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A(1)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982104" y="3378503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B(5)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107392" y="2390130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C(8)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56637" y="5133330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G </a:t>
            </a:r>
            <a:r>
              <a:rPr lang="zh-CN" altLang="en-US" sz="2400" b="1"/>
              <a:t>目标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1905000" y="26187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</a:t>
            </a:r>
            <a:endParaRPr lang="en-US" altLang="zh-CN" sz="2400" b="1"/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1143000" y="24663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3</a:t>
            </a:r>
            <a:endParaRPr lang="en-US" altLang="zh-CN" sz="2400" b="1"/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914400" y="20091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</a:t>
            </a:r>
            <a:endParaRPr lang="en-US" altLang="zh-CN" sz="2400" b="1"/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34704" y="3027026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600200" y="31521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</a:t>
            </a:r>
            <a:endParaRPr lang="en-US" altLang="zh-CN" sz="2400" b="1"/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1295400" y="399033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</a:t>
            </a:r>
            <a:endParaRPr lang="en-US" altLang="zh-CN" sz="2400" b="1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762000" y="683568"/>
            <a:ext cx="4267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前面的例子中，</a:t>
            </a:r>
            <a:r>
              <a:rPr lang="en-US" altLang="zh-CN" sz="2400" b="1" dirty="0"/>
              <a:t>h(S)</a:t>
            </a:r>
            <a:r>
              <a:rPr lang="zh-CN" altLang="en-US" sz="2400" b="1" dirty="0"/>
              <a:t>修改为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：</a:t>
            </a:r>
          </a:p>
        </p:txBody>
      </p:sp>
      <p:sp>
        <p:nvSpPr>
          <p:cNvPr id="92186" name="Line 27"/>
          <p:cNvSpPr>
            <a:spLocks noChangeShapeType="1"/>
          </p:cNvSpPr>
          <p:nvPr/>
        </p:nvSpPr>
        <p:spPr bwMode="auto">
          <a:xfrm>
            <a:off x="3073970" y="1828800"/>
            <a:ext cx="563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7" name="Line 28"/>
          <p:cNvSpPr>
            <a:spLocks noChangeShapeType="1"/>
          </p:cNvSpPr>
          <p:nvPr/>
        </p:nvSpPr>
        <p:spPr bwMode="auto">
          <a:xfrm>
            <a:off x="5408142" y="1371600"/>
            <a:ext cx="0" cy="434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8" name="Text Box 29"/>
          <p:cNvSpPr txBox="1">
            <a:spLocks noChangeArrowheads="1"/>
          </p:cNvSpPr>
          <p:nvPr/>
        </p:nvSpPr>
        <p:spPr bwMode="auto">
          <a:xfrm>
            <a:off x="3429000" y="1339334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OPEN</a:t>
            </a:r>
            <a:r>
              <a:rPr lang="zh-CN" altLang="en-US" b="1" dirty="0"/>
              <a:t>表</a:t>
            </a:r>
          </a:p>
        </p:txBody>
      </p:sp>
      <p:sp>
        <p:nvSpPr>
          <p:cNvPr id="92189" name="Text Box 30"/>
          <p:cNvSpPr txBox="1">
            <a:spLocks noChangeArrowheads="1"/>
          </p:cNvSpPr>
          <p:nvPr/>
        </p:nvSpPr>
        <p:spPr bwMode="auto">
          <a:xfrm>
            <a:off x="5715000" y="1339334"/>
            <a:ext cx="123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CLOSED</a:t>
            </a:r>
            <a:r>
              <a:rPr lang="zh-CN" altLang="en-US" b="1" dirty="0"/>
              <a:t>表</a:t>
            </a:r>
          </a:p>
        </p:txBody>
      </p:sp>
      <p:sp>
        <p:nvSpPr>
          <p:cNvPr id="92190" name="Line 31"/>
          <p:cNvSpPr>
            <a:spLocks noChangeShapeType="1"/>
          </p:cNvSpPr>
          <p:nvPr/>
        </p:nvSpPr>
        <p:spPr bwMode="auto">
          <a:xfrm>
            <a:off x="8350620" y="1371600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1" name="Text Box 32"/>
          <p:cNvSpPr txBox="1">
            <a:spLocks noChangeArrowheads="1"/>
          </p:cNvSpPr>
          <p:nvPr/>
        </p:nvSpPr>
        <p:spPr bwMode="auto">
          <a:xfrm>
            <a:off x="8382000" y="1339334"/>
            <a:ext cx="38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f</a:t>
            </a:r>
            <a:r>
              <a:rPr lang="en-US" altLang="zh-CN" b="1" baseline="-25000" dirty="0"/>
              <a:t>m</a:t>
            </a:r>
          </a:p>
        </p:txBody>
      </p: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3052116" y="2024341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s(0+9)</a:t>
            </a:r>
            <a:endParaRPr lang="en-US" altLang="zh-CN" b="1" dirty="0"/>
          </a:p>
        </p:txBody>
      </p:sp>
      <p:sp>
        <p:nvSpPr>
          <p:cNvPr id="139298" name="Text Box 34"/>
          <p:cNvSpPr txBox="1">
            <a:spLocks noChangeArrowheads="1"/>
          </p:cNvSpPr>
          <p:nvPr/>
        </p:nvSpPr>
        <p:spPr bwMode="auto">
          <a:xfrm>
            <a:off x="5486400" y="2024341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s(0+9)</a:t>
            </a:r>
            <a:endParaRPr lang="en-US" altLang="zh-CN" b="1" dirty="0"/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8332788" y="202434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9</a:t>
            </a:r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3048000" y="2667000"/>
            <a:ext cx="231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B0F0"/>
                </a:solidFill>
              </a:rPr>
              <a:t>A(6+1) B(3+5) </a:t>
            </a:r>
            <a:r>
              <a:rPr lang="en-US" altLang="zh-CN" b="1" dirty="0"/>
              <a:t>C(1+8)</a:t>
            </a:r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>
            <a:off x="3810000" y="2995655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5486400" y="2665691"/>
            <a:ext cx="1534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s(0+9) B(3+5)</a:t>
            </a:r>
            <a:endParaRPr lang="en-US" altLang="zh-CN" b="1" dirty="0"/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8382000" y="258949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9</a:t>
            </a:r>
          </a:p>
        </p:txBody>
      </p:sp>
      <p:sp>
        <p:nvSpPr>
          <p:cNvPr id="139304" name="Text Box 40"/>
          <p:cNvSpPr txBox="1">
            <a:spLocks noChangeArrowheads="1"/>
          </p:cNvSpPr>
          <p:nvPr/>
        </p:nvSpPr>
        <p:spPr bwMode="auto">
          <a:xfrm>
            <a:off x="3036887" y="3199091"/>
            <a:ext cx="25895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B0F0"/>
                </a:solidFill>
              </a:rPr>
              <a:t>A(4+1) </a:t>
            </a:r>
            <a:r>
              <a:rPr lang="en-US" altLang="zh-CN" b="1" dirty="0"/>
              <a:t>C(1+8)</a:t>
            </a:r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>
            <a:off x="3068584" y="3505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6" name="Text Box 42"/>
          <p:cNvSpPr txBox="1">
            <a:spLocks noChangeArrowheads="1"/>
          </p:cNvSpPr>
          <p:nvPr/>
        </p:nvSpPr>
        <p:spPr bwMode="auto">
          <a:xfrm>
            <a:off x="5486400" y="3199091"/>
            <a:ext cx="2265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s(0+9) </a:t>
            </a:r>
            <a:r>
              <a:rPr lang="en-US" altLang="zh-CN" b="1" dirty="0"/>
              <a:t>B(3+5) A(4+1)</a:t>
            </a:r>
          </a:p>
        </p:txBody>
      </p:sp>
      <p:sp>
        <p:nvSpPr>
          <p:cNvPr id="139307" name="Text Box 43"/>
          <p:cNvSpPr txBox="1">
            <a:spLocks noChangeArrowheads="1"/>
          </p:cNvSpPr>
          <p:nvPr/>
        </p:nvSpPr>
        <p:spPr bwMode="auto">
          <a:xfrm>
            <a:off x="8382000" y="319909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9</a:t>
            </a:r>
          </a:p>
        </p:txBody>
      </p:sp>
      <p:sp>
        <p:nvSpPr>
          <p:cNvPr id="139308" name="Text Box 44"/>
          <p:cNvSpPr txBox="1">
            <a:spLocks noChangeArrowheads="1"/>
          </p:cNvSpPr>
          <p:nvPr/>
        </p:nvSpPr>
        <p:spPr bwMode="auto">
          <a:xfrm>
            <a:off x="3048000" y="3808691"/>
            <a:ext cx="1709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C(1+8) G(12+0)</a:t>
            </a:r>
          </a:p>
        </p:txBody>
      </p:sp>
      <p:sp>
        <p:nvSpPr>
          <p:cNvPr id="139309" name="Text Box 45"/>
          <p:cNvSpPr txBox="1">
            <a:spLocks noChangeArrowheads="1"/>
          </p:cNvSpPr>
          <p:nvPr/>
        </p:nvSpPr>
        <p:spPr bwMode="auto">
          <a:xfrm>
            <a:off x="5449332" y="3808691"/>
            <a:ext cx="22657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s(0+9) A(4+1) C(1+8)</a:t>
            </a:r>
          </a:p>
        </p:txBody>
      </p:sp>
      <p:sp>
        <p:nvSpPr>
          <p:cNvPr id="139310" name="Text Box 46"/>
          <p:cNvSpPr txBox="1">
            <a:spLocks noChangeArrowheads="1"/>
          </p:cNvSpPr>
          <p:nvPr/>
        </p:nvSpPr>
        <p:spPr bwMode="auto">
          <a:xfrm>
            <a:off x="8382000" y="380869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3124200" y="418358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2990021" y="4896778"/>
            <a:ext cx="2579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B0F0"/>
                </a:solidFill>
              </a:rPr>
              <a:t>A(3+1)</a:t>
            </a:r>
            <a:r>
              <a:rPr lang="en-US" altLang="zh-CN" b="1" dirty="0"/>
              <a:t>G(12+0) D(2+12) </a:t>
            </a: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 flipH="1">
            <a:off x="611996" y="3916362"/>
            <a:ext cx="152400" cy="1524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674200" y="2955925"/>
            <a:ext cx="19702" cy="941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330712" y="4084493"/>
            <a:ext cx="912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/>
              <a:t>D(12)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319607" y="3236267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</a:t>
            </a:r>
            <a:endParaRPr lang="en-US" altLang="zh-CN" sz="2400" b="1" dirty="0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019165" y="5940242"/>
            <a:ext cx="3661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说明：蓝颜色表示在</a:t>
            </a:r>
            <a:r>
              <a:rPr lang="en-US" altLang="zh-CN" b="1" dirty="0"/>
              <a:t>nest</a:t>
            </a:r>
            <a:r>
              <a:rPr lang="zh-CN" altLang="en-US" b="1" dirty="0"/>
              <a:t>中的节点</a:t>
            </a:r>
            <a:r>
              <a:rPr lang="en-US" altLang="zh-CN" b="1" dirty="0"/>
              <a:t> 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2949939" y="4335730"/>
            <a:ext cx="2513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B0F0"/>
                </a:solidFill>
              </a:rPr>
              <a:t>B</a:t>
            </a:r>
            <a:r>
              <a:rPr lang="en-US" altLang="zh-CN" sz="1800" b="1" dirty="0">
                <a:solidFill>
                  <a:srgbClr val="00B0F0"/>
                </a:solidFill>
              </a:rPr>
              <a:t>(2+5</a:t>
            </a:r>
            <a:r>
              <a:rPr lang="en-US" altLang="zh-CN" b="1" dirty="0">
                <a:solidFill>
                  <a:srgbClr val="00B0F0"/>
                </a:solidFill>
              </a:rPr>
              <a:t>)</a:t>
            </a:r>
            <a:r>
              <a:rPr lang="en-US" altLang="zh-CN" b="1" dirty="0"/>
              <a:t> G(12+0) D(2+12)</a:t>
            </a: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5362575" y="4325002"/>
            <a:ext cx="2161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s(0+9)C(1+8)B(2+5)</a:t>
            </a:r>
            <a:endParaRPr lang="en-US" altLang="zh-CN" b="1" dirty="0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5463871" y="4902884"/>
            <a:ext cx="2892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/>
              <a:t>s(0+9)C(1+8)B(2+5)</a:t>
            </a:r>
            <a:r>
              <a:rPr lang="en-US" altLang="zh-CN" b="1" dirty="0"/>
              <a:t> A(3+1)</a:t>
            </a: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2961677" y="5384180"/>
            <a:ext cx="18902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G(11+0) D(2+12) </a:t>
            </a:r>
          </a:p>
        </p:txBody>
      </p:sp>
      <p:sp>
        <p:nvSpPr>
          <p:cNvPr id="57" name="Line 47"/>
          <p:cNvSpPr>
            <a:spLocks noChangeShapeType="1"/>
          </p:cNvSpPr>
          <p:nvPr/>
        </p:nvSpPr>
        <p:spPr bwMode="auto">
          <a:xfrm>
            <a:off x="3000610" y="467205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8" name="Line 47"/>
          <p:cNvSpPr>
            <a:spLocks noChangeShapeType="1"/>
          </p:cNvSpPr>
          <p:nvPr/>
        </p:nvSpPr>
        <p:spPr bwMode="auto">
          <a:xfrm>
            <a:off x="3019156" y="5275957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8422306" y="432644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9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8446852" y="490662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09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7" grpId="0" autoUpdateAnimBg="0"/>
      <p:bldP spid="139298" grpId="0" autoUpdateAnimBg="0"/>
      <p:bldP spid="139299" grpId="0" autoUpdateAnimBg="0"/>
      <p:bldP spid="139300" grpId="0" autoUpdateAnimBg="0"/>
      <p:bldP spid="139301" grpId="0" animBg="1"/>
      <p:bldP spid="139302" grpId="0" autoUpdateAnimBg="0"/>
      <p:bldP spid="139303" grpId="0" autoUpdateAnimBg="0"/>
      <p:bldP spid="139304" grpId="0" autoUpdateAnimBg="0"/>
      <p:bldP spid="139305" grpId="0" animBg="1"/>
      <p:bldP spid="139306" grpId="0" autoUpdateAnimBg="0"/>
      <p:bldP spid="139307" grpId="0" autoUpdateAnimBg="0"/>
      <p:bldP spid="139308" grpId="0" autoUpdateAnimBg="0"/>
      <p:bldP spid="139309" grpId="0" autoUpdateAnimBg="0"/>
      <p:bldP spid="139310" grpId="0" autoUpdateAnimBg="0"/>
      <p:bldP spid="139311" grpId="0" animBg="1"/>
      <p:bldP spid="13931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nimBg="1"/>
      <p:bldP spid="58" grpId="0" animBg="1"/>
      <p:bldP spid="59" grpId="0" autoUpdateAnimBg="0"/>
      <p:bldP spid="6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3200" dirty="0"/>
              <a:t>宽度优先算法与</a:t>
            </a:r>
            <a:r>
              <a:rPr lang="en-US" altLang="zh-CN" sz="3200" dirty="0"/>
              <a:t>A</a:t>
            </a:r>
            <a:r>
              <a:rPr lang="zh-CN" altLang="en-US" sz="3200" dirty="0"/>
              <a:t>*算法是什么关系？</a:t>
            </a:r>
            <a:endParaRPr lang="en-US" altLang="zh-CN" sz="3200" dirty="0"/>
          </a:p>
          <a:p>
            <a:pPr lvl="1"/>
            <a:r>
              <a:rPr lang="zh-CN" altLang="en-US" sz="2800" dirty="0"/>
              <a:t>提示：单位耗散时</a:t>
            </a:r>
            <a:r>
              <a:rPr lang="en-US" altLang="zh-CN" sz="2800" dirty="0"/>
              <a:t>h=0</a:t>
            </a:r>
            <a:r>
              <a:rPr lang="zh-CN" altLang="en-US" sz="2800" dirty="0"/>
              <a:t>，</a:t>
            </a:r>
            <a:r>
              <a:rPr lang="en-US" altLang="zh-CN" sz="2800" dirty="0"/>
              <a:t>A*</a:t>
            </a:r>
            <a:r>
              <a:rPr lang="zh-CN" altLang="en-US" sz="2800" dirty="0"/>
              <a:t>退化为宽度优先</a:t>
            </a:r>
            <a:endParaRPr lang="en-US" altLang="zh-CN" sz="2800" dirty="0"/>
          </a:p>
          <a:p>
            <a:endParaRPr lang="en-US" altLang="zh-CN" sz="3200" dirty="0"/>
          </a:p>
          <a:p>
            <a:r>
              <a:rPr lang="zh-CN" altLang="en-US" sz="3200" dirty="0"/>
              <a:t>如何修改</a:t>
            </a:r>
            <a:r>
              <a:rPr lang="en-US" altLang="zh-CN" sz="3200" dirty="0"/>
              <a:t>A*</a:t>
            </a:r>
            <a:r>
              <a:rPr lang="zh-CN" altLang="en-US" sz="3200" dirty="0"/>
              <a:t>算法，当问题存在多于</a:t>
            </a:r>
            <a:r>
              <a:rPr lang="en-US" altLang="zh-CN" sz="3200" dirty="0"/>
              <a:t>n</a:t>
            </a:r>
            <a:r>
              <a:rPr lang="zh-CN" altLang="en-US" sz="3200" dirty="0"/>
              <a:t>个解时，算法可以求解前</a:t>
            </a:r>
            <a:r>
              <a:rPr lang="en-US" altLang="zh-CN" sz="3200" dirty="0"/>
              <a:t>n</a:t>
            </a:r>
            <a:r>
              <a:rPr lang="zh-CN" altLang="en-US" sz="3200" dirty="0"/>
              <a:t>个最好的解。</a:t>
            </a:r>
            <a:endParaRPr lang="en-US" altLang="zh-CN" sz="32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提示：</a:t>
            </a:r>
            <a:r>
              <a:rPr lang="zh-CN" altLang="en-US" sz="2800" dirty="0"/>
              <a:t>对于每个节点，当存在多于</a:t>
            </a:r>
            <a:r>
              <a:rPr lang="en-US" altLang="zh-CN" sz="2800" dirty="0"/>
              <a:t>n</a:t>
            </a:r>
            <a:r>
              <a:rPr lang="zh-CN" altLang="en-US" sz="2800" dirty="0"/>
              <a:t>条路径时，都要保留前</a:t>
            </a:r>
            <a:r>
              <a:rPr lang="en-US" altLang="zh-CN" sz="2800" dirty="0"/>
              <a:t>n</a:t>
            </a:r>
            <a:r>
              <a:rPr lang="zh-CN" altLang="en-US" sz="2800" dirty="0"/>
              <a:t>条最短距离的路径。</a:t>
            </a:r>
          </a:p>
        </p:txBody>
      </p:sp>
    </p:spTree>
    <p:extLst>
      <p:ext uri="{BB962C8B-B14F-4D97-AF65-F5344CB8AC3E}">
        <p14:creationId xmlns:p14="http://schemas.microsoft.com/office/powerpoint/2010/main" val="486863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07BAE-BE62-4335-9CB6-8D94AC0D7AB3}" type="slidenum">
              <a:rPr lang="en-US" altLang="zh-CN" smtClean="0">
                <a:ea typeface="黑体" pitchFamily="49" charset="-122"/>
              </a:rPr>
              <a:pPr/>
              <a:t>72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 其他的搜索算法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爬山法（局部搜索算法）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43000" y="2933700"/>
            <a:ext cx="6038850" cy="2933700"/>
            <a:chOff x="720" y="1848"/>
            <a:chExt cx="3804" cy="1848"/>
          </a:xfrm>
        </p:grpSpPr>
        <p:sp>
          <p:nvSpPr>
            <p:cNvPr id="96262" name="Line 4"/>
            <p:cNvSpPr>
              <a:spLocks noChangeShapeType="1"/>
            </p:cNvSpPr>
            <p:nvPr/>
          </p:nvSpPr>
          <p:spPr bwMode="auto">
            <a:xfrm>
              <a:off x="1332" y="3048"/>
              <a:ext cx="3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3" name="Line 5"/>
            <p:cNvSpPr>
              <a:spLocks noChangeShapeType="1"/>
            </p:cNvSpPr>
            <p:nvPr/>
          </p:nvSpPr>
          <p:spPr bwMode="auto">
            <a:xfrm flipV="1">
              <a:off x="1356" y="1848"/>
              <a:ext cx="0" cy="1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Line 6"/>
            <p:cNvSpPr>
              <a:spLocks noChangeShapeType="1"/>
            </p:cNvSpPr>
            <p:nvPr/>
          </p:nvSpPr>
          <p:spPr bwMode="auto">
            <a:xfrm flipH="1">
              <a:off x="720" y="3048"/>
              <a:ext cx="636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5" name="Freeform 7"/>
            <p:cNvSpPr>
              <a:spLocks/>
            </p:cNvSpPr>
            <p:nvPr/>
          </p:nvSpPr>
          <p:spPr bwMode="auto">
            <a:xfrm>
              <a:off x="1680" y="2088"/>
              <a:ext cx="2844" cy="1260"/>
            </a:xfrm>
            <a:custGeom>
              <a:avLst/>
              <a:gdLst>
                <a:gd name="T0" fmla="*/ 0 w 2844"/>
                <a:gd name="T1" fmla="*/ 1140 h 1260"/>
                <a:gd name="T2" fmla="*/ 372 w 2844"/>
                <a:gd name="T3" fmla="*/ 864 h 1260"/>
                <a:gd name="T4" fmla="*/ 600 w 2844"/>
                <a:gd name="T5" fmla="*/ 564 h 1260"/>
                <a:gd name="T6" fmla="*/ 888 w 2844"/>
                <a:gd name="T7" fmla="*/ 300 h 1260"/>
                <a:gd name="T8" fmla="*/ 1128 w 2844"/>
                <a:gd name="T9" fmla="*/ 96 h 1260"/>
                <a:gd name="T10" fmla="*/ 1308 w 2844"/>
                <a:gd name="T11" fmla="*/ 24 h 1260"/>
                <a:gd name="T12" fmla="*/ 1464 w 2844"/>
                <a:gd name="T13" fmla="*/ 0 h 1260"/>
                <a:gd name="T14" fmla="*/ 1692 w 2844"/>
                <a:gd name="T15" fmla="*/ 36 h 1260"/>
                <a:gd name="T16" fmla="*/ 1920 w 2844"/>
                <a:gd name="T17" fmla="*/ 204 h 1260"/>
                <a:gd name="T18" fmla="*/ 2088 w 2844"/>
                <a:gd name="T19" fmla="*/ 348 h 1260"/>
                <a:gd name="T20" fmla="*/ 2220 w 2844"/>
                <a:gd name="T21" fmla="*/ 624 h 1260"/>
                <a:gd name="T22" fmla="*/ 2364 w 2844"/>
                <a:gd name="T23" fmla="*/ 828 h 1260"/>
                <a:gd name="T24" fmla="*/ 2616 w 2844"/>
                <a:gd name="T25" fmla="*/ 1080 h 1260"/>
                <a:gd name="T26" fmla="*/ 2844 w 2844"/>
                <a:gd name="T27" fmla="*/ 1260 h 12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44"/>
                <a:gd name="T43" fmla="*/ 0 h 1260"/>
                <a:gd name="T44" fmla="*/ 2844 w 2844"/>
                <a:gd name="T45" fmla="*/ 1260 h 12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44" h="1260">
                  <a:moveTo>
                    <a:pt x="0" y="1140"/>
                  </a:moveTo>
                  <a:lnTo>
                    <a:pt x="372" y="864"/>
                  </a:lnTo>
                  <a:lnTo>
                    <a:pt x="600" y="564"/>
                  </a:lnTo>
                  <a:lnTo>
                    <a:pt x="888" y="300"/>
                  </a:lnTo>
                  <a:lnTo>
                    <a:pt x="1128" y="96"/>
                  </a:lnTo>
                  <a:lnTo>
                    <a:pt x="1308" y="24"/>
                  </a:lnTo>
                  <a:lnTo>
                    <a:pt x="1464" y="0"/>
                  </a:lnTo>
                  <a:lnTo>
                    <a:pt x="1692" y="36"/>
                  </a:lnTo>
                  <a:lnTo>
                    <a:pt x="1920" y="204"/>
                  </a:lnTo>
                  <a:lnTo>
                    <a:pt x="2088" y="348"/>
                  </a:lnTo>
                  <a:lnTo>
                    <a:pt x="2220" y="624"/>
                  </a:lnTo>
                  <a:lnTo>
                    <a:pt x="2364" y="828"/>
                  </a:lnTo>
                  <a:lnTo>
                    <a:pt x="2616" y="1080"/>
                  </a:lnTo>
                  <a:lnTo>
                    <a:pt x="2844" y="1260"/>
                  </a:ln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6" name="Freeform 8"/>
            <p:cNvSpPr>
              <a:spLocks/>
            </p:cNvSpPr>
            <p:nvPr/>
          </p:nvSpPr>
          <p:spPr bwMode="auto">
            <a:xfrm>
              <a:off x="2436" y="2256"/>
              <a:ext cx="696" cy="1008"/>
            </a:xfrm>
            <a:custGeom>
              <a:avLst/>
              <a:gdLst>
                <a:gd name="T0" fmla="*/ 0 w 696"/>
                <a:gd name="T1" fmla="*/ 1008 h 1008"/>
                <a:gd name="T2" fmla="*/ 204 w 696"/>
                <a:gd name="T3" fmla="*/ 900 h 1008"/>
                <a:gd name="T4" fmla="*/ 420 w 696"/>
                <a:gd name="T5" fmla="*/ 672 h 1008"/>
                <a:gd name="T6" fmla="*/ 588 w 696"/>
                <a:gd name="T7" fmla="*/ 456 h 1008"/>
                <a:gd name="T8" fmla="*/ 648 w 696"/>
                <a:gd name="T9" fmla="*/ 228 h 1008"/>
                <a:gd name="T10" fmla="*/ 696 w 696"/>
                <a:gd name="T11" fmla="*/ 0 h 1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6"/>
                <a:gd name="T19" fmla="*/ 0 h 1008"/>
                <a:gd name="T20" fmla="*/ 696 w 696"/>
                <a:gd name="T21" fmla="*/ 1008 h 10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6" h="1008">
                  <a:moveTo>
                    <a:pt x="0" y="1008"/>
                  </a:moveTo>
                  <a:lnTo>
                    <a:pt x="204" y="900"/>
                  </a:lnTo>
                  <a:lnTo>
                    <a:pt x="420" y="672"/>
                  </a:lnTo>
                  <a:lnTo>
                    <a:pt x="588" y="456"/>
                  </a:lnTo>
                  <a:lnTo>
                    <a:pt x="648" y="228"/>
                  </a:lnTo>
                  <a:lnTo>
                    <a:pt x="6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7" name="Line 9"/>
            <p:cNvSpPr>
              <a:spLocks noChangeShapeType="1"/>
            </p:cNvSpPr>
            <p:nvPr/>
          </p:nvSpPr>
          <p:spPr bwMode="auto">
            <a:xfrm>
              <a:off x="3024" y="27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1"/>
            <p:cNvSpPr>
              <a:spLocks noChangeShapeType="1"/>
            </p:cNvSpPr>
            <p:nvPr/>
          </p:nvSpPr>
          <p:spPr bwMode="auto">
            <a:xfrm flipV="1">
              <a:off x="3024" y="248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9" name="Line 12"/>
            <p:cNvSpPr>
              <a:spLocks noChangeShapeType="1"/>
            </p:cNvSpPr>
            <p:nvPr/>
          </p:nvSpPr>
          <p:spPr bwMode="auto">
            <a:xfrm flipH="1">
              <a:off x="2904" y="2724"/>
              <a:ext cx="12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0" name="Line 13"/>
            <p:cNvSpPr>
              <a:spLocks noChangeShapeType="1"/>
            </p:cNvSpPr>
            <p:nvPr/>
          </p:nvSpPr>
          <p:spPr bwMode="auto">
            <a:xfrm flipH="1">
              <a:off x="2796" y="2712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6AA4E-A68F-499A-AEA0-23F9C470D5B7}" type="slidenum">
              <a:rPr lang="en-US" altLang="zh-CN" smtClean="0">
                <a:ea typeface="黑体" pitchFamily="49" charset="-122"/>
              </a:rPr>
              <a:pPr/>
              <a:t>73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其他的搜索算法（续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05970"/>
            <a:ext cx="7772400" cy="431383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/>
              <a:t>随机搜索算法</a:t>
            </a:r>
          </a:p>
          <a:p>
            <a:pPr eaLnBrk="1" hangingPunct="1"/>
            <a:r>
              <a:rPr lang="zh-CN" altLang="en-US" sz="3200" b="1" dirty="0"/>
              <a:t>动态规划算法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/>
              <a:t>	如果对于任何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，当</a:t>
            </a:r>
            <a:r>
              <a:rPr lang="en-US" altLang="zh-CN" sz="3200" b="1" dirty="0"/>
              <a:t>h(n)=0</a:t>
            </a:r>
            <a:r>
              <a:rPr lang="zh-CN" altLang="en-US" sz="3200" b="1" dirty="0"/>
              <a:t>时，</a:t>
            </a:r>
            <a:r>
              <a:rPr lang="en-US" altLang="zh-CN" sz="3200" b="1" dirty="0"/>
              <a:t>A*</a:t>
            </a:r>
            <a:r>
              <a:rPr lang="zh-CN" altLang="en-US" sz="3200" b="1" dirty="0"/>
              <a:t>算法就成为了动态规划算法。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9A19B-5994-4039-85C7-AE1F87CD4DBF}" type="slidenum">
              <a:rPr lang="en-US" altLang="zh-CN" smtClean="0">
                <a:ea typeface="黑体" pitchFamily="49" charset="-122"/>
              </a:rPr>
              <a:pPr/>
              <a:t>74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动态规划：</a:t>
            </a:r>
            <a:r>
              <a:rPr lang="en-US" altLang="zh-CN" b="0" dirty="0" err="1"/>
              <a:t>viterbi</a:t>
            </a:r>
            <a:r>
              <a:rPr lang="zh-CN" altLang="en-US" b="0" dirty="0"/>
              <a:t>算法</a:t>
            </a:r>
            <a:endParaRPr lang="zh-CN" altLang="en-US" dirty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33500"/>
            <a:ext cx="7772400" cy="74613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/>
          </a:p>
        </p:txBody>
      </p:sp>
      <p:sp>
        <p:nvSpPr>
          <p:cNvPr id="98309" name="Oval 4"/>
          <p:cNvSpPr>
            <a:spLocks noChangeArrowheads="1"/>
          </p:cNvSpPr>
          <p:nvPr/>
        </p:nvSpPr>
        <p:spPr bwMode="auto">
          <a:xfrm>
            <a:off x="781050" y="323850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Oval 5"/>
          <p:cNvSpPr>
            <a:spLocks noChangeArrowheads="1"/>
          </p:cNvSpPr>
          <p:nvPr/>
        </p:nvSpPr>
        <p:spPr bwMode="auto">
          <a:xfrm>
            <a:off x="2038350" y="260985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Oval 6"/>
          <p:cNvSpPr>
            <a:spLocks noChangeArrowheads="1"/>
          </p:cNvSpPr>
          <p:nvPr/>
        </p:nvSpPr>
        <p:spPr bwMode="auto">
          <a:xfrm>
            <a:off x="1981200" y="390525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Oval 7"/>
          <p:cNvSpPr>
            <a:spLocks noChangeArrowheads="1"/>
          </p:cNvSpPr>
          <p:nvPr/>
        </p:nvSpPr>
        <p:spPr bwMode="auto">
          <a:xfrm>
            <a:off x="3810000" y="230505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Oval 8"/>
          <p:cNvSpPr>
            <a:spLocks noChangeArrowheads="1"/>
          </p:cNvSpPr>
          <p:nvPr/>
        </p:nvSpPr>
        <p:spPr bwMode="auto">
          <a:xfrm>
            <a:off x="3733800" y="335280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Oval 9"/>
          <p:cNvSpPr>
            <a:spLocks noChangeArrowheads="1"/>
          </p:cNvSpPr>
          <p:nvPr/>
        </p:nvSpPr>
        <p:spPr bwMode="auto">
          <a:xfrm>
            <a:off x="3867150" y="453390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Oval 10"/>
          <p:cNvSpPr>
            <a:spLocks noChangeArrowheads="1"/>
          </p:cNvSpPr>
          <p:nvPr/>
        </p:nvSpPr>
        <p:spPr bwMode="auto">
          <a:xfrm>
            <a:off x="5219700" y="232410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6" name="Oval 11"/>
          <p:cNvSpPr>
            <a:spLocks noChangeArrowheads="1"/>
          </p:cNvSpPr>
          <p:nvPr/>
        </p:nvSpPr>
        <p:spPr bwMode="auto">
          <a:xfrm>
            <a:off x="5162550" y="331470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Oval 12"/>
          <p:cNvSpPr>
            <a:spLocks noChangeArrowheads="1"/>
          </p:cNvSpPr>
          <p:nvPr/>
        </p:nvSpPr>
        <p:spPr bwMode="auto">
          <a:xfrm>
            <a:off x="5181600" y="445770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827169" y="1540818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/>
              <a:t>S</a:t>
            </a:r>
            <a:r>
              <a:rPr lang="en-US" altLang="zh-CN" sz="3600" b="1" baseline="-25000" dirty="0"/>
              <a:t>0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7822728" y="2805282"/>
            <a:ext cx="4205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/>
              <a:t>t</a:t>
            </a:r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V="1">
            <a:off x="1143000" y="2857500"/>
            <a:ext cx="89535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1143000" y="3429000"/>
            <a:ext cx="857250" cy="590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V="1">
            <a:off x="2400300" y="2457450"/>
            <a:ext cx="1390650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2400300" y="2781300"/>
            <a:ext cx="1314450" cy="742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2400300" y="2800350"/>
            <a:ext cx="1466850" cy="1924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V="1">
            <a:off x="2343150" y="3581400"/>
            <a:ext cx="13335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2362200" y="4152900"/>
            <a:ext cx="142875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 flipV="1">
            <a:off x="2381250" y="2495550"/>
            <a:ext cx="1352550" cy="1638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4171950" y="2457450"/>
            <a:ext cx="990600" cy="1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4171950" y="2514600"/>
            <a:ext cx="971550" cy="933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4152900" y="2533650"/>
            <a:ext cx="1028700" cy="2000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 flipV="1">
            <a:off x="4057650" y="2533650"/>
            <a:ext cx="1162050" cy="1009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V="1">
            <a:off x="4114800" y="3505200"/>
            <a:ext cx="10287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4114800" y="3600450"/>
            <a:ext cx="1066800" cy="1047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 flipV="1">
            <a:off x="4248150" y="2628900"/>
            <a:ext cx="100965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V="1">
            <a:off x="4229100" y="4686300"/>
            <a:ext cx="952500" cy="1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 flipV="1">
            <a:off x="4229100" y="3581400"/>
            <a:ext cx="914400" cy="1123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7" name="Line 36"/>
          <p:cNvSpPr>
            <a:spLocks noChangeShapeType="1"/>
          </p:cNvSpPr>
          <p:nvPr/>
        </p:nvSpPr>
        <p:spPr bwMode="auto">
          <a:xfrm>
            <a:off x="1543050" y="2133600"/>
            <a:ext cx="19050" cy="30289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8" name="Line 37"/>
          <p:cNvSpPr>
            <a:spLocks noChangeShapeType="1"/>
          </p:cNvSpPr>
          <p:nvPr/>
        </p:nvSpPr>
        <p:spPr bwMode="auto">
          <a:xfrm>
            <a:off x="3124200" y="2152650"/>
            <a:ext cx="19050" cy="30289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39" name="Line 38"/>
          <p:cNvSpPr>
            <a:spLocks noChangeShapeType="1"/>
          </p:cNvSpPr>
          <p:nvPr/>
        </p:nvSpPr>
        <p:spPr bwMode="auto">
          <a:xfrm>
            <a:off x="4762500" y="2190750"/>
            <a:ext cx="19050" cy="30289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0" name="Text Box 45"/>
          <p:cNvSpPr txBox="1">
            <a:spLocks noChangeArrowheads="1"/>
          </p:cNvSpPr>
          <p:nvPr/>
        </p:nvSpPr>
        <p:spPr bwMode="auto">
          <a:xfrm>
            <a:off x="2046369" y="1540818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S</a:t>
            </a:r>
            <a:r>
              <a:rPr lang="en-US" altLang="zh-CN" sz="3600" b="1" baseline="-25000"/>
              <a:t>1</a:t>
            </a:r>
          </a:p>
        </p:txBody>
      </p:sp>
      <p:sp>
        <p:nvSpPr>
          <p:cNvPr id="98341" name="Text Box 46"/>
          <p:cNvSpPr txBox="1">
            <a:spLocks noChangeArrowheads="1"/>
          </p:cNvSpPr>
          <p:nvPr/>
        </p:nvSpPr>
        <p:spPr bwMode="auto">
          <a:xfrm>
            <a:off x="3722769" y="1597968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S</a:t>
            </a:r>
            <a:r>
              <a:rPr lang="en-US" altLang="zh-CN" sz="3600" b="1" baseline="-25000"/>
              <a:t>2</a:t>
            </a:r>
          </a:p>
        </p:txBody>
      </p:sp>
      <p:sp>
        <p:nvSpPr>
          <p:cNvPr id="98342" name="Text Box 47"/>
          <p:cNvSpPr txBox="1">
            <a:spLocks noChangeArrowheads="1"/>
          </p:cNvSpPr>
          <p:nvPr/>
        </p:nvSpPr>
        <p:spPr bwMode="auto">
          <a:xfrm>
            <a:off x="5075319" y="1559868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S</a:t>
            </a:r>
            <a:r>
              <a:rPr lang="en-US" altLang="zh-CN" sz="3600" b="1" baseline="-25000"/>
              <a:t>3</a:t>
            </a:r>
          </a:p>
        </p:txBody>
      </p:sp>
      <p:sp>
        <p:nvSpPr>
          <p:cNvPr id="98343" name="Oval 49"/>
          <p:cNvSpPr>
            <a:spLocks noChangeArrowheads="1"/>
          </p:cNvSpPr>
          <p:nvPr/>
        </p:nvSpPr>
        <p:spPr bwMode="auto">
          <a:xfrm>
            <a:off x="6369050" y="233045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4" name="Oval 50"/>
          <p:cNvSpPr>
            <a:spLocks noChangeArrowheads="1"/>
          </p:cNvSpPr>
          <p:nvPr/>
        </p:nvSpPr>
        <p:spPr bwMode="auto">
          <a:xfrm>
            <a:off x="6311900" y="332105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5" name="Oval 51"/>
          <p:cNvSpPr>
            <a:spLocks noChangeArrowheads="1"/>
          </p:cNvSpPr>
          <p:nvPr/>
        </p:nvSpPr>
        <p:spPr bwMode="auto">
          <a:xfrm>
            <a:off x="6330950" y="446405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6" name="Oval 52"/>
          <p:cNvSpPr>
            <a:spLocks noChangeArrowheads="1"/>
          </p:cNvSpPr>
          <p:nvPr/>
        </p:nvSpPr>
        <p:spPr bwMode="auto">
          <a:xfrm>
            <a:off x="7969250" y="3302000"/>
            <a:ext cx="361950" cy="32385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7" name="Line 53"/>
          <p:cNvSpPr>
            <a:spLocks noChangeShapeType="1"/>
          </p:cNvSpPr>
          <p:nvPr/>
        </p:nvSpPr>
        <p:spPr bwMode="auto">
          <a:xfrm>
            <a:off x="6750050" y="2520950"/>
            <a:ext cx="11811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8" name="Line 54"/>
          <p:cNvSpPr>
            <a:spLocks noChangeShapeType="1"/>
          </p:cNvSpPr>
          <p:nvPr/>
        </p:nvSpPr>
        <p:spPr bwMode="auto">
          <a:xfrm flipV="1">
            <a:off x="6692900" y="3473450"/>
            <a:ext cx="1219200" cy="38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9" name="Line 55"/>
          <p:cNvSpPr>
            <a:spLocks noChangeShapeType="1"/>
          </p:cNvSpPr>
          <p:nvPr/>
        </p:nvSpPr>
        <p:spPr bwMode="auto">
          <a:xfrm flipV="1">
            <a:off x="6673850" y="3549650"/>
            <a:ext cx="1257300" cy="1085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0" name="Line 56"/>
          <p:cNvSpPr>
            <a:spLocks noChangeShapeType="1"/>
          </p:cNvSpPr>
          <p:nvPr/>
        </p:nvSpPr>
        <p:spPr bwMode="auto">
          <a:xfrm>
            <a:off x="7169150" y="2178050"/>
            <a:ext cx="19050" cy="30289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1" name="Text Box 57"/>
          <p:cNvSpPr txBox="1">
            <a:spLocks noChangeArrowheads="1"/>
          </p:cNvSpPr>
          <p:nvPr/>
        </p:nvSpPr>
        <p:spPr bwMode="auto">
          <a:xfrm>
            <a:off x="6221339" y="1617018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S</a:t>
            </a:r>
            <a:r>
              <a:rPr lang="en-US" altLang="zh-CN" sz="3600" b="1" baseline="-25000"/>
              <a:t>n</a:t>
            </a:r>
          </a:p>
        </p:txBody>
      </p:sp>
      <p:sp>
        <p:nvSpPr>
          <p:cNvPr id="98352" name="Text Box 58"/>
          <p:cNvSpPr txBox="1">
            <a:spLocks noChangeArrowheads="1"/>
          </p:cNvSpPr>
          <p:nvPr/>
        </p:nvSpPr>
        <p:spPr bwMode="auto">
          <a:xfrm>
            <a:off x="5524500" y="3257550"/>
            <a:ext cx="876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……</a:t>
            </a:r>
          </a:p>
        </p:txBody>
      </p:sp>
      <p:sp>
        <p:nvSpPr>
          <p:cNvPr id="98353" name="Text Box 59"/>
          <p:cNvSpPr txBox="1">
            <a:spLocks noChangeArrowheads="1"/>
          </p:cNvSpPr>
          <p:nvPr/>
        </p:nvSpPr>
        <p:spPr bwMode="auto">
          <a:xfrm>
            <a:off x="5619750" y="2247900"/>
            <a:ext cx="876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cs typeface="Times New Roman" pitchFamily="18" charset="0"/>
              </a:rPr>
              <a:t>……</a:t>
            </a:r>
          </a:p>
        </p:txBody>
      </p:sp>
      <p:sp>
        <p:nvSpPr>
          <p:cNvPr id="98354" name="Text Box 60"/>
          <p:cNvSpPr txBox="1">
            <a:spLocks noChangeArrowheads="1"/>
          </p:cNvSpPr>
          <p:nvPr/>
        </p:nvSpPr>
        <p:spPr bwMode="auto">
          <a:xfrm>
            <a:off x="5543550" y="4362450"/>
            <a:ext cx="876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……</a:t>
            </a:r>
          </a:p>
        </p:txBody>
      </p:sp>
      <p:sp>
        <p:nvSpPr>
          <p:cNvPr id="98355" name="Text Box 61"/>
          <p:cNvSpPr txBox="1">
            <a:spLocks noChangeArrowheads="1"/>
          </p:cNvSpPr>
          <p:nvPr/>
        </p:nvSpPr>
        <p:spPr bwMode="auto">
          <a:xfrm>
            <a:off x="457200" y="386715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0</a:t>
            </a:r>
          </a:p>
        </p:txBody>
      </p:sp>
      <p:sp>
        <p:nvSpPr>
          <p:cNvPr id="98356" name="Text Box 62"/>
          <p:cNvSpPr txBox="1">
            <a:spLocks noChangeArrowheads="1"/>
          </p:cNvSpPr>
          <p:nvPr/>
        </p:nvSpPr>
        <p:spPr bwMode="auto">
          <a:xfrm>
            <a:off x="1885950" y="299085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1,1</a:t>
            </a:r>
          </a:p>
        </p:txBody>
      </p:sp>
      <p:sp>
        <p:nvSpPr>
          <p:cNvPr id="98357" name="Text Box 63"/>
          <p:cNvSpPr txBox="1">
            <a:spLocks noChangeArrowheads="1"/>
          </p:cNvSpPr>
          <p:nvPr/>
        </p:nvSpPr>
        <p:spPr bwMode="auto">
          <a:xfrm>
            <a:off x="1771650" y="426720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1,2</a:t>
            </a:r>
          </a:p>
        </p:txBody>
      </p:sp>
      <p:sp>
        <p:nvSpPr>
          <p:cNvPr id="98358" name="Text Box 77"/>
          <p:cNvSpPr txBox="1">
            <a:spLocks noChangeArrowheads="1"/>
          </p:cNvSpPr>
          <p:nvPr/>
        </p:nvSpPr>
        <p:spPr bwMode="auto">
          <a:xfrm>
            <a:off x="3543300" y="270510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2,1</a:t>
            </a:r>
          </a:p>
        </p:txBody>
      </p:sp>
      <p:sp>
        <p:nvSpPr>
          <p:cNvPr id="98359" name="Text Box 78"/>
          <p:cNvSpPr txBox="1">
            <a:spLocks noChangeArrowheads="1"/>
          </p:cNvSpPr>
          <p:nvPr/>
        </p:nvSpPr>
        <p:spPr bwMode="auto">
          <a:xfrm>
            <a:off x="3467100" y="369570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2,2</a:t>
            </a:r>
          </a:p>
        </p:txBody>
      </p:sp>
      <p:sp>
        <p:nvSpPr>
          <p:cNvPr id="98360" name="Text Box 79"/>
          <p:cNvSpPr txBox="1">
            <a:spLocks noChangeArrowheads="1"/>
          </p:cNvSpPr>
          <p:nvPr/>
        </p:nvSpPr>
        <p:spPr bwMode="auto">
          <a:xfrm>
            <a:off x="3581400" y="501015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2,3</a:t>
            </a:r>
          </a:p>
        </p:txBody>
      </p:sp>
      <p:sp>
        <p:nvSpPr>
          <p:cNvPr id="98361" name="Text Box 80"/>
          <p:cNvSpPr txBox="1">
            <a:spLocks noChangeArrowheads="1"/>
          </p:cNvSpPr>
          <p:nvPr/>
        </p:nvSpPr>
        <p:spPr bwMode="auto">
          <a:xfrm>
            <a:off x="5029200" y="491490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3,3</a:t>
            </a:r>
          </a:p>
        </p:txBody>
      </p:sp>
      <p:sp>
        <p:nvSpPr>
          <p:cNvPr id="98362" name="Text Box 81"/>
          <p:cNvSpPr txBox="1">
            <a:spLocks noChangeArrowheads="1"/>
          </p:cNvSpPr>
          <p:nvPr/>
        </p:nvSpPr>
        <p:spPr bwMode="auto">
          <a:xfrm>
            <a:off x="5105400" y="375285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3,2</a:t>
            </a:r>
          </a:p>
        </p:txBody>
      </p:sp>
      <p:sp>
        <p:nvSpPr>
          <p:cNvPr id="98363" name="Text Box 82"/>
          <p:cNvSpPr txBox="1">
            <a:spLocks noChangeArrowheads="1"/>
          </p:cNvSpPr>
          <p:nvPr/>
        </p:nvSpPr>
        <p:spPr bwMode="auto">
          <a:xfrm>
            <a:off x="5200650" y="274320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3,1</a:t>
            </a:r>
          </a:p>
        </p:txBody>
      </p:sp>
      <p:sp>
        <p:nvSpPr>
          <p:cNvPr id="98364" name="Text Box 83"/>
          <p:cNvSpPr txBox="1">
            <a:spLocks noChangeArrowheads="1"/>
          </p:cNvSpPr>
          <p:nvPr/>
        </p:nvSpPr>
        <p:spPr bwMode="auto">
          <a:xfrm>
            <a:off x="6172200" y="259080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n,1</a:t>
            </a:r>
          </a:p>
        </p:txBody>
      </p:sp>
      <p:sp>
        <p:nvSpPr>
          <p:cNvPr id="98365" name="Text Box 84"/>
          <p:cNvSpPr txBox="1">
            <a:spLocks noChangeArrowheads="1"/>
          </p:cNvSpPr>
          <p:nvPr/>
        </p:nvSpPr>
        <p:spPr bwMode="auto">
          <a:xfrm>
            <a:off x="6229350" y="363855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n,2</a:t>
            </a:r>
          </a:p>
        </p:txBody>
      </p:sp>
      <p:sp>
        <p:nvSpPr>
          <p:cNvPr id="98366" name="Text Box 85"/>
          <p:cNvSpPr txBox="1">
            <a:spLocks noChangeArrowheads="1"/>
          </p:cNvSpPr>
          <p:nvPr/>
        </p:nvSpPr>
        <p:spPr bwMode="auto">
          <a:xfrm>
            <a:off x="6153150" y="4819650"/>
            <a:ext cx="87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W</a:t>
            </a:r>
            <a:r>
              <a:rPr lang="en-US" altLang="zh-CN" sz="3600" b="1" baseline="-25000">
                <a:cs typeface="Times New Roman" pitchFamily="18" charset="0"/>
              </a:rPr>
              <a:t>n,3</a:t>
            </a:r>
          </a:p>
        </p:txBody>
      </p:sp>
      <p:sp>
        <p:nvSpPr>
          <p:cNvPr id="98367" name="Text Box 86"/>
          <p:cNvSpPr txBox="1">
            <a:spLocks noChangeArrowheads="1"/>
          </p:cNvSpPr>
          <p:nvPr/>
        </p:nvSpPr>
        <p:spPr bwMode="auto">
          <a:xfrm>
            <a:off x="7791450" y="3733800"/>
            <a:ext cx="971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cs typeface="Times New Roman" pitchFamily="18" charset="0"/>
              </a:rPr>
              <a:t>W</a:t>
            </a:r>
            <a:r>
              <a:rPr lang="en-US" altLang="zh-CN" sz="3600" b="1" baseline="-25000" dirty="0">
                <a:cs typeface="Times New Roman" pitchFamily="18" charset="0"/>
              </a:rPr>
              <a:t>n+1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1318EB-A675-43A9-AAAA-A05F72820007}" type="slidenum">
              <a:rPr lang="en-US" altLang="zh-CN" smtClean="0">
                <a:ea typeface="黑体" pitchFamily="49" charset="-122"/>
              </a:rPr>
              <a:pPr/>
              <a:t>75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8210550" cy="1447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/>
              <a:t>其中：</a:t>
            </a:r>
            <a:r>
              <a:rPr lang="en-US" altLang="zh-CN" sz="2800" b="1" dirty="0"/>
              <a:t>Q(</a:t>
            </a:r>
            <a:r>
              <a:rPr lang="en-US" altLang="zh-CN" sz="2800" b="1" dirty="0" err="1"/>
              <a:t>W</a:t>
            </a:r>
            <a:r>
              <a:rPr lang="en-US" altLang="zh-CN" sz="3600" b="1" baseline="-25000" dirty="0" err="1"/>
              <a:t>ij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表示起点到点</a:t>
            </a:r>
            <a:r>
              <a:rPr lang="en-US" altLang="zh-CN" sz="2800" b="1" dirty="0" err="1"/>
              <a:t>W</a:t>
            </a:r>
            <a:r>
              <a:rPr lang="en-US" altLang="zh-CN" sz="3600" b="1" baseline="-25000" dirty="0" err="1"/>
              <a:t>ij</a:t>
            </a:r>
            <a:r>
              <a:rPr lang="zh-CN" altLang="en-US" sz="2800" b="1" dirty="0"/>
              <a:t>的最佳路径值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/>
              <a:t>             </a:t>
            </a:r>
            <a:r>
              <a:rPr lang="en-US" altLang="zh-CN" sz="2800" b="1"/>
              <a:t>D(W</a:t>
            </a:r>
            <a:r>
              <a:rPr lang="en-US" altLang="zh-CN" sz="3600" b="1" baseline="-25000"/>
              <a:t>i-1,j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W</a:t>
            </a:r>
            <a:r>
              <a:rPr lang="en-US" altLang="zh-CN" sz="3600" b="1" baseline="-25000" dirty="0" err="1"/>
              <a:t>i,k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表示</a:t>
            </a:r>
            <a:r>
              <a:rPr lang="en-US" altLang="zh-CN" sz="2800" b="1" dirty="0"/>
              <a:t>W</a:t>
            </a:r>
            <a:r>
              <a:rPr lang="en-US" altLang="zh-CN" sz="3600" b="1" baseline="-25000" dirty="0"/>
              <a:t>i-1,j</a:t>
            </a:r>
            <a:r>
              <a:rPr lang="zh-CN" altLang="en-US" sz="2800" b="1" dirty="0"/>
              <a:t>到</a:t>
            </a:r>
            <a:r>
              <a:rPr lang="en-US" altLang="zh-CN" sz="2800" b="1" dirty="0" err="1"/>
              <a:t>W</a:t>
            </a:r>
            <a:r>
              <a:rPr lang="en-US" altLang="zh-CN" sz="3600" b="1" baseline="-25000" dirty="0" err="1"/>
              <a:t>i,k</a:t>
            </a:r>
            <a:r>
              <a:rPr lang="zh-CN" altLang="en-US" sz="2800" b="1" dirty="0"/>
              <a:t>的距离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23850" y="2571750"/>
          <a:ext cx="85248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公式" r:id="rId3" imgW="3225800" imgH="533400" progId="Equation.3">
                  <p:embed/>
                </p:oleObj>
              </mc:Choice>
              <mc:Fallback>
                <p:oleObj name="公式" r:id="rId3" imgW="32258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571750"/>
                        <a:ext cx="85248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1.6</a:t>
            </a:r>
            <a:r>
              <a:rPr lang="zh-CN" altLang="en-US" dirty="0"/>
              <a:t> 搜索算法实用举例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>
          <a:xfrm>
            <a:off x="914400" y="1565784"/>
            <a:ext cx="7772400" cy="4572000"/>
          </a:xfrm>
        </p:spPr>
        <p:txBody>
          <a:bodyPr/>
          <a:lstStyle/>
          <a:p>
            <a:r>
              <a:rPr lang="zh-CN" altLang="en-US" sz="3200" b="1" dirty="0"/>
              <a:t>汉字识别后处理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E5BC71-4935-4300-90E6-95E0A720811B}" type="slidenum">
              <a:rPr lang="en-US" altLang="zh-CN" smtClean="0">
                <a:ea typeface="黑体" pitchFamily="49" charset="-122"/>
              </a:rPr>
              <a:pPr/>
              <a:t>76</a:t>
            </a:fld>
            <a:endParaRPr lang="en-US" altLang="zh-CN">
              <a:ea typeface="黑体" pitchFamily="49" charset="-122"/>
            </a:endParaRPr>
          </a:p>
        </p:txBody>
      </p:sp>
      <p:pic>
        <p:nvPicPr>
          <p:cNvPr id="154626" name="Picture 2" descr="F:\人工智能导论\2015本科\杜甫能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2473107"/>
            <a:ext cx="539750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A8FA6-509D-45C8-9810-3EE1AA7F8844}" type="slidenum">
              <a:rPr lang="en-US" altLang="zh-CN" smtClean="0">
                <a:ea typeface="黑体" pitchFamily="49" charset="-122"/>
              </a:rPr>
              <a:pPr/>
              <a:t>77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汉字识别后处理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一个例子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我钱线载哦栽哉裁劣绥	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优仍们仿伦奶砧犯扔妨	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要耍密穷安壁驻努窑垂	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扳报叔嵌奴振技寂叙蔽	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奋夯杏蚕香脊秀吞吝番	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精猜指洁括治捐活冶桔	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种神衬祥科钟拌样拎补 	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8238" y="2763092"/>
            <a:ext cx="2152650" cy="2571750"/>
            <a:chOff x="780" y="2208"/>
            <a:chExt cx="1356" cy="1620"/>
          </a:xfrm>
        </p:grpSpPr>
        <p:sp>
          <p:nvSpPr>
            <p:cNvPr id="100358" name="Line 5"/>
            <p:cNvSpPr>
              <a:spLocks noChangeShapeType="1"/>
            </p:cNvSpPr>
            <p:nvPr/>
          </p:nvSpPr>
          <p:spPr bwMode="auto">
            <a:xfrm flipV="1">
              <a:off x="792" y="2208"/>
              <a:ext cx="22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1224" y="2484"/>
              <a:ext cx="21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816" y="2746"/>
              <a:ext cx="2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Line 8"/>
            <p:cNvSpPr>
              <a:spLocks noChangeShapeType="1"/>
            </p:cNvSpPr>
            <p:nvPr/>
          </p:nvSpPr>
          <p:spPr bwMode="auto">
            <a:xfrm>
              <a:off x="1908" y="3012"/>
              <a:ext cx="22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9"/>
            <p:cNvSpPr>
              <a:spLocks noChangeShapeType="1"/>
            </p:cNvSpPr>
            <p:nvPr/>
          </p:nvSpPr>
          <p:spPr bwMode="auto">
            <a:xfrm flipV="1">
              <a:off x="792" y="3300"/>
              <a:ext cx="2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10"/>
            <p:cNvSpPr>
              <a:spLocks noChangeShapeType="1"/>
            </p:cNvSpPr>
            <p:nvPr/>
          </p:nvSpPr>
          <p:spPr bwMode="auto">
            <a:xfrm flipV="1">
              <a:off x="780" y="3552"/>
              <a:ext cx="25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11"/>
            <p:cNvSpPr>
              <a:spLocks noChangeShapeType="1"/>
            </p:cNvSpPr>
            <p:nvPr/>
          </p:nvSpPr>
          <p:spPr bwMode="auto">
            <a:xfrm>
              <a:off x="1008" y="3828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6A172-C417-4AF1-8C42-E35D285F4AE9}" type="slidenum">
              <a:rPr lang="en-US" altLang="zh-CN" smtClean="0">
                <a:ea typeface="黑体" pitchFamily="49" charset="-122"/>
              </a:rPr>
              <a:pPr/>
              <a:t>78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汉字识别后处理</a:t>
            </a:r>
          </a:p>
        </p:txBody>
      </p:sp>
      <p:sp>
        <p:nvSpPr>
          <p:cNvPr id="20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90650"/>
            <a:ext cx="7772400" cy="74613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/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1339850" y="1670050"/>
          <a:ext cx="4751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8" name="公式" r:id="rId3" imgW="2692080" imgH="660240" progId="Equation.3">
                  <p:embed/>
                </p:oleObj>
              </mc:Choice>
              <mc:Fallback>
                <p:oleObj name="公式" r:id="rId3" imgW="269208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670050"/>
                        <a:ext cx="4751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1290638" y="1069975"/>
          <a:ext cx="5537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9" name="公式" r:id="rId5" imgW="3136680" imgH="317160" progId="Equation.3">
                  <p:embed/>
                </p:oleObj>
              </mc:Choice>
              <mc:Fallback>
                <p:oleObj name="公式" r:id="rId5" imgW="313668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069975"/>
                        <a:ext cx="5537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79525" y="2736850"/>
            <a:ext cx="6126163" cy="1136650"/>
            <a:chOff x="806" y="1724"/>
            <a:chExt cx="3859" cy="716"/>
          </a:xfrm>
        </p:grpSpPr>
        <p:sp>
          <p:nvSpPr>
            <p:cNvPr id="20499" name="Text Box 7"/>
            <p:cNvSpPr txBox="1">
              <a:spLocks noChangeArrowheads="1"/>
            </p:cNvSpPr>
            <p:nvPr/>
          </p:nvSpPr>
          <p:spPr bwMode="auto">
            <a:xfrm>
              <a:off x="806" y="1942"/>
              <a:ext cx="1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/>
                <a:t>二元语法时：</a:t>
              </a:r>
              <a:endParaRPr lang="zh-CN" altLang="en-US" sz="2400" b="1" dirty="0"/>
            </a:p>
          </p:txBody>
        </p:sp>
        <p:graphicFrame>
          <p:nvGraphicFramePr>
            <p:cNvPr id="20487" name="Object 8"/>
            <p:cNvGraphicFramePr>
              <a:graphicFrameLocks noChangeAspect="1"/>
            </p:cNvGraphicFramePr>
            <p:nvPr/>
          </p:nvGraphicFramePr>
          <p:xfrm>
            <a:off x="2152" y="1724"/>
            <a:ext cx="251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0" name="公式" r:id="rId7" imgW="2260440" imgH="660240" progId="Equation.3">
                    <p:embed/>
                  </p:oleObj>
                </mc:Choice>
                <mc:Fallback>
                  <p:oleObj name="公式" r:id="rId7" imgW="2260440" imgH="660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1724"/>
                          <a:ext cx="251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363663" y="3913191"/>
            <a:ext cx="2155824" cy="547688"/>
            <a:chOff x="859" y="2465"/>
            <a:chExt cx="1358" cy="345"/>
          </a:xfrm>
        </p:grpSpPr>
        <p:graphicFrame>
          <p:nvGraphicFramePr>
            <p:cNvPr id="20486" name="Object 10"/>
            <p:cNvGraphicFramePr>
              <a:graphicFrameLocks noChangeAspect="1"/>
            </p:cNvGraphicFramePr>
            <p:nvPr/>
          </p:nvGraphicFramePr>
          <p:xfrm>
            <a:off x="859" y="2481"/>
            <a:ext cx="6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1" name="公式" r:id="rId9" imgW="571320" imgH="304560" progId="Equation.3">
                    <p:embed/>
                  </p:oleObj>
                </mc:Choice>
                <mc:Fallback>
                  <p:oleObj name="公式" r:id="rId9" imgW="57132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2481"/>
                          <a:ext cx="63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Text Box 11"/>
            <p:cNvSpPr txBox="1">
              <a:spLocks noChangeArrowheads="1"/>
            </p:cNvSpPr>
            <p:nvPr/>
          </p:nvSpPr>
          <p:spPr bwMode="auto">
            <a:xfrm>
              <a:off x="1516" y="2465"/>
              <a:ext cx="7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/>
                <a:t>为常量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36688" y="4586288"/>
            <a:ext cx="3844925" cy="522287"/>
            <a:chOff x="905" y="2889"/>
            <a:chExt cx="2422" cy="329"/>
          </a:xfrm>
        </p:grpSpPr>
        <p:graphicFrame>
          <p:nvGraphicFramePr>
            <p:cNvPr id="20485" name="Object 13"/>
            <p:cNvGraphicFramePr>
              <a:graphicFrameLocks noChangeAspect="1"/>
            </p:cNvGraphicFramePr>
            <p:nvPr/>
          </p:nvGraphicFramePr>
          <p:xfrm>
            <a:off x="905" y="2889"/>
            <a:ext cx="97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2" name="公式" r:id="rId11" imgW="876240" imgH="304560" progId="Equation.3">
                    <p:embed/>
                  </p:oleObj>
                </mc:Choice>
                <mc:Fallback>
                  <p:oleObj name="公式" r:id="rId11" imgW="876240" imgH="304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889"/>
                          <a:ext cx="97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1846" y="2921"/>
              <a:ext cx="14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用识别信度代替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22364" y="5080000"/>
            <a:ext cx="7042152" cy="1136650"/>
            <a:chOff x="707" y="3200"/>
            <a:chExt cx="4436" cy="716"/>
          </a:xfrm>
        </p:grpSpPr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707" y="3399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/>
                <a:t>问题变为求</a:t>
              </a:r>
            </a:p>
          </p:txBody>
        </p:sp>
        <p:graphicFrame>
          <p:nvGraphicFramePr>
            <p:cNvPr id="20484" name="Object 17"/>
            <p:cNvGraphicFramePr>
              <a:graphicFrameLocks noChangeAspect="1"/>
            </p:cNvGraphicFramePr>
            <p:nvPr/>
          </p:nvGraphicFramePr>
          <p:xfrm>
            <a:off x="2025" y="3200"/>
            <a:ext cx="2527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3" name="公式" r:id="rId13" imgW="2273040" imgH="660240" progId="Equation.3">
                    <p:embed/>
                  </p:oleObj>
                </mc:Choice>
                <mc:Fallback>
                  <p:oleObj name="公式" r:id="rId13" imgW="2273040" imgH="6602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3200"/>
                          <a:ext cx="2527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4637" y="3389"/>
              <a:ext cx="5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最大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b="1" dirty="0"/>
              <a:t>概率的计算（语言模型）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平滑</a:t>
            </a:r>
            <a:endParaRPr lang="en-US" altLang="zh-CN" sz="3200" b="1" dirty="0"/>
          </a:p>
          <a:p>
            <a:pPr lvl="1">
              <a:buNone/>
            </a:pPr>
            <a:r>
              <a:rPr lang="zh-CN" altLang="en-US" sz="2800" b="1" dirty="0"/>
              <a:t>  解决                      可能为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的问题，有很多种方法，其中一种简单的方法：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579204" y="2008184"/>
          <a:ext cx="4809406" cy="105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87" name="公式" r:id="rId3" imgW="1968480" imgH="444240" progId="Equation.3">
                  <p:embed/>
                </p:oleObj>
              </mc:Choice>
              <mc:Fallback>
                <p:oleObj name="公式" r:id="rId3" imgW="19684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204" y="2008184"/>
                        <a:ext cx="4809406" cy="105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8"/>
          <p:cNvGraphicFramePr>
            <a:graphicFrameLocks noChangeAspect="1"/>
          </p:cNvGraphicFramePr>
          <p:nvPr/>
        </p:nvGraphicFramePr>
        <p:xfrm>
          <a:off x="2085304" y="4245795"/>
          <a:ext cx="1705031" cy="52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88" name="公式" r:id="rId5" imgW="723600" imgH="228600" progId="Equation.3">
                  <p:embed/>
                </p:oleObj>
              </mc:Choice>
              <mc:Fallback>
                <p:oleObj name="公式" r:id="rId5" imgW="723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304" y="4245795"/>
                        <a:ext cx="1705031" cy="524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754186"/>
              </p:ext>
            </p:extLst>
          </p:nvPr>
        </p:nvGraphicFramePr>
        <p:xfrm>
          <a:off x="1508488" y="5341938"/>
          <a:ext cx="6938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89" name="公式" r:id="rId7" imgW="2946240" imgH="228600" progId="Equation.3">
                  <p:embed/>
                </p:oleObj>
              </mc:Choice>
              <mc:Fallback>
                <p:oleObj name="公式" r:id="rId7" imgW="29462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488" y="5341938"/>
                        <a:ext cx="6938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DA574-03C6-4B21-A5AA-C77B07E7D86E}" type="slidenum">
              <a:rPr lang="en-US" altLang="zh-CN" smtClean="0">
                <a:ea typeface="黑体" pitchFamily="49" charset="-122"/>
              </a:rPr>
              <a:pPr/>
              <a:t>8</a:t>
            </a:fld>
            <a:endParaRPr lang="en-US" altLang="zh-CN">
              <a:ea typeface="黑体" pitchFamily="49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1.1 </a:t>
            </a:r>
            <a:r>
              <a:rPr lang="zh-CN" altLang="en-US" dirty="0"/>
              <a:t>深度优先搜索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优先扩展深度深的节点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3200" b="1" dirty="0"/>
              <a:t>例：皇后问题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847893"/>
              </p:ext>
            </p:extLst>
          </p:nvPr>
        </p:nvGraphicFramePr>
        <p:xfrm>
          <a:off x="2293938" y="3129540"/>
          <a:ext cx="3822700" cy="320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Document" r:id="rId3" imgW="6948886" imgH="4221152" progId="Word.Document.8">
                  <p:embed/>
                </p:oleObj>
              </mc:Choice>
              <mc:Fallback>
                <p:oleObj name="Document" r:id="rId3" imgW="6948886" imgH="42211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129540"/>
                        <a:ext cx="3822700" cy="320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拼音输入法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3200" dirty="0" err="1"/>
              <a:t>ji</a:t>
            </a:r>
            <a:r>
              <a:rPr lang="en-US" altLang="zh-CN" sz="3200" dirty="0"/>
              <a:t> qi </a:t>
            </a:r>
            <a:r>
              <a:rPr lang="en-US" altLang="zh-CN" sz="3200" dirty="0" err="1"/>
              <a:t>xue</a:t>
            </a:r>
            <a:r>
              <a:rPr lang="en-US" altLang="zh-CN" sz="3200" dirty="0"/>
              <a:t> xi </a:t>
            </a:r>
            <a:r>
              <a:rPr lang="en-US" altLang="zh-CN" sz="3200" dirty="0" err="1"/>
              <a:t>ji</a:t>
            </a:r>
            <a:r>
              <a:rPr lang="en-US" altLang="zh-CN" sz="3200" dirty="0"/>
              <a:t> qi </a:t>
            </a:r>
            <a:r>
              <a:rPr lang="en-US" altLang="zh-CN" sz="3200" dirty="0" err="1"/>
              <a:t>ying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yong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17" y="3638005"/>
            <a:ext cx="3114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263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拼音输入法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b="1" dirty="0"/>
              <a:t> </a:t>
            </a:r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err="1"/>
              <a:t>ji</a:t>
            </a:r>
            <a:r>
              <a:rPr lang="en-US" altLang="zh-CN" sz="2800" dirty="0"/>
              <a:t>    qi    </a:t>
            </a:r>
            <a:r>
              <a:rPr lang="en-US" altLang="zh-CN" sz="2800" dirty="0" err="1"/>
              <a:t>xue</a:t>
            </a:r>
            <a:r>
              <a:rPr lang="en-US" altLang="zh-CN" sz="2800" dirty="0"/>
              <a:t>  xi    </a:t>
            </a:r>
            <a:r>
              <a:rPr lang="en-US" altLang="zh-CN" sz="2800" dirty="0" err="1"/>
              <a:t>ji</a:t>
            </a:r>
            <a:r>
              <a:rPr lang="en-US" altLang="zh-CN" sz="2800" dirty="0"/>
              <a:t>     qi   </a:t>
            </a:r>
            <a:r>
              <a:rPr lang="en-US" altLang="zh-CN" sz="2800" dirty="0" err="1"/>
              <a:t>ying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yong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b="1" dirty="0"/>
              <a:t>及  期   学   系   及  期   应    勇</a:t>
            </a:r>
            <a:endParaRPr lang="en-US" altLang="zh-CN" sz="2800" b="1" dirty="0"/>
          </a:p>
          <a:p>
            <a:pPr>
              <a:buNone/>
            </a:pPr>
            <a:r>
              <a:rPr lang="zh-CN" altLang="en-US" sz="2800" b="1" dirty="0"/>
              <a:t>计  器   雪   习   计  器   英    用</a:t>
            </a:r>
            <a:endParaRPr lang="en-US" altLang="zh-CN" sz="2800" b="1" dirty="0"/>
          </a:p>
          <a:p>
            <a:pPr>
              <a:buNone/>
            </a:pPr>
            <a:r>
              <a:rPr lang="zh-CN" altLang="en-US" sz="2800" b="1" dirty="0"/>
              <a:t>机  其   薛   西   机  其   营    永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…  …   …   …   …   …   …    …</a:t>
            </a:r>
          </a:p>
        </p:txBody>
      </p:sp>
    </p:spTree>
    <p:extLst>
      <p:ext uri="{BB962C8B-B14F-4D97-AF65-F5344CB8AC3E}">
        <p14:creationId xmlns:p14="http://schemas.microsoft.com/office/powerpoint/2010/main" val="13209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拼音输入法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b="1" dirty="0"/>
              <a:t> </a:t>
            </a:r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err="1"/>
              <a:t>ji</a:t>
            </a:r>
            <a:r>
              <a:rPr lang="en-US" altLang="zh-CN" sz="2800" dirty="0"/>
              <a:t>    qi    </a:t>
            </a:r>
            <a:r>
              <a:rPr lang="en-US" altLang="zh-CN" sz="2800" dirty="0" err="1"/>
              <a:t>xue</a:t>
            </a:r>
            <a:r>
              <a:rPr lang="en-US" altLang="zh-CN" sz="2800" dirty="0"/>
              <a:t>  xi    </a:t>
            </a:r>
            <a:r>
              <a:rPr lang="en-US" altLang="zh-CN" sz="2800" dirty="0" err="1"/>
              <a:t>ji</a:t>
            </a:r>
            <a:r>
              <a:rPr lang="en-US" altLang="zh-CN" sz="2800" dirty="0"/>
              <a:t>     qi   </a:t>
            </a:r>
            <a:r>
              <a:rPr lang="en-US" altLang="zh-CN" sz="2800" dirty="0" err="1"/>
              <a:t>ying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yong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b="1" dirty="0"/>
              <a:t>及  期   </a:t>
            </a:r>
            <a:r>
              <a:rPr lang="zh-CN" altLang="en-US" sz="2800" b="1" dirty="0">
                <a:solidFill>
                  <a:srgbClr val="0000FF"/>
                </a:solidFill>
              </a:rPr>
              <a:t>学</a:t>
            </a:r>
            <a:r>
              <a:rPr lang="zh-CN" altLang="en-US" sz="2800" b="1" dirty="0"/>
              <a:t>   系   </a:t>
            </a:r>
            <a:r>
              <a:rPr lang="zh-CN" altLang="en-US" sz="2800" b="1" dirty="0">
                <a:solidFill>
                  <a:srgbClr val="0000FF"/>
                </a:solidFill>
              </a:rPr>
              <a:t>及</a:t>
            </a:r>
            <a:r>
              <a:rPr lang="zh-CN" altLang="en-US" sz="2800" b="1" dirty="0"/>
              <a:t>  期   </a:t>
            </a:r>
            <a:r>
              <a:rPr lang="zh-CN" altLang="en-US" sz="2800" b="1" dirty="0">
                <a:solidFill>
                  <a:srgbClr val="0000FF"/>
                </a:solidFill>
              </a:rPr>
              <a:t>应</a:t>
            </a:r>
            <a:r>
              <a:rPr lang="zh-CN" altLang="en-US" sz="2800" b="1" dirty="0"/>
              <a:t>    勇</a:t>
            </a:r>
            <a:endParaRPr lang="en-US" altLang="zh-CN" sz="2800" b="1" dirty="0"/>
          </a:p>
          <a:p>
            <a:pPr>
              <a:buNone/>
            </a:pPr>
            <a:r>
              <a:rPr lang="zh-CN" altLang="en-US" sz="2800" b="1" dirty="0"/>
              <a:t>计  </a:t>
            </a:r>
            <a:r>
              <a:rPr lang="zh-CN" altLang="en-US" sz="2800" b="1" dirty="0">
                <a:solidFill>
                  <a:srgbClr val="0000FF"/>
                </a:solidFill>
              </a:rPr>
              <a:t>器</a:t>
            </a:r>
            <a:r>
              <a:rPr lang="zh-CN" altLang="en-US" sz="2800" b="1" dirty="0"/>
              <a:t>   雪   </a:t>
            </a:r>
            <a:r>
              <a:rPr lang="zh-CN" altLang="en-US" sz="2800" b="1" dirty="0">
                <a:solidFill>
                  <a:srgbClr val="0000FF"/>
                </a:solidFill>
              </a:rPr>
              <a:t>习</a:t>
            </a:r>
            <a:r>
              <a:rPr lang="zh-CN" altLang="en-US" sz="2800" b="1" dirty="0"/>
              <a:t>   计  器   英    </a:t>
            </a:r>
            <a:r>
              <a:rPr lang="zh-CN" altLang="en-US" sz="2800" b="1" dirty="0">
                <a:solidFill>
                  <a:srgbClr val="0000FF"/>
                </a:solidFill>
              </a:rPr>
              <a:t>用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机</a:t>
            </a:r>
            <a:r>
              <a:rPr lang="zh-CN" altLang="en-US" sz="2800" b="1" dirty="0"/>
              <a:t>  其   薛   西   机  </a:t>
            </a:r>
            <a:r>
              <a:rPr lang="zh-CN" altLang="en-US" sz="2800" b="1" dirty="0">
                <a:solidFill>
                  <a:srgbClr val="0000FF"/>
                </a:solidFill>
              </a:rPr>
              <a:t>其</a:t>
            </a:r>
            <a:r>
              <a:rPr lang="zh-CN" altLang="en-US" sz="2800" b="1" dirty="0"/>
              <a:t>   营    永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…  …   …   …   …   …   …    …</a:t>
            </a:r>
          </a:p>
          <a:p>
            <a:pPr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0970312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拼音输入法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436688" y="3834529"/>
          <a:ext cx="4751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4" name="公式" r:id="rId4" imgW="2692080" imgH="660240" progId="Equation.3">
                  <p:embed/>
                </p:oleObj>
              </mc:Choice>
              <mc:Fallback>
                <p:oleObj name="公式" r:id="rId4" imgW="2692080" imgH="6602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834529"/>
                        <a:ext cx="4751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25537" y="1601979"/>
          <a:ext cx="5537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5" name="公式" r:id="rId6" imgW="3136680" imgH="317160" progId="Equation.3">
                  <p:embed/>
                </p:oleObj>
              </mc:Choice>
              <mc:Fallback>
                <p:oleObj name="公式" r:id="rId6" imgW="3136680" imgH="31716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37" y="1601979"/>
                        <a:ext cx="5537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425537" y="2358741"/>
            <a:ext cx="2302335" cy="577851"/>
            <a:chOff x="859" y="2446"/>
            <a:chExt cx="1390" cy="364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859" y="2481"/>
            <a:ext cx="6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16" name="公式" r:id="rId8" imgW="571320" imgH="304560" progId="Equation.3">
                    <p:embed/>
                  </p:oleObj>
                </mc:Choice>
                <mc:Fallback>
                  <p:oleObj name="公式" r:id="rId8" imgW="571320" imgH="304560" progId="Equation.3">
                    <p:embed/>
                    <p:pic>
                      <p:nvPicPr>
                        <p:cNvPr id="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2481"/>
                          <a:ext cx="63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484" y="2446"/>
              <a:ext cx="76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/>
                <a:t>为常量</a:t>
              </a: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80933" y="5505885"/>
            <a:ext cx="6381752" cy="544513"/>
            <a:chOff x="1162" y="3386"/>
            <a:chExt cx="4020" cy="343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62" y="3399"/>
              <a:ext cx="3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/>
                <a:t>求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611" y="3386"/>
              <a:ext cx="5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/>
                <a:t>最大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381912" y="3213235"/>
                <a:ext cx="241981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)≈1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912" y="3213235"/>
                <a:ext cx="241981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570155"/>
              </p:ext>
            </p:extLst>
          </p:nvPr>
        </p:nvGraphicFramePr>
        <p:xfrm>
          <a:off x="2104834" y="5199497"/>
          <a:ext cx="4751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7" name="公式" r:id="rId4" imgW="2692080" imgH="660240" progId="Equation.3">
                  <p:embed/>
                </p:oleObj>
              </mc:Choice>
              <mc:Fallback>
                <p:oleObj name="公式" r:id="rId4" imgW="2692080" imgH="660240" progId="Equation.3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834" y="5199497"/>
                        <a:ext cx="4751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7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拼音输入法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03141" y="1655409"/>
          <a:ext cx="4008993" cy="93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38" name="公式" r:id="rId3" imgW="1866600" imgH="444240" progId="Equation.3">
                  <p:embed/>
                </p:oleObj>
              </mc:Choice>
              <mc:Fallback>
                <p:oleObj name="公式" r:id="rId3" imgW="1866600" imgH="4442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141" y="1655409"/>
                        <a:ext cx="4008993" cy="930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303141" y="2475676"/>
            <a:ext cx="5497513" cy="977901"/>
            <a:chOff x="806" y="1748"/>
            <a:chExt cx="3463" cy="61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806" y="1942"/>
              <a:ext cx="1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/>
                <a:t>二元语法时：</a:t>
              </a:r>
              <a:endParaRPr lang="zh-CN" altLang="en-US" sz="2400" dirty="0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2067" y="1748"/>
            <a:ext cx="220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39" name="公式" r:id="rId5" imgW="1549080" imgH="444240" progId="Equation.3">
                    <p:embed/>
                  </p:oleObj>
                </mc:Choice>
                <mc:Fallback>
                  <p:oleObj name="公式" r:id="rId5" imgW="1549080" imgH="44424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1748"/>
                          <a:ext cx="220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03141" y="3473568"/>
            <a:ext cx="6099179" cy="1096963"/>
            <a:chOff x="1161" y="3181"/>
            <a:chExt cx="3842" cy="691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161" y="3399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/>
                <a:t>求</a:t>
              </a: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1504" y="3181"/>
            <a:ext cx="2053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40" name="公式" r:id="rId7" imgW="1396800" imgH="482400" progId="Equation.3">
                    <p:embed/>
                  </p:oleObj>
                </mc:Choice>
                <mc:Fallback>
                  <p:oleObj name="公式" r:id="rId7" imgW="1396800" imgH="482400" progId="Equation.3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3181"/>
                          <a:ext cx="2053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530" y="3410"/>
              <a:ext cx="147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/>
                <a:t>所对应的句子</a:t>
              </a:r>
            </a:p>
          </p:txBody>
        </p:sp>
      </p:grpSp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1798670" y="5079409"/>
          <a:ext cx="42449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41" name="公式" r:id="rId9" imgW="1815840" imgH="482400" progId="Equation.3">
                  <p:embed/>
                </p:oleObj>
              </mc:Choice>
              <mc:Fallback>
                <p:oleObj name="公式" r:id="rId9" imgW="1815840" imgH="482400" progId="Equation.3">
                  <p:embed/>
                  <p:pic>
                    <p:nvPicPr>
                      <p:cNvPr id="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70" y="5079409"/>
                        <a:ext cx="42449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243046" y="539657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求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028196" y="5357045"/>
            <a:ext cx="24103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所对应的句子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303141" y="4654996"/>
            <a:ext cx="16209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等价于：</a:t>
            </a:r>
          </a:p>
        </p:txBody>
      </p:sp>
    </p:spTree>
    <p:extLst>
      <p:ext uri="{BB962C8B-B14F-4D97-AF65-F5344CB8AC3E}">
        <p14:creationId xmlns:p14="http://schemas.microsoft.com/office/powerpoint/2010/main" val="15667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箭头连接符 82"/>
          <p:cNvCxnSpPr/>
          <p:nvPr/>
        </p:nvCxnSpPr>
        <p:spPr>
          <a:xfrm>
            <a:off x="1488076" y="4288974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1488894" y="3437709"/>
            <a:ext cx="544801" cy="859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488076" y="2555957"/>
            <a:ext cx="593273" cy="1797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476640" y="2612571"/>
            <a:ext cx="564409" cy="1668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拼音输入法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9871" y="1447799"/>
            <a:ext cx="7271656" cy="41082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r>
              <a:rPr lang="zh-CN" altLang="en-US" sz="2400" b="1" dirty="0"/>
              <a:t>及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期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学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系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及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期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应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勇</a:t>
            </a:r>
            <a:endParaRPr lang="en-US" altLang="zh-CN" sz="2400" b="1" dirty="0"/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r>
              <a:rPr lang="zh-CN" altLang="en-US" sz="2400" b="1" dirty="0"/>
              <a:t>计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器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雪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习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计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器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英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用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机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其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薛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西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机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0000FF"/>
                </a:solidFill>
              </a:rPr>
              <a:t>其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营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永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…  	…  	 …   	…  	…   	…  	 …  	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72278" y="3345981"/>
            <a:ext cx="200297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486503" y="3300548"/>
            <a:ext cx="200297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582401" y="2547252"/>
            <a:ext cx="568217" cy="853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04676" y="3426823"/>
            <a:ext cx="545942" cy="18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488076" y="2547252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488076" y="3426823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1477187" y="2582087"/>
            <a:ext cx="568217" cy="853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500603" y="2558139"/>
            <a:ext cx="544801" cy="859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63875" y="3537574"/>
            <a:ext cx="586743" cy="815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488076" y="3457303"/>
            <a:ext cx="532313" cy="809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384520" y="2569019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2423142" y="3418107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2423142" y="4297686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3326663" y="4297686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326663" y="3457302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3326663" y="2547252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232105" y="2569019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5129351" y="2534175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4232105" y="3448583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4232105" y="4306383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5151124" y="3436371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5142415" y="4335588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78576" y="4316892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6078576" y="3467806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6078576" y="2534175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7008238" y="2555957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6988631" y="3479063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979922" y="4353006"/>
            <a:ext cx="593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endCxn id="5" idx="2"/>
          </p:cNvCxnSpPr>
          <p:nvPr/>
        </p:nvCxnSpPr>
        <p:spPr>
          <a:xfrm flipV="1">
            <a:off x="7885604" y="3400697"/>
            <a:ext cx="600899" cy="952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5" idx="2"/>
          </p:cNvCxnSpPr>
          <p:nvPr/>
        </p:nvCxnSpPr>
        <p:spPr>
          <a:xfrm>
            <a:off x="7885604" y="2534175"/>
            <a:ext cx="600899" cy="866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2432958" y="3435519"/>
            <a:ext cx="555186" cy="845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2423142" y="2586441"/>
            <a:ext cx="593273" cy="1711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401354" y="2547252"/>
            <a:ext cx="565017" cy="87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2418743" y="3444234"/>
            <a:ext cx="565017" cy="87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2384520" y="2551599"/>
            <a:ext cx="631895" cy="181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23142" y="2612571"/>
            <a:ext cx="544301" cy="788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26663" y="2612571"/>
            <a:ext cx="515994" cy="81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232105" y="2612573"/>
            <a:ext cx="568495" cy="814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151124" y="2547252"/>
            <a:ext cx="571500" cy="180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078576" y="2612573"/>
            <a:ext cx="548647" cy="1654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008238" y="2586441"/>
            <a:ext cx="564957" cy="870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5" idx="2"/>
          </p:cNvCxnSpPr>
          <p:nvPr/>
        </p:nvCxnSpPr>
        <p:spPr>
          <a:xfrm flipV="1">
            <a:off x="7885604" y="3400697"/>
            <a:ext cx="600899" cy="26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3326663" y="3500845"/>
            <a:ext cx="515994" cy="779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3349516" y="2564353"/>
            <a:ext cx="538847" cy="862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5133691" y="3508667"/>
            <a:ext cx="608506" cy="771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V="1">
            <a:off x="5151124" y="2581605"/>
            <a:ext cx="538847" cy="862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6074240" y="3509383"/>
            <a:ext cx="510574" cy="762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6091673" y="2572890"/>
            <a:ext cx="538847" cy="862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6997281" y="3488963"/>
            <a:ext cx="556280" cy="827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7014714" y="2617911"/>
            <a:ext cx="538847" cy="862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4232911" y="3481090"/>
            <a:ext cx="515994" cy="779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316117" y="2540692"/>
            <a:ext cx="631895" cy="181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4213056" y="2534114"/>
            <a:ext cx="631895" cy="181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6040248" y="2524180"/>
            <a:ext cx="631895" cy="181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6978799" y="2605703"/>
            <a:ext cx="631895" cy="181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3334144" y="3435519"/>
            <a:ext cx="565017" cy="87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4231830" y="3444233"/>
            <a:ext cx="565017" cy="87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5129351" y="3435519"/>
            <a:ext cx="565017" cy="87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6053312" y="3458987"/>
            <a:ext cx="565017" cy="87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7008306" y="3504711"/>
            <a:ext cx="565017" cy="87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5129223" y="2524181"/>
            <a:ext cx="560748" cy="1764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6992813" y="2558447"/>
            <a:ext cx="560748" cy="1764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V="1">
            <a:off x="3309076" y="2515490"/>
            <a:ext cx="560748" cy="1764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4250624" y="2558447"/>
            <a:ext cx="560748" cy="1764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5151373" y="2551821"/>
            <a:ext cx="600899" cy="866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>
            <a:off x="6083294" y="2569920"/>
            <a:ext cx="600899" cy="866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4227878" y="2568999"/>
            <a:ext cx="600899" cy="866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0" name="Object 17"/>
          <p:cNvGraphicFramePr>
            <a:graphicFrameLocks noChangeAspect="1"/>
          </p:cNvGraphicFramePr>
          <p:nvPr/>
        </p:nvGraphicFramePr>
        <p:xfrm>
          <a:off x="4541479" y="1095656"/>
          <a:ext cx="31003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0" name="公式" r:id="rId3" imgW="1244520" imgH="228600" progId="Equation.3">
                  <p:embed/>
                </p:oleObj>
              </mc:Choice>
              <mc:Fallback>
                <p:oleObj name="公式" r:id="rId3" imgW="1244520" imgH="228600" progId="Equation.3">
                  <p:embed/>
                  <p:pic>
                    <p:nvPicPr>
                      <p:cNvPr id="2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479" y="1095656"/>
                        <a:ext cx="31003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2" name="曲线连接符 211"/>
          <p:cNvCxnSpPr/>
          <p:nvPr/>
        </p:nvCxnSpPr>
        <p:spPr>
          <a:xfrm rot="16200000" flipH="1">
            <a:off x="5825822" y="1880902"/>
            <a:ext cx="711445" cy="404398"/>
          </a:xfrm>
          <a:prstGeom prst="curvedConnector3">
            <a:avLst/>
          </a:prstGeom>
          <a:ln w="38100">
            <a:solidFill>
              <a:srgbClr val="119F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4" name="Object 17"/>
          <p:cNvGraphicFramePr>
            <a:graphicFrameLocks noChangeAspect="1"/>
          </p:cNvGraphicFramePr>
          <p:nvPr/>
        </p:nvGraphicFramePr>
        <p:xfrm>
          <a:off x="1758681" y="5194674"/>
          <a:ext cx="3384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1" name="公式" r:id="rId5" imgW="1447560" imgH="444240" progId="Equation.3">
                  <p:embed/>
                </p:oleObj>
              </mc:Choice>
              <mc:Fallback>
                <p:oleObj name="公式" r:id="rId5" imgW="1447560" imgH="444240" progId="Equation.3">
                  <p:embed/>
                  <p:pic>
                    <p:nvPicPr>
                      <p:cNvPr id="2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681" y="5194674"/>
                        <a:ext cx="33845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Text Box 16"/>
          <p:cNvSpPr txBox="1">
            <a:spLocks noChangeArrowheads="1"/>
          </p:cNvSpPr>
          <p:nvPr/>
        </p:nvSpPr>
        <p:spPr bwMode="auto">
          <a:xfrm>
            <a:off x="1295169" y="546851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求</a:t>
            </a:r>
          </a:p>
        </p:txBody>
      </p:sp>
      <p:sp>
        <p:nvSpPr>
          <p:cNvPr id="216" name="Text Box 18"/>
          <p:cNvSpPr txBox="1">
            <a:spLocks noChangeArrowheads="1"/>
          </p:cNvSpPr>
          <p:nvPr/>
        </p:nvSpPr>
        <p:spPr bwMode="auto">
          <a:xfrm>
            <a:off x="5087681" y="5409297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22021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3200" dirty="0"/>
              <a:t>编程实现拼音输入法，具体见网络学堂。</a:t>
            </a:r>
          </a:p>
        </p:txBody>
      </p:sp>
    </p:spTree>
    <p:extLst>
      <p:ext uri="{BB962C8B-B14F-4D97-AF65-F5344CB8AC3E}">
        <p14:creationId xmlns:p14="http://schemas.microsoft.com/office/powerpoint/2010/main" val="12665162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盲目搜索</a:t>
            </a:r>
            <a:endParaRPr lang="en-US" altLang="zh-CN" sz="3200" dirty="0"/>
          </a:p>
          <a:p>
            <a:pPr lvl="1"/>
            <a:r>
              <a:rPr lang="zh-CN" altLang="en-US" sz="2800" dirty="0"/>
              <a:t>深度优先</a:t>
            </a:r>
            <a:endParaRPr lang="en-US" altLang="zh-CN" sz="2800" dirty="0"/>
          </a:p>
          <a:p>
            <a:pPr lvl="1"/>
            <a:r>
              <a:rPr lang="zh-CN" altLang="en-US" sz="2800" dirty="0"/>
              <a:t>宽度优先</a:t>
            </a:r>
            <a:endParaRPr lang="en-US" altLang="zh-CN" sz="3200" dirty="0"/>
          </a:p>
          <a:p>
            <a:r>
              <a:rPr lang="zh-CN" altLang="en-US" sz="3200" dirty="0"/>
              <a:t>启发式搜索</a:t>
            </a:r>
            <a:endParaRPr lang="en-US" altLang="zh-CN" sz="3200" dirty="0"/>
          </a:p>
          <a:p>
            <a:pPr lvl="1"/>
            <a:r>
              <a:rPr lang="en-US" altLang="zh-CN" sz="2800" dirty="0"/>
              <a:t>A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en-US" altLang="zh-CN" sz="2800" dirty="0"/>
              <a:t>A</a:t>
            </a:r>
            <a:r>
              <a:rPr lang="zh-CN" altLang="en-US" sz="2800" dirty="0"/>
              <a:t>*算法</a:t>
            </a:r>
            <a:endParaRPr lang="en-US" altLang="zh-CN" sz="2800" dirty="0"/>
          </a:p>
          <a:p>
            <a:pPr lvl="1"/>
            <a:r>
              <a:rPr lang="zh-CN" altLang="en-US" sz="2800" dirty="0"/>
              <a:t>改进的</a:t>
            </a:r>
            <a:r>
              <a:rPr lang="en-US" altLang="zh-CN" sz="2800" dirty="0"/>
              <a:t>A</a:t>
            </a:r>
            <a:r>
              <a:rPr lang="zh-CN" altLang="en-US" sz="2800" dirty="0"/>
              <a:t>*算法</a:t>
            </a:r>
            <a:endParaRPr lang="en-US" altLang="zh-CN" sz="2800" dirty="0"/>
          </a:p>
          <a:p>
            <a:r>
              <a:rPr lang="zh-CN" altLang="en-US" sz="3200" dirty="0"/>
              <a:t>动态规划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viterbi</a:t>
            </a:r>
            <a:r>
              <a:rPr lang="zh-CN" altLang="en-US" sz="28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6900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D0E26D-B4F4-4C4A-A8FC-EE1C3DDE4A98}" type="slidenum">
              <a:rPr lang="en-US" altLang="zh-CN" smtClean="0">
                <a:ea typeface="黑体" pitchFamily="49" charset="-122"/>
              </a:rPr>
              <a:pPr/>
              <a:t>9</a:t>
            </a:fld>
            <a:endParaRPr lang="en-US" altLang="zh-CN">
              <a:ea typeface="黑体" pitchFamily="49" charset="-12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Document" r:id="rId3" imgW="7091239" imgH="4625390" progId="Word.Document.8">
                  <p:embed/>
                </p:oleObj>
              </mc:Choice>
              <mc:Fallback>
                <p:oleObj name="Document" r:id="rId3" imgW="7091239" imgH="4625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 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172417</TotalTime>
  <Words>4635</Words>
  <Application>Microsoft Office PowerPoint</Application>
  <PresentationFormat>全屏显示(4:3)</PresentationFormat>
  <Paragraphs>1029</Paragraphs>
  <Slides>87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等线</vt:lpstr>
      <vt:lpstr>Arial</vt:lpstr>
      <vt:lpstr>Arial Black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Document</vt:lpstr>
      <vt:lpstr>公式</vt:lpstr>
      <vt:lpstr>第一章 搜索问题</vt:lpstr>
      <vt:lpstr>搜索问题</vt:lpstr>
      <vt:lpstr>搜索问题（续2）</vt:lpstr>
      <vt:lpstr>搜索问题（续3）</vt:lpstr>
      <vt:lpstr>搜索问题（续4）</vt:lpstr>
      <vt:lpstr>盲目搜索与启发式搜索</vt:lpstr>
      <vt:lpstr>搜索</vt:lpstr>
      <vt:lpstr>1.1 深度优先搜索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深度优先搜索的性质</vt:lpstr>
      <vt:lpstr>练习题</vt:lpstr>
      <vt:lpstr>1.2 宽度优先搜索</vt:lpstr>
      <vt:lpstr>PowerPoint 演示文稿</vt:lpstr>
      <vt:lpstr>宽度优先搜索的性质</vt:lpstr>
      <vt:lpstr>1.3 迪杰斯特拉（Dijkstra）算法</vt:lpstr>
      <vt:lpstr>PowerPoint 演示文稿</vt:lpstr>
      <vt:lpstr>迪杰斯特拉（Dijkstra）算法</vt:lpstr>
      <vt:lpstr>迪杰斯特拉（Dijkstra）算法</vt:lpstr>
      <vt:lpstr>1.4 启发式图搜索</vt:lpstr>
      <vt:lpstr>1.4 启发式图搜索</vt:lpstr>
      <vt:lpstr>1.4.1 启发式搜索算法A（A算法）</vt:lpstr>
      <vt:lpstr>符号的意义</vt:lpstr>
      <vt:lpstr>举例</vt:lpstr>
      <vt:lpstr>PowerPoint 演示文稿</vt:lpstr>
      <vt:lpstr>PowerPoint 演示文稿</vt:lpstr>
      <vt:lpstr>A算法</vt:lpstr>
      <vt:lpstr>PowerPoint 演示文稿</vt:lpstr>
      <vt:lpstr>如何得到解路径？</vt:lpstr>
      <vt:lpstr>一个A算法的例子：八数码问题</vt:lpstr>
      <vt:lpstr>h计算举例</vt:lpstr>
      <vt:lpstr>PowerPoint 演示文稿</vt:lpstr>
      <vt:lpstr>1.4.2 最佳图搜索算法A*（A*算法）</vt:lpstr>
      <vt:lpstr>A*条件举例</vt:lpstr>
      <vt:lpstr>定义h函数的一般原则</vt:lpstr>
      <vt:lpstr>例：传教士与野人问题</vt:lpstr>
      <vt:lpstr>PowerPoint 演示文稿</vt:lpstr>
      <vt:lpstr>A*算法的两个主要结论</vt:lpstr>
      <vt:lpstr>PowerPoint 演示文稿</vt:lpstr>
      <vt:lpstr>PowerPoint 演示文稿</vt:lpstr>
      <vt:lpstr>思考题</vt:lpstr>
      <vt:lpstr>对h的评价方法</vt:lpstr>
      <vt:lpstr>对h的评价举例</vt:lpstr>
      <vt:lpstr>练习题</vt:lpstr>
      <vt:lpstr>1.4.3 A*算法的改进</vt:lpstr>
      <vt:lpstr>PowerPoint 演示文稿</vt:lpstr>
      <vt:lpstr>出现多次扩展节点的原因</vt:lpstr>
      <vt:lpstr>解决的途径</vt:lpstr>
      <vt:lpstr>改进的条件</vt:lpstr>
      <vt:lpstr>对h加以限制</vt:lpstr>
      <vt:lpstr>h单调的性质</vt:lpstr>
      <vt:lpstr>PowerPoint 演示文稿</vt:lpstr>
      <vt:lpstr>h单调的例子</vt:lpstr>
      <vt:lpstr>对算法加以改进</vt:lpstr>
      <vt:lpstr>改进的出发点</vt:lpstr>
      <vt:lpstr>修正的A算法</vt:lpstr>
      <vt:lpstr>PowerPoint 演示文稿</vt:lpstr>
      <vt:lpstr>PowerPoint 演示文稿</vt:lpstr>
      <vt:lpstr>PowerPoint 演示文稿</vt:lpstr>
      <vt:lpstr>思考题</vt:lpstr>
      <vt:lpstr>1.5 其他的搜索算法</vt:lpstr>
      <vt:lpstr>其他的搜索算法（续1）</vt:lpstr>
      <vt:lpstr>动态规划：viterbi算法</vt:lpstr>
      <vt:lpstr>PowerPoint 演示文稿</vt:lpstr>
      <vt:lpstr>1.6 搜索算法实用举例</vt:lpstr>
      <vt:lpstr>汉字识别后处理</vt:lpstr>
      <vt:lpstr>汉字识别后处理</vt:lpstr>
      <vt:lpstr>PowerPoint 演示文稿</vt:lpstr>
      <vt:lpstr>拼音输入法</vt:lpstr>
      <vt:lpstr>拼音输入法</vt:lpstr>
      <vt:lpstr>拼音输入法</vt:lpstr>
      <vt:lpstr>拼音输入法</vt:lpstr>
      <vt:lpstr>拼音输入法</vt:lpstr>
      <vt:lpstr>拼音输入法</vt:lpstr>
      <vt:lpstr>编程作业1</vt:lpstr>
      <vt:lpstr>小结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Lenovo</cp:lastModifiedBy>
  <cp:revision>6980</cp:revision>
  <dcterms:created xsi:type="dcterms:W3CDTF">2011-04-24T18:48:21Z</dcterms:created>
  <dcterms:modified xsi:type="dcterms:W3CDTF">2022-02-24T14:46:46Z</dcterms:modified>
</cp:coreProperties>
</file>