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96353" autoAdjust="0"/>
  </p:normalViewPr>
  <p:slideViewPr>
    <p:cSldViewPr snapToGrid="0">
      <p:cViewPr>
        <p:scale>
          <a:sx n="30" d="100"/>
          <a:sy n="30" d="100"/>
        </p:scale>
        <p:origin x="1824" y="-37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11834210" y="345888"/>
            <a:ext cx="20370958" cy="2074491"/>
          </a:xfrm>
          <a:prstGeom prst="rect">
            <a:avLst/>
          </a:prstGeom>
          <a:noFill/>
          <a:ln w="63500" cap="rnd">
            <a:solidFill>
              <a:schemeClr val="tx1"/>
            </a:solid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8000" b="1" dirty="0">
                <a:solidFill>
                  <a:srgbClr val="C0504D"/>
                </a:solidFill>
              </a:rPr>
              <a:t>Alien P.R.O.B.E RFID Reader/Scanner App</a:t>
            </a:r>
            <a:br>
              <a:rPr lang="en-US" sz="8000" b="1" dirty="0">
                <a:solidFill>
                  <a:srgbClr val="C0504D"/>
                </a:solidFill>
              </a:rPr>
            </a:br>
            <a:r>
              <a:rPr lang="en-US" sz="3600" b="0" i="0" dirty="0">
                <a:solidFill>
                  <a:schemeClr val="tx1"/>
                </a:solidFill>
                <a:effectLst/>
                <a:latin typeface="Calibri" panose="020F0502020204030204" pitchFamily="34" charset="0"/>
                <a:cs typeface="Calibri" panose="020F0502020204030204" pitchFamily="34" charset="0"/>
              </a:rPr>
              <a:t>Precision RFID Operational Bridge for Efficiency</a:t>
            </a:r>
            <a:endParaRPr sz="2800" b="1" dirty="0">
              <a:solidFill>
                <a:schemeClr val="tx1"/>
              </a:solidFill>
              <a:latin typeface="Calibri" panose="020F0502020204030204" pitchFamily="34" charset="0"/>
              <a:cs typeface="Calibri" panose="020F0502020204030204" pitchFamily="34" charset="0"/>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11666268" y="2676620"/>
            <a:ext cx="20222780"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914400" y="19958572"/>
            <a:ext cx="10806414" cy="1157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p>
          <a:p>
            <a:pPr lvl="1" algn="ct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a network or through a Bluetooth connection. This allows the app to retrieve tags the RFID Reader picks up and decodes.</a:t>
            </a:r>
          </a:p>
          <a:p>
            <a:pPr marL="342900" lvl="1" indent="-342900" algn="just">
              <a:buClr>
                <a:schemeClr val="dk1"/>
              </a:buClr>
              <a:buSzPts val="2500"/>
              <a:buFont typeface="Arial"/>
              <a:buChar char="•"/>
            </a:pPr>
            <a:r>
              <a:rPr lang="en-US" sz="2800" dirty="0">
                <a:solidFill>
                  <a:schemeClr val="dk1"/>
                </a:solidFill>
              </a:rPr>
              <a:t>The app has a small hardware usage and only takes up ~30 MB of storage space so it should be able to be easily installed on all or most phones that PTS provides their employees.</a:t>
            </a:r>
          </a:p>
        </p:txBody>
      </p:sp>
      <p:sp>
        <p:nvSpPr>
          <p:cNvPr id="99" name="Google Shape;99;p1"/>
          <p:cNvSpPr txBox="1"/>
          <p:nvPr/>
        </p:nvSpPr>
        <p:spPr>
          <a:xfrm>
            <a:off x="14751454" y="20050485"/>
            <a:ext cx="14388293" cy="1141847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app also maintains an internal database of the scanned tags for the user to view later, storing the tag info, the GPS coordinates of the phone location when the tag was scanned, as well as the time when the tag was scanned. This allows the user to have a reference to determine the validity of the car’s parking permissions in a way that can be called back to.</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WKU Parking and Transportation Services team has a van with the antennae mounted on the sides, allowing for continuous scanning while driving through the parking zones.</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2553236" y="3603735"/>
            <a:ext cx="9884664" cy="9884664"/>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4464719" y="6170675"/>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32205168" y="20084762"/>
            <a:ext cx="10771632" cy="994114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screens as pictured above. </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Screen” is used to apply the correct settings to connect to the reader. These settings include the reader IP and Port to establish a network socket with the reader, and the reader’s username and password to login to allow communication with the reader. Once the “Save” button is clicked, these settings are saved into the app’s shared preferences to later be loaded for use in connection.</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Screen” is used to issue commands to the reader to retrieve a list of RFID tags that were scanned in the surrounding area. These tags are then saved to the local database with current GPS and time data.</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From the ”Scan Screen” we can access the “View Tags” screen. This screen displays the stored tags accessed from the local SQLite database.</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Screen” is just a simple document screen that gives basic information about how to use the app and lists the developers’ names.</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914400" y="4527505"/>
            <a:ext cx="10806414" cy="1388068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914400" y="3000217"/>
            <a:ext cx="10771632"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2205168" y="3053485"/>
            <a:ext cx="10771632"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914400"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4751454" y="18690404"/>
            <a:ext cx="14388293"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2205168" y="18714849"/>
            <a:ext cx="10771632"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pic>
        <p:nvPicPr>
          <p:cNvPr id="8" name="Picture 7">
            <a:extLst>
              <a:ext uri="{FF2B5EF4-FFF2-40B4-BE49-F238E27FC236}">
                <a16:creationId xmlns:a16="http://schemas.microsoft.com/office/drawing/2014/main" id="{70A6027E-A643-43C8-B4FA-1BE18854A4D7}"/>
              </a:ext>
            </a:extLst>
          </p:cNvPr>
          <p:cNvPicPr>
            <a:picLocks noChangeAspect="1"/>
          </p:cNvPicPr>
          <p:nvPr/>
        </p:nvPicPr>
        <p:blipFill>
          <a:blip r:embed="rId5"/>
          <a:srcRect/>
          <a:stretch/>
        </p:blipFill>
        <p:spPr>
          <a:xfrm>
            <a:off x="31363874" y="4527505"/>
            <a:ext cx="3878583" cy="8306133"/>
          </a:xfrm>
          <a:prstGeom prst="rect">
            <a:avLst/>
          </a:prstGeom>
        </p:spPr>
      </p:pic>
      <p:pic>
        <p:nvPicPr>
          <p:cNvPr id="20" name="Picture 19">
            <a:extLst>
              <a:ext uri="{FF2B5EF4-FFF2-40B4-BE49-F238E27FC236}">
                <a16:creationId xmlns:a16="http://schemas.microsoft.com/office/drawing/2014/main" id="{D27E800D-671B-DF08-9102-0E2B0C1CF36C}"/>
              </a:ext>
            </a:extLst>
          </p:cNvPr>
          <p:cNvPicPr>
            <a:picLocks noChangeAspect="1"/>
          </p:cNvPicPr>
          <p:nvPr/>
        </p:nvPicPr>
        <p:blipFill>
          <a:blip r:embed="rId6"/>
          <a:srcRect/>
          <a:stretch/>
        </p:blipFill>
        <p:spPr>
          <a:xfrm>
            <a:off x="39765242" y="4527505"/>
            <a:ext cx="3875798" cy="8306133"/>
          </a:xfrm>
          <a:prstGeom prst="rect">
            <a:avLst/>
          </a:prstGeom>
        </p:spPr>
      </p:pic>
      <p:pic>
        <p:nvPicPr>
          <p:cNvPr id="22" name="Picture 21">
            <a:extLst>
              <a:ext uri="{FF2B5EF4-FFF2-40B4-BE49-F238E27FC236}">
                <a16:creationId xmlns:a16="http://schemas.microsoft.com/office/drawing/2014/main" id="{07329867-C8A4-5594-65BE-18E91A48F817}"/>
              </a:ext>
            </a:extLst>
          </p:cNvPr>
          <p:cNvPicPr>
            <a:picLocks noChangeAspect="1"/>
          </p:cNvPicPr>
          <p:nvPr/>
        </p:nvPicPr>
        <p:blipFill>
          <a:blip r:embed="rId7"/>
          <a:srcRect/>
          <a:stretch/>
        </p:blipFill>
        <p:spPr>
          <a:xfrm>
            <a:off x="35527234" y="8959420"/>
            <a:ext cx="3878583" cy="8306133"/>
          </a:xfrm>
          <a:prstGeom prst="rect">
            <a:avLst/>
          </a:prstGeom>
        </p:spPr>
      </p:pic>
      <p:pic>
        <p:nvPicPr>
          <p:cNvPr id="24" name="Picture 23" descr="A white electronic device with a logo&#10;&#10;Description automatically generated">
            <a:extLst>
              <a:ext uri="{FF2B5EF4-FFF2-40B4-BE49-F238E27FC236}">
                <a16:creationId xmlns:a16="http://schemas.microsoft.com/office/drawing/2014/main" id="{71C5EB5C-1D77-F093-4C94-2E85D97F2A3A}"/>
              </a:ext>
            </a:extLst>
          </p:cNvPr>
          <p:cNvPicPr>
            <a:picLocks noChangeAspect="1"/>
          </p:cNvPicPr>
          <p:nvPr/>
        </p:nvPicPr>
        <p:blipFill>
          <a:blip r:embed="rId8"/>
          <a:stretch>
            <a:fillRect/>
          </a:stretch>
        </p:blipFill>
        <p:spPr>
          <a:xfrm>
            <a:off x="14005258" y="12624123"/>
            <a:ext cx="7772400" cy="5319236"/>
          </a:xfrm>
          <a:prstGeom prst="rect">
            <a:avLst/>
          </a:prstGeom>
        </p:spPr>
      </p:pic>
      <p:pic>
        <p:nvPicPr>
          <p:cNvPr id="7" name="Picture 6" descr="A white rectangular object with a bar code on it&#10;&#10;Description automatically generated">
            <a:extLst>
              <a:ext uri="{FF2B5EF4-FFF2-40B4-BE49-F238E27FC236}">
                <a16:creationId xmlns:a16="http://schemas.microsoft.com/office/drawing/2014/main" id="{BC0B9D01-4441-C3D1-183C-D9FF9F53E8E7}"/>
              </a:ext>
            </a:extLst>
          </p:cNvPr>
          <p:cNvPicPr>
            <a:picLocks noChangeAspect="1"/>
          </p:cNvPicPr>
          <p:nvPr/>
        </p:nvPicPr>
        <p:blipFill rotWithShape="1">
          <a:blip r:embed="rId9"/>
          <a:srcRect l="21184" t="29480" r="25914" b="21581"/>
          <a:stretch/>
        </p:blipFill>
        <p:spPr>
          <a:xfrm>
            <a:off x="23020343" y="13252656"/>
            <a:ext cx="5918747" cy="4106479"/>
          </a:xfrm>
          <a:prstGeom prst="rect">
            <a:avLst/>
          </a:prstGeom>
        </p:spPr>
      </p:pic>
      <p:sp>
        <p:nvSpPr>
          <p:cNvPr id="19" name="Alternate Process 18">
            <a:extLst>
              <a:ext uri="{FF2B5EF4-FFF2-40B4-BE49-F238E27FC236}">
                <a16:creationId xmlns:a16="http://schemas.microsoft.com/office/drawing/2014/main" id="{8FD517BF-0BB9-D361-7FCE-8BF98DD99591}"/>
              </a:ext>
            </a:extLst>
          </p:cNvPr>
          <p:cNvSpPr/>
          <p:nvPr/>
        </p:nvSpPr>
        <p:spPr>
          <a:xfrm>
            <a:off x="952080" y="2597402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Requirements</a:t>
            </a:r>
          </a:p>
          <a:p>
            <a:pPr algn="ctr"/>
            <a:endParaRPr lang="en-US" dirty="0"/>
          </a:p>
        </p:txBody>
      </p:sp>
      <p:pic>
        <p:nvPicPr>
          <p:cNvPr id="1026" name="Picture 2">
            <a:extLst>
              <a:ext uri="{FF2B5EF4-FFF2-40B4-BE49-F238E27FC236}">
                <a16:creationId xmlns:a16="http://schemas.microsoft.com/office/drawing/2014/main" id="{B09E068D-82C8-54B9-7477-0D22CD2029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92364" y="4105301"/>
            <a:ext cx="9327372" cy="75207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1045</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 Precision RFID Operational Bridge for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Cy Dixon</cp:lastModifiedBy>
  <cp:revision>27</cp:revision>
  <dcterms:created xsi:type="dcterms:W3CDTF">2011-02-17T21:55:01Z</dcterms:created>
  <dcterms:modified xsi:type="dcterms:W3CDTF">2024-04-04T18:56:13Z</dcterms:modified>
</cp:coreProperties>
</file>