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verage" pitchFamily="2" charset="77"/>
      <p:regular r:id="rId14"/>
    </p:embeddedFont>
    <p:embeddedFont>
      <p:font typeface="Oswald" pitchFamily="2" charset="77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CC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BDB8E6-0965-D343-AB51-2DFFD5458050}" v="4" dt="2024-04-06T00:35:36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5"/>
    <p:restoredTop sz="94695"/>
  </p:normalViewPr>
  <p:slideViewPr>
    <p:cSldViewPr snapToGrid="0">
      <p:cViewPr varScale="1">
        <p:scale>
          <a:sx n="166" d="100"/>
          <a:sy n="166" d="100"/>
        </p:scale>
        <p:origin x="19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d395173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d395173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d395173fd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d395173fd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d395173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d395173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395173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395173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d3994545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d3994545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d3994545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d3994545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d3994545d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d3994545d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d395173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d395173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d395173fd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d395173fd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d395173fd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d395173fd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99999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MNutOs0MZxM?feature=oembed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3C91889-C867-89F9-B198-6BC08395719E}"/>
              </a:ext>
            </a:extLst>
          </p:cNvPr>
          <p:cNvSpPr/>
          <p:nvPr/>
        </p:nvSpPr>
        <p:spPr>
          <a:xfrm>
            <a:off x="269748" y="579125"/>
            <a:ext cx="8604504" cy="1845411"/>
          </a:xfrm>
          <a:prstGeom prst="roundRect">
            <a:avLst/>
          </a:prstGeom>
          <a:solidFill>
            <a:schemeClr val="accent6">
              <a:lumMod val="1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22008" y="735934"/>
            <a:ext cx="7499984" cy="1507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CCCD00"/>
                </a:solidFill>
              </a:rPr>
              <a:t>Alien P.R.O.B.E  </a:t>
            </a:r>
            <a:br>
              <a:rPr lang="en" sz="4400" dirty="0">
                <a:solidFill>
                  <a:srgbClr val="CCCD00"/>
                </a:solidFill>
              </a:rPr>
            </a:br>
            <a:r>
              <a:rPr lang="en" sz="4400" dirty="0">
                <a:solidFill>
                  <a:srgbClr val="CCCD00"/>
                </a:solidFill>
              </a:rPr>
              <a:t>RFID Solution for WKU PTS</a:t>
            </a:r>
            <a:endParaRPr sz="4400" dirty="0">
              <a:solidFill>
                <a:srgbClr val="CCCD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10000"/>
                  </a:schemeClr>
                </a:solidFill>
              </a:rPr>
              <a:t>Nicholas Johnson, Cy Dixon, Alex Godsey, Michael Lynch</a:t>
            </a:r>
            <a:endParaRPr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311700" y="37717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10000"/>
                  </a:schemeClr>
                </a:solidFill>
              </a:rPr>
              <a:t>Client: Kevin Werner</a:t>
            </a:r>
            <a:endParaRPr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47888-D0B4-E3D9-83AF-1647660895AD}"/>
              </a:ext>
            </a:extLst>
          </p:cNvPr>
          <p:cNvSpPr txBox="1"/>
          <p:nvPr/>
        </p:nvSpPr>
        <p:spPr>
          <a:xfrm>
            <a:off x="6942510" y="4717816"/>
            <a:ext cx="2201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496- Senior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D5D364-6D46-F1BF-E82F-2478185A8DE6}"/>
              </a:ext>
            </a:extLst>
          </p:cNvPr>
          <p:cNvSpPr/>
          <p:nvPr/>
        </p:nvSpPr>
        <p:spPr>
          <a:xfrm>
            <a:off x="267718" y="308939"/>
            <a:ext cx="8608564" cy="843536"/>
          </a:xfrm>
          <a:prstGeom prst="roundRect">
            <a:avLst/>
          </a:prstGeom>
          <a:solidFill>
            <a:schemeClr val="accent6">
              <a:lumMod val="10000"/>
            </a:schemeClr>
          </a:solidFill>
          <a:ln>
            <a:gradFill flip="none" rotWithShape="1">
              <a:gsLst>
                <a:gs pos="27010">
                  <a:srgbClr val="E0E0E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D00"/>
              </a:solidFill>
            </a:endParaRPr>
          </a:p>
        </p:txBody>
      </p:sp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4118250" y="444357"/>
            <a:ext cx="9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D00"/>
                </a:solidFill>
              </a:rPr>
              <a:t>Demo</a:t>
            </a:r>
            <a:endParaRPr dirty="0">
              <a:solidFill>
                <a:srgbClr val="CCCD00"/>
              </a:solidFill>
            </a:endParaRPr>
          </a:p>
        </p:txBody>
      </p:sp>
      <p:pic>
        <p:nvPicPr>
          <p:cNvPr id="5" name="Online Media 4" descr="Alien P.R.O.B.E CS 496 Project - WKU Parking and Transportation Services">
            <a:hlinkClick r:id="" action="ppaction://media"/>
            <a:extLst>
              <a:ext uri="{FF2B5EF4-FFF2-40B4-BE49-F238E27FC236}">
                <a16:creationId xmlns:a16="http://schemas.microsoft.com/office/drawing/2014/main" id="{4115CF98-5964-721D-1B42-47B15792E1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36565" y="1291520"/>
            <a:ext cx="6270870" cy="3543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02CFA81-B229-F4A9-DA64-2E45393AF250}"/>
              </a:ext>
            </a:extLst>
          </p:cNvPr>
          <p:cNvSpPr/>
          <p:nvPr/>
        </p:nvSpPr>
        <p:spPr>
          <a:xfrm>
            <a:off x="267718" y="308939"/>
            <a:ext cx="8608564" cy="843536"/>
          </a:xfrm>
          <a:prstGeom prst="roundRect">
            <a:avLst/>
          </a:prstGeom>
          <a:solidFill>
            <a:schemeClr val="accent6">
              <a:lumMod val="10000"/>
            </a:schemeClr>
          </a:solidFill>
          <a:ln>
            <a:gradFill flip="none" rotWithShape="1">
              <a:gsLst>
                <a:gs pos="27010">
                  <a:srgbClr val="E0E0E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D00"/>
              </a:solidFill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764289" y="445025"/>
            <a:ext cx="16154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D00"/>
                </a:solidFill>
              </a:rPr>
              <a:t>Questions?</a:t>
            </a:r>
            <a:endParaRPr dirty="0">
              <a:solidFill>
                <a:srgbClr val="CCCD00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388" y="1371063"/>
            <a:ext cx="2979225" cy="29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26CB749-CF7A-F260-2260-2990D9E928B8}"/>
              </a:ext>
            </a:extLst>
          </p:cNvPr>
          <p:cNvSpPr/>
          <p:nvPr/>
        </p:nvSpPr>
        <p:spPr>
          <a:xfrm>
            <a:off x="267718" y="308939"/>
            <a:ext cx="8604504" cy="843536"/>
          </a:xfrm>
          <a:prstGeom prst="roundRect">
            <a:avLst/>
          </a:prstGeom>
          <a:solidFill>
            <a:schemeClr val="accent6">
              <a:lumMod val="10000"/>
            </a:scheme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788148" y="456325"/>
            <a:ext cx="7567704" cy="572700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D00"/>
                </a:solidFill>
              </a:rPr>
              <a:t>Problem – WKU Parking and Transportation Services (PTS) </a:t>
            </a:r>
            <a:endParaRPr dirty="0">
              <a:solidFill>
                <a:srgbClr val="CCCD00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WKU PTS wants a more efficient solution to parking enforcement on its campus and other lots, but has been facing issues related to the following: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Current solutions revolve around manually checking car tags</a:t>
            </a:r>
            <a:endParaRPr sz="1600" dirty="0">
              <a:solidFill>
                <a:schemeClr val="tx2">
                  <a:lumMod val="10000"/>
                </a:schemeClr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Current RFID solutions for tag scanning have no good interfaces to interact with</a:t>
            </a:r>
            <a:endParaRPr sz="1600" dirty="0">
              <a:solidFill>
                <a:schemeClr val="tx2">
                  <a:lumMod val="10000"/>
                </a:schemeClr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Future LPR(License Plate Recognition) solutions will not be entirely accurate</a:t>
            </a:r>
            <a:endParaRPr sz="1600" dirty="0">
              <a:solidFill>
                <a:schemeClr val="tx2">
                  <a:lumMod val="10000"/>
                </a:schemeClr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Kentucky is one of 21 states that do not require 2 license plates</a:t>
            </a:r>
            <a:endParaRPr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250" y="3156225"/>
            <a:ext cx="3042275" cy="17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1C4583E-FDC4-A79F-8DB1-586BDB9C8831}"/>
              </a:ext>
            </a:extLst>
          </p:cNvPr>
          <p:cNvSpPr/>
          <p:nvPr/>
        </p:nvSpPr>
        <p:spPr>
          <a:xfrm>
            <a:off x="267718" y="308939"/>
            <a:ext cx="8608564" cy="843536"/>
          </a:xfrm>
          <a:prstGeom prst="roundRect">
            <a:avLst/>
          </a:prstGeom>
          <a:solidFill>
            <a:schemeClr val="accent6">
              <a:lumMod val="10000"/>
            </a:schemeClr>
          </a:solidFill>
          <a:ln>
            <a:gradFill flip="none" rotWithShape="1">
              <a:gsLst>
                <a:gs pos="27010">
                  <a:srgbClr val="E0E0E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D00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096518" y="445025"/>
            <a:ext cx="49509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D00"/>
                </a:solidFill>
              </a:rPr>
              <a:t>Solution – Alien P.R.O.B.E Mobile App</a:t>
            </a:r>
            <a:endParaRPr dirty="0">
              <a:solidFill>
                <a:srgbClr val="CCCD00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6">
                    <a:lumMod val="10000"/>
                  </a:schemeClr>
                </a:solidFill>
              </a:rPr>
              <a:t>Alien P.R.O.B.E (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Precision RFID Operational Bridge for Efficiency) </a:t>
            </a:r>
            <a:r>
              <a:rPr lang="en" dirty="0">
                <a:solidFill>
                  <a:schemeClr val="accent6">
                    <a:lumMod val="10000"/>
                  </a:schemeClr>
                </a:solidFill>
              </a:rPr>
              <a:t>is an Android app that aims to aid in the process of a PTS employee’s job in scanning and verifying vehicles in the surrounding parking lots of WKU. </a:t>
            </a:r>
            <a:endParaRPr dirty="0">
              <a:solidFill>
                <a:schemeClr val="accent6">
                  <a:lumMod val="10000"/>
                </a:schemeClr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App connects with existing WKU PTS RFID scanning equipment</a:t>
            </a:r>
            <a:endParaRPr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App needs to store the USERID from the RFID Tag from the RFID Equipment</a:t>
            </a:r>
            <a:endParaRPr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Store and obtain geolocation and time of scan data with the RFID tags</a:t>
            </a:r>
            <a:endParaRPr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Connect to the equipment with the Alien PROBE application</a:t>
            </a:r>
            <a:endParaRPr sz="16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B911443-4D06-8193-657B-E69E1A278C08}"/>
              </a:ext>
            </a:extLst>
          </p:cNvPr>
          <p:cNvSpPr/>
          <p:nvPr/>
        </p:nvSpPr>
        <p:spPr>
          <a:xfrm>
            <a:off x="267718" y="308939"/>
            <a:ext cx="8608564" cy="843536"/>
          </a:xfrm>
          <a:prstGeom prst="roundRect">
            <a:avLst/>
          </a:prstGeom>
          <a:solidFill>
            <a:schemeClr val="accent6">
              <a:lumMod val="10000"/>
            </a:schemeClr>
          </a:solidFill>
          <a:ln>
            <a:gradFill flip="none" rotWithShape="1">
              <a:gsLst>
                <a:gs pos="27010">
                  <a:srgbClr val="E0E0E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D00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066199" y="445025"/>
            <a:ext cx="30116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D00"/>
                </a:solidFill>
              </a:rPr>
              <a:t>Development Process </a:t>
            </a:r>
            <a:endParaRPr dirty="0">
              <a:solidFill>
                <a:srgbClr val="CCCD00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Alien PROBE was developed in Android Studio, the official IDE for Android Apps.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We also used the Alien Technologies provided SDK(Software Development Kit) for developing for the Alien ALR-F800 reader.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We also used the following tools: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GitHub (For Version Control)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Discord (For Communication)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Overleaf (LaTeX Documentation)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669" y="2954568"/>
            <a:ext cx="1508760" cy="150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501" y="2954576"/>
            <a:ext cx="1508760" cy="150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522A0A5-8E41-4CFA-6AD9-5E3C1B3247C5}"/>
              </a:ext>
            </a:extLst>
          </p:cNvPr>
          <p:cNvSpPr/>
          <p:nvPr/>
        </p:nvSpPr>
        <p:spPr>
          <a:xfrm>
            <a:off x="267718" y="308939"/>
            <a:ext cx="8608564" cy="843536"/>
          </a:xfrm>
          <a:prstGeom prst="roundRect">
            <a:avLst/>
          </a:prstGeom>
          <a:solidFill>
            <a:schemeClr val="accent6">
              <a:lumMod val="10000"/>
            </a:schemeClr>
          </a:solidFill>
          <a:ln>
            <a:gradFill flip="none" rotWithShape="1">
              <a:gsLst>
                <a:gs pos="27010">
                  <a:srgbClr val="E0E0E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D00"/>
              </a:solidFill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26474" y="445025"/>
            <a:ext cx="14910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D00"/>
                </a:solidFill>
              </a:rPr>
              <a:t>Equipment</a:t>
            </a:r>
            <a:endParaRPr dirty="0">
              <a:solidFill>
                <a:srgbClr val="CCCD00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1175" y="442025"/>
            <a:ext cx="4884001" cy="46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08069" y="4560549"/>
            <a:ext cx="3670365" cy="39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2">
                    <a:lumMod val="10000"/>
                  </a:schemeClr>
                </a:solidFill>
              </a:rPr>
              <a:t>Alien RFID ALR-F800 Reader </a:t>
            </a:r>
            <a:endParaRPr sz="1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431525" y="4564600"/>
            <a:ext cx="45978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2">
                    <a:lumMod val="10000"/>
                  </a:schemeClr>
                </a:solidFill>
              </a:rPr>
              <a:t>Alien ALR-8698 RFID Ultra-band Antenna</a:t>
            </a:r>
            <a:endParaRPr sz="4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826" y="1275769"/>
            <a:ext cx="3955200" cy="270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AC0D6E-1BC7-B5E9-8DEB-5A0C3E8301A6}"/>
              </a:ext>
            </a:extLst>
          </p:cNvPr>
          <p:cNvSpPr/>
          <p:nvPr/>
        </p:nvSpPr>
        <p:spPr>
          <a:xfrm>
            <a:off x="267718" y="308939"/>
            <a:ext cx="8608564" cy="843536"/>
          </a:xfrm>
          <a:prstGeom prst="roundRect">
            <a:avLst/>
          </a:prstGeom>
          <a:solidFill>
            <a:schemeClr val="accent6">
              <a:lumMod val="10000"/>
            </a:schemeClr>
          </a:solidFill>
          <a:ln>
            <a:gradFill flip="none" rotWithShape="1">
              <a:gsLst>
                <a:gs pos="27010">
                  <a:srgbClr val="E0E0E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D00"/>
              </a:solidFill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69437" y="445025"/>
            <a:ext cx="28051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dirty="0">
                <a:solidFill>
                  <a:srgbClr val="CCCD00"/>
                </a:solidFill>
              </a:rPr>
              <a:t>Deployment Diagram</a:t>
            </a:r>
            <a:endParaRPr dirty="0">
              <a:solidFill>
                <a:srgbClr val="CCCD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177100" y="1282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Network Mode</a:t>
            </a:r>
            <a:endParaRPr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4961543" y="1288561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Bluetooth Mode</a:t>
            </a:r>
            <a:endParaRPr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57" y="1646250"/>
            <a:ext cx="4469843" cy="28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7000" y="1646250"/>
            <a:ext cx="3999900" cy="32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EAE34F1-B0DE-7CBE-0C30-3E4B6131BCF0}"/>
              </a:ext>
            </a:extLst>
          </p:cNvPr>
          <p:cNvSpPr/>
          <p:nvPr/>
        </p:nvSpPr>
        <p:spPr>
          <a:xfrm>
            <a:off x="267718" y="308939"/>
            <a:ext cx="8608564" cy="843536"/>
          </a:xfrm>
          <a:prstGeom prst="roundRect">
            <a:avLst/>
          </a:prstGeom>
          <a:solidFill>
            <a:schemeClr val="accent6">
              <a:lumMod val="10000"/>
            </a:schemeClr>
          </a:solidFill>
          <a:ln>
            <a:gradFill flip="none" rotWithShape="1">
              <a:gsLst>
                <a:gs pos="27010">
                  <a:srgbClr val="E0E0E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D00"/>
              </a:solidFill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2771231" y="445025"/>
            <a:ext cx="36015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D00"/>
                </a:solidFill>
              </a:rPr>
              <a:t>Performance Requirements</a:t>
            </a:r>
            <a:endParaRPr dirty="0">
              <a:solidFill>
                <a:srgbClr val="CCCD00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verage"/>
              <a:buChar char="●"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Android version 11 (SDK 30) and up.</a:t>
            </a:r>
            <a:endParaRPr dirty="0">
              <a:solidFill>
                <a:schemeClr val="tx2">
                  <a:lumMod val="10000"/>
                </a:schemeClr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verage"/>
              <a:buChar char="●"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A phone that can run the app.</a:t>
            </a:r>
            <a:endParaRPr dirty="0">
              <a:solidFill>
                <a:schemeClr val="tx2">
                  <a:lumMod val="10000"/>
                </a:schemeClr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verage"/>
              <a:buChar char="○"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Very minimal requirements</a:t>
            </a:r>
            <a:endParaRPr sz="1600" dirty="0">
              <a:solidFill>
                <a:schemeClr val="tx2">
                  <a:lumMod val="10000"/>
                </a:schemeClr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verage"/>
              <a:buChar char="■"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Processor that can run app smoothly.</a:t>
            </a:r>
            <a:endParaRPr sz="1600" dirty="0">
              <a:solidFill>
                <a:schemeClr val="tx2">
                  <a:lumMod val="10000"/>
                </a:schemeClr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verage"/>
              <a:buChar char="■"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Minimum 2-4 GB of RAM</a:t>
            </a:r>
            <a:endParaRPr sz="1600" dirty="0">
              <a:solidFill>
                <a:schemeClr val="tx2">
                  <a:lumMod val="10000"/>
                </a:schemeClr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verage"/>
              <a:buChar char="●"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Enough Storage</a:t>
            </a:r>
            <a:endParaRPr dirty="0">
              <a:solidFill>
                <a:schemeClr val="tx2">
                  <a:lumMod val="10000"/>
                </a:schemeClr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verage"/>
              <a:buChar char="○"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App Size is around 30mb.</a:t>
            </a:r>
            <a:endParaRPr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0100" y="1917250"/>
            <a:ext cx="5723899" cy="32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5452">
            <a:off x="5014128" y="2178603"/>
            <a:ext cx="1228150" cy="2458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927" y="192099"/>
            <a:ext cx="2384301" cy="475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F2DA57-3635-CB1E-8823-6E5B95E4A9A7}"/>
              </a:ext>
            </a:extLst>
          </p:cNvPr>
          <p:cNvSpPr/>
          <p:nvPr/>
        </p:nvSpPr>
        <p:spPr>
          <a:xfrm>
            <a:off x="267718" y="308939"/>
            <a:ext cx="5953907" cy="843536"/>
          </a:xfrm>
          <a:prstGeom prst="roundRect">
            <a:avLst/>
          </a:prstGeom>
          <a:solidFill>
            <a:schemeClr val="accent6">
              <a:lumMod val="10000"/>
            </a:schemeClr>
          </a:solidFill>
          <a:ln>
            <a:gradFill flip="none" rotWithShape="1">
              <a:gsLst>
                <a:gs pos="27010">
                  <a:srgbClr val="E0E0E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D00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37772" y="444357"/>
            <a:ext cx="58137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D00"/>
                </a:solidFill>
              </a:rPr>
              <a:t>Security Issues - User Types / Authentication</a:t>
            </a:r>
            <a:endParaRPr dirty="0">
              <a:solidFill>
                <a:srgbClr val="CCCD00"/>
              </a:solidFill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27600" cy="37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One User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Location - Operator must allow location permissions for Geolocation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Network - Must have proper credentials for network mode, need to be on the same network as the reader, and need the app installed on target device.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Bluetooth Mode - Not fully implemented, but the user must be in proximity of the Alien F800 reader, must have the Alien P.R.O.B.E app, and ask for permissions while connecting to the reader.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35CFCD-C2F4-7726-59B3-8B2910747681}"/>
              </a:ext>
            </a:extLst>
          </p:cNvPr>
          <p:cNvSpPr/>
          <p:nvPr/>
        </p:nvSpPr>
        <p:spPr>
          <a:xfrm>
            <a:off x="267718" y="308939"/>
            <a:ext cx="8608564" cy="843536"/>
          </a:xfrm>
          <a:prstGeom prst="roundRect">
            <a:avLst/>
          </a:prstGeom>
          <a:solidFill>
            <a:schemeClr val="accent6">
              <a:lumMod val="10000"/>
            </a:schemeClr>
          </a:solidFill>
          <a:ln>
            <a:gradFill flip="none" rotWithShape="1">
              <a:gsLst>
                <a:gs pos="27010">
                  <a:srgbClr val="E0E0E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D00"/>
              </a:solidFill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700379" y="445025"/>
            <a:ext cx="17432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D00"/>
                </a:solidFill>
              </a:rPr>
              <a:t>Future Work</a:t>
            </a:r>
            <a:endParaRPr dirty="0">
              <a:solidFill>
                <a:srgbClr val="CCCD00"/>
              </a:solidFill>
            </a:endParaRPr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Implement Bluetooth functionality for an easier connection between the Alien Reader and Android Device.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Implement a solution to check if the stored geolocation with the scanned parking pass matches the correct location/parking lot where they should park.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Geofencing</a:t>
            </a:r>
            <a:endParaRPr sz="1600" dirty="0">
              <a:solidFill>
                <a:schemeClr val="tx2">
                  <a:lumMod val="10000"/>
                </a:schemeClr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SOAP Data calls with the WKU Database</a:t>
            </a:r>
            <a:endParaRPr sz="16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492</Words>
  <Application>Microsoft Macintosh PowerPoint</Application>
  <PresentationFormat>On-screen Show (16:9)</PresentationFormat>
  <Paragraphs>49</Paragraphs>
  <Slides>11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Average</vt:lpstr>
      <vt:lpstr>Arial</vt:lpstr>
      <vt:lpstr>Oswald</vt:lpstr>
      <vt:lpstr>Slate</vt:lpstr>
      <vt:lpstr>Alien P.R.O.B.E   RFID Solution for WKU PTS</vt:lpstr>
      <vt:lpstr>Problem – WKU Parking and Transportation Services (PTS) </vt:lpstr>
      <vt:lpstr>Solution – Alien P.R.O.B.E Mobile App</vt:lpstr>
      <vt:lpstr>Development Process </vt:lpstr>
      <vt:lpstr>Equipment</vt:lpstr>
      <vt:lpstr>Deployment Diagram </vt:lpstr>
      <vt:lpstr>Performance Requirements</vt:lpstr>
      <vt:lpstr>Security Issues - User Types / Authentication</vt:lpstr>
      <vt:lpstr>Future Work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Alien P.R.O.B.E   RFID Solution for WKU PTS</dc:title>
  <cp:lastModifiedBy>Cy Dixon</cp:lastModifiedBy>
  <cp:revision>2</cp:revision>
  <dcterms:modified xsi:type="dcterms:W3CDTF">2024-04-06T00:40:24Z</dcterms:modified>
</cp:coreProperties>
</file>