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3"/>
  </p:notesMasterIdLst>
  <p:sldIdLst>
    <p:sldId id="290" r:id="rId2"/>
    <p:sldId id="256" r:id="rId3"/>
    <p:sldId id="257" r:id="rId4"/>
    <p:sldId id="258" r:id="rId5"/>
    <p:sldId id="259" r:id="rId6"/>
    <p:sldId id="270" r:id="rId7"/>
    <p:sldId id="261" r:id="rId8"/>
    <p:sldId id="262" r:id="rId9"/>
    <p:sldId id="267" r:id="rId10"/>
    <p:sldId id="263" r:id="rId11"/>
    <p:sldId id="268" r:id="rId12"/>
    <p:sldId id="273" r:id="rId13"/>
    <p:sldId id="271" r:id="rId14"/>
    <p:sldId id="272" r:id="rId15"/>
    <p:sldId id="275" r:id="rId16"/>
    <p:sldId id="276" r:id="rId17"/>
    <p:sldId id="264" r:id="rId18"/>
    <p:sldId id="277" r:id="rId19"/>
    <p:sldId id="278" r:id="rId20"/>
    <p:sldId id="279" r:id="rId21"/>
    <p:sldId id="280" r:id="rId22"/>
    <p:sldId id="281" r:id="rId23"/>
    <p:sldId id="266" r:id="rId24"/>
    <p:sldId id="282" r:id="rId25"/>
    <p:sldId id="283" r:id="rId26"/>
    <p:sldId id="286" r:id="rId27"/>
    <p:sldId id="287" r:id="rId28"/>
    <p:sldId id="284" r:id="rId29"/>
    <p:sldId id="274" r:id="rId30"/>
    <p:sldId id="288" r:id="rId31"/>
    <p:sldId id="28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80" autoAdjust="0"/>
    <p:restoredTop sz="86410" autoAdjust="0"/>
  </p:normalViewPr>
  <p:slideViewPr>
    <p:cSldViewPr snapToGrid="0">
      <p:cViewPr varScale="1">
        <p:scale>
          <a:sx n="74" d="100"/>
          <a:sy n="74" d="100"/>
        </p:scale>
        <p:origin x="48" y="630"/>
      </p:cViewPr>
      <p:guideLst/>
    </p:cSldViewPr>
  </p:slideViewPr>
  <p:outlineViewPr>
    <p:cViewPr>
      <p:scale>
        <a:sx n="33" d="100"/>
        <a:sy n="33" d="100"/>
      </p:scale>
      <p:origin x="0" y="-2256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3ED47D-1DF4-421F-A709-1BE4B1FC5DD6}" type="datetimeFigureOut">
              <a:rPr lang="en-US" smtClean="0"/>
              <a:t>10/28/2016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302470-4BF6-4907-B88E-63E216C6F4C8}" type="slidenum">
              <a:rPr lang="en-US" smtClean="0"/>
              <a:t>‹#›</a:t>
            </a:fld>
            <a:endParaRPr lang="en-US" dirty="0"/>
          </a:p>
        </p:txBody>
      </p:sp>
    </p:spTree>
    <p:extLst>
      <p:ext uri="{BB962C8B-B14F-4D97-AF65-F5344CB8AC3E}">
        <p14:creationId xmlns:p14="http://schemas.microsoft.com/office/powerpoint/2010/main" val="3031892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Overview</a:t>
            </a:r>
          </a:p>
          <a:p>
            <a:endParaRPr lang="en-US" dirty="0"/>
          </a:p>
          <a:p>
            <a:r>
              <a:rPr lang="en-US" dirty="0"/>
              <a:t>Concepts</a:t>
            </a:r>
          </a:p>
        </p:txBody>
      </p:sp>
      <p:sp>
        <p:nvSpPr>
          <p:cNvPr id="4" name="Slide Number Placeholder 3"/>
          <p:cNvSpPr>
            <a:spLocks noGrp="1"/>
          </p:cNvSpPr>
          <p:nvPr>
            <p:ph type="sldNum" sz="quarter" idx="10"/>
          </p:nvPr>
        </p:nvSpPr>
        <p:spPr/>
        <p:txBody>
          <a:bodyPr/>
          <a:lstStyle/>
          <a:p>
            <a:fld id="{F3302470-4BF6-4907-B88E-63E216C6F4C8}" type="slidenum">
              <a:rPr lang="en-US" smtClean="0"/>
              <a:t>2</a:t>
            </a:fld>
            <a:endParaRPr lang="en-US" dirty="0"/>
          </a:p>
        </p:txBody>
      </p:sp>
    </p:spTree>
    <p:extLst>
      <p:ext uri="{BB962C8B-B14F-4D97-AF65-F5344CB8AC3E}">
        <p14:creationId xmlns:p14="http://schemas.microsoft.com/office/powerpoint/2010/main" val="533904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 to think about structure and code</a:t>
            </a:r>
          </a:p>
        </p:txBody>
      </p:sp>
      <p:sp>
        <p:nvSpPr>
          <p:cNvPr id="4" name="Slide Number Placeholder 3"/>
          <p:cNvSpPr>
            <a:spLocks noGrp="1"/>
          </p:cNvSpPr>
          <p:nvPr>
            <p:ph type="sldNum" sz="quarter" idx="10"/>
          </p:nvPr>
        </p:nvSpPr>
        <p:spPr/>
        <p:txBody>
          <a:bodyPr/>
          <a:lstStyle/>
          <a:p>
            <a:fld id="{F3302470-4BF6-4907-B88E-63E216C6F4C8}" type="slidenum">
              <a:rPr lang="en-US" smtClean="0"/>
              <a:t>14</a:t>
            </a:fld>
            <a:endParaRPr lang="en-US" dirty="0"/>
          </a:p>
        </p:txBody>
      </p:sp>
    </p:spTree>
    <p:extLst>
      <p:ext uri="{BB962C8B-B14F-4D97-AF65-F5344CB8AC3E}">
        <p14:creationId xmlns:p14="http://schemas.microsoft.com/office/powerpoint/2010/main" val="157169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culture embodies</a:t>
            </a:r>
            <a:r>
              <a:rPr lang="en-US" baseline="0" dirty="0"/>
              <a:t> the model</a:t>
            </a:r>
          </a:p>
          <a:p>
            <a:endParaRPr lang="en-US" baseline="0" dirty="0"/>
          </a:p>
          <a:p>
            <a:r>
              <a:rPr lang="en-US" baseline="0" dirty="0"/>
              <a:t>Questions?</a:t>
            </a:r>
            <a:endParaRPr lang="en-US" dirty="0"/>
          </a:p>
        </p:txBody>
      </p:sp>
      <p:sp>
        <p:nvSpPr>
          <p:cNvPr id="4" name="Slide Number Placeholder 3"/>
          <p:cNvSpPr>
            <a:spLocks noGrp="1"/>
          </p:cNvSpPr>
          <p:nvPr>
            <p:ph type="sldNum" sz="quarter" idx="10"/>
          </p:nvPr>
        </p:nvSpPr>
        <p:spPr/>
        <p:txBody>
          <a:bodyPr/>
          <a:lstStyle/>
          <a:p>
            <a:fld id="{F3302470-4BF6-4907-B88E-63E216C6F4C8}" type="slidenum">
              <a:rPr lang="en-US" smtClean="0"/>
              <a:t>15</a:t>
            </a:fld>
            <a:endParaRPr lang="en-US" dirty="0"/>
          </a:p>
        </p:txBody>
      </p:sp>
    </p:spTree>
    <p:extLst>
      <p:ext uri="{BB962C8B-B14F-4D97-AF65-F5344CB8AC3E}">
        <p14:creationId xmlns:p14="http://schemas.microsoft.com/office/powerpoint/2010/main" val="3139552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Core domain is what</a:t>
            </a:r>
            <a:r>
              <a:rPr lang="en-US" baseline="0" dirty="0"/>
              <a:t> drives your business</a:t>
            </a:r>
          </a:p>
          <a:p>
            <a:r>
              <a:rPr lang="en-US" baseline="0" dirty="0"/>
              <a:t>Supporting subdomains are the components to run your business</a:t>
            </a:r>
          </a:p>
          <a:p>
            <a:r>
              <a:rPr lang="en-US" baseline="0" dirty="0"/>
              <a:t>Generic subdomains are “off the shelf”</a:t>
            </a:r>
            <a:endParaRPr lang="en-US" dirty="0"/>
          </a:p>
        </p:txBody>
      </p:sp>
      <p:sp>
        <p:nvSpPr>
          <p:cNvPr id="4" name="Slide Number Placeholder 3"/>
          <p:cNvSpPr>
            <a:spLocks noGrp="1"/>
          </p:cNvSpPr>
          <p:nvPr>
            <p:ph type="sldNum" sz="quarter" idx="10"/>
          </p:nvPr>
        </p:nvSpPr>
        <p:spPr/>
        <p:txBody>
          <a:bodyPr/>
          <a:lstStyle/>
          <a:p>
            <a:fld id="{F3302470-4BF6-4907-B88E-63E216C6F4C8}" type="slidenum">
              <a:rPr lang="en-US" smtClean="0"/>
              <a:t>17</a:t>
            </a:fld>
            <a:endParaRPr lang="en-US" dirty="0"/>
          </a:p>
        </p:txBody>
      </p:sp>
    </p:spTree>
    <p:extLst>
      <p:ext uri="{BB962C8B-B14F-4D97-AF65-F5344CB8AC3E}">
        <p14:creationId xmlns:p14="http://schemas.microsoft.com/office/powerpoint/2010/main" val="2889467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AHA!! Requested study is not</a:t>
            </a:r>
            <a:r>
              <a:rPr lang="en-US" baseline="0" dirty="0"/>
              <a:t> the study that a radiologist reads and reports</a:t>
            </a:r>
            <a:endParaRPr lang="en-US" dirty="0"/>
          </a:p>
        </p:txBody>
      </p:sp>
      <p:sp>
        <p:nvSpPr>
          <p:cNvPr id="4" name="Slide Number Placeholder 3"/>
          <p:cNvSpPr>
            <a:spLocks noGrp="1"/>
          </p:cNvSpPr>
          <p:nvPr>
            <p:ph type="sldNum" sz="quarter" idx="10"/>
          </p:nvPr>
        </p:nvSpPr>
        <p:spPr/>
        <p:txBody>
          <a:bodyPr/>
          <a:lstStyle/>
          <a:p>
            <a:fld id="{F3302470-4BF6-4907-B88E-63E216C6F4C8}" type="slidenum">
              <a:rPr lang="en-US" smtClean="0"/>
              <a:t>18</a:t>
            </a:fld>
            <a:endParaRPr lang="en-US" dirty="0"/>
          </a:p>
        </p:txBody>
      </p:sp>
    </p:spTree>
    <p:extLst>
      <p:ext uri="{BB962C8B-B14F-4D97-AF65-F5344CB8AC3E}">
        <p14:creationId xmlns:p14="http://schemas.microsoft.com/office/powerpoint/2010/main" val="2917339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before moving to code?</a:t>
            </a:r>
          </a:p>
        </p:txBody>
      </p:sp>
      <p:sp>
        <p:nvSpPr>
          <p:cNvPr id="4" name="Slide Number Placeholder 3"/>
          <p:cNvSpPr>
            <a:spLocks noGrp="1"/>
          </p:cNvSpPr>
          <p:nvPr>
            <p:ph type="sldNum" sz="quarter" idx="10"/>
          </p:nvPr>
        </p:nvSpPr>
        <p:spPr/>
        <p:txBody>
          <a:bodyPr/>
          <a:lstStyle/>
          <a:p>
            <a:fld id="{F3302470-4BF6-4907-B88E-63E216C6F4C8}" type="slidenum">
              <a:rPr lang="en-US" smtClean="0"/>
              <a:t>22</a:t>
            </a:fld>
            <a:endParaRPr lang="en-US" dirty="0"/>
          </a:p>
        </p:txBody>
      </p:sp>
    </p:spTree>
    <p:extLst>
      <p:ext uri="{BB962C8B-B14F-4D97-AF65-F5344CB8AC3E}">
        <p14:creationId xmlns:p14="http://schemas.microsoft.com/office/powerpoint/2010/main" val="24038126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Invariant – entity always conforms to the rules of the model</a:t>
            </a:r>
          </a:p>
        </p:txBody>
      </p:sp>
      <p:sp>
        <p:nvSpPr>
          <p:cNvPr id="4" name="Slide Number Placeholder 3"/>
          <p:cNvSpPr>
            <a:spLocks noGrp="1"/>
          </p:cNvSpPr>
          <p:nvPr>
            <p:ph type="sldNum" sz="quarter" idx="10"/>
          </p:nvPr>
        </p:nvSpPr>
        <p:spPr/>
        <p:txBody>
          <a:bodyPr/>
          <a:lstStyle/>
          <a:p>
            <a:fld id="{F3302470-4BF6-4907-B88E-63E216C6F4C8}" type="slidenum">
              <a:rPr lang="en-US" smtClean="0"/>
              <a:t>24</a:t>
            </a:fld>
            <a:endParaRPr lang="en-US" dirty="0"/>
          </a:p>
        </p:txBody>
      </p:sp>
    </p:spTree>
    <p:extLst>
      <p:ext uri="{BB962C8B-B14F-4D97-AF65-F5344CB8AC3E}">
        <p14:creationId xmlns:p14="http://schemas.microsoft.com/office/powerpoint/2010/main" val="2134391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302470-4BF6-4907-B88E-63E216C6F4C8}" type="slidenum">
              <a:rPr lang="en-US" smtClean="0"/>
              <a:t>25</a:t>
            </a:fld>
            <a:endParaRPr lang="en-US" dirty="0"/>
          </a:p>
        </p:txBody>
      </p:sp>
    </p:spTree>
    <p:extLst>
      <p:ext uri="{BB962C8B-B14F-4D97-AF65-F5344CB8AC3E}">
        <p14:creationId xmlns:p14="http://schemas.microsoft.com/office/powerpoint/2010/main" val="6676839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Iterate, refine, refactor</a:t>
            </a:r>
          </a:p>
          <a:p>
            <a:r>
              <a:rPr lang="en-US" dirty="0"/>
              <a:t>Stay within ubiquitous language</a:t>
            </a:r>
          </a:p>
        </p:txBody>
      </p:sp>
      <p:sp>
        <p:nvSpPr>
          <p:cNvPr id="4" name="Slide Number Placeholder 3"/>
          <p:cNvSpPr>
            <a:spLocks noGrp="1"/>
          </p:cNvSpPr>
          <p:nvPr>
            <p:ph type="sldNum" sz="quarter" idx="10"/>
          </p:nvPr>
        </p:nvSpPr>
        <p:spPr/>
        <p:txBody>
          <a:bodyPr/>
          <a:lstStyle/>
          <a:p>
            <a:fld id="{F3302470-4BF6-4907-B88E-63E216C6F4C8}" type="slidenum">
              <a:rPr lang="en-US" smtClean="0"/>
              <a:t>29</a:t>
            </a:fld>
            <a:endParaRPr lang="en-US" dirty="0"/>
          </a:p>
        </p:txBody>
      </p:sp>
    </p:spTree>
    <p:extLst>
      <p:ext uri="{BB962C8B-B14F-4D97-AF65-F5344CB8AC3E}">
        <p14:creationId xmlns:p14="http://schemas.microsoft.com/office/powerpoint/2010/main" val="3695753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World gets more complex all the time</a:t>
            </a:r>
          </a:p>
        </p:txBody>
      </p:sp>
      <p:sp>
        <p:nvSpPr>
          <p:cNvPr id="4" name="Slide Number Placeholder 3"/>
          <p:cNvSpPr>
            <a:spLocks noGrp="1"/>
          </p:cNvSpPr>
          <p:nvPr>
            <p:ph type="sldNum" sz="quarter" idx="10"/>
          </p:nvPr>
        </p:nvSpPr>
        <p:spPr/>
        <p:txBody>
          <a:bodyPr/>
          <a:lstStyle/>
          <a:p>
            <a:fld id="{F3302470-4BF6-4907-B88E-63E216C6F4C8}" type="slidenum">
              <a:rPr lang="en-US" smtClean="0"/>
              <a:t>6</a:t>
            </a:fld>
            <a:endParaRPr lang="en-US" dirty="0"/>
          </a:p>
        </p:txBody>
      </p:sp>
    </p:spTree>
    <p:extLst>
      <p:ext uri="{BB962C8B-B14F-4D97-AF65-F5344CB8AC3E}">
        <p14:creationId xmlns:p14="http://schemas.microsoft.com/office/powerpoint/2010/main" val="2241462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on ubiquitous</a:t>
            </a:r>
            <a:r>
              <a:rPr lang="en-US" baseline="0" dirty="0"/>
              <a:t> language and modeling</a:t>
            </a:r>
            <a:endParaRPr lang="en-US" dirty="0"/>
          </a:p>
        </p:txBody>
      </p:sp>
      <p:sp>
        <p:nvSpPr>
          <p:cNvPr id="4" name="Slide Number Placeholder 3"/>
          <p:cNvSpPr>
            <a:spLocks noGrp="1"/>
          </p:cNvSpPr>
          <p:nvPr>
            <p:ph type="sldNum" sz="quarter" idx="10"/>
          </p:nvPr>
        </p:nvSpPr>
        <p:spPr/>
        <p:txBody>
          <a:bodyPr/>
          <a:lstStyle/>
          <a:p>
            <a:fld id="{F3302470-4BF6-4907-B88E-63E216C6F4C8}" type="slidenum">
              <a:rPr lang="en-US" smtClean="0"/>
              <a:t>7</a:t>
            </a:fld>
            <a:endParaRPr lang="en-US" dirty="0"/>
          </a:p>
        </p:txBody>
      </p:sp>
    </p:spTree>
    <p:extLst>
      <p:ext uri="{BB962C8B-B14F-4D97-AF65-F5344CB8AC3E}">
        <p14:creationId xmlns:p14="http://schemas.microsoft.com/office/powerpoint/2010/main" val="2701717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Dependency injection</a:t>
            </a:r>
          </a:p>
          <a:p>
            <a:endParaRPr lang="en-US" dirty="0"/>
          </a:p>
          <a:p>
            <a:r>
              <a:rPr lang="en-US" dirty="0"/>
              <a:t>Outside</a:t>
            </a:r>
            <a:r>
              <a:rPr lang="en-US" baseline="0" dirty="0"/>
              <a:t> of everything</a:t>
            </a:r>
          </a:p>
          <a:p>
            <a:endParaRPr lang="en-US" baseline="0" dirty="0"/>
          </a:p>
          <a:p>
            <a:r>
              <a:rPr lang="en-US" baseline="0" dirty="0"/>
              <a:t>All based on same requirements</a:t>
            </a:r>
            <a:endParaRPr lang="en-US" dirty="0"/>
          </a:p>
        </p:txBody>
      </p:sp>
      <p:sp>
        <p:nvSpPr>
          <p:cNvPr id="4" name="Slide Number Placeholder 3"/>
          <p:cNvSpPr>
            <a:spLocks noGrp="1"/>
          </p:cNvSpPr>
          <p:nvPr>
            <p:ph type="sldNum" sz="quarter" idx="10"/>
          </p:nvPr>
        </p:nvSpPr>
        <p:spPr/>
        <p:txBody>
          <a:bodyPr/>
          <a:lstStyle/>
          <a:p>
            <a:fld id="{F3302470-4BF6-4907-B88E-63E216C6F4C8}" type="slidenum">
              <a:rPr lang="en-US" smtClean="0"/>
              <a:t>8</a:t>
            </a:fld>
            <a:endParaRPr lang="en-US" dirty="0"/>
          </a:p>
        </p:txBody>
      </p:sp>
    </p:spTree>
    <p:extLst>
      <p:ext uri="{BB962C8B-B14F-4D97-AF65-F5344CB8AC3E}">
        <p14:creationId xmlns:p14="http://schemas.microsoft.com/office/powerpoint/2010/main" val="2512988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Onion</a:t>
            </a:r>
          </a:p>
          <a:p>
            <a:r>
              <a:rPr lang="en-US" dirty="0"/>
              <a:t>Hexagonal</a:t>
            </a:r>
          </a:p>
          <a:p>
            <a:r>
              <a:rPr lang="en-US" dirty="0"/>
              <a:t>Ports and Adapters</a:t>
            </a:r>
          </a:p>
          <a:p>
            <a:endParaRPr lang="en-US" dirty="0"/>
          </a:p>
          <a:p>
            <a:r>
              <a:rPr lang="en-US" dirty="0"/>
              <a:t>Many applications share a single domain model</a:t>
            </a:r>
          </a:p>
          <a:p>
            <a:endParaRPr lang="en-US" dirty="0"/>
          </a:p>
          <a:p>
            <a:r>
              <a:rPr lang="en-US" dirty="0"/>
              <a:t>You know the list…</a:t>
            </a:r>
          </a:p>
        </p:txBody>
      </p:sp>
      <p:sp>
        <p:nvSpPr>
          <p:cNvPr id="4" name="Slide Number Placeholder 3"/>
          <p:cNvSpPr>
            <a:spLocks noGrp="1"/>
          </p:cNvSpPr>
          <p:nvPr>
            <p:ph type="sldNum" sz="quarter" idx="10"/>
          </p:nvPr>
        </p:nvSpPr>
        <p:spPr/>
        <p:txBody>
          <a:bodyPr/>
          <a:lstStyle/>
          <a:p>
            <a:fld id="{F3302470-4BF6-4907-B88E-63E216C6F4C8}" type="slidenum">
              <a:rPr lang="en-US" smtClean="0"/>
              <a:t>9</a:t>
            </a:fld>
            <a:endParaRPr lang="en-US" dirty="0"/>
          </a:p>
        </p:txBody>
      </p:sp>
    </p:spTree>
    <p:extLst>
      <p:ext uri="{BB962C8B-B14F-4D97-AF65-F5344CB8AC3E}">
        <p14:creationId xmlns:p14="http://schemas.microsoft.com/office/powerpoint/2010/main" val="3104625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Fortunate that this is the natural language</a:t>
            </a:r>
            <a:r>
              <a:rPr lang="en-US" baseline="0" dirty="0"/>
              <a:t> at my job</a:t>
            </a:r>
            <a:endParaRPr lang="en-US" dirty="0"/>
          </a:p>
          <a:p>
            <a:endParaRPr lang="en-US" dirty="0"/>
          </a:p>
          <a:p>
            <a:r>
              <a:rPr lang="en-US" dirty="0"/>
              <a:t>Imagine there’s no miscommunication,</a:t>
            </a:r>
          </a:p>
          <a:p>
            <a:r>
              <a:rPr lang="en-US" dirty="0"/>
              <a:t>It’s easy if you try</a:t>
            </a:r>
          </a:p>
        </p:txBody>
      </p:sp>
      <p:sp>
        <p:nvSpPr>
          <p:cNvPr id="4" name="Slide Number Placeholder 3"/>
          <p:cNvSpPr>
            <a:spLocks noGrp="1"/>
          </p:cNvSpPr>
          <p:nvPr>
            <p:ph type="sldNum" sz="quarter" idx="10"/>
          </p:nvPr>
        </p:nvSpPr>
        <p:spPr/>
        <p:txBody>
          <a:bodyPr/>
          <a:lstStyle/>
          <a:p>
            <a:fld id="{F3302470-4BF6-4907-B88E-63E216C6F4C8}" type="slidenum">
              <a:rPr lang="en-US" smtClean="0"/>
              <a:t>10</a:t>
            </a:fld>
            <a:endParaRPr lang="en-US" dirty="0"/>
          </a:p>
        </p:txBody>
      </p:sp>
    </p:spTree>
    <p:extLst>
      <p:ext uri="{BB962C8B-B14F-4D97-AF65-F5344CB8AC3E}">
        <p14:creationId xmlns:p14="http://schemas.microsoft.com/office/powerpoint/2010/main" val="930031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we talk to each other.</a:t>
            </a:r>
          </a:p>
          <a:p>
            <a:endParaRPr lang="en-US" dirty="0"/>
          </a:p>
          <a:p>
            <a:r>
              <a:rPr lang="en-US" dirty="0"/>
              <a:t>Really.</a:t>
            </a:r>
          </a:p>
          <a:p>
            <a:endParaRPr lang="en-US" dirty="0"/>
          </a:p>
          <a:p>
            <a:r>
              <a:rPr lang="en-US" dirty="0"/>
              <a:t>Is there ambiguity here?</a:t>
            </a:r>
          </a:p>
        </p:txBody>
      </p:sp>
      <p:sp>
        <p:nvSpPr>
          <p:cNvPr id="4" name="Slide Number Placeholder 3"/>
          <p:cNvSpPr>
            <a:spLocks noGrp="1"/>
          </p:cNvSpPr>
          <p:nvPr>
            <p:ph type="sldNum" sz="quarter" idx="10"/>
          </p:nvPr>
        </p:nvSpPr>
        <p:spPr/>
        <p:txBody>
          <a:bodyPr/>
          <a:lstStyle/>
          <a:p>
            <a:fld id="{F3302470-4BF6-4907-B88E-63E216C6F4C8}" type="slidenum">
              <a:rPr lang="en-US" smtClean="0"/>
              <a:t>11</a:t>
            </a:fld>
            <a:endParaRPr lang="en-US" dirty="0"/>
          </a:p>
        </p:txBody>
      </p:sp>
    </p:spTree>
    <p:extLst>
      <p:ext uri="{BB962C8B-B14F-4D97-AF65-F5344CB8AC3E}">
        <p14:creationId xmlns:p14="http://schemas.microsoft.com/office/powerpoint/2010/main" val="3989056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domain experts don’t understand the model, the problem is</a:t>
            </a:r>
            <a:r>
              <a:rPr lang="en-US" baseline="0" dirty="0"/>
              <a:t> in the model.</a:t>
            </a:r>
            <a:endParaRPr lang="en-US" dirty="0"/>
          </a:p>
        </p:txBody>
      </p:sp>
      <p:sp>
        <p:nvSpPr>
          <p:cNvPr id="4" name="Slide Number Placeholder 3"/>
          <p:cNvSpPr>
            <a:spLocks noGrp="1"/>
          </p:cNvSpPr>
          <p:nvPr>
            <p:ph type="sldNum" sz="quarter" idx="10"/>
          </p:nvPr>
        </p:nvSpPr>
        <p:spPr/>
        <p:txBody>
          <a:bodyPr/>
          <a:lstStyle/>
          <a:p>
            <a:fld id="{F3302470-4BF6-4907-B88E-63E216C6F4C8}" type="slidenum">
              <a:rPr lang="en-US" smtClean="0"/>
              <a:t>12</a:t>
            </a:fld>
            <a:endParaRPr lang="en-US" dirty="0"/>
          </a:p>
        </p:txBody>
      </p:sp>
    </p:spTree>
    <p:extLst>
      <p:ext uri="{BB962C8B-B14F-4D97-AF65-F5344CB8AC3E}">
        <p14:creationId xmlns:p14="http://schemas.microsoft.com/office/powerpoint/2010/main" val="1090658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Written documents are usually not living documents.</a:t>
            </a:r>
          </a:p>
          <a:p>
            <a:endParaRPr lang="en-US" dirty="0"/>
          </a:p>
          <a:p>
            <a:r>
              <a:rPr lang="en-US" dirty="0"/>
              <a:t>What is the source of “truth”?    (the model)</a:t>
            </a:r>
          </a:p>
        </p:txBody>
      </p:sp>
      <p:sp>
        <p:nvSpPr>
          <p:cNvPr id="4" name="Slide Number Placeholder 3"/>
          <p:cNvSpPr>
            <a:spLocks noGrp="1"/>
          </p:cNvSpPr>
          <p:nvPr>
            <p:ph type="sldNum" sz="quarter" idx="10"/>
          </p:nvPr>
        </p:nvSpPr>
        <p:spPr/>
        <p:txBody>
          <a:bodyPr/>
          <a:lstStyle/>
          <a:p>
            <a:fld id="{F3302470-4BF6-4907-B88E-63E216C6F4C8}" type="slidenum">
              <a:rPr lang="en-US" smtClean="0"/>
              <a:t>13</a:t>
            </a:fld>
            <a:endParaRPr lang="en-US" dirty="0"/>
          </a:p>
        </p:txBody>
      </p:sp>
    </p:spTree>
    <p:extLst>
      <p:ext uri="{BB962C8B-B14F-4D97-AF65-F5344CB8AC3E}">
        <p14:creationId xmlns:p14="http://schemas.microsoft.com/office/powerpoint/2010/main" val="1855574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E34D61-16AA-4B62-974D-397026F87492}" type="datetimeFigureOut">
              <a:rPr lang="en-US" smtClean="0"/>
              <a:t>10/28/2016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B60080-C417-4729-822E-B2A65FB64CAB}"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6875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E34D61-16AA-4B62-974D-397026F87492}" type="datetimeFigureOut">
              <a:rPr lang="en-US" smtClean="0"/>
              <a:t>10/28/2016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B60080-C417-4729-822E-B2A65FB64CAB}" type="slidenum">
              <a:rPr lang="en-US" smtClean="0"/>
              <a:t>‹#›</a:t>
            </a:fld>
            <a:endParaRPr lang="en-US" dirty="0"/>
          </a:p>
        </p:txBody>
      </p:sp>
    </p:spTree>
    <p:extLst>
      <p:ext uri="{BB962C8B-B14F-4D97-AF65-F5344CB8AC3E}">
        <p14:creationId xmlns:p14="http://schemas.microsoft.com/office/powerpoint/2010/main" val="2470537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E34D61-16AA-4B62-974D-397026F87492}" type="datetimeFigureOut">
              <a:rPr lang="en-US" smtClean="0"/>
              <a:t>10/28/2016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B60080-C417-4729-822E-B2A65FB64CAB}" type="slidenum">
              <a:rPr lang="en-US" smtClean="0"/>
              <a:t>‹#›</a:t>
            </a:fld>
            <a:endParaRPr lang="en-US" dirty="0"/>
          </a:p>
        </p:txBody>
      </p:sp>
    </p:spTree>
    <p:extLst>
      <p:ext uri="{BB962C8B-B14F-4D97-AF65-F5344CB8AC3E}">
        <p14:creationId xmlns:p14="http://schemas.microsoft.com/office/powerpoint/2010/main" val="3663071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E34D61-16AA-4B62-974D-397026F87492}" type="datetimeFigureOut">
              <a:rPr lang="en-US" smtClean="0"/>
              <a:t>10/28/2016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B60080-C417-4729-822E-B2A65FB64CAB}" type="slidenum">
              <a:rPr lang="en-US" smtClean="0"/>
              <a:t>‹#›</a:t>
            </a:fld>
            <a:endParaRPr lang="en-US" dirty="0"/>
          </a:p>
        </p:txBody>
      </p:sp>
    </p:spTree>
    <p:extLst>
      <p:ext uri="{BB962C8B-B14F-4D97-AF65-F5344CB8AC3E}">
        <p14:creationId xmlns:p14="http://schemas.microsoft.com/office/powerpoint/2010/main" val="3600994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E34D61-16AA-4B62-974D-397026F87492}" type="datetimeFigureOut">
              <a:rPr lang="en-US" smtClean="0"/>
              <a:t>10/28/2016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B60080-C417-4729-822E-B2A65FB64CAB}"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5165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E34D61-16AA-4B62-974D-397026F87492}" type="datetimeFigureOut">
              <a:rPr lang="en-US" smtClean="0"/>
              <a:t>10/28/2016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8B60080-C417-4729-822E-B2A65FB64CAB}" type="slidenum">
              <a:rPr lang="en-US" smtClean="0"/>
              <a:t>‹#›</a:t>
            </a:fld>
            <a:endParaRPr lang="en-US" dirty="0"/>
          </a:p>
        </p:txBody>
      </p:sp>
    </p:spTree>
    <p:extLst>
      <p:ext uri="{BB962C8B-B14F-4D97-AF65-F5344CB8AC3E}">
        <p14:creationId xmlns:p14="http://schemas.microsoft.com/office/powerpoint/2010/main" val="3570131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E34D61-16AA-4B62-974D-397026F87492}" type="datetimeFigureOut">
              <a:rPr lang="en-US" smtClean="0"/>
              <a:t>10/28/2016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8B60080-C417-4729-822E-B2A65FB64CAB}" type="slidenum">
              <a:rPr lang="en-US" smtClean="0"/>
              <a:t>‹#›</a:t>
            </a:fld>
            <a:endParaRPr lang="en-US" dirty="0"/>
          </a:p>
        </p:txBody>
      </p:sp>
    </p:spTree>
    <p:extLst>
      <p:ext uri="{BB962C8B-B14F-4D97-AF65-F5344CB8AC3E}">
        <p14:creationId xmlns:p14="http://schemas.microsoft.com/office/powerpoint/2010/main" val="2324523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E34D61-16AA-4B62-974D-397026F87492}" type="datetimeFigureOut">
              <a:rPr lang="en-US" smtClean="0"/>
              <a:t>10/28/2016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8B60080-C417-4729-822E-B2A65FB64CAB}" type="slidenum">
              <a:rPr lang="en-US" smtClean="0"/>
              <a:t>‹#›</a:t>
            </a:fld>
            <a:endParaRPr lang="en-US" dirty="0"/>
          </a:p>
        </p:txBody>
      </p:sp>
    </p:spTree>
    <p:extLst>
      <p:ext uri="{BB962C8B-B14F-4D97-AF65-F5344CB8AC3E}">
        <p14:creationId xmlns:p14="http://schemas.microsoft.com/office/powerpoint/2010/main" val="758066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4E34D61-16AA-4B62-974D-397026F87492}" type="datetimeFigureOut">
              <a:rPr lang="en-US" smtClean="0"/>
              <a:t>10/28/2016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E8B60080-C417-4729-822E-B2A65FB64CAB}" type="slidenum">
              <a:rPr lang="en-US" smtClean="0"/>
              <a:t>‹#›</a:t>
            </a:fld>
            <a:endParaRPr lang="en-US" dirty="0"/>
          </a:p>
        </p:txBody>
      </p:sp>
    </p:spTree>
    <p:extLst>
      <p:ext uri="{BB962C8B-B14F-4D97-AF65-F5344CB8AC3E}">
        <p14:creationId xmlns:p14="http://schemas.microsoft.com/office/powerpoint/2010/main" val="2002327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4E34D61-16AA-4B62-974D-397026F87492}" type="datetimeFigureOut">
              <a:rPr lang="en-US" smtClean="0"/>
              <a:t>10/28/2016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8B60080-C417-4729-822E-B2A65FB64CAB}" type="slidenum">
              <a:rPr lang="en-US" smtClean="0"/>
              <a:t>‹#›</a:t>
            </a:fld>
            <a:endParaRPr lang="en-US" dirty="0"/>
          </a:p>
        </p:txBody>
      </p:sp>
    </p:spTree>
    <p:extLst>
      <p:ext uri="{BB962C8B-B14F-4D97-AF65-F5344CB8AC3E}">
        <p14:creationId xmlns:p14="http://schemas.microsoft.com/office/powerpoint/2010/main" val="3387416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4E34D61-16AA-4B62-974D-397026F87492}" type="datetimeFigureOut">
              <a:rPr lang="en-US" smtClean="0"/>
              <a:t>10/28/2016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8B60080-C417-4729-822E-B2A65FB64CAB}" type="slidenum">
              <a:rPr lang="en-US" smtClean="0"/>
              <a:t>‹#›</a:t>
            </a:fld>
            <a:endParaRPr lang="en-US" dirty="0"/>
          </a:p>
        </p:txBody>
      </p:sp>
    </p:spTree>
    <p:extLst>
      <p:ext uri="{BB962C8B-B14F-4D97-AF65-F5344CB8AC3E}">
        <p14:creationId xmlns:p14="http://schemas.microsoft.com/office/powerpoint/2010/main" val="4235210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4E34D61-16AA-4B62-974D-397026F87492}" type="datetimeFigureOut">
              <a:rPr lang="en-US" smtClean="0"/>
              <a:t>10/28/2016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8B60080-C417-4729-822E-B2A65FB64CAB}"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1744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cyloncat/TriNUG_DDD_SIGs" TargetMode="External"/><Relationship Id="rId2" Type="http://schemas.openxmlformats.org/officeDocument/2006/relationships/hyperlink" Target="https://github.com/VaughnVernon/IDDD_Samples_NET/" TargetMode="External"/><Relationship Id="rId1" Type="http://schemas.openxmlformats.org/officeDocument/2006/relationships/slideLayout" Target="../slideLayouts/slideLayout2.xml"/><Relationship Id="rId4" Type="http://schemas.openxmlformats.org/officeDocument/2006/relationships/hyperlink" Target="mailto:dianewilson@outlook.co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6674" y="137846"/>
            <a:ext cx="7636250" cy="645610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8397" y="5486400"/>
            <a:ext cx="1938554" cy="1199623"/>
          </a:xfrm>
          <a:prstGeom prst="rect">
            <a:avLst/>
          </a:prstGeom>
        </p:spPr>
      </p:pic>
    </p:spTree>
    <p:extLst>
      <p:ext uri="{BB962C8B-B14F-4D97-AF65-F5344CB8AC3E}">
        <p14:creationId xmlns:p14="http://schemas.microsoft.com/office/powerpoint/2010/main" val="3247049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Ubiquitous language</a:t>
            </a:r>
          </a:p>
        </p:txBody>
      </p:sp>
      <p:sp>
        <p:nvSpPr>
          <p:cNvPr id="3" name="Content Placeholder 2"/>
          <p:cNvSpPr>
            <a:spLocks noGrp="1"/>
          </p:cNvSpPr>
          <p:nvPr>
            <p:ph idx="1"/>
          </p:nvPr>
        </p:nvSpPr>
        <p:spPr/>
        <p:txBody>
          <a:bodyPr/>
          <a:lstStyle/>
          <a:p>
            <a:r>
              <a:rPr lang="en-US" dirty="0"/>
              <a:t>The language of the domain experts</a:t>
            </a:r>
          </a:p>
          <a:p>
            <a:r>
              <a:rPr lang="en-US" dirty="0"/>
              <a:t>The language shared between business, customers, and developers</a:t>
            </a:r>
          </a:p>
          <a:p>
            <a:r>
              <a:rPr lang="en-US" dirty="0"/>
              <a:t>The language of the domain model</a:t>
            </a:r>
          </a:p>
          <a:p>
            <a:r>
              <a:rPr lang="en-US" dirty="0"/>
              <a:t>The language of collaboration</a:t>
            </a:r>
          </a:p>
        </p:txBody>
      </p:sp>
    </p:spTree>
    <p:extLst>
      <p:ext uri="{BB962C8B-B14F-4D97-AF65-F5344CB8AC3E}">
        <p14:creationId xmlns:p14="http://schemas.microsoft.com/office/powerpoint/2010/main" val="496212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Ubiquitous language – an example</a:t>
            </a:r>
          </a:p>
        </p:txBody>
      </p:sp>
      <p:sp>
        <p:nvSpPr>
          <p:cNvPr id="3" name="Content Placeholder 2"/>
          <p:cNvSpPr>
            <a:spLocks noGrp="1"/>
          </p:cNvSpPr>
          <p:nvPr>
            <p:ph idx="1"/>
          </p:nvPr>
        </p:nvSpPr>
        <p:spPr/>
        <p:txBody>
          <a:bodyPr/>
          <a:lstStyle/>
          <a:p>
            <a:r>
              <a:rPr lang="en-US" dirty="0"/>
              <a:t>“Each resource within the RIS would have a field to assign a weighting factor for the dose information provided by that modality/equipment.  The field would allow for calculation of a common factor for exposure to the patient regardless of manufacturer.  In most cases this would be a simple multiplier, but in some cases would require more complex calculations.  The intent is to provide a field for a physicist to add a consistent  calculation that would be applied to all results received from a particular machine to normalize the data.  Additional display values would also be optional to show per resource including adding the display value for CTDI, DLP, Organ Dose, Whole Body exposure, or other.”</a:t>
            </a:r>
          </a:p>
        </p:txBody>
      </p:sp>
    </p:spTree>
    <p:extLst>
      <p:ext uri="{BB962C8B-B14F-4D97-AF65-F5344CB8AC3E}">
        <p14:creationId xmlns:p14="http://schemas.microsoft.com/office/powerpoint/2010/main" val="3596277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21391" y="970623"/>
            <a:ext cx="6592220" cy="4505954"/>
          </a:xfrm>
          <a:prstGeom prst="rect">
            <a:avLst/>
          </a:prstGeom>
        </p:spPr>
      </p:pic>
    </p:spTree>
    <p:extLst>
      <p:ext uri="{BB962C8B-B14F-4D97-AF65-F5344CB8AC3E}">
        <p14:creationId xmlns:p14="http://schemas.microsoft.com/office/powerpoint/2010/main" val="2942021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and use</a:t>
            </a:r>
            <a:r>
              <a:rPr lang="en-US" baseline="0" dirty="0"/>
              <a:t> of models</a:t>
            </a:r>
            <a:endParaRPr lang="en-US" dirty="0"/>
          </a:p>
        </p:txBody>
      </p:sp>
      <p:sp>
        <p:nvSpPr>
          <p:cNvPr id="3" name="Content Placeholder 2"/>
          <p:cNvSpPr>
            <a:spLocks noGrp="1"/>
          </p:cNvSpPr>
          <p:nvPr>
            <p:ph idx="1"/>
          </p:nvPr>
        </p:nvSpPr>
        <p:spPr/>
        <p:txBody>
          <a:bodyPr/>
          <a:lstStyle/>
          <a:p>
            <a:r>
              <a:rPr lang="en-US" dirty="0"/>
              <a:t>“A model is not a document or diagram; it is the idea that the document or diagram describes.”</a:t>
            </a:r>
          </a:p>
          <a:p>
            <a:pPr lvl="1"/>
            <a:r>
              <a:rPr lang="en-US" dirty="0"/>
              <a:t>A ubiquitous language is a living language</a:t>
            </a:r>
          </a:p>
          <a:p>
            <a:pPr lvl="1"/>
            <a:r>
              <a:rPr lang="en-US" dirty="0"/>
              <a:t>A domain model is a living model</a:t>
            </a:r>
          </a:p>
        </p:txBody>
      </p:sp>
    </p:spTree>
    <p:extLst>
      <p:ext uri="{BB962C8B-B14F-4D97-AF65-F5344CB8AC3E}">
        <p14:creationId xmlns:p14="http://schemas.microsoft.com/office/powerpoint/2010/main" val="409174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a:t>
            </a:r>
            <a:r>
              <a:rPr lang="en-US" baseline="0" dirty="0"/>
              <a:t> ubiquitous language is your domain model</a:t>
            </a:r>
            <a:endParaRPr lang="en-US" dirty="0"/>
          </a:p>
        </p:txBody>
      </p:sp>
      <p:sp>
        <p:nvSpPr>
          <p:cNvPr id="3" name="Content Placeholder 2"/>
          <p:cNvSpPr>
            <a:spLocks noGrp="1"/>
          </p:cNvSpPr>
          <p:nvPr>
            <p:ph idx="1"/>
          </p:nvPr>
        </p:nvSpPr>
        <p:spPr/>
        <p:txBody>
          <a:bodyPr/>
          <a:lstStyle/>
          <a:p>
            <a:r>
              <a:rPr lang="en-US" dirty="0"/>
              <a:t>Names of classes and prominent operations</a:t>
            </a:r>
          </a:p>
          <a:p>
            <a:r>
              <a:rPr lang="en-US" dirty="0"/>
              <a:t>Rules and terms needed to discuss rules</a:t>
            </a:r>
          </a:p>
          <a:p>
            <a:r>
              <a:rPr lang="en-US" dirty="0"/>
              <a:t>Organizing principles imposed on the model</a:t>
            </a:r>
          </a:p>
          <a:p>
            <a:r>
              <a:rPr lang="en-US" dirty="0"/>
              <a:t>Patterns the team applies to the domain model</a:t>
            </a:r>
          </a:p>
          <a:p>
            <a:r>
              <a:rPr lang="en-US" dirty="0"/>
              <a:t>Model relationships</a:t>
            </a:r>
          </a:p>
          <a:p>
            <a:r>
              <a:rPr lang="en-US" dirty="0"/>
              <a:t>Describes artifacts, tasks, and functionality</a:t>
            </a:r>
          </a:p>
          <a:p>
            <a:r>
              <a:rPr lang="en-US" dirty="0"/>
              <a:t>Pervasively shared between developers, QA, support, domain experts, and customers</a:t>
            </a:r>
          </a:p>
          <a:p>
            <a:r>
              <a:rPr lang="en-US" dirty="0"/>
              <a:t>Carries large-scale aspects of design that don’t appear in code</a:t>
            </a:r>
          </a:p>
        </p:txBody>
      </p:sp>
    </p:spTree>
    <p:extLst>
      <p:ext uri="{BB962C8B-B14F-4D97-AF65-F5344CB8AC3E}">
        <p14:creationId xmlns:p14="http://schemas.microsoft.com/office/powerpoint/2010/main" val="2798558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a:t>
            </a:r>
            <a:r>
              <a:rPr lang="en-US" baseline="0" dirty="0"/>
              <a:t> language to model to code</a:t>
            </a:r>
            <a:endParaRPr lang="en-US" dirty="0"/>
          </a:p>
        </p:txBody>
      </p:sp>
      <p:sp>
        <p:nvSpPr>
          <p:cNvPr id="3" name="Text Placeholder 2"/>
          <p:cNvSpPr>
            <a:spLocks noGrp="1"/>
          </p:cNvSpPr>
          <p:nvPr>
            <p:ph idx="1"/>
          </p:nvPr>
        </p:nvSpPr>
        <p:spPr/>
        <p:txBody>
          <a:bodyPr/>
          <a:lstStyle/>
          <a:p>
            <a:r>
              <a:rPr lang="en-US" dirty="0"/>
              <a:t>One model underlies implementation, design, team communications</a:t>
            </a:r>
          </a:p>
          <a:p>
            <a:r>
              <a:rPr lang="en-US" dirty="0"/>
              <a:t>Model, design, and implementation shape each other – iterate!</a:t>
            </a:r>
          </a:p>
          <a:p>
            <a:r>
              <a:rPr lang="en-US" dirty="0"/>
              <a:t>The most significant complexity is in the domain, not implementation</a:t>
            </a:r>
          </a:p>
          <a:p>
            <a:r>
              <a:rPr lang="en-US" dirty="0"/>
              <a:t>Code is the expression of the model</a:t>
            </a:r>
          </a:p>
        </p:txBody>
      </p:sp>
    </p:spTree>
    <p:extLst>
      <p:ext uri="{BB962C8B-B14F-4D97-AF65-F5344CB8AC3E}">
        <p14:creationId xmlns:p14="http://schemas.microsoft.com/office/powerpoint/2010/main" val="655430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Driven Design Patterns</a:t>
            </a:r>
          </a:p>
        </p:txBody>
      </p:sp>
      <p:sp>
        <p:nvSpPr>
          <p:cNvPr id="4" name="Content Placeholder 3"/>
          <p:cNvSpPr>
            <a:spLocks noGrp="1"/>
          </p:cNvSpPr>
          <p:nvPr>
            <p:ph sz="half" idx="1"/>
          </p:nvPr>
        </p:nvSpPr>
        <p:spPr/>
        <p:txBody>
          <a:bodyPr/>
          <a:lstStyle/>
          <a:p>
            <a:r>
              <a:rPr lang="en-US" dirty="0"/>
              <a:t>Strategic Patterns</a:t>
            </a:r>
          </a:p>
          <a:p>
            <a:pPr lvl="1"/>
            <a:r>
              <a:rPr lang="en-US" dirty="0"/>
              <a:t>Domain</a:t>
            </a:r>
          </a:p>
          <a:p>
            <a:pPr lvl="1"/>
            <a:r>
              <a:rPr lang="en-US" dirty="0"/>
              <a:t>Core domain</a:t>
            </a:r>
          </a:p>
          <a:p>
            <a:pPr lvl="1"/>
            <a:r>
              <a:rPr lang="en-US" dirty="0"/>
              <a:t>Subdomain</a:t>
            </a:r>
          </a:p>
          <a:p>
            <a:pPr lvl="1"/>
            <a:r>
              <a:rPr lang="en-US" dirty="0"/>
              <a:t>Generic subdomain</a:t>
            </a:r>
          </a:p>
          <a:p>
            <a:pPr lvl="1"/>
            <a:r>
              <a:rPr lang="en-US" dirty="0"/>
              <a:t>Bounded context</a:t>
            </a:r>
          </a:p>
          <a:p>
            <a:pPr lvl="1"/>
            <a:r>
              <a:rPr lang="en-US" dirty="0"/>
              <a:t>Context map</a:t>
            </a:r>
          </a:p>
        </p:txBody>
      </p:sp>
      <p:sp>
        <p:nvSpPr>
          <p:cNvPr id="5" name="Content Placeholder 4"/>
          <p:cNvSpPr>
            <a:spLocks noGrp="1"/>
          </p:cNvSpPr>
          <p:nvPr>
            <p:ph sz="half" idx="2"/>
          </p:nvPr>
        </p:nvSpPr>
        <p:spPr/>
        <p:txBody>
          <a:bodyPr/>
          <a:lstStyle/>
          <a:p>
            <a:r>
              <a:rPr lang="en-US" dirty="0"/>
              <a:t>Tactical Patterns</a:t>
            </a:r>
          </a:p>
          <a:p>
            <a:pPr lvl="1"/>
            <a:r>
              <a:rPr lang="en-US" dirty="0"/>
              <a:t>Value objects</a:t>
            </a:r>
          </a:p>
          <a:p>
            <a:pPr lvl="1"/>
            <a:r>
              <a:rPr lang="en-US" dirty="0"/>
              <a:t>(Domain) Entities</a:t>
            </a:r>
          </a:p>
          <a:p>
            <a:pPr lvl="1"/>
            <a:r>
              <a:rPr lang="en-US" dirty="0"/>
              <a:t>(Domain) Services</a:t>
            </a:r>
          </a:p>
          <a:p>
            <a:pPr lvl="1"/>
            <a:r>
              <a:rPr lang="en-US" dirty="0"/>
              <a:t>(Domain) Events</a:t>
            </a:r>
          </a:p>
          <a:p>
            <a:pPr lvl="1"/>
            <a:r>
              <a:rPr lang="en-US" dirty="0"/>
              <a:t>Modules</a:t>
            </a:r>
          </a:p>
          <a:p>
            <a:pPr lvl="1"/>
            <a:r>
              <a:rPr lang="en-US" dirty="0"/>
              <a:t>Aggregates</a:t>
            </a:r>
          </a:p>
        </p:txBody>
      </p:sp>
    </p:spTree>
    <p:extLst>
      <p:ext uri="{BB962C8B-B14F-4D97-AF65-F5344CB8AC3E}">
        <p14:creationId xmlns:p14="http://schemas.microsoft.com/office/powerpoint/2010/main" val="2746846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Domains and subdomains</a:t>
            </a:r>
          </a:p>
        </p:txBody>
      </p:sp>
      <p:sp>
        <p:nvSpPr>
          <p:cNvPr id="8" name="Content Placeholder 7"/>
          <p:cNvSpPr>
            <a:spLocks noGrp="1"/>
          </p:cNvSpPr>
          <p:nvPr>
            <p:ph sz="half" idx="1"/>
          </p:nvPr>
        </p:nvSpPr>
        <p:spPr/>
        <p:txBody>
          <a:bodyPr/>
          <a:lstStyle/>
          <a:p>
            <a:r>
              <a:rPr lang="en-US" dirty="0"/>
              <a:t>Typical</a:t>
            </a:r>
          </a:p>
          <a:p>
            <a:pPr lvl="1"/>
            <a:r>
              <a:rPr lang="en-US" dirty="0"/>
              <a:t>Overlapping models and responsibilities</a:t>
            </a:r>
          </a:p>
          <a:p>
            <a:pPr lvl="1"/>
            <a:r>
              <a:rPr lang="en-US" dirty="0"/>
              <a:t>Unclear communications</a:t>
            </a:r>
          </a:p>
        </p:txBody>
      </p:sp>
      <p:sp>
        <p:nvSpPr>
          <p:cNvPr id="9" name="Content Placeholder 8"/>
          <p:cNvSpPr>
            <a:spLocks noGrp="1"/>
          </p:cNvSpPr>
          <p:nvPr>
            <p:ph sz="half" idx="2"/>
          </p:nvPr>
        </p:nvSpPr>
        <p:spPr/>
        <p:txBody>
          <a:bodyPr/>
          <a:lstStyle/>
          <a:p>
            <a:r>
              <a:rPr lang="en-US" dirty="0"/>
              <a:t>Refined</a:t>
            </a:r>
          </a:p>
          <a:p>
            <a:pPr lvl="1"/>
            <a:r>
              <a:rPr lang="en-US" dirty="0"/>
              <a:t>Domain to core domain</a:t>
            </a:r>
          </a:p>
          <a:p>
            <a:pPr lvl="1"/>
            <a:r>
              <a:rPr lang="en-US" dirty="0"/>
              <a:t>Core domain to subdomains</a:t>
            </a:r>
          </a:p>
        </p:txBody>
      </p:sp>
      <p:pic>
        <p:nvPicPr>
          <p:cNvPr id="10" name="Picture 9"/>
          <p:cNvPicPr>
            <a:picLocks noChangeAspect="1"/>
          </p:cNvPicPr>
          <p:nvPr/>
        </p:nvPicPr>
        <p:blipFill>
          <a:blip r:embed="rId3"/>
          <a:stretch>
            <a:fillRect/>
          </a:stretch>
        </p:blipFill>
        <p:spPr>
          <a:xfrm>
            <a:off x="1251224" y="2819299"/>
            <a:ext cx="4861983" cy="3493255"/>
          </a:xfrm>
          <a:prstGeom prst="rect">
            <a:avLst/>
          </a:prstGeom>
        </p:spPr>
      </p:pic>
      <p:pic>
        <p:nvPicPr>
          <p:cNvPr id="11" name="Picture 10"/>
          <p:cNvPicPr>
            <a:picLocks noChangeAspect="1"/>
          </p:cNvPicPr>
          <p:nvPr/>
        </p:nvPicPr>
        <p:blipFill>
          <a:blip r:embed="rId4"/>
          <a:stretch>
            <a:fillRect/>
          </a:stretch>
        </p:blipFill>
        <p:spPr>
          <a:xfrm>
            <a:off x="6606755" y="2819299"/>
            <a:ext cx="3998248" cy="3493255"/>
          </a:xfrm>
          <a:prstGeom prst="rect">
            <a:avLst/>
          </a:prstGeom>
        </p:spPr>
      </p:pic>
    </p:spTree>
    <p:extLst>
      <p:ext uri="{BB962C8B-B14F-4D97-AF65-F5344CB8AC3E}">
        <p14:creationId xmlns:p14="http://schemas.microsoft.com/office/powerpoint/2010/main" val="3149150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Domains and bounded contexts</a:t>
            </a:r>
          </a:p>
        </p:txBody>
      </p:sp>
      <p:sp>
        <p:nvSpPr>
          <p:cNvPr id="5" name="Content Placeholder 4"/>
          <p:cNvSpPr>
            <a:spLocks noGrp="1"/>
          </p:cNvSpPr>
          <p:nvPr>
            <p:ph idx="1"/>
          </p:nvPr>
        </p:nvSpPr>
        <p:spPr/>
        <p:txBody>
          <a:bodyPr/>
          <a:lstStyle/>
          <a:p>
            <a:r>
              <a:rPr lang="en-US" dirty="0"/>
              <a:t>Bounded context</a:t>
            </a:r>
          </a:p>
          <a:p>
            <a:pPr lvl="1"/>
            <a:r>
              <a:rPr lang="en-US" dirty="0"/>
              <a:t>Related components within a subdomain</a:t>
            </a:r>
          </a:p>
          <a:p>
            <a:pPr lvl="1"/>
            <a:r>
              <a:rPr lang="en-US" dirty="0"/>
              <a:t>Defines the scope of the ubiquitous language</a:t>
            </a:r>
          </a:p>
          <a:p>
            <a:r>
              <a:rPr lang="en-US" dirty="0"/>
              <a:t>Whiteboard time</a:t>
            </a:r>
          </a:p>
          <a:p>
            <a:pPr lvl="1"/>
            <a:r>
              <a:rPr lang="en-US" dirty="0"/>
              <a:t>What is the name and vision for your strategic core domain?</a:t>
            </a:r>
          </a:p>
          <a:p>
            <a:pPr lvl="1"/>
            <a:r>
              <a:rPr lang="en-US" dirty="0"/>
              <a:t>What concepts should be part of your core domain?</a:t>
            </a:r>
          </a:p>
          <a:p>
            <a:pPr lvl="1"/>
            <a:r>
              <a:rPr lang="en-US" dirty="0"/>
              <a:t>List your subdomains and bounded contexts</a:t>
            </a:r>
          </a:p>
          <a:p>
            <a:pPr lvl="1"/>
            <a:r>
              <a:rPr lang="en-US" dirty="0"/>
              <a:t>Fit those to the abstract model</a:t>
            </a:r>
          </a:p>
          <a:p>
            <a:pPr lvl="1"/>
            <a:r>
              <a:rPr lang="en-US" dirty="0"/>
              <a:t>Create your own model to fit your subdomains and bounded contexts</a:t>
            </a:r>
          </a:p>
          <a:p>
            <a:pPr lvl="1"/>
            <a:r>
              <a:rPr lang="en-US" dirty="0"/>
              <a:t>Separate out supporting subdomains and generic subdomains</a:t>
            </a:r>
          </a:p>
        </p:txBody>
      </p:sp>
    </p:spTree>
    <p:extLst>
      <p:ext uri="{BB962C8B-B14F-4D97-AF65-F5344CB8AC3E}">
        <p14:creationId xmlns:p14="http://schemas.microsoft.com/office/powerpoint/2010/main" val="936831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Strategic questions</a:t>
            </a:r>
          </a:p>
        </p:txBody>
      </p:sp>
      <p:sp>
        <p:nvSpPr>
          <p:cNvPr id="3" name="Content Placeholder 2"/>
          <p:cNvSpPr>
            <a:spLocks noGrp="1"/>
          </p:cNvSpPr>
          <p:nvPr>
            <p:ph idx="1"/>
          </p:nvPr>
        </p:nvSpPr>
        <p:spPr/>
        <p:txBody>
          <a:bodyPr/>
          <a:lstStyle/>
          <a:p>
            <a:r>
              <a:rPr lang="en-US" dirty="0"/>
              <a:t>What software assets</a:t>
            </a:r>
            <a:r>
              <a:rPr lang="en-US" baseline="0" dirty="0"/>
              <a:t> exist? Can they be reused?</a:t>
            </a:r>
          </a:p>
          <a:p>
            <a:r>
              <a:rPr lang="en-US" baseline="0" dirty="0"/>
              <a:t>What needs to be created?</a:t>
            </a:r>
          </a:p>
          <a:p>
            <a:r>
              <a:rPr lang="en-US" baseline="0" dirty="0"/>
              <a:t>How do these connect and integrate?</a:t>
            </a:r>
          </a:p>
          <a:p>
            <a:r>
              <a:rPr lang="en-US" baseline="0" dirty="0"/>
              <a:t>Where are the terms of the ubiquitous languages completely different?</a:t>
            </a:r>
          </a:p>
          <a:p>
            <a:r>
              <a:rPr lang="en-US" baseline="0" dirty="0"/>
              <a:t>Where is the overlap and sharing of concepts and data between bounded contexts?</a:t>
            </a:r>
          </a:p>
          <a:p>
            <a:r>
              <a:rPr lang="en-US" baseline="0" dirty="0"/>
              <a:t>How are shared terms and overlapping concepts mapped and translated between bounded contexts?</a:t>
            </a:r>
          </a:p>
        </p:txBody>
      </p:sp>
    </p:spTree>
    <p:extLst>
      <p:ext uri="{BB962C8B-B14F-4D97-AF65-F5344CB8AC3E}">
        <p14:creationId xmlns:p14="http://schemas.microsoft.com/office/powerpoint/2010/main" val="1470864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Domain Driven Design in 60 Minutes</a:t>
            </a:r>
          </a:p>
        </p:txBody>
      </p:sp>
      <p:sp>
        <p:nvSpPr>
          <p:cNvPr id="3" name="Subtitle 2"/>
          <p:cNvSpPr>
            <a:spLocks noGrp="1"/>
          </p:cNvSpPr>
          <p:nvPr>
            <p:ph type="subTitle" idx="1"/>
          </p:nvPr>
        </p:nvSpPr>
        <p:spPr/>
        <p:txBody>
          <a:bodyPr/>
          <a:lstStyle/>
          <a:p>
            <a:r>
              <a:rPr lang="en-US" dirty="0"/>
              <a:t>Diane Wilson</a:t>
            </a:r>
          </a:p>
          <a:p>
            <a:r>
              <a:rPr lang="en-US" dirty="0"/>
              <a:t>Fujifilm Medical Systems</a:t>
            </a:r>
          </a:p>
        </p:txBody>
      </p:sp>
    </p:spTree>
    <p:extLst>
      <p:ext uri="{BB962C8B-B14F-4D97-AF65-F5344CB8AC3E}">
        <p14:creationId xmlns:p14="http://schemas.microsoft.com/office/powerpoint/2010/main" val="2604141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maps</a:t>
            </a:r>
          </a:p>
        </p:txBody>
      </p:sp>
      <p:sp>
        <p:nvSpPr>
          <p:cNvPr id="3" name="Content Placeholder 2"/>
          <p:cNvSpPr>
            <a:spLocks noGrp="1"/>
          </p:cNvSpPr>
          <p:nvPr>
            <p:ph idx="1"/>
          </p:nvPr>
        </p:nvSpPr>
        <p:spPr>
          <a:xfrm>
            <a:off x="1097280" y="1845734"/>
            <a:ext cx="5029200" cy="4023360"/>
          </a:xfrm>
        </p:spPr>
        <p:txBody>
          <a:bodyPr/>
          <a:lstStyle/>
          <a:p>
            <a:r>
              <a:rPr lang="en-US" dirty="0"/>
              <a:t>How do Bounded Contexts Communicate?</a:t>
            </a:r>
          </a:p>
          <a:p>
            <a:r>
              <a:rPr lang="en-US" dirty="0"/>
              <a:t>Whiteboard time</a:t>
            </a:r>
          </a:p>
          <a:p>
            <a:pPr lvl="1"/>
            <a:r>
              <a:rPr lang="en-US" dirty="0"/>
              <a:t>Draw a diagram</a:t>
            </a:r>
            <a:r>
              <a:rPr lang="en-US" baseline="0" dirty="0"/>
              <a:t> of your current project, with boundaries and relationships</a:t>
            </a:r>
          </a:p>
          <a:p>
            <a:pPr lvl="0"/>
            <a:r>
              <a:rPr lang="en-US" dirty="0"/>
              <a:t>NOTE: A Context Map is not an Enterprise Architecture</a:t>
            </a:r>
            <a:r>
              <a:rPr lang="en-US" baseline="0" dirty="0"/>
              <a:t> or system topology</a:t>
            </a:r>
          </a:p>
        </p:txBody>
      </p:sp>
      <p:pic>
        <p:nvPicPr>
          <p:cNvPr id="4" name="Picture 3"/>
          <p:cNvPicPr>
            <a:picLocks noChangeAspect="1"/>
          </p:cNvPicPr>
          <p:nvPr/>
        </p:nvPicPr>
        <p:blipFill>
          <a:blip r:embed="rId2"/>
          <a:stretch>
            <a:fillRect/>
          </a:stretch>
        </p:blipFill>
        <p:spPr>
          <a:xfrm>
            <a:off x="6126480" y="1933364"/>
            <a:ext cx="5029200" cy="3848100"/>
          </a:xfrm>
          <a:prstGeom prst="rect">
            <a:avLst/>
          </a:prstGeom>
        </p:spPr>
      </p:pic>
    </p:spTree>
    <p:extLst>
      <p:ext uri="{BB962C8B-B14F-4D97-AF65-F5344CB8AC3E}">
        <p14:creationId xmlns:p14="http://schemas.microsoft.com/office/powerpoint/2010/main" val="1549875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 between bounded contexts</a:t>
            </a:r>
          </a:p>
        </p:txBody>
      </p:sp>
      <p:sp>
        <p:nvSpPr>
          <p:cNvPr id="3" name="Content Placeholder 2"/>
          <p:cNvSpPr>
            <a:spLocks noGrp="1"/>
          </p:cNvSpPr>
          <p:nvPr>
            <p:ph idx="1"/>
          </p:nvPr>
        </p:nvSpPr>
        <p:spPr/>
        <p:txBody>
          <a:bodyPr>
            <a:normAutofit fontScale="92500" lnSpcReduction="10000"/>
          </a:bodyPr>
          <a:lstStyle/>
          <a:p>
            <a:r>
              <a:rPr lang="en-US" dirty="0"/>
              <a:t>Partnership – Two contexts succeed or fail together, and cooperate</a:t>
            </a:r>
          </a:p>
          <a:p>
            <a:r>
              <a:rPr lang="en-US" dirty="0"/>
              <a:t>Shared Kernel – Code sharing between contexts, with interfaces tightly defined by the Ubiquitous Languages of each context</a:t>
            </a:r>
          </a:p>
          <a:p>
            <a:r>
              <a:rPr lang="en-US" dirty="0"/>
              <a:t>Customer-Supplier – Upstream team can succeed without the downstream context</a:t>
            </a:r>
          </a:p>
          <a:p>
            <a:r>
              <a:rPr lang="en-US" dirty="0"/>
              <a:t> Anticorruption Layer</a:t>
            </a:r>
            <a:r>
              <a:rPr lang="en-US" baseline="0" dirty="0"/>
              <a:t> – Translation boundary, especially when cooperation or collaboration is not possible</a:t>
            </a:r>
          </a:p>
          <a:p>
            <a:r>
              <a:rPr lang="en-US" baseline="0" dirty="0"/>
              <a:t>Open Host Service – Open, published protocol as a set of services</a:t>
            </a:r>
          </a:p>
          <a:p>
            <a:r>
              <a:rPr lang="en-US" baseline="0" dirty="0"/>
              <a:t>Published Language – Translation between two contexts based on a published, well-documented, shared language, often combined with Open Host Service</a:t>
            </a:r>
          </a:p>
          <a:p>
            <a:r>
              <a:rPr lang="en-US" baseline="0" dirty="0"/>
              <a:t>Separate Ways – No significant relationship</a:t>
            </a:r>
          </a:p>
          <a:p>
            <a:r>
              <a:rPr lang="en-US" baseline="0" dirty="0"/>
              <a:t>Big Ball of Mud – Mixed models and inconsistent boundaries</a:t>
            </a:r>
          </a:p>
        </p:txBody>
      </p:sp>
    </p:spTree>
    <p:extLst>
      <p:ext uri="{BB962C8B-B14F-4D97-AF65-F5344CB8AC3E}">
        <p14:creationId xmlns:p14="http://schemas.microsoft.com/office/powerpoint/2010/main" val="2397180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Evolved context map</a:t>
            </a:r>
          </a:p>
        </p:txBody>
      </p:sp>
      <p:sp>
        <p:nvSpPr>
          <p:cNvPr id="3" name="Content Placeholder 2"/>
          <p:cNvSpPr>
            <a:spLocks noGrp="1"/>
          </p:cNvSpPr>
          <p:nvPr>
            <p:ph idx="1"/>
          </p:nvPr>
        </p:nvSpPr>
        <p:spPr>
          <a:xfrm>
            <a:off x="1097280" y="1845734"/>
            <a:ext cx="4654591" cy="4023360"/>
          </a:xfrm>
        </p:spPr>
        <p:txBody>
          <a:bodyPr/>
          <a:lstStyle/>
          <a:p>
            <a:r>
              <a:rPr lang="en-US" dirty="0"/>
              <a:t>Fully separated bounded contexts</a:t>
            </a:r>
          </a:p>
          <a:p>
            <a:r>
              <a:rPr lang="en-US" dirty="0"/>
              <a:t>Anti-corruption layer translates between contexts</a:t>
            </a:r>
          </a:p>
        </p:txBody>
      </p:sp>
      <p:pic>
        <p:nvPicPr>
          <p:cNvPr id="4" name="Picture 3"/>
          <p:cNvPicPr>
            <a:picLocks noChangeAspect="1"/>
          </p:cNvPicPr>
          <p:nvPr/>
        </p:nvPicPr>
        <p:blipFill>
          <a:blip r:embed="rId3"/>
          <a:stretch>
            <a:fillRect/>
          </a:stretch>
        </p:blipFill>
        <p:spPr>
          <a:xfrm>
            <a:off x="6126480" y="1922696"/>
            <a:ext cx="5173391" cy="4411736"/>
          </a:xfrm>
          <a:prstGeom prst="rect">
            <a:avLst/>
          </a:prstGeom>
        </p:spPr>
      </p:pic>
    </p:spTree>
    <p:extLst>
      <p:ext uri="{BB962C8B-B14F-4D97-AF65-F5344CB8AC3E}">
        <p14:creationId xmlns:p14="http://schemas.microsoft.com/office/powerpoint/2010/main" val="2559546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Transition to code</a:t>
            </a:r>
          </a:p>
        </p:txBody>
      </p:sp>
      <p:sp>
        <p:nvSpPr>
          <p:cNvPr id="3" name="Content Placeholder 2"/>
          <p:cNvSpPr>
            <a:spLocks noGrp="1"/>
          </p:cNvSpPr>
          <p:nvPr>
            <p:ph idx="1"/>
          </p:nvPr>
        </p:nvSpPr>
        <p:spPr/>
        <p:txBody>
          <a:bodyPr/>
          <a:lstStyle/>
          <a:p>
            <a:r>
              <a:rPr lang="en-US" dirty="0"/>
              <a:t>Visual Studio projects map to bounded context</a:t>
            </a:r>
          </a:p>
          <a:p>
            <a:r>
              <a:rPr lang="en-US" dirty="0"/>
              <a:t>Vocabulary scrub</a:t>
            </a:r>
          </a:p>
          <a:p>
            <a:pPr lvl="1"/>
            <a:r>
              <a:rPr lang="en-US" dirty="0"/>
              <a:t>A “value object” is not a .NET value type</a:t>
            </a:r>
          </a:p>
          <a:p>
            <a:pPr lvl="1"/>
            <a:r>
              <a:rPr lang="en-US" dirty="0"/>
              <a:t>A “domain entity” is not an Entity Framework entity</a:t>
            </a:r>
          </a:p>
          <a:p>
            <a:pPr lvl="1"/>
            <a:r>
              <a:rPr lang="en-US" dirty="0"/>
              <a:t>A “domain service” is not a web service</a:t>
            </a:r>
          </a:p>
          <a:p>
            <a:pPr lvl="1"/>
            <a:r>
              <a:rPr lang="en-US" dirty="0"/>
              <a:t>An “aggregate” is not simply object composition </a:t>
            </a:r>
          </a:p>
        </p:txBody>
      </p:sp>
    </p:spTree>
    <p:extLst>
      <p:ext uri="{BB962C8B-B14F-4D97-AF65-F5344CB8AC3E}">
        <p14:creationId xmlns:p14="http://schemas.microsoft.com/office/powerpoint/2010/main" val="4173892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entities</a:t>
            </a:r>
          </a:p>
        </p:txBody>
      </p:sp>
      <p:sp>
        <p:nvSpPr>
          <p:cNvPr id="3" name="Content Placeholder 2"/>
          <p:cNvSpPr>
            <a:spLocks noGrp="1"/>
          </p:cNvSpPr>
          <p:nvPr>
            <p:ph idx="1"/>
          </p:nvPr>
        </p:nvSpPr>
        <p:spPr/>
        <p:txBody>
          <a:bodyPr/>
          <a:lstStyle/>
          <a:p>
            <a:r>
              <a:rPr lang="en-US" dirty="0"/>
              <a:t>Unique identity (within scope)</a:t>
            </a:r>
          </a:p>
          <a:p>
            <a:r>
              <a:rPr lang="en-US" dirty="0"/>
              <a:t>Mutable</a:t>
            </a:r>
          </a:p>
          <a:p>
            <a:r>
              <a:rPr lang="en-US" dirty="0"/>
              <a:t>Behaviors and attributes reflect ubiquitous language</a:t>
            </a:r>
          </a:p>
          <a:p>
            <a:r>
              <a:rPr lang="en-US" dirty="0"/>
              <a:t>Constructor provides unique identity and invariants</a:t>
            </a:r>
          </a:p>
          <a:p>
            <a:r>
              <a:rPr lang="en-US" dirty="0"/>
              <a:t>Reject undue influence from data model</a:t>
            </a:r>
          </a:p>
        </p:txBody>
      </p:sp>
    </p:spTree>
    <p:extLst>
      <p:ext uri="{BB962C8B-B14F-4D97-AF65-F5344CB8AC3E}">
        <p14:creationId xmlns:p14="http://schemas.microsoft.com/office/powerpoint/2010/main" val="3148799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Objects</a:t>
            </a:r>
          </a:p>
        </p:txBody>
      </p:sp>
      <p:sp>
        <p:nvSpPr>
          <p:cNvPr id="3" name="Content Placeholder 2"/>
          <p:cNvSpPr>
            <a:spLocks noGrp="1"/>
          </p:cNvSpPr>
          <p:nvPr>
            <p:ph idx="1"/>
          </p:nvPr>
        </p:nvSpPr>
        <p:spPr/>
        <p:txBody>
          <a:bodyPr/>
          <a:lstStyle/>
          <a:p>
            <a:r>
              <a:rPr lang="en-US" dirty="0"/>
              <a:t>Measure, quantify, describe</a:t>
            </a:r>
          </a:p>
          <a:p>
            <a:r>
              <a:rPr lang="en-US" dirty="0"/>
              <a:t>Immutable</a:t>
            </a:r>
          </a:p>
          <a:p>
            <a:pPr lvl="1"/>
            <a:r>
              <a:rPr lang="en-US" dirty="0"/>
              <a:t>Constructor call provides all attribute values</a:t>
            </a:r>
          </a:p>
          <a:p>
            <a:pPr lvl="1"/>
            <a:r>
              <a:rPr lang="en-US" dirty="0"/>
              <a:t>No public or hidden methods to change values</a:t>
            </a:r>
          </a:p>
          <a:p>
            <a:r>
              <a:rPr lang="en-US" dirty="0"/>
              <a:t>Not unique</a:t>
            </a:r>
          </a:p>
          <a:p>
            <a:r>
              <a:rPr lang="en-US" dirty="0"/>
              <a:t>Compare using value equality</a:t>
            </a:r>
          </a:p>
          <a:p>
            <a:r>
              <a:rPr lang="en-US" dirty="0"/>
              <a:t>Side-effect-free behaviors</a:t>
            </a:r>
          </a:p>
          <a:p>
            <a:r>
              <a:rPr lang="en-US" dirty="0"/>
              <a:t>Conceptually whole</a:t>
            </a:r>
          </a:p>
        </p:txBody>
      </p:sp>
    </p:spTree>
    <p:extLst>
      <p:ext uri="{BB962C8B-B14F-4D97-AF65-F5344CB8AC3E}">
        <p14:creationId xmlns:p14="http://schemas.microsoft.com/office/powerpoint/2010/main" val="3012851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Aggregates</a:t>
            </a:r>
          </a:p>
        </p:txBody>
      </p:sp>
      <p:sp>
        <p:nvSpPr>
          <p:cNvPr id="3" name="Content Placeholder 2"/>
          <p:cNvSpPr>
            <a:spLocks noGrp="1"/>
          </p:cNvSpPr>
          <p:nvPr>
            <p:ph idx="1"/>
          </p:nvPr>
        </p:nvSpPr>
        <p:spPr/>
        <p:txBody>
          <a:bodyPr/>
          <a:lstStyle/>
          <a:p>
            <a:r>
              <a:rPr lang="en-US" dirty="0"/>
              <a:t>Group of related domain entities and value objects</a:t>
            </a:r>
          </a:p>
          <a:p>
            <a:r>
              <a:rPr lang="en-US" dirty="0"/>
              <a:t>Root entity provides aggregate identity</a:t>
            </a:r>
          </a:p>
          <a:p>
            <a:r>
              <a:rPr lang="en-US" dirty="0"/>
              <a:t>Access to contained objects must go through aggregate</a:t>
            </a:r>
          </a:p>
          <a:p>
            <a:r>
              <a:rPr lang="en-US" dirty="0"/>
              <a:t>Boundary is transactional consistency</a:t>
            </a:r>
          </a:p>
          <a:p>
            <a:pPr lvl="1"/>
            <a:r>
              <a:rPr lang="en-US" dirty="0"/>
              <a:t>Immediate consistency within aggregate</a:t>
            </a:r>
          </a:p>
          <a:p>
            <a:pPr lvl="1"/>
            <a:r>
              <a:rPr lang="en-US" dirty="0"/>
              <a:t>Not open-ended </a:t>
            </a:r>
          </a:p>
          <a:p>
            <a:pPr lvl="1"/>
            <a:r>
              <a:rPr lang="en-US" dirty="0"/>
              <a:t>Lazy loading from persistence layer</a:t>
            </a:r>
          </a:p>
          <a:p>
            <a:pPr lvl="1"/>
            <a:r>
              <a:rPr lang="en-US" dirty="0"/>
              <a:t>Limited by scalability and performance</a:t>
            </a:r>
          </a:p>
          <a:p>
            <a:pPr lvl="1"/>
            <a:r>
              <a:rPr lang="en-US" dirty="0"/>
              <a:t>Eventual consistency may be OK outside aggregate</a:t>
            </a:r>
          </a:p>
        </p:txBody>
      </p:sp>
    </p:spTree>
    <p:extLst>
      <p:ext uri="{BB962C8B-B14F-4D97-AF65-F5344CB8AC3E}">
        <p14:creationId xmlns:p14="http://schemas.microsoft.com/office/powerpoint/2010/main" val="2238691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services</a:t>
            </a:r>
          </a:p>
        </p:txBody>
      </p:sp>
      <p:sp>
        <p:nvSpPr>
          <p:cNvPr id="3" name="Content Placeholder 2"/>
          <p:cNvSpPr>
            <a:spLocks noGrp="1"/>
          </p:cNvSpPr>
          <p:nvPr>
            <p:ph idx="1"/>
          </p:nvPr>
        </p:nvSpPr>
        <p:spPr/>
        <p:txBody>
          <a:bodyPr/>
          <a:lstStyle/>
          <a:p>
            <a:r>
              <a:rPr lang="en-US" dirty="0"/>
              <a:t>Stateless</a:t>
            </a:r>
          </a:p>
          <a:p>
            <a:r>
              <a:rPr lang="en-US" dirty="0"/>
              <a:t>Domain process that is not a natural responsibility of any aggregate, entity, or value object</a:t>
            </a:r>
          </a:p>
          <a:p>
            <a:r>
              <a:rPr lang="en-US" dirty="0"/>
              <a:t>Fine-grained</a:t>
            </a:r>
          </a:p>
          <a:p>
            <a:r>
              <a:rPr lang="en-US" dirty="0"/>
              <a:t>Clearly expressed in the ubiquitous language</a:t>
            </a:r>
          </a:p>
        </p:txBody>
      </p:sp>
    </p:spTree>
    <p:extLst>
      <p:ext uri="{BB962C8B-B14F-4D97-AF65-F5344CB8AC3E}">
        <p14:creationId xmlns:p14="http://schemas.microsoft.com/office/powerpoint/2010/main" val="3229886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covered</a:t>
            </a:r>
          </a:p>
        </p:txBody>
      </p:sp>
      <p:sp>
        <p:nvSpPr>
          <p:cNvPr id="3" name="Content Placeholder 2"/>
          <p:cNvSpPr>
            <a:spLocks noGrp="1"/>
          </p:cNvSpPr>
          <p:nvPr>
            <p:ph idx="1"/>
          </p:nvPr>
        </p:nvSpPr>
        <p:spPr/>
        <p:txBody>
          <a:bodyPr/>
          <a:lstStyle/>
          <a:p>
            <a:r>
              <a:rPr lang="en-US" dirty="0"/>
              <a:t>Persistence</a:t>
            </a:r>
          </a:p>
          <a:p>
            <a:r>
              <a:rPr lang="en-US" dirty="0"/>
              <a:t>Domain events</a:t>
            </a:r>
            <a:r>
              <a:rPr lang="en-US" baseline="0" dirty="0"/>
              <a:t> and event flow</a:t>
            </a:r>
          </a:p>
          <a:p>
            <a:r>
              <a:rPr lang="en-US" dirty="0"/>
              <a:t>Event stores and messaging</a:t>
            </a:r>
            <a:endParaRPr lang="en-US" baseline="0" dirty="0"/>
          </a:p>
          <a:p>
            <a:r>
              <a:rPr lang="en-US" baseline="0" dirty="0"/>
              <a:t>Publishing and subscription</a:t>
            </a:r>
          </a:p>
          <a:p>
            <a:r>
              <a:rPr lang="en-US" dirty="0"/>
              <a:t>Domain driven testing</a:t>
            </a:r>
          </a:p>
          <a:p>
            <a:r>
              <a:rPr lang="en-US" dirty="0"/>
              <a:t>More…</a:t>
            </a:r>
          </a:p>
        </p:txBody>
      </p:sp>
    </p:spTree>
    <p:extLst>
      <p:ext uri="{BB962C8B-B14F-4D97-AF65-F5344CB8AC3E}">
        <p14:creationId xmlns:p14="http://schemas.microsoft.com/office/powerpoint/2010/main" val="2880743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design smells</a:t>
            </a:r>
          </a:p>
        </p:txBody>
      </p:sp>
      <p:sp>
        <p:nvSpPr>
          <p:cNvPr id="3" name="Content Placeholder 2"/>
          <p:cNvSpPr>
            <a:spLocks noGrp="1"/>
          </p:cNvSpPr>
          <p:nvPr>
            <p:ph idx="1"/>
          </p:nvPr>
        </p:nvSpPr>
        <p:spPr/>
        <p:txBody>
          <a:bodyPr/>
          <a:lstStyle/>
          <a:p>
            <a:r>
              <a:rPr lang="en-US" dirty="0"/>
              <a:t>Separate analysis and design models</a:t>
            </a:r>
          </a:p>
          <a:p>
            <a:r>
              <a:rPr lang="en-US" dirty="0"/>
              <a:t>Manufacturing metaphor – design, then assemble</a:t>
            </a:r>
          </a:p>
          <a:p>
            <a:r>
              <a:rPr lang="en-US" dirty="0"/>
              <a:t>Design model only</a:t>
            </a:r>
          </a:p>
          <a:p>
            <a:r>
              <a:rPr lang="en-US" dirty="0"/>
              <a:t>Technical terminology in the model</a:t>
            </a:r>
          </a:p>
          <a:p>
            <a:r>
              <a:rPr lang="en-US" dirty="0"/>
              <a:t>Naming problems in code</a:t>
            </a:r>
          </a:p>
          <a:p>
            <a:r>
              <a:rPr lang="en-US" dirty="0"/>
              <a:t>Test-driven design</a:t>
            </a:r>
          </a:p>
          <a:p>
            <a:r>
              <a:rPr lang="en-US" dirty="0"/>
              <a:t>No model</a:t>
            </a:r>
          </a:p>
        </p:txBody>
      </p:sp>
    </p:spTree>
    <p:extLst>
      <p:ext uri="{BB962C8B-B14F-4D97-AF65-F5344CB8AC3E}">
        <p14:creationId xmlns:p14="http://schemas.microsoft.com/office/powerpoint/2010/main" val="1796882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Driven Design</a:t>
            </a:r>
          </a:p>
        </p:txBody>
      </p:sp>
      <p:sp>
        <p:nvSpPr>
          <p:cNvPr id="3" name="Content Placeholder 2"/>
          <p:cNvSpPr>
            <a:spLocks noGrp="1"/>
          </p:cNvSpPr>
          <p:nvPr>
            <p:ph idx="1"/>
          </p:nvPr>
        </p:nvSpPr>
        <p:spPr/>
        <p:txBody>
          <a:bodyPr/>
          <a:lstStyle/>
          <a:p>
            <a:r>
              <a:rPr lang="en-US" dirty="0"/>
              <a:t>What?</a:t>
            </a:r>
          </a:p>
          <a:p>
            <a:r>
              <a:rPr lang="en-US" dirty="0"/>
              <a:t>Why?</a:t>
            </a:r>
          </a:p>
          <a:p>
            <a:r>
              <a:rPr lang="en-US" dirty="0"/>
              <a:t>How?</a:t>
            </a:r>
          </a:p>
        </p:txBody>
      </p:sp>
    </p:spTree>
    <p:extLst>
      <p:ext uri="{BB962C8B-B14F-4D97-AF65-F5344CB8AC3E}">
        <p14:creationId xmlns:p14="http://schemas.microsoft.com/office/powerpoint/2010/main" val="8665783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Driven Design</a:t>
            </a:r>
          </a:p>
        </p:txBody>
      </p:sp>
      <p:sp>
        <p:nvSpPr>
          <p:cNvPr id="3" name="Content Placeholder 2"/>
          <p:cNvSpPr>
            <a:spLocks noGrp="1"/>
          </p:cNvSpPr>
          <p:nvPr>
            <p:ph idx="1"/>
          </p:nvPr>
        </p:nvSpPr>
        <p:spPr/>
        <p:txBody>
          <a:bodyPr/>
          <a:lstStyle/>
          <a:p>
            <a:r>
              <a:rPr lang="en-US" dirty="0"/>
              <a:t>What?</a:t>
            </a:r>
          </a:p>
          <a:p>
            <a:pPr lvl="1"/>
            <a:r>
              <a:rPr lang="en-US" dirty="0"/>
              <a:t>A design paradigm based on business model</a:t>
            </a:r>
          </a:p>
          <a:p>
            <a:r>
              <a:rPr lang="en-US" dirty="0"/>
              <a:t>Why?</a:t>
            </a:r>
          </a:p>
          <a:p>
            <a:pPr lvl="1"/>
            <a:r>
              <a:rPr lang="en-US" dirty="0"/>
              <a:t>Replace</a:t>
            </a:r>
            <a:r>
              <a:rPr lang="en-US" baseline="0" dirty="0"/>
              <a:t> complexity with clarity</a:t>
            </a:r>
            <a:endParaRPr lang="en-US" dirty="0"/>
          </a:p>
          <a:p>
            <a:r>
              <a:rPr lang="en-US" dirty="0"/>
              <a:t>How?</a:t>
            </a:r>
          </a:p>
          <a:p>
            <a:pPr lvl="1"/>
            <a:r>
              <a:rPr lang="en-US" dirty="0"/>
              <a:t>Use ubiquitous language and DDD patterns for modeling and implementation</a:t>
            </a:r>
          </a:p>
        </p:txBody>
      </p:sp>
    </p:spTree>
    <p:extLst>
      <p:ext uri="{BB962C8B-B14F-4D97-AF65-F5344CB8AC3E}">
        <p14:creationId xmlns:p14="http://schemas.microsoft.com/office/powerpoint/2010/main" val="910932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Text Placeholder 2"/>
          <p:cNvSpPr>
            <a:spLocks noGrp="1"/>
          </p:cNvSpPr>
          <p:nvPr>
            <p:ph idx="1"/>
          </p:nvPr>
        </p:nvSpPr>
        <p:spPr/>
        <p:txBody>
          <a:bodyPr>
            <a:normAutofit fontScale="92500" lnSpcReduction="20000"/>
          </a:bodyPr>
          <a:lstStyle/>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Char char=" "/>
              <a:tabLst/>
              <a:defRPr/>
            </a:pPr>
            <a:r>
              <a:rPr lang="en-US" dirty="0"/>
              <a:t>Domain-Driven Design (Eric Evans)</a:t>
            </a:r>
            <a:r>
              <a:rPr lang="en-US" sz="2000" kern="1200" dirty="0">
                <a:solidFill>
                  <a:schemeClr val="tx1">
                    <a:lumMod val="75000"/>
                    <a:lumOff val="25000"/>
                  </a:schemeClr>
                </a:solidFill>
                <a:effectLst/>
                <a:latin typeface="+mn-lt"/>
                <a:ea typeface="+mn-ea"/>
                <a:cs typeface="+mn-cs"/>
              </a:rPr>
              <a:t> </a:t>
            </a:r>
          </a:p>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Char char=" "/>
              <a:tabLst/>
              <a:defRPr/>
            </a:pPr>
            <a:r>
              <a:rPr lang="en-US" sz="2000" kern="1200" dirty="0">
                <a:solidFill>
                  <a:schemeClr val="tx1">
                    <a:lumMod val="75000"/>
                    <a:lumOff val="25000"/>
                  </a:schemeClr>
                </a:solidFill>
                <a:effectLst/>
                <a:latin typeface="+mn-lt"/>
                <a:ea typeface="+mn-ea"/>
                <a:cs typeface="+mn-cs"/>
              </a:rPr>
              <a:t>Implementing Domain-Driven Design</a:t>
            </a:r>
            <a:r>
              <a:rPr lang="en-US" sz="2000" kern="1200" baseline="0" dirty="0">
                <a:solidFill>
                  <a:schemeClr val="tx1">
                    <a:lumMod val="75000"/>
                    <a:lumOff val="25000"/>
                  </a:schemeClr>
                </a:solidFill>
                <a:effectLst/>
                <a:latin typeface="+mn-lt"/>
                <a:ea typeface="+mn-ea"/>
                <a:cs typeface="+mn-cs"/>
              </a:rPr>
              <a:t> (Vaughn Vernon)</a:t>
            </a:r>
            <a:endParaRPr lang="en-US" dirty="0">
              <a:effectLst/>
            </a:endParaRPr>
          </a:p>
          <a:p>
            <a:pPr rtl="0" eaLnBrk="1" latinLnBrk="0" hangingPunct="1"/>
            <a:r>
              <a:rPr lang="en-US" sz="2000" kern="1200" dirty="0">
                <a:solidFill>
                  <a:schemeClr val="tx1">
                    <a:lumMod val="75000"/>
                    <a:lumOff val="25000"/>
                  </a:schemeClr>
                </a:solidFill>
                <a:effectLst/>
                <a:latin typeface="+mn-lt"/>
                <a:ea typeface="+mn-ea"/>
                <a:cs typeface="+mn-cs"/>
              </a:rPr>
              <a:t> .NET Implementation of Vaughn Vernon’s Sample Project</a:t>
            </a:r>
            <a:endParaRPr lang="en-US" dirty="0">
              <a:effectLst/>
            </a:endParaRPr>
          </a:p>
          <a:p>
            <a:pPr lvl="1" rtl="0" eaLnBrk="1" latinLnBrk="0" hangingPunct="1"/>
            <a:r>
              <a:rPr lang="en-US" sz="1800" kern="1200" dirty="0">
                <a:solidFill>
                  <a:schemeClr val="tx1">
                    <a:lumMod val="75000"/>
                    <a:lumOff val="25000"/>
                  </a:schemeClr>
                </a:solidFill>
                <a:effectLst/>
                <a:latin typeface="+mn-lt"/>
                <a:ea typeface="+mn-ea"/>
                <a:cs typeface="+mn-cs"/>
                <a:hlinkClick r:id="rId2"/>
              </a:rPr>
              <a:t>https://github.com/VaughnVernon/IDDD_Samples_NET/</a:t>
            </a:r>
            <a:endParaRPr lang="en-US" dirty="0"/>
          </a:p>
          <a:p>
            <a:r>
              <a:rPr lang="en-US" dirty="0"/>
              <a:t>Microsoft .NET: Architecting Applications for the Enterprise (Dino Esposito)</a:t>
            </a:r>
          </a:p>
          <a:p>
            <a:r>
              <a:rPr lang="en-US" dirty="0"/>
              <a:t>Domain-Driven Design Quickly (Abel Avram, Floyd Marinescu)</a:t>
            </a:r>
          </a:p>
          <a:p>
            <a:r>
              <a:rPr lang="en-US" dirty="0"/>
              <a:t>What I’ve Learned Since the Book (Eric</a:t>
            </a:r>
            <a:r>
              <a:rPr lang="en-US" baseline="0" dirty="0"/>
              <a:t> Evans, presentation)</a:t>
            </a:r>
          </a:p>
          <a:p>
            <a:endParaRPr lang="en-US" baseline="0" dirty="0"/>
          </a:p>
          <a:p>
            <a:r>
              <a:rPr lang="en-US" baseline="0" dirty="0"/>
              <a:t>Diane Wilson</a:t>
            </a:r>
          </a:p>
          <a:p>
            <a:pPr lvl="1"/>
            <a:r>
              <a:rPr lang="en-US" baseline="0" dirty="0">
                <a:hlinkClick r:id="rId3"/>
              </a:rPr>
              <a:t>https://github.com/cyloncat/TriNUG_DDD_SIGs</a:t>
            </a:r>
            <a:endParaRPr lang="en-US" baseline="0" dirty="0"/>
          </a:p>
          <a:p>
            <a:pPr lvl="1"/>
            <a:r>
              <a:rPr lang="en-US" baseline="0" dirty="0">
                <a:hlinkClick r:id="rId4"/>
              </a:rPr>
              <a:t>dianewilson@outlook.com</a:t>
            </a:r>
            <a:endParaRPr lang="en-US" baseline="0" dirty="0"/>
          </a:p>
          <a:p>
            <a:pPr lvl="1"/>
            <a:r>
              <a:rPr lang="en-US" baseline="0" dirty="0"/>
              <a:t>@dianewilsonnc</a:t>
            </a:r>
            <a:endParaRPr lang="en-US" dirty="0"/>
          </a:p>
        </p:txBody>
      </p:sp>
    </p:spTree>
    <p:extLst>
      <p:ext uri="{BB962C8B-B14F-4D97-AF65-F5344CB8AC3E}">
        <p14:creationId xmlns:p14="http://schemas.microsoft.com/office/powerpoint/2010/main" val="4142868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Domain Driven Design?</a:t>
            </a:r>
          </a:p>
        </p:txBody>
      </p:sp>
      <p:sp>
        <p:nvSpPr>
          <p:cNvPr id="3" name="Content Placeholder 2"/>
          <p:cNvSpPr>
            <a:spLocks noGrp="1"/>
          </p:cNvSpPr>
          <p:nvPr>
            <p:ph idx="1"/>
          </p:nvPr>
        </p:nvSpPr>
        <p:spPr/>
        <p:txBody>
          <a:bodyPr/>
          <a:lstStyle/>
          <a:p>
            <a:r>
              <a:rPr lang="en-US" dirty="0"/>
              <a:t>Aligning your application design with your application business model</a:t>
            </a:r>
          </a:p>
          <a:p>
            <a:endParaRPr lang="en-US" dirty="0"/>
          </a:p>
          <a:p>
            <a:endParaRPr lang="en-US" dirty="0"/>
          </a:p>
          <a:p>
            <a:endParaRPr lang="en-US" dirty="0"/>
          </a:p>
          <a:p>
            <a:endParaRPr lang="en-US" dirty="0"/>
          </a:p>
          <a:p>
            <a:endParaRPr lang="en-US" dirty="0"/>
          </a:p>
          <a:p>
            <a:endParaRPr lang="en-US" dirty="0"/>
          </a:p>
          <a:p>
            <a:r>
              <a:rPr lang="en-US" dirty="0"/>
              <a:t>In Domain Driven Design, there is only one model, your domain model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9067" y="2285332"/>
            <a:ext cx="4314825" cy="2647950"/>
          </a:xfrm>
          <a:prstGeom prst="rect">
            <a:avLst/>
          </a:prstGeom>
        </p:spPr>
      </p:pic>
    </p:spTree>
    <p:extLst>
      <p:ext uri="{BB962C8B-B14F-4D97-AF65-F5344CB8AC3E}">
        <p14:creationId xmlns:p14="http://schemas.microsoft.com/office/powerpoint/2010/main" val="1544877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It’s about managing complexity</a:t>
            </a:r>
          </a:p>
        </p:txBody>
      </p:sp>
      <p:sp>
        <p:nvSpPr>
          <p:cNvPr id="4" name="Content Placeholder 3"/>
          <p:cNvSpPr>
            <a:spLocks noGrp="1"/>
          </p:cNvSpPr>
          <p:nvPr>
            <p:ph sz="half" idx="1"/>
          </p:nvPr>
        </p:nvSpPr>
        <p:spPr/>
        <p:txBody>
          <a:bodyPr/>
          <a:lstStyle/>
          <a:p>
            <a:r>
              <a:rPr lang="en-US" dirty="0"/>
              <a:t>Simple in concept</a:t>
            </a:r>
          </a:p>
        </p:txBody>
      </p:sp>
      <p:sp>
        <p:nvSpPr>
          <p:cNvPr id="5" name="Content Placeholder 4"/>
          <p:cNvSpPr>
            <a:spLocks noGrp="1"/>
          </p:cNvSpPr>
          <p:nvPr>
            <p:ph sz="half" idx="2"/>
          </p:nvPr>
        </p:nvSpPr>
        <p:spPr/>
        <p:txBody>
          <a:bodyPr/>
          <a:lstStyle/>
          <a:p>
            <a:r>
              <a:rPr lang="en-US" dirty="0"/>
              <a:t>Difficult in practice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4941" y="2339125"/>
            <a:ext cx="4572000" cy="3429000"/>
          </a:xfrm>
          <a:prstGeom prst="rect">
            <a:avLst/>
          </a:prstGeom>
        </p:spPr>
      </p:pic>
      <p:pic>
        <p:nvPicPr>
          <p:cNvPr id="7" name="Picture 6"/>
          <p:cNvPicPr>
            <a:picLocks noChangeAspect="1"/>
          </p:cNvPicPr>
          <p:nvPr/>
        </p:nvPicPr>
        <p:blipFill>
          <a:blip r:embed="rId3"/>
          <a:stretch>
            <a:fillRect/>
          </a:stretch>
        </p:blipFill>
        <p:spPr>
          <a:xfrm>
            <a:off x="1354371" y="2274735"/>
            <a:ext cx="4042871" cy="3529969"/>
          </a:xfrm>
          <a:prstGeom prst="rect">
            <a:avLst/>
          </a:prstGeom>
        </p:spPr>
      </p:pic>
    </p:spTree>
    <p:extLst>
      <p:ext uri="{BB962C8B-B14F-4D97-AF65-F5344CB8AC3E}">
        <p14:creationId xmlns:p14="http://schemas.microsoft.com/office/powerpoint/2010/main" val="3149819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this “Domain” you speak of?</a:t>
            </a:r>
          </a:p>
        </p:txBody>
      </p:sp>
      <p:sp>
        <p:nvSpPr>
          <p:cNvPr id="3" name="Content Placeholder 2"/>
          <p:cNvSpPr>
            <a:spLocks noGrp="1"/>
          </p:cNvSpPr>
          <p:nvPr>
            <p:ph idx="1"/>
          </p:nvPr>
        </p:nvSpPr>
        <p:spPr/>
        <p:txBody>
          <a:bodyPr/>
          <a:lstStyle/>
          <a:p>
            <a:r>
              <a:rPr lang="en-US" dirty="0"/>
              <a:t>Real-world businesses that rely on complex software…</a:t>
            </a:r>
          </a:p>
          <a:p>
            <a:pPr lvl="1"/>
            <a:r>
              <a:rPr lang="en-US" dirty="0"/>
              <a:t>Health care delivery</a:t>
            </a:r>
          </a:p>
          <a:p>
            <a:pPr lvl="1"/>
            <a:r>
              <a:rPr lang="en-US" dirty="0"/>
              <a:t>Oil markets</a:t>
            </a:r>
          </a:p>
          <a:p>
            <a:pPr lvl="1"/>
            <a:r>
              <a:rPr lang="en-US" dirty="0"/>
              <a:t>Air traffic control</a:t>
            </a:r>
          </a:p>
          <a:p>
            <a:pPr lvl="1"/>
            <a:r>
              <a:rPr lang="en-US" dirty="0"/>
              <a:t>Power grid management</a:t>
            </a:r>
          </a:p>
          <a:p>
            <a:r>
              <a:rPr lang="en-US" dirty="0"/>
              <a:t>Multiple disciplines</a:t>
            </a:r>
          </a:p>
          <a:p>
            <a:r>
              <a:rPr lang="en-US" dirty="0"/>
              <a:t>Real world impacts</a:t>
            </a:r>
          </a:p>
        </p:txBody>
      </p:sp>
    </p:spTree>
    <p:extLst>
      <p:ext uri="{BB962C8B-B14F-4D97-AF65-F5344CB8AC3E}">
        <p14:creationId xmlns:p14="http://schemas.microsoft.com/office/powerpoint/2010/main" val="1618262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Architecture</a:t>
            </a:r>
          </a:p>
          <a:p>
            <a:r>
              <a:rPr lang="en-US" dirty="0"/>
              <a:t>Ubiquitous Language and Domain Model</a:t>
            </a:r>
          </a:p>
          <a:p>
            <a:r>
              <a:rPr lang="en-US" dirty="0"/>
              <a:t>Domains and subdomains</a:t>
            </a:r>
          </a:p>
          <a:p>
            <a:r>
              <a:rPr lang="en-US" dirty="0"/>
              <a:t>Bounded Contexts and Context Maps</a:t>
            </a:r>
          </a:p>
          <a:p>
            <a:r>
              <a:rPr lang="en-US" dirty="0"/>
              <a:t>Transition</a:t>
            </a:r>
            <a:r>
              <a:rPr lang="en-US" baseline="0" dirty="0"/>
              <a:t> to code</a:t>
            </a:r>
          </a:p>
        </p:txBody>
      </p:sp>
    </p:spTree>
    <p:extLst>
      <p:ext uri="{BB962C8B-B14F-4D97-AF65-F5344CB8AC3E}">
        <p14:creationId xmlns:p14="http://schemas.microsoft.com/office/powerpoint/2010/main" val="2186385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p>
        </p:txBody>
      </p:sp>
      <p:pic>
        <p:nvPicPr>
          <p:cNvPr id="4" name="Content Placeholder 3"/>
          <p:cNvPicPr>
            <a:picLocks noGrp="1" noChangeAspect="1"/>
          </p:cNvPicPr>
          <p:nvPr>
            <p:ph idx="1"/>
          </p:nvPr>
        </p:nvPicPr>
        <p:blipFill>
          <a:blip r:embed="rId3"/>
          <a:stretch>
            <a:fillRect/>
          </a:stretch>
        </p:blipFill>
        <p:spPr>
          <a:xfrm>
            <a:off x="8295432" y="1982897"/>
            <a:ext cx="2987172" cy="4022725"/>
          </a:xfrm>
          <a:prstGeom prst="rect">
            <a:avLst/>
          </a:prstGeom>
        </p:spPr>
      </p:pic>
      <p:sp>
        <p:nvSpPr>
          <p:cNvPr id="5" name="Text Placeholder 4"/>
          <p:cNvSpPr>
            <a:spLocks noGrp="1"/>
          </p:cNvSpPr>
          <p:nvPr>
            <p:ph type="body" idx="4294967295"/>
          </p:nvPr>
        </p:nvSpPr>
        <p:spPr/>
        <p:txBody>
          <a:bodyPr/>
          <a:lstStyle/>
          <a:p>
            <a:r>
              <a:rPr lang="en-US" dirty="0"/>
              <a:t>Layered</a:t>
            </a:r>
          </a:p>
          <a:p>
            <a:r>
              <a:rPr lang="en-US" dirty="0"/>
              <a:t>User Interface and application(s) are outside the domain</a:t>
            </a:r>
          </a:p>
          <a:p>
            <a:r>
              <a:rPr lang="en-US" dirty="0"/>
              <a:t>Infrastructure is outside the domain</a:t>
            </a:r>
          </a:p>
          <a:p>
            <a:pPr lvl="1"/>
            <a:r>
              <a:rPr lang="en-US" dirty="0"/>
              <a:t>Communications</a:t>
            </a:r>
          </a:p>
          <a:p>
            <a:pPr lvl="1"/>
            <a:r>
              <a:rPr lang="en-US" dirty="0"/>
              <a:t>Messaging</a:t>
            </a:r>
          </a:p>
          <a:p>
            <a:pPr lvl="1"/>
            <a:r>
              <a:rPr lang="en-US" dirty="0"/>
              <a:t>Repository</a:t>
            </a:r>
          </a:p>
          <a:p>
            <a:pPr lvl="0"/>
            <a:r>
              <a:rPr lang="en-US" dirty="0"/>
              <a:t>Security?</a:t>
            </a:r>
          </a:p>
        </p:txBody>
      </p:sp>
    </p:spTree>
    <p:extLst>
      <p:ext uri="{BB962C8B-B14F-4D97-AF65-F5344CB8AC3E}">
        <p14:creationId xmlns:p14="http://schemas.microsoft.com/office/powerpoint/2010/main" val="83088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p>
        </p:txBody>
      </p:sp>
      <p:pic>
        <p:nvPicPr>
          <p:cNvPr id="4" name="Content Placeholder 3"/>
          <p:cNvPicPr>
            <a:picLocks noGrp="1" noChangeAspect="1"/>
          </p:cNvPicPr>
          <p:nvPr>
            <p:ph idx="1"/>
          </p:nvPr>
        </p:nvPicPr>
        <p:blipFill>
          <a:blip r:embed="rId3"/>
          <a:stretch>
            <a:fillRect/>
          </a:stretch>
        </p:blipFill>
        <p:spPr>
          <a:xfrm>
            <a:off x="7001714" y="1936415"/>
            <a:ext cx="4301968" cy="4022725"/>
          </a:xfrm>
          <a:prstGeom prst="rect">
            <a:avLst/>
          </a:prstGeom>
        </p:spPr>
      </p:pic>
      <p:sp>
        <p:nvSpPr>
          <p:cNvPr id="5" name="Text Placeholder 4"/>
          <p:cNvSpPr>
            <a:spLocks noGrp="1"/>
          </p:cNvSpPr>
          <p:nvPr>
            <p:ph type="body" idx="4294967295"/>
          </p:nvPr>
        </p:nvSpPr>
        <p:spPr/>
        <p:txBody>
          <a:bodyPr/>
          <a:lstStyle/>
          <a:p>
            <a:r>
              <a:rPr lang="en-US" dirty="0"/>
              <a:t>Domain Driven Design supports many architectures</a:t>
            </a:r>
          </a:p>
          <a:p>
            <a:pPr lvl="1"/>
            <a:r>
              <a:rPr lang="en-US" dirty="0"/>
              <a:t>Desktop</a:t>
            </a:r>
          </a:p>
          <a:p>
            <a:pPr lvl="1"/>
            <a:r>
              <a:rPr lang="en-US" dirty="0"/>
              <a:t>Web</a:t>
            </a:r>
          </a:p>
          <a:p>
            <a:pPr lvl="1"/>
            <a:r>
              <a:rPr lang="en-US" dirty="0"/>
              <a:t>Mobile</a:t>
            </a:r>
          </a:p>
          <a:p>
            <a:pPr lvl="1"/>
            <a:r>
              <a:rPr lang="en-US" dirty="0"/>
              <a:t>Services</a:t>
            </a:r>
          </a:p>
          <a:p>
            <a:pPr lvl="1"/>
            <a:r>
              <a:rPr lang="en-US" dirty="0"/>
              <a:t>Event-driven</a:t>
            </a:r>
          </a:p>
          <a:p>
            <a:pPr lvl="1"/>
            <a:r>
              <a:rPr lang="en-US" dirty="0"/>
              <a:t>Event Sourcing</a:t>
            </a:r>
          </a:p>
          <a:p>
            <a:pPr lvl="1"/>
            <a:r>
              <a:rPr lang="en-US" dirty="0"/>
              <a:t>CQRS</a:t>
            </a:r>
          </a:p>
          <a:p>
            <a:pPr lvl="1"/>
            <a:r>
              <a:rPr lang="en-US" dirty="0"/>
              <a:t>Data</a:t>
            </a:r>
            <a:r>
              <a:rPr lang="en-US" baseline="0" dirty="0"/>
              <a:t> Fabric</a:t>
            </a:r>
          </a:p>
          <a:p>
            <a:pPr lvl="1"/>
            <a:r>
              <a:rPr lang="en-US" baseline="0" dirty="0"/>
              <a:t>Distributed</a:t>
            </a:r>
            <a:endParaRPr lang="en-US" dirty="0"/>
          </a:p>
        </p:txBody>
      </p:sp>
    </p:spTree>
    <p:extLst>
      <p:ext uri="{BB962C8B-B14F-4D97-AF65-F5344CB8AC3E}">
        <p14:creationId xmlns:p14="http://schemas.microsoft.com/office/powerpoint/2010/main" val="329687356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1089</TotalTime>
  <Words>1358</Words>
  <Application>Microsoft Office PowerPoint</Application>
  <PresentationFormat>Widescreen</PresentationFormat>
  <Paragraphs>265</Paragraphs>
  <Slides>31</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Calibri</vt:lpstr>
      <vt:lpstr>Calibri Light</vt:lpstr>
      <vt:lpstr>Retrospect</vt:lpstr>
      <vt:lpstr>PowerPoint Presentation</vt:lpstr>
      <vt:lpstr>Domain Driven Design in 60 Minutes</vt:lpstr>
      <vt:lpstr>Domain Driven Design</vt:lpstr>
      <vt:lpstr>What is Domain Driven Design?</vt:lpstr>
      <vt:lpstr>It’s about managing complexity</vt:lpstr>
      <vt:lpstr>What is this “Domain” you speak of?</vt:lpstr>
      <vt:lpstr>Key points</vt:lpstr>
      <vt:lpstr>Architecture</vt:lpstr>
      <vt:lpstr>Architecture</vt:lpstr>
      <vt:lpstr>Ubiquitous language</vt:lpstr>
      <vt:lpstr>Ubiquitous language – an example</vt:lpstr>
      <vt:lpstr>PowerPoint Presentation</vt:lpstr>
      <vt:lpstr>Value and use of models</vt:lpstr>
      <vt:lpstr>Your ubiquitous language is your domain model</vt:lpstr>
      <vt:lpstr>From language to model to code</vt:lpstr>
      <vt:lpstr>Domain Driven Design Patterns</vt:lpstr>
      <vt:lpstr>Domains and subdomains</vt:lpstr>
      <vt:lpstr>Domains and bounded contexts</vt:lpstr>
      <vt:lpstr>Strategic questions</vt:lpstr>
      <vt:lpstr>Context maps</vt:lpstr>
      <vt:lpstr>Relationships between bounded contexts</vt:lpstr>
      <vt:lpstr>Evolved context map</vt:lpstr>
      <vt:lpstr>Transition to code</vt:lpstr>
      <vt:lpstr>Domain entities</vt:lpstr>
      <vt:lpstr>Value Objects</vt:lpstr>
      <vt:lpstr>Aggregates</vt:lpstr>
      <vt:lpstr>Domain services</vt:lpstr>
      <vt:lpstr>Not covered</vt:lpstr>
      <vt:lpstr>Domain design smells</vt:lpstr>
      <vt:lpstr>Domain Driven Design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Driven Design in 60 Minutes</dc:title>
  <dc:creator>Diane Wilson</dc:creator>
  <cp:lastModifiedBy>Diane Wilson</cp:lastModifiedBy>
  <cp:revision>50</cp:revision>
  <dcterms:created xsi:type="dcterms:W3CDTF">2016-10-23T13:46:11Z</dcterms:created>
  <dcterms:modified xsi:type="dcterms:W3CDTF">2016-10-28T20:43:50Z</dcterms:modified>
</cp:coreProperties>
</file>