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16" autoAdjust="0"/>
  </p:normalViewPr>
  <p:slideViewPr>
    <p:cSldViewPr snapToGrid="0">
      <p:cViewPr varScale="1">
        <p:scale>
          <a:sx n="94" d="100"/>
          <a:sy n="94" d="100"/>
        </p:scale>
        <p:origin x="102" y="540"/>
      </p:cViewPr>
      <p:guideLst/>
    </p:cSldViewPr>
  </p:slideViewPr>
  <p:outlineViewPr>
    <p:cViewPr>
      <p:scale>
        <a:sx n="33" d="100"/>
        <a:sy n="33" d="100"/>
      </p:scale>
      <p:origin x="0" y="-180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Diane Wilson</a:t>
            </a:r>
            <a:endParaRPr lang="en-US" dirty="0"/>
          </a:p>
          <a:p>
            <a:r>
              <a:rPr lang="en-US" dirty="0" smtClean="0"/>
              <a:t>Fujifilm Medical Systems</a:t>
            </a:r>
          </a:p>
        </p:txBody>
      </p:sp>
    </p:spTree>
    <p:extLst>
      <p:ext uri="{BB962C8B-B14F-4D97-AF65-F5344CB8AC3E}">
        <p14:creationId xmlns:p14="http://schemas.microsoft.com/office/powerpoint/2010/main" val="100153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</a:t>
            </a:r>
            <a:r>
              <a:rPr lang="en-US" baseline="0" dirty="0" smtClean="0"/>
              <a:t>e Objects or 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Reject undue influence of</a:t>
            </a:r>
            <a:r>
              <a:rPr lang="en-US" baseline="0" dirty="0" smtClean="0"/>
              <a:t> data model leakage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Am I modeling a thing in the domain, or does it measure,</a:t>
            </a:r>
            <a:r>
              <a:rPr lang="en-US" baseline="0" dirty="0" smtClean="0"/>
              <a:t> quantify, or describe?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If describing an element of the domain, must this model concept possess all or most of the value characteristics outlined previously?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Am I considering the use of an Entity only because the underlying data model must store the domain model object as an entity?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Am I using an Entity because the domain model requires unique identity, I care about individual instances, and I must manage a continuity of change over the object’s life cycle?</a:t>
            </a:r>
          </a:p>
          <a:p>
            <a:pPr marL="0" indent="0">
              <a:buNone/>
            </a:pPr>
            <a:r>
              <a:rPr lang="en-US" dirty="0" smtClean="0"/>
              <a:t>If your answers are “Describes, Yes, Yes, and No”, use a Value Object</a:t>
            </a:r>
          </a:p>
          <a:p>
            <a:pPr marL="0" indent="0">
              <a:buNone/>
            </a:pPr>
            <a:r>
              <a:rPr lang="en-US" dirty="0" smtClean="0"/>
              <a:t>Persistence is about storage, not your domain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data model should be subordinate to the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Domain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0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just a cluster or graph of related objects?</a:t>
            </a:r>
          </a:p>
          <a:p>
            <a:r>
              <a:rPr lang="en-US" dirty="0" smtClean="0"/>
              <a:t>What are the limits on size?</a:t>
            </a:r>
          </a:p>
          <a:p>
            <a:r>
              <a:rPr lang="en-US" dirty="0" smtClean="0"/>
              <a:t>If one aggregate references another, can you…</a:t>
            </a:r>
          </a:p>
          <a:p>
            <a:pPr lvl="1"/>
            <a:r>
              <a:rPr lang="en-US" dirty="0" smtClean="0"/>
              <a:t>Navigate deeply?</a:t>
            </a:r>
          </a:p>
          <a:p>
            <a:pPr lvl="1"/>
            <a:r>
              <a:rPr lang="en-US" dirty="0" smtClean="0"/>
              <a:t>Modify other aggregates?</a:t>
            </a:r>
          </a:p>
          <a:p>
            <a:r>
              <a:rPr lang="en-US" dirty="0" smtClean="0"/>
              <a:t>What about invariants and consistency?</a:t>
            </a:r>
          </a:p>
        </p:txBody>
      </p:sp>
    </p:spTree>
    <p:extLst>
      <p:ext uri="{BB962C8B-B14F-4D97-AF65-F5344CB8AC3E}">
        <p14:creationId xmlns:p14="http://schemas.microsoft.com/office/powerpoint/2010/main" val="369851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True Invariants in Consistency Boundaries</a:t>
            </a:r>
          </a:p>
          <a:p>
            <a:r>
              <a:rPr lang="en-US" dirty="0" smtClean="0"/>
              <a:t>Design Small Aggregates</a:t>
            </a:r>
          </a:p>
          <a:p>
            <a:pPr lvl="1"/>
            <a:r>
              <a:rPr lang="en-US" dirty="0" smtClean="0"/>
              <a:t>Don’t Trust Every Use Case</a:t>
            </a:r>
          </a:p>
          <a:p>
            <a:pPr lvl="0"/>
            <a:r>
              <a:rPr lang="en-US" dirty="0" smtClean="0"/>
              <a:t>Reference Other Aggregates by Identity</a:t>
            </a:r>
          </a:p>
          <a:p>
            <a:pPr lvl="1"/>
            <a:r>
              <a:rPr lang="en-US" dirty="0" smtClean="0"/>
              <a:t>Make aggregates work together</a:t>
            </a:r>
            <a:r>
              <a:rPr lang="en-US" baseline="0" dirty="0" smtClean="0"/>
              <a:t> through Identity references</a:t>
            </a:r>
          </a:p>
          <a:p>
            <a:pPr lvl="1"/>
            <a:r>
              <a:rPr lang="en-US" baseline="0" dirty="0" smtClean="0"/>
              <a:t>Model navigation</a:t>
            </a:r>
          </a:p>
          <a:p>
            <a:pPr lvl="1"/>
            <a:r>
              <a:rPr lang="en-US" baseline="0" dirty="0" smtClean="0"/>
              <a:t>Scalability and distribution</a:t>
            </a:r>
          </a:p>
          <a:p>
            <a:pPr lvl="0"/>
            <a:r>
              <a:rPr lang="en-US" dirty="0" smtClean="0"/>
              <a:t>Use Eventual Consistency Outside the Boundary</a:t>
            </a:r>
          </a:p>
          <a:p>
            <a:pPr lvl="1"/>
            <a:r>
              <a:rPr lang="en-US" dirty="0" smtClean="0"/>
              <a:t>“Whose Job Is This?”</a:t>
            </a:r>
          </a:p>
        </p:txBody>
      </p:sp>
    </p:spTree>
    <p:extLst>
      <p:ext uri="{BB962C8B-B14F-4D97-AF65-F5344CB8AC3E}">
        <p14:creationId xmlns:p14="http://schemas.microsoft.com/office/powerpoint/2010/main" val="217584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Break 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convenience</a:t>
            </a:r>
          </a:p>
          <a:p>
            <a:r>
              <a:rPr lang="en-US" dirty="0" smtClean="0"/>
              <a:t>Lack</a:t>
            </a:r>
            <a:r>
              <a:rPr lang="en-US" baseline="0" dirty="0" smtClean="0"/>
              <a:t> of Technical Mechanisms</a:t>
            </a:r>
          </a:p>
          <a:p>
            <a:r>
              <a:rPr lang="en-US" baseline="0" dirty="0" smtClean="0"/>
              <a:t>Global Transactions</a:t>
            </a:r>
          </a:p>
          <a:p>
            <a:r>
              <a:rPr lang="en-US" baseline="0" dirty="0" smtClean="0"/>
              <a:t>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07701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Does All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Invariant: A Business rule that must always be consistent</a:t>
            </a:r>
          </a:p>
          <a:p>
            <a:pPr lvl="1"/>
            <a:r>
              <a:rPr lang="en-US" dirty="0" smtClean="0"/>
              <a:t>Transactional consistency</a:t>
            </a:r>
          </a:p>
          <a:p>
            <a:pPr lvl="1"/>
            <a:r>
              <a:rPr lang="en-US" dirty="0" smtClean="0"/>
              <a:t>Eventual consistency</a:t>
            </a:r>
          </a:p>
          <a:p>
            <a:pPr lvl="0"/>
            <a:r>
              <a:rPr lang="en-US" dirty="0" smtClean="0"/>
              <a:t>An aggregate’s boundary is its transactional consistency boundary</a:t>
            </a:r>
          </a:p>
          <a:p>
            <a:pPr lvl="1"/>
            <a:r>
              <a:rPr lang="en-US" dirty="0" smtClean="0"/>
              <a:t>Consistency</a:t>
            </a:r>
            <a:r>
              <a:rPr lang="en-US" baseline="0" dirty="0" smtClean="0"/>
              <a:t> outside the boundary is irrelevant to the aggregate</a:t>
            </a:r>
          </a:p>
          <a:p>
            <a:pPr lvl="1"/>
            <a:r>
              <a:rPr lang="en-US" baseline="0" dirty="0" smtClean="0"/>
              <a:t>The Bounded Context should modify only one aggregate per transaction</a:t>
            </a:r>
          </a:p>
          <a:p>
            <a:pPr lvl="0"/>
            <a:r>
              <a:rPr lang="en-US" dirty="0" smtClean="0"/>
              <a:t>Aggregates are about consistency boundaries, not object graphs</a:t>
            </a:r>
          </a:p>
        </p:txBody>
      </p:sp>
    </p:spTree>
    <p:extLst>
      <p:ext uri="{BB962C8B-B14F-4D97-AF65-F5344CB8AC3E}">
        <p14:creationId xmlns:p14="http://schemas.microsoft.com/office/powerpoint/2010/main" val="38464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“Small” Aggregate?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by transactional consistency</a:t>
            </a:r>
          </a:p>
          <a:p>
            <a:r>
              <a:rPr lang="en-US" dirty="0" smtClean="0"/>
              <a:t>Limited by scalability and performance</a:t>
            </a:r>
          </a:p>
          <a:p>
            <a:pPr lvl="1"/>
            <a:r>
              <a:rPr lang="en-US" dirty="0" smtClean="0"/>
              <a:t>Rely on lazy loading in your persistence layer</a:t>
            </a:r>
          </a:p>
          <a:p>
            <a:pPr lvl="1"/>
            <a:r>
              <a:rPr lang="en-US" dirty="0" smtClean="0"/>
              <a:t>Be aware of memory constraints</a:t>
            </a:r>
          </a:p>
          <a:p>
            <a:r>
              <a:rPr lang="en-US" dirty="0" smtClean="0"/>
              <a:t>Watch out for 1-to-many relationships. They grow!</a:t>
            </a:r>
          </a:p>
          <a:p>
            <a:r>
              <a:rPr lang="en-US" dirty="0" smtClean="0"/>
              <a:t>Root entity and those attributes,</a:t>
            </a:r>
            <a:r>
              <a:rPr lang="en-US" baseline="0" dirty="0" smtClean="0"/>
              <a:t> Value Objects, and additional entities that are required for consistency</a:t>
            </a:r>
          </a:p>
          <a:p>
            <a:pPr lvl="1"/>
            <a:r>
              <a:rPr lang="en-US" dirty="0" smtClean="0"/>
              <a:t>Do additional entities present consistency problems?</a:t>
            </a:r>
          </a:p>
          <a:p>
            <a:pPr lvl="1"/>
            <a:r>
              <a:rPr lang="en-US" dirty="0" smtClean="0"/>
              <a:t>Are multiple users accessing the same entities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314910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Aggregates Interact?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Aggregates may</a:t>
            </a:r>
            <a:r>
              <a:rPr lang="en-US" baseline="0" dirty="0" smtClean="0"/>
              <a:t> hold references to other aggregates</a:t>
            </a:r>
          </a:p>
          <a:p>
            <a:pPr lvl="1"/>
            <a:r>
              <a:rPr lang="en-US" dirty="0" smtClean="0"/>
              <a:t>Referenced aggregate is outside consistency boundary</a:t>
            </a:r>
          </a:p>
          <a:p>
            <a:pPr lvl="1"/>
            <a:r>
              <a:rPr lang="en-US" dirty="0" smtClean="0"/>
              <a:t>Only modify one aggregate within a single transaction</a:t>
            </a:r>
          </a:p>
          <a:p>
            <a:pPr lvl="1"/>
            <a:r>
              <a:rPr lang="en-US" dirty="0" smtClean="0"/>
              <a:t>Referenced aggregates need eventual consistency</a:t>
            </a:r>
          </a:p>
          <a:p>
            <a:pPr lvl="0"/>
            <a:r>
              <a:rPr lang="en-US" dirty="0" smtClean="0"/>
              <a:t>Use lazy loading by identity</a:t>
            </a:r>
          </a:p>
          <a:p>
            <a:pPr lvl="1"/>
            <a:r>
              <a:rPr lang="en-US" dirty="0" smtClean="0"/>
              <a:t>Use repository or Domain Service to look</a:t>
            </a:r>
            <a:r>
              <a:rPr lang="en-US" baseline="0" dirty="0" smtClean="0"/>
              <a:t> up dependencies before invoking Aggregate behavior</a:t>
            </a:r>
          </a:p>
          <a:p>
            <a:pPr lvl="0"/>
            <a:r>
              <a:rPr lang="en-US" dirty="0" smtClean="0"/>
              <a:t>Reference by identity improves scalability</a:t>
            </a:r>
          </a:p>
        </p:txBody>
      </p:sp>
    </p:spTree>
    <p:extLst>
      <p:ext uri="{BB962C8B-B14F-4D97-AF65-F5344CB8AC3E}">
        <p14:creationId xmlns:p14="http://schemas.microsoft.com/office/powerpoint/2010/main" val="292071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/>
              <a:t>rule that spans Aggregates will not be expected to be up-to-date at all times.</a:t>
            </a:r>
          </a:p>
          <a:p>
            <a:pPr lvl="1"/>
            <a:r>
              <a:rPr lang="en-US" dirty="0" smtClean="0"/>
              <a:t>Delayed consistency is common in business</a:t>
            </a:r>
          </a:p>
          <a:p>
            <a:pPr lvl="1"/>
            <a:r>
              <a:rPr lang="en-US" dirty="0" smtClean="0"/>
              <a:t>Domain Events provide for asynchronous subscribers</a:t>
            </a:r>
          </a:p>
          <a:p>
            <a:pPr lvl="1"/>
            <a:r>
              <a:rPr lang="en-US" dirty="0" smtClean="0"/>
              <a:t>CQRS</a:t>
            </a:r>
            <a:r>
              <a:rPr lang="en-US" baseline="0" dirty="0" smtClean="0"/>
              <a:t> architecture pattern supports eventual consistency</a:t>
            </a:r>
          </a:p>
          <a:p>
            <a:pPr lvl="0"/>
            <a:r>
              <a:rPr lang="en-US" dirty="0" smtClean="0"/>
              <a:t>“Whose Job Is It?”</a:t>
            </a:r>
          </a:p>
          <a:p>
            <a:pPr lvl="1"/>
            <a:r>
              <a:rPr lang="en-US" dirty="0" smtClean="0"/>
              <a:t>Current user – use transactional consistency</a:t>
            </a:r>
          </a:p>
          <a:p>
            <a:pPr lvl="1"/>
            <a:r>
              <a:rPr lang="en-US" dirty="0" smtClean="0"/>
              <a:t>Other users, or system – use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385254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presents a view of concurrent changes</a:t>
            </a:r>
          </a:p>
          <a:p>
            <a:pPr lvl="1"/>
            <a:r>
              <a:rPr lang="en-US" dirty="0" smtClean="0"/>
              <a:t>Batch processing of aggregates, as long as consistency matches</a:t>
            </a:r>
            <a:r>
              <a:rPr lang="en-US" baseline="0" dirty="0" smtClean="0"/>
              <a:t> user expectations</a:t>
            </a:r>
          </a:p>
          <a:p>
            <a:pPr lvl="0"/>
            <a:r>
              <a:rPr lang="en-US" dirty="0" smtClean="0"/>
              <a:t>Lack of Technical Mechanisms</a:t>
            </a:r>
          </a:p>
          <a:p>
            <a:pPr lvl="1"/>
            <a:r>
              <a:rPr lang="en-US" dirty="0" smtClean="0"/>
              <a:t>No</a:t>
            </a:r>
            <a:r>
              <a:rPr lang="en-US" baseline="0" dirty="0" smtClean="0"/>
              <a:t> support for messaging, timers, or threading</a:t>
            </a:r>
          </a:p>
          <a:p>
            <a:pPr lvl="1"/>
            <a:r>
              <a:rPr lang="en-US" baseline="0" dirty="0" smtClean="0"/>
              <a:t>User-aggregate affinity</a:t>
            </a:r>
          </a:p>
          <a:p>
            <a:pPr lvl="0"/>
            <a:r>
              <a:rPr lang="en-US" dirty="0" smtClean="0"/>
              <a:t>Global Transactions</a:t>
            </a:r>
          </a:p>
          <a:p>
            <a:pPr lvl="1"/>
            <a:r>
              <a:rPr lang="en-US" dirty="0" smtClean="0"/>
              <a:t>Two-phase </a:t>
            </a:r>
            <a:r>
              <a:rPr lang="en-US" dirty="0" smtClean="0"/>
              <a:t>commits are slow and expensive</a:t>
            </a:r>
            <a:endParaRPr lang="en-US" dirty="0" smtClean="0"/>
          </a:p>
          <a:p>
            <a:pPr lvl="0"/>
            <a:r>
              <a:rPr lang="en-US" dirty="0" smtClean="0"/>
              <a:t>Performance</a:t>
            </a:r>
          </a:p>
          <a:p>
            <a:pPr lvl="0"/>
            <a:r>
              <a:rPr lang="en-US" dirty="0" smtClean="0"/>
              <a:t>Sticking to the rules will benefit your project</a:t>
            </a:r>
          </a:p>
        </p:txBody>
      </p:sp>
    </p:spTree>
    <p:extLst>
      <p:ext uri="{BB962C8B-B14F-4D97-AF65-F5344CB8AC3E}">
        <p14:creationId xmlns:p14="http://schemas.microsoft.com/office/powerpoint/2010/main" val="28247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4: More on Tactical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7234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Through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dirty="0" smtClean="0"/>
              <a:t>Aggregate cost</a:t>
            </a:r>
          </a:p>
          <a:p>
            <a:r>
              <a:rPr lang="en-US" dirty="0" smtClean="0"/>
              <a:t>Rethink your design, and refactor</a:t>
            </a:r>
          </a:p>
          <a:p>
            <a:r>
              <a:rPr lang="en-US" dirty="0" smtClean="0"/>
              <a:t>Design</a:t>
            </a:r>
            <a:r>
              <a:rPr lang="en-US" baseline="0" dirty="0" smtClean="0"/>
              <a:t> </a:t>
            </a:r>
            <a:r>
              <a:rPr lang="en-US" baseline="0" dirty="0" smtClean="0"/>
              <a:t>for common usage scenarios</a:t>
            </a:r>
          </a:p>
          <a:p>
            <a:r>
              <a:rPr lang="en-US" baseline="0" dirty="0" smtClean="0"/>
              <a:t>Memory considerations</a:t>
            </a:r>
          </a:p>
          <a:p>
            <a:r>
              <a:rPr lang="en-US" baseline="0" dirty="0" smtClean="0"/>
              <a:t>Explore alternative designs</a:t>
            </a:r>
          </a:p>
          <a:p>
            <a:r>
              <a:rPr lang="en-US" baseline="0" dirty="0" smtClean="0"/>
              <a:t>Implement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3255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Root Entity with Unique Identity</a:t>
            </a:r>
          </a:p>
          <a:p>
            <a:r>
              <a:rPr lang="en-US" dirty="0" smtClean="0"/>
              <a:t>Prefer Value </a:t>
            </a:r>
            <a:r>
              <a:rPr lang="en-US" dirty="0" smtClean="0"/>
              <a:t>Object </a:t>
            </a:r>
            <a:r>
              <a:rPr lang="en-US" dirty="0" smtClean="0"/>
              <a:t>parts</a:t>
            </a:r>
          </a:p>
          <a:p>
            <a:r>
              <a:rPr lang="en-US" dirty="0" smtClean="0"/>
              <a:t>Access to all properties must go through the aggregate</a:t>
            </a:r>
            <a:endParaRPr lang="en-US" dirty="0" smtClean="0"/>
          </a:p>
          <a:p>
            <a:r>
              <a:rPr lang="en-US" dirty="0" smtClean="0"/>
              <a:t>Tell, Don’t Ask</a:t>
            </a:r>
          </a:p>
          <a:p>
            <a:pPr lvl="1"/>
            <a:r>
              <a:rPr lang="en-US" dirty="0" smtClean="0"/>
              <a:t>An object should be told what to do</a:t>
            </a:r>
          </a:p>
          <a:p>
            <a:r>
              <a:rPr lang="en-US" dirty="0" smtClean="0"/>
              <a:t>Law of Demeter</a:t>
            </a:r>
          </a:p>
          <a:p>
            <a:pPr lvl="1"/>
            <a:r>
              <a:rPr lang="en-US" dirty="0" smtClean="0"/>
              <a:t>Any method may invoke methods only on the following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Itself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Any parameter passed to it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Any object it instantiates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Self-contained parts that it can directly address</a:t>
            </a:r>
          </a:p>
          <a:p>
            <a:r>
              <a:rPr lang="en-US" dirty="0" smtClean="0"/>
              <a:t>Avoid Dependency Injection into Aggregates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72983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Domain Service is</a:t>
            </a:r>
          </a:p>
          <a:p>
            <a:pPr lvl="1"/>
            <a:r>
              <a:rPr lang="en-US" dirty="0" smtClean="0"/>
              <a:t>Any process or transformation in the domain that is not a natural responsibility of </a:t>
            </a:r>
            <a:r>
              <a:rPr lang="en-US" dirty="0" smtClean="0"/>
              <a:t>an Aggregate, Entity, or </a:t>
            </a:r>
            <a:r>
              <a:rPr lang="en-US" dirty="0" smtClean="0"/>
              <a:t>Value Object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Fine grained</a:t>
            </a:r>
          </a:p>
          <a:p>
            <a:pPr lvl="1"/>
            <a:r>
              <a:rPr lang="en-US" dirty="0" smtClean="0"/>
              <a:t>Clearly expressed in terms of the Ubiquitous Language</a:t>
            </a:r>
          </a:p>
          <a:p>
            <a:r>
              <a:rPr lang="en-US" dirty="0" smtClean="0"/>
              <a:t>What is it not?</a:t>
            </a:r>
          </a:p>
          <a:p>
            <a:pPr lvl="1"/>
            <a:r>
              <a:rPr lang="en-US" dirty="0" smtClean="0"/>
              <a:t>Service-Oriented Architecture</a:t>
            </a:r>
          </a:p>
          <a:p>
            <a:pPr lvl="1"/>
            <a:r>
              <a:rPr lang="en-US" dirty="0" smtClean="0"/>
              <a:t>Remote Procedure Call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Application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320418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You Need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if circumstances fit</a:t>
            </a:r>
          </a:p>
          <a:p>
            <a:pPr lvl="1"/>
            <a:r>
              <a:rPr lang="en-US" dirty="0" smtClean="0"/>
              <a:t>Significant business process</a:t>
            </a:r>
          </a:p>
          <a:p>
            <a:pPr lvl="1"/>
            <a:r>
              <a:rPr lang="en-US" dirty="0" smtClean="0"/>
              <a:t>Transform a domain object from one composition to another</a:t>
            </a:r>
          </a:p>
          <a:p>
            <a:pPr lvl="1"/>
            <a:r>
              <a:rPr lang="en-US" dirty="0" smtClean="0"/>
              <a:t>Calculate a Value requiring input from more than one domain object</a:t>
            </a:r>
          </a:p>
          <a:p>
            <a:pPr lvl="0"/>
            <a:r>
              <a:rPr lang="en-US" dirty="0" smtClean="0"/>
              <a:t>Consider using a Separated Interface, Dependency Inversion, or a </a:t>
            </a:r>
            <a:r>
              <a:rPr lang="en-US" dirty="0" smtClean="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425194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Aspects</a:t>
            </a:r>
          </a:p>
          <a:p>
            <a:pPr lvl="1"/>
            <a:r>
              <a:rPr lang="en-US" dirty="0" smtClean="0"/>
              <a:t>Something happened that domain experts care about</a:t>
            </a:r>
          </a:p>
          <a:p>
            <a:pPr lvl="1"/>
            <a:r>
              <a:rPr lang="en-US" dirty="0" smtClean="0"/>
              <a:t>Model that activity in the domain as a series of discrete events</a:t>
            </a:r>
          </a:p>
          <a:p>
            <a:pPr lvl="1"/>
            <a:r>
              <a:rPr lang="en-US" dirty="0" smtClean="0"/>
              <a:t>Each event is a domain object</a:t>
            </a:r>
          </a:p>
        </p:txBody>
      </p:sp>
    </p:spTree>
    <p:extLst>
      <p:ext uri="{BB962C8B-B14F-4D97-AF65-F5344CB8AC3E}">
        <p14:creationId xmlns:p14="http://schemas.microsoft.com/office/powerpoint/2010/main" val="293840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Event Handling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7416"/>
            <a:ext cx="4809524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events and properties based on the Ubiquitous Language</a:t>
            </a:r>
          </a:p>
          <a:p>
            <a:r>
              <a:rPr lang="en-US" dirty="0" smtClean="0"/>
              <a:t>Name is based on the event cause, having happened in the past</a:t>
            </a:r>
          </a:p>
          <a:p>
            <a:r>
              <a:rPr lang="en-US" dirty="0" smtClean="0"/>
              <a:t>Follows successful completion of an operation</a:t>
            </a:r>
          </a:p>
          <a:p>
            <a:r>
              <a:rPr lang="en-US" dirty="0" smtClean="0"/>
              <a:t>Implement as a Value Object</a:t>
            </a:r>
          </a:p>
          <a:p>
            <a:pPr lvl="1"/>
            <a:r>
              <a:rPr lang="en-US" dirty="0" smtClean="0"/>
              <a:t>Time stamp (“occurred on”)</a:t>
            </a:r>
          </a:p>
          <a:p>
            <a:pPr lvl="1"/>
            <a:r>
              <a:rPr lang="en-US" dirty="0" smtClean="0"/>
              <a:t>Entity and aggregate IDs</a:t>
            </a:r>
          </a:p>
          <a:p>
            <a:pPr lvl="1"/>
            <a:r>
              <a:rPr lang="en-US" dirty="0" smtClean="0"/>
              <a:t>Related data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Unique identity may be useful for external consumers</a:t>
            </a:r>
          </a:p>
        </p:txBody>
      </p:sp>
    </p:spTree>
    <p:extLst>
      <p:ext uri="{BB962C8B-B14F-4D97-AF65-F5344CB8AC3E}">
        <p14:creationId xmlns:p14="http://schemas.microsoft.com/office/powerpoint/2010/main" val="302817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Publishing events is distinct from responding to events</a:t>
            </a:r>
          </a:p>
          <a:p>
            <a:r>
              <a:rPr lang="en-US" dirty="0" smtClean="0"/>
              <a:t>Middleware has no awareness of domain model</a:t>
            </a:r>
          </a:p>
          <a:p>
            <a:r>
              <a:rPr lang="en-US" dirty="0" smtClean="0"/>
              <a:t>Publishing is a service</a:t>
            </a:r>
          </a:p>
          <a:p>
            <a:r>
              <a:rPr lang="en-US" dirty="0" smtClean="0"/>
              <a:t>Event consumers are asynchronous</a:t>
            </a:r>
          </a:p>
          <a:p>
            <a:r>
              <a:rPr lang="en-US" dirty="0" smtClean="0"/>
              <a:t>Event</a:t>
            </a:r>
            <a:r>
              <a:rPr lang="en-US" baseline="0" dirty="0" smtClean="0"/>
              <a:t> consumption results in eventual consistency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47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Publishing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56" y="2490940"/>
            <a:ext cx="48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0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and Consumption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Observers </a:t>
            </a:r>
          </a:p>
          <a:p>
            <a:r>
              <a:rPr lang="en-US" dirty="0" smtClean="0"/>
              <a:t>Messaging</a:t>
            </a:r>
            <a:r>
              <a:rPr lang="en-US" baseline="0" dirty="0" smtClean="0"/>
              <a:t> components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NServiceBus</a:t>
            </a:r>
            <a:r>
              <a:rPr lang="en-US" dirty="0" smtClean="0"/>
              <a:t>, Azure</a:t>
            </a:r>
            <a:r>
              <a:rPr lang="en-US" baseline="0" dirty="0" smtClean="0"/>
              <a:t> Service Bus, </a:t>
            </a:r>
            <a:r>
              <a:rPr lang="en-US" baseline="0" dirty="0" err="1" smtClean="0"/>
              <a:t>Akka</a:t>
            </a:r>
            <a:endParaRPr lang="en-US" baseline="0" dirty="0" smtClean="0"/>
          </a:p>
          <a:p>
            <a:pPr lvl="0"/>
            <a:r>
              <a:rPr lang="en-US" dirty="0" smtClean="0"/>
              <a:t>RESTful services</a:t>
            </a:r>
          </a:p>
          <a:p>
            <a:pPr lvl="0"/>
            <a:r>
              <a:rPr lang="en-US" dirty="0" smtClean="0"/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28761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Compatible with agile processes</a:t>
            </a:r>
          </a:p>
          <a:p>
            <a:r>
              <a:rPr lang="en-US" dirty="0" smtClean="0"/>
              <a:t>.NET centric</a:t>
            </a:r>
          </a:p>
        </p:txBody>
      </p:sp>
    </p:spTree>
    <p:extLst>
      <p:ext uri="{BB962C8B-B14F-4D97-AF65-F5344CB8AC3E}">
        <p14:creationId xmlns:p14="http://schemas.microsoft.com/office/powerpoint/2010/main" val="392289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Month?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Tackling Complexity in real world, complex systems</a:t>
            </a:r>
          </a:p>
          <a:p>
            <a:r>
              <a:rPr lang="en-US" dirty="0" smtClean="0"/>
              <a:t>Business experts and developers on one team</a:t>
            </a:r>
          </a:p>
          <a:p>
            <a:pPr lvl="1"/>
            <a:r>
              <a:rPr lang="en-US" dirty="0" smtClean="0"/>
              <a:t>Ubiquitous </a:t>
            </a:r>
            <a:r>
              <a:rPr lang="en-US" dirty="0" smtClean="0"/>
              <a:t>language</a:t>
            </a:r>
          </a:p>
          <a:p>
            <a:pPr lvl="2"/>
            <a:r>
              <a:rPr lang="en-US" dirty="0" smtClean="0"/>
              <a:t>Domain model based in the language of the business</a:t>
            </a:r>
            <a:endParaRPr lang="en-US" dirty="0" smtClean="0"/>
          </a:p>
          <a:p>
            <a:pPr lvl="1"/>
            <a:r>
              <a:rPr lang="en-US" dirty="0" smtClean="0"/>
              <a:t>Design and code </a:t>
            </a:r>
            <a:r>
              <a:rPr lang="en-US" dirty="0" smtClean="0"/>
              <a:t>using domain </a:t>
            </a:r>
            <a:r>
              <a:rPr lang="en-US" dirty="0" smtClean="0"/>
              <a:t>model and ubiquitous language</a:t>
            </a:r>
          </a:p>
          <a:p>
            <a:pPr lvl="1"/>
            <a:r>
              <a:rPr lang="en-US" dirty="0" smtClean="0"/>
              <a:t>One Team, One Language, One Model</a:t>
            </a:r>
          </a:p>
        </p:txBody>
      </p:sp>
    </p:spTree>
    <p:extLst>
      <p:ext uri="{BB962C8B-B14F-4D97-AF65-F5344CB8AC3E}">
        <p14:creationId xmlns:p14="http://schemas.microsoft.com/office/powerpoint/2010/main" val="7434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Strategic Patterns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Core domain</a:t>
            </a:r>
          </a:p>
          <a:p>
            <a:pPr lvl="1"/>
            <a:r>
              <a:rPr lang="en-US" dirty="0"/>
              <a:t>Subdomain</a:t>
            </a:r>
          </a:p>
          <a:p>
            <a:pPr lvl="1"/>
            <a:r>
              <a:rPr lang="en-US" dirty="0"/>
              <a:t>Generic subdomain</a:t>
            </a:r>
          </a:p>
          <a:p>
            <a:pPr lvl="1"/>
            <a:r>
              <a:rPr lang="en-US" dirty="0"/>
              <a:t>Bounded context</a:t>
            </a:r>
          </a:p>
          <a:p>
            <a:pPr lvl="1"/>
            <a:r>
              <a:rPr lang="en-US" dirty="0"/>
              <a:t>Context map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Tactical Patterns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/>
          </a:p>
          <a:p>
            <a:pPr lvl="1"/>
            <a:r>
              <a:rPr lang="en-US" dirty="0" smtClean="0"/>
              <a:t>Aggregates</a:t>
            </a:r>
          </a:p>
          <a:p>
            <a:pPr lvl="1"/>
            <a:r>
              <a:rPr lang="en-US" dirty="0" smtClean="0"/>
              <a:t>Domain Services</a:t>
            </a:r>
          </a:p>
          <a:p>
            <a:pPr lvl="1"/>
            <a:r>
              <a:rPr lang="en-US" dirty="0" smtClean="0"/>
              <a:t>Domain </a:t>
            </a:r>
            <a:r>
              <a:rPr lang="en-US" dirty="0"/>
              <a:t>Events</a:t>
            </a:r>
          </a:p>
          <a:p>
            <a:pPr lvl="1"/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Bounded Context to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r>
              <a:rPr lang="en-US" baseline="0" dirty="0" smtClean="0"/>
              <a:t> Core Domain or Subdomain to code</a:t>
            </a:r>
          </a:p>
          <a:p>
            <a:pPr lvl="1"/>
            <a:r>
              <a:rPr lang="en-US" baseline="0" dirty="0" smtClean="0"/>
              <a:t>Bounded Context exists within a single subdomain</a:t>
            </a:r>
          </a:p>
          <a:p>
            <a:pPr lvl="1"/>
            <a:r>
              <a:rPr lang="en-US" baseline="0" dirty="0" smtClean="0"/>
              <a:t>Bounded </a:t>
            </a:r>
            <a:r>
              <a:rPr lang="en-US" baseline="0" dirty="0" smtClean="0"/>
              <a:t>Context sets scope for Ubiquitous </a:t>
            </a:r>
            <a:r>
              <a:rPr lang="en-US" baseline="0" dirty="0" smtClean="0"/>
              <a:t>Language</a:t>
            </a:r>
          </a:p>
          <a:p>
            <a:pPr lvl="1"/>
            <a:r>
              <a:rPr lang="en-US" baseline="0" dirty="0" smtClean="0"/>
              <a:t>Context map defines interfaces and relationships between contexts</a:t>
            </a:r>
            <a:endParaRPr lang="en-US" baseline="0" dirty="0" smtClean="0"/>
          </a:p>
          <a:p>
            <a:pPr lvl="1"/>
            <a:r>
              <a:rPr lang="en-US" baseline="0" dirty="0" smtClean="0"/>
              <a:t>Visual Studio projects map to Bounded </a:t>
            </a:r>
            <a:r>
              <a:rPr lang="en-US" baseline="0" dirty="0" smtClean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9541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identity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Intrinsic </a:t>
            </a:r>
            <a:r>
              <a:rPr lang="en-US" dirty="0" smtClean="0"/>
              <a:t>characteristics – attributes and behaviors identified in the domain model</a:t>
            </a:r>
          </a:p>
          <a:p>
            <a:r>
              <a:rPr lang="en-US" dirty="0" smtClean="0"/>
              <a:t>Intention</a:t>
            </a:r>
            <a:r>
              <a:rPr lang="en-US" baseline="0" dirty="0" smtClean="0"/>
              <a:t> revealing interfaces</a:t>
            </a:r>
          </a:p>
          <a:p>
            <a:r>
              <a:rPr lang="en-US" baseline="0" dirty="0" smtClean="0"/>
              <a:t>Constructors provide identity and invariants</a:t>
            </a:r>
          </a:p>
          <a:p>
            <a:r>
              <a:rPr lang="en-US" baseline="0" dirty="0" smtClean="0"/>
              <a:t>Reject undue influence of data model leakage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2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Measures, quantifies, describes</a:t>
            </a:r>
          </a:p>
          <a:p>
            <a:r>
              <a:rPr lang="en-US" dirty="0" smtClean="0"/>
              <a:t>Not unique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Conceptual whole – related attributes as an integral unit</a:t>
            </a:r>
          </a:p>
          <a:p>
            <a:r>
              <a:rPr lang="en-US" dirty="0" smtClean="0"/>
              <a:t>Completely replaceable</a:t>
            </a:r>
          </a:p>
          <a:p>
            <a:r>
              <a:rPr lang="en-US" dirty="0" smtClean="0"/>
              <a:t>Can be compared using Value equality</a:t>
            </a:r>
          </a:p>
          <a:p>
            <a:r>
              <a:rPr lang="en-US" dirty="0" smtClean="0"/>
              <a:t>Provides side-effect-free behaviors</a:t>
            </a:r>
          </a:p>
          <a:p>
            <a:r>
              <a:rPr lang="en-US" dirty="0" smtClean="0"/>
              <a:t>Preferable to entities</a:t>
            </a:r>
          </a:p>
        </p:txBody>
      </p:sp>
    </p:spTree>
    <p:extLst>
      <p:ext uri="{BB962C8B-B14F-4D97-AF65-F5344CB8AC3E}">
        <p14:creationId xmlns:p14="http://schemas.microsoft.com/office/powerpoint/2010/main" val="160092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 for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across domain boundaries</a:t>
            </a:r>
          </a:p>
          <a:p>
            <a:pPr lvl="1"/>
            <a:r>
              <a:rPr lang="en-US" dirty="0" smtClean="0"/>
              <a:t>Downstream context captures</a:t>
            </a:r>
            <a:r>
              <a:rPr lang="en-US" baseline="0" dirty="0" smtClean="0"/>
              <a:t> data from upstream as Value Objects (anti-corruption layer)</a:t>
            </a:r>
          </a:p>
          <a:p>
            <a:pPr lvl="0"/>
            <a:r>
              <a:rPr lang="en-US" dirty="0" smtClean="0"/>
              <a:t>Static characteristic captured from other data</a:t>
            </a:r>
          </a:p>
          <a:p>
            <a:pPr lvl="1"/>
            <a:r>
              <a:rPr lang="en-US" dirty="0" smtClean="0"/>
              <a:t>“User” is an aggregate, but a “Moderator” is a static role for a user</a:t>
            </a:r>
          </a:p>
          <a:p>
            <a:r>
              <a:rPr lang="en-US" dirty="0" smtClean="0"/>
              <a:t>Standard Types</a:t>
            </a:r>
          </a:p>
          <a:p>
            <a:pPr lvl="1"/>
            <a:r>
              <a:rPr lang="en-US" dirty="0" smtClean="0"/>
              <a:t>Phone number as “home”, “work”, “mobile”, or “other”</a:t>
            </a:r>
          </a:p>
          <a:p>
            <a:pPr lvl="1"/>
            <a:r>
              <a:rPr lang="en-US" dirty="0" smtClean="0"/>
              <a:t>Currency types</a:t>
            </a:r>
          </a:p>
          <a:p>
            <a:r>
              <a:rPr lang="en-US" dirty="0" smtClean="0"/>
              <a:t>Standard Types commonly reside in a separate Bounded Context from models that consume them</a:t>
            </a:r>
          </a:p>
          <a:p>
            <a:pPr lvl="1"/>
            <a:r>
              <a:rPr lang="en-US" dirty="0" smtClean="0"/>
              <a:t>In native Context, Standard Types may be Entities with their own life </a:t>
            </a:r>
            <a:r>
              <a:rPr lang="en-US" dirty="0" smtClean="0"/>
              <a:t>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02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1796</TotalTime>
  <Words>1196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Domain Driven Design</vt:lpstr>
      <vt:lpstr>Domain Driven Design</vt:lpstr>
      <vt:lpstr>Assumptions</vt:lpstr>
      <vt:lpstr>Domain Driven Design</vt:lpstr>
      <vt:lpstr>Domain Driven Design Patterns</vt:lpstr>
      <vt:lpstr>From Bounded Context to Implementation</vt:lpstr>
      <vt:lpstr>Domain Entities</vt:lpstr>
      <vt:lpstr>Value Objects</vt:lpstr>
      <vt:lpstr>Some Uses for Value Objects</vt:lpstr>
      <vt:lpstr>Value Objects or Entities?</vt:lpstr>
      <vt:lpstr>Domain Driven Testing</vt:lpstr>
      <vt:lpstr>Aggregates</vt:lpstr>
      <vt:lpstr>Rules</vt:lpstr>
      <vt:lpstr>Reasons to Break the Rules</vt:lpstr>
      <vt:lpstr>So, What Does All This Mean?</vt:lpstr>
      <vt:lpstr>What Is a “Small” Aggregate?</vt:lpstr>
      <vt:lpstr>How Should Aggregates Interact?</vt:lpstr>
      <vt:lpstr>Eventual Consistency</vt:lpstr>
      <vt:lpstr>Breaking the Rules</vt:lpstr>
      <vt:lpstr>Insight Through Discovery</vt:lpstr>
      <vt:lpstr>Implementation</vt:lpstr>
      <vt:lpstr>Domain Services</vt:lpstr>
      <vt:lpstr>Make Sure You Need a Service</vt:lpstr>
      <vt:lpstr>Domain Events</vt:lpstr>
      <vt:lpstr>Domain Event Handling</vt:lpstr>
      <vt:lpstr>Modeling Events</vt:lpstr>
      <vt:lpstr>Publishing Events</vt:lpstr>
      <vt:lpstr>Event Publishing Flow</vt:lpstr>
      <vt:lpstr>Subscription and Consumption of Events</vt:lpstr>
      <vt:lpstr>Next Month?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Diane Wilson</dc:creator>
  <cp:lastModifiedBy>Diane Wilson</cp:lastModifiedBy>
  <cp:revision>19</cp:revision>
  <dcterms:created xsi:type="dcterms:W3CDTF">2015-09-22T14:57:29Z</dcterms:created>
  <dcterms:modified xsi:type="dcterms:W3CDTF">2015-09-23T20:53:50Z</dcterms:modified>
</cp:coreProperties>
</file>