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6" r:id="rId2"/>
    <p:sldId id="256" r:id="rId3"/>
    <p:sldId id="281" r:id="rId4"/>
    <p:sldId id="263" r:id="rId5"/>
    <p:sldId id="257" r:id="rId6"/>
    <p:sldId id="264" r:id="rId7"/>
    <p:sldId id="266" r:id="rId8"/>
    <p:sldId id="267" r:id="rId9"/>
    <p:sldId id="268" r:id="rId10"/>
    <p:sldId id="259" r:id="rId11"/>
    <p:sldId id="269" r:id="rId12"/>
    <p:sldId id="270" r:id="rId13"/>
    <p:sldId id="271" r:id="rId14"/>
    <p:sldId id="272" r:id="rId15"/>
    <p:sldId id="273" r:id="rId16"/>
    <p:sldId id="274" r:id="rId17"/>
    <p:sldId id="275" r:id="rId18"/>
    <p:sldId id="277" r:id="rId19"/>
    <p:sldId id="278" r:id="rId20"/>
    <p:sldId id="279" r:id="rId21"/>
    <p:sldId id="280" r:id="rId22"/>
    <p:sldId id="282" r:id="rId23"/>
    <p:sldId id="283" r:id="rId24"/>
    <p:sldId id="284" r:id="rId25"/>
    <p:sldId id="285" r:id="rId26"/>
    <p:sldId id="287" r:id="rId27"/>
    <p:sldId id="288" r:id="rId28"/>
    <p:sldId id="289" r:id="rId29"/>
    <p:sldId id="290" r:id="rId30"/>
    <p:sldId id="286" r:id="rId31"/>
    <p:sldId id="26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87" autoAdjust="0"/>
    <p:restoredTop sz="86451" autoAdjust="0"/>
  </p:normalViewPr>
  <p:slideViewPr>
    <p:cSldViewPr snapToGrid="0">
      <p:cViewPr varScale="1">
        <p:scale>
          <a:sx n="82" d="100"/>
          <a:sy n="82" d="100"/>
        </p:scale>
        <p:origin x="114" y="420"/>
      </p:cViewPr>
      <p:guideLst/>
    </p:cSldViewPr>
  </p:slideViewPr>
  <p:outlineViewPr>
    <p:cViewPr>
      <p:scale>
        <a:sx n="33" d="100"/>
        <a:sy n="33" d="100"/>
      </p:scale>
      <p:origin x="0" y="-7602"/>
    </p:cViewPr>
    <p:sldLst>
      <p:sld r:id="rId1" collapse="1"/>
      <p:sld r:id="rId2" collapse="1"/>
      <p:sld r:id="rId3"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slide" Target="slides/slide7.xml"/><Relationship Id="rId1"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6/24/2015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6/24/2015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6/24/2015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6/24/2015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6/24/2015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6/24/2015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6/24/2015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6/24/2015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6/24/2015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mailto:dianewilson@outlook.com"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Domain Driven Design</a:t>
            </a:r>
            <a:endParaRPr lang="en-US" dirty="0"/>
          </a:p>
        </p:txBody>
      </p:sp>
      <p:sp>
        <p:nvSpPr>
          <p:cNvPr id="3" name="Subtitle 2"/>
          <p:cNvSpPr>
            <a:spLocks noGrp="1"/>
          </p:cNvSpPr>
          <p:nvPr>
            <p:ph type="subTitle" idx="1"/>
          </p:nvPr>
        </p:nvSpPr>
        <p:spPr/>
        <p:txBody>
          <a:bodyPr/>
          <a:lstStyle/>
          <a:p>
            <a:r>
              <a:rPr lang="en-US" dirty="0" smtClean="0"/>
              <a:t>Diane Wilson</a:t>
            </a:r>
          </a:p>
          <a:p>
            <a:r>
              <a:rPr lang="en-US" dirty="0" smtClean="0"/>
              <a:t>Fujifilm Medical Systems</a:t>
            </a:r>
            <a:endParaRPr lang="en-US" dirty="0"/>
          </a:p>
        </p:txBody>
      </p:sp>
    </p:spTree>
    <p:extLst>
      <p:ext uri="{BB962C8B-B14F-4D97-AF65-F5344CB8AC3E}">
        <p14:creationId xmlns:p14="http://schemas.microsoft.com/office/powerpoint/2010/main" val="26473428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and Use of Models</a:t>
            </a:r>
            <a:endParaRPr lang="en-US" dirty="0"/>
          </a:p>
        </p:txBody>
      </p:sp>
      <p:sp>
        <p:nvSpPr>
          <p:cNvPr id="3" name="Content Placeholder 2"/>
          <p:cNvSpPr>
            <a:spLocks noGrp="1"/>
          </p:cNvSpPr>
          <p:nvPr>
            <p:ph idx="1"/>
          </p:nvPr>
        </p:nvSpPr>
        <p:spPr/>
        <p:txBody>
          <a:bodyPr/>
          <a:lstStyle/>
          <a:p>
            <a:r>
              <a:rPr lang="en-US" dirty="0" smtClean="0"/>
              <a:t>“A model is not a document or diagram; it is the idea that the document or diagram describes.”</a:t>
            </a:r>
          </a:p>
        </p:txBody>
      </p:sp>
    </p:spTree>
    <p:extLst>
      <p:ext uri="{BB962C8B-B14F-4D97-AF65-F5344CB8AC3E}">
        <p14:creationId xmlns:p14="http://schemas.microsoft.com/office/powerpoint/2010/main" val="6306552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Effective Modeling</a:t>
            </a:r>
            <a:endParaRPr lang="en-US" dirty="0"/>
          </a:p>
        </p:txBody>
      </p:sp>
      <p:sp>
        <p:nvSpPr>
          <p:cNvPr id="3" name="Content Placeholder 2"/>
          <p:cNvSpPr>
            <a:spLocks noGrp="1"/>
          </p:cNvSpPr>
          <p:nvPr>
            <p:ph idx="1"/>
          </p:nvPr>
        </p:nvSpPr>
        <p:spPr/>
        <p:txBody>
          <a:bodyPr/>
          <a:lstStyle/>
          <a:p>
            <a:r>
              <a:rPr lang="en-US" dirty="0" smtClean="0"/>
              <a:t>Binding the model and the implementation</a:t>
            </a:r>
          </a:p>
          <a:p>
            <a:r>
              <a:rPr lang="en-US" dirty="0" smtClean="0"/>
              <a:t>Cultivating a language based on the model</a:t>
            </a:r>
          </a:p>
          <a:p>
            <a:r>
              <a:rPr lang="en-US" dirty="0" smtClean="0"/>
              <a:t>Developing a knowledge-rich model</a:t>
            </a:r>
          </a:p>
          <a:p>
            <a:r>
              <a:rPr lang="en-US" dirty="0" smtClean="0"/>
              <a:t>Distilling</a:t>
            </a:r>
            <a:r>
              <a:rPr lang="en-US" baseline="0" dirty="0" smtClean="0"/>
              <a:t> the model</a:t>
            </a:r>
          </a:p>
          <a:p>
            <a:r>
              <a:rPr lang="en-US" dirty="0" smtClean="0"/>
              <a:t>Brainstorming and experimenting</a:t>
            </a:r>
          </a:p>
        </p:txBody>
      </p:sp>
    </p:spTree>
    <p:extLst>
      <p:ext uri="{BB962C8B-B14F-4D97-AF65-F5344CB8AC3E}">
        <p14:creationId xmlns:p14="http://schemas.microsoft.com/office/powerpoint/2010/main" val="24632239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Practices</a:t>
            </a:r>
            <a:r>
              <a:rPr lang="en-US" baseline="0" dirty="0" smtClean="0"/>
              <a:t> in Domain Analysis</a:t>
            </a:r>
            <a:endParaRPr lang="en-US" dirty="0"/>
          </a:p>
        </p:txBody>
      </p:sp>
      <p:sp>
        <p:nvSpPr>
          <p:cNvPr id="3" name="Content Placeholder 2"/>
          <p:cNvSpPr>
            <a:spLocks noGrp="1"/>
          </p:cNvSpPr>
          <p:nvPr>
            <p:ph idx="1"/>
          </p:nvPr>
        </p:nvSpPr>
        <p:spPr/>
        <p:txBody>
          <a:bodyPr/>
          <a:lstStyle/>
          <a:p>
            <a:r>
              <a:rPr lang="en-US" dirty="0" smtClean="0"/>
              <a:t>Knowledge </a:t>
            </a:r>
            <a:r>
              <a:rPr lang="en-US" dirty="0" smtClean="0"/>
              <a:t>crunching</a:t>
            </a:r>
            <a:endParaRPr lang="en-US" dirty="0" smtClean="0"/>
          </a:p>
          <a:p>
            <a:r>
              <a:rPr lang="en-US" dirty="0" smtClean="0"/>
              <a:t>Continuous </a:t>
            </a:r>
            <a:r>
              <a:rPr lang="en-US" dirty="0" smtClean="0"/>
              <a:t>learning</a:t>
            </a:r>
            <a:endParaRPr lang="en-US" dirty="0" smtClean="0"/>
          </a:p>
          <a:p>
            <a:r>
              <a:rPr lang="en-US" dirty="0" smtClean="0"/>
              <a:t>Knowledge-rich</a:t>
            </a:r>
            <a:r>
              <a:rPr lang="en-US" baseline="0" dirty="0" smtClean="0"/>
              <a:t> design – nouns, activities, rules, </a:t>
            </a:r>
            <a:r>
              <a:rPr lang="en-US" baseline="0" dirty="0" smtClean="0"/>
              <a:t>policies, timing, events</a:t>
            </a:r>
            <a:endParaRPr lang="en-US" baseline="0" dirty="0" smtClean="0"/>
          </a:p>
          <a:p>
            <a:r>
              <a:rPr lang="en-US" baseline="0" dirty="0" smtClean="0"/>
              <a:t>Deep models</a:t>
            </a:r>
          </a:p>
        </p:txBody>
      </p:sp>
    </p:spTree>
    <p:extLst>
      <p:ext uri="{BB962C8B-B14F-4D97-AF65-F5344CB8AC3E}">
        <p14:creationId xmlns:p14="http://schemas.microsoft.com/office/powerpoint/2010/main" val="18552615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Ubiquitous Language</a:t>
            </a:r>
            <a:endParaRPr lang="en-US" dirty="0"/>
          </a:p>
        </p:txBody>
      </p:sp>
      <p:sp>
        <p:nvSpPr>
          <p:cNvPr id="3" name="Content Placeholder 2"/>
          <p:cNvSpPr>
            <a:spLocks noGrp="1"/>
          </p:cNvSpPr>
          <p:nvPr>
            <p:ph idx="1"/>
          </p:nvPr>
        </p:nvSpPr>
        <p:spPr/>
        <p:txBody>
          <a:bodyPr/>
          <a:lstStyle/>
          <a:p>
            <a:r>
              <a:rPr lang="en-US" dirty="0" smtClean="0"/>
              <a:t>Names of classes and prominent operations</a:t>
            </a:r>
          </a:p>
          <a:p>
            <a:r>
              <a:rPr lang="en-US" dirty="0" smtClean="0"/>
              <a:t>Rules and terms needed to discuss rules</a:t>
            </a:r>
          </a:p>
          <a:p>
            <a:r>
              <a:rPr lang="en-US" dirty="0" smtClean="0"/>
              <a:t>Organizing principles imposed on the model</a:t>
            </a:r>
          </a:p>
          <a:p>
            <a:r>
              <a:rPr lang="en-US" dirty="0" smtClean="0"/>
              <a:t>Patterns the team applies to the domain model</a:t>
            </a:r>
          </a:p>
          <a:p>
            <a:r>
              <a:rPr lang="en-US" dirty="0" smtClean="0"/>
              <a:t>Model relationships</a:t>
            </a:r>
          </a:p>
          <a:p>
            <a:r>
              <a:rPr lang="en-US" dirty="0" smtClean="0"/>
              <a:t>Describes artifacts, tasks, and functionality</a:t>
            </a:r>
          </a:p>
          <a:p>
            <a:r>
              <a:rPr lang="en-US" dirty="0" smtClean="0"/>
              <a:t>Pervasively shared between developers and domain experts</a:t>
            </a:r>
          </a:p>
          <a:p>
            <a:r>
              <a:rPr lang="en-US" dirty="0" smtClean="0"/>
              <a:t>Carries large-scale aspects of design that don’t appear in code</a:t>
            </a:r>
          </a:p>
        </p:txBody>
      </p:sp>
    </p:spTree>
    <p:extLst>
      <p:ext uri="{BB962C8B-B14F-4D97-AF65-F5344CB8AC3E}">
        <p14:creationId xmlns:p14="http://schemas.microsoft.com/office/powerpoint/2010/main" val="35047080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21391" y="970623"/>
            <a:ext cx="6592220" cy="4505954"/>
          </a:xfrm>
          <a:prstGeom prst="rect">
            <a:avLst/>
          </a:prstGeom>
        </p:spPr>
      </p:pic>
    </p:spTree>
    <p:extLst>
      <p:ext uri="{BB962C8B-B14F-4D97-AF65-F5344CB8AC3E}">
        <p14:creationId xmlns:p14="http://schemas.microsoft.com/office/powerpoint/2010/main" val="6390645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Ubiquitous Language is a Living</a:t>
            </a:r>
            <a:r>
              <a:rPr lang="en-US" baseline="0" dirty="0" smtClean="0"/>
              <a:t> Language</a:t>
            </a:r>
            <a:endParaRPr lang="en-US" dirty="0"/>
          </a:p>
        </p:txBody>
      </p:sp>
      <p:sp>
        <p:nvSpPr>
          <p:cNvPr id="3" name="Content Placeholder 2"/>
          <p:cNvSpPr>
            <a:spLocks noGrp="1"/>
          </p:cNvSpPr>
          <p:nvPr>
            <p:ph idx="1"/>
          </p:nvPr>
        </p:nvSpPr>
        <p:spPr/>
        <p:txBody>
          <a:bodyPr/>
          <a:lstStyle/>
          <a:p>
            <a:r>
              <a:rPr lang="en-US" dirty="0" smtClean="0"/>
              <a:t>Changes in the language lead to changes in the model. </a:t>
            </a:r>
          </a:p>
          <a:p>
            <a:pPr lvl="1"/>
            <a:r>
              <a:rPr lang="en-US" dirty="0" smtClean="0"/>
              <a:t>Refactor code to reflect changes in the model</a:t>
            </a:r>
          </a:p>
          <a:p>
            <a:pPr lvl="0"/>
            <a:r>
              <a:rPr lang="en-US" dirty="0" smtClean="0"/>
              <a:t>Developers will point out imprecision or contradictions, engaging the domain experts in discovering workable alternatives</a:t>
            </a:r>
          </a:p>
          <a:p>
            <a:pPr lvl="0"/>
            <a:r>
              <a:rPr lang="en-US" dirty="0" smtClean="0"/>
              <a:t>Exercising the model in spoken</a:t>
            </a:r>
            <a:r>
              <a:rPr lang="en-US" baseline="0" dirty="0" smtClean="0"/>
              <a:t> language exposes awkward details</a:t>
            </a:r>
          </a:p>
          <a:p>
            <a:pPr lvl="1"/>
            <a:r>
              <a:rPr lang="en-US" dirty="0" smtClean="0"/>
              <a:t>Leads to clarity and simplification</a:t>
            </a:r>
          </a:p>
        </p:txBody>
      </p:sp>
    </p:spTree>
    <p:extLst>
      <p:ext uri="{BB962C8B-B14F-4D97-AF65-F5344CB8AC3E}">
        <p14:creationId xmlns:p14="http://schemas.microsoft.com/office/powerpoint/2010/main" val="32358226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Team, One Language</a:t>
            </a:r>
            <a:endParaRPr lang="en-US" dirty="0"/>
          </a:p>
        </p:txBody>
      </p:sp>
      <p:sp>
        <p:nvSpPr>
          <p:cNvPr id="3" name="Content Placeholder 2"/>
          <p:cNvSpPr>
            <a:spLocks noGrp="1"/>
          </p:cNvSpPr>
          <p:nvPr>
            <p:ph idx="1"/>
          </p:nvPr>
        </p:nvSpPr>
        <p:spPr/>
        <p:txBody>
          <a:bodyPr/>
          <a:lstStyle/>
          <a:p>
            <a:r>
              <a:rPr lang="en-US" dirty="0" smtClean="0"/>
              <a:t>Implementation details and technical components are not part of the language</a:t>
            </a:r>
          </a:p>
          <a:p>
            <a:r>
              <a:rPr lang="en-US" dirty="0" smtClean="0"/>
              <a:t>If the domain experts don’t understand the model, something is wrong with the model</a:t>
            </a:r>
          </a:p>
          <a:p>
            <a:r>
              <a:rPr lang="en-US" dirty="0" smtClean="0"/>
              <a:t>Domain experts use the language of the model to write uses cases and acceptance</a:t>
            </a:r>
            <a:r>
              <a:rPr lang="en-US" baseline="0" dirty="0" smtClean="0"/>
              <a:t> tests</a:t>
            </a:r>
          </a:p>
          <a:p>
            <a:r>
              <a:rPr lang="en-US" baseline="0" dirty="0" smtClean="0"/>
              <a:t>Specialized jargon and technical details are extensions to the model</a:t>
            </a:r>
          </a:p>
        </p:txBody>
      </p:sp>
    </p:spTree>
    <p:extLst>
      <p:ext uri="{BB962C8B-B14F-4D97-AF65-F5344CB8AC3E}">
        <p14:creationId xmlns:p14="http://schemas.microsoft.com/office/powerpoint/2010/main" val="14190819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Documents and Diagrams</a:t>
            </a:r>
            <a:endParaRPr lang="en-US" dirty="0"/>
          </a:p>
        </p:txBody>
      </p:sp>
      <p:sp>
        <p:nvSpPr>
          <p:cNvPr id="3" name="Content Placeholder 2"/>
          <p:cNvSpPr>
            <a:spLocks noGrp="1"/>
          </p:cNvSpPr>
          <p:nvPr>
            <p:ph idx="1"/>
          </p:nvPr>
        </p:nvSpPr>
        <p:spPr/>
        <p:txBody>
          <a:bodyPr/>
          <a:lstStyle/>
          <a:p>
            <a:r>
              <a:rPr lang="en-US" dirty="0" smtClean="0"/>
              <a:t>Simple, informal UML diagrams (three to five</a:t>
            </a:r>
            <a:r>
              <a:rPr lang="en-US" baseline="0" dirty="0" smtClean="0"/>
              <a:t> objects) can anchor discussion and brainstorming</a:t>
            </a:r>
          </a:p>
          <a:p>
            <a:r>
              <a:rPr lang="en-US" baseline="0" dirty="0" smtClean="0"/>
              <a:t>UML cannot convey meaning of model concepts or behaviors</a:t>
            </a:r>
          </a:p>
          <a:p>
            <a:r>
              <a:rPr lang="en-US" baseline="0" dirty="0" smtClean="0"/>
              <a:t>Natural language fills in the nuances of </a:t>
            </a:r>
            <a:r>
              <a:rPr lang="en-US" baseline="0" dirty="0" smtClean="0"/>
              <a:t>meaning</a:t>
            </a:r>
          </a:p>
        </p:txBody>
      </p:sp>
    </p:spTree>
    <p:extLst>
      <p:ext uri="{BB962C8B-B14F-4D97-AF65-F5344CB8AC3E}">
        <p14:creationId xmlns:p14="http://schemas.microsoft.com/office/powerpoint/2010/main" val="29599632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Abstractions Support Modeling</a:t>
            </a:r>
            <a:endParaRPr lang="en-US" dirty="0"/>
          </a:p>
        </p:txBody>
      </p:sp>
      <p:sp>
        <p:nvSpPr>
          <p:cNvPr id="5" name="Picture Placeholder 4"/>
          <p:cNvSpPr>
            <a:spLocks noGrp="1"/>
          </p:cNvSpPr>
          <p:nvPr>
            <p:ph type="pic" idx="1"/>
          </p:nvPr>
        </p:nvSpPr>
        <p:spPr>
          <a:solidFill>
            <a:schemeClr val="bg1"/>
          </a:solidFill>
        </p:spPr>
      </p:sp>
      <p:sp>
        <p:nvSpPr>
          <p:cNvPr id="6" name="Text Placeholder 5"/>
          <p:cNvSpPr>
            <a:spLocks noGrp="1"/>
          </p:cNvSpPr>
          <p:nvPr>
            <p:ph type="body" sz="half" idx="2"/>
          </p:nvPr>
        </p:nvSpPr>
        <p:spPr/>
        <p:txBody>
          <a:bodyPr/>
          <a:lstStyle/>
          <a:p>
            <a:endParaRPr lang="en-US"/>
          </a:p>
        </p:txBody>
      </p:sp>
      <p:pic>
        <p:nvPicPr>
          <p:cNvPr id="7" name="Picture 6"/>
          <p:cNvPicPr>
            <a:picLocks noChangeAspect="1"/>
          </p:cNvPicPr>
          <p:nvPr/>
        </p:nvPicPr>
        <p:blipFill>
          <a:blip r:embed="rId2"/>
          <a:stretch>
            <a:fillRect/>
          </a:stretch>
        </p:blipFill>
        <p:spPr>
          <a:xfrm>
            <a:off x="838" y="1690"/>
            <a:ext cx="6592220" cy="3238952"/>
          </a:xfrm>
          <a:prstGeom prst="rect">
            <a:avLst/>
          </a:prstGeom>
        </p:spPr>
      </p:pic>
      <p:pic>
        <p:nvPicPr>
          <p:cNvPr id="8" name="Picture 7"/>
          <p:cNvPicPr>
            <a:picLocks noChangeAspect="1"/>
          </p:cNvPicPr>
          <p:nvPr/>
        </p:nvPicPr>
        <p:blipFill>
          <a:blip r:embed="rId3"/>
          <a:stretch>
            <a:fillRect/>
          </a:stretch>
        </p:blipFill>
        <p:spPr>
          <a:xfrm>
            <a:off x="5599780" y="1666598"/>
            <a:ext cx="6592220" cy="3248478"/>
          </a:xfrm>
          <a:prstGeom prst="rect">
            <a:avLst/>
          </a:prstGeom>
        </p:spPr>
      </p:pic>
    </p:spTree>
    <p:extLst>
      <p:ext uri="{BB962C8B-B14F-4D97-AF65-F5344CB8AC3E}">
        <p14:creationId xmlns:p14="http://schemas.microsoft.com/office/powerpoint/2010/main" val="7261608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Model Documentation</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50061620"/>
              </p:ext>
            </p:extLst>
          </p:nvPr>
        </p:nvGraphicFramePr>
        <p:xfrm>
          <a:off x="1096963" y="1846263"/>
          <a:ext cx="10058400" cy="2291080"/>
        </p:xfrm>
        <a:graphic>
          <a:graphicData uri="http://schemas.openxmlformats.org/drawingml/2006/table">
            <a:tbl>
              <a:tblPr firstRow="1" bandRow="1">
                <a:tableStyleId>{5C22544A-7EE6-4342-B048-85BDC9FD1C3A}</a:tableStyleId>
              </a:tblPr>
              <a:tblGrid>
                <a:gridCol w="3352800"/>
                <a:gridCol w="3352800"/>
                <a:gridCol w="3352800"/>
              </a:tblGrid>
              <a:tr h="370840">
                <a:tc>
                  <a:txBody>
                    <a:bodyPr/>
                    <a:lstStyle/>
                    <a:p>
                      <a:r>
                        <a:rPr lang="en-US" dirty="0" smtClean="0"/>
                        <a:t>Type</a:t>
                      </a:r>
                      <a:endParaRPr lang="en-US" dirty="0"/>
                    </a:p>
                  </a:txBody>
                  <a:tcPr/>
                </a:tc>
                <a:tc>
                  <a:txBody>
                    <a:bodyPr/>
                    <a:lstStyle/>
                    <a:p>
                      <a:r>
                        <a:rPr lang="en-US" dirty="0" smtClean="0"/>
                        <a:t>Advantages</a:t>
                      </a:r>
                      <a:endParaRPr lang="en-US" dirty="0"/>
                    </a:p>
                  </a:txBody>
                  <a:tcPr/>
                </a:tc>
                <a:tc>
                  <a:txBody>
                    <a:bodyPr/>
                    <a:lstStyle/>
                    <a:p>
                      <a:r>
                        <a:rPr lang="en-US" dirty="0" smtClean="0"/>
                        <a:t>Disadvantages</a:t>
                      </a:r>
                      <a:endParaRPr lang="en-US" dirty="0"/>
                    </a:p>
                  </a:txBody>
                  <a:tcPr/>
                </a:tc>
              </a:tr>
              <a:tr h="370840">
                <a:tc>
                  <a:txBody>
                    <a:bodyPr/>
                    <a:lstStyle/>
                    <a:p>
                      <a:r>
                        <a:rPr lang="en-US" dirty="0" smtClean="0"/>
                        <a:t>Code</a:t>
                      </a:r>
                      <a:endParaRPr lang="en-US" dirty="0"/>
                    </a:p>
                  </a:txBody>
                  <a:tcPr/>
                </a:tc>
                <a:tc>
                  <a:txBody>
                    <a:bodyPr/>
                    <a:lstStyle/>
                    <a:p>
                      <a:r>
                        <a:rPr lang="en-US" dirty="0" smtClean="0"/>
                        <a:t>Detailed, unambiguous, persistent</a:t>
                      </a:r>
                      <a:endParaRPr lang="en-US" dirty="0"/>
                    </a:p>
                  </a:txBody>
                  <a:tcPr/>
                </a:tc>
                <a:tc>
                  <a:txBody>
                    <a:bodyPr/>
                    <a:lstStyle/>
                    <a:p>
                      <a:r>
                        <a:rPr lang="en-US" dirty="0" smtClean="0"/>
                        <a:t>Difficult to convey meaning</a:t>
                      </a:r>
                      <a:endParaRPr lang="en-US" dirty="0"/>
                    </a:p>
                  </a:txBody>
                  <a:tcPr/>
                </a:tc>
              </a:tr>
              <a:tr h="370840">
                <a:tc>
                  <a:txBody>
                    <a:bodyPr/>
                    <a:lstStyle/>
                    <a:p>
                      <a:r>
                        <a:rPr lang="en-US" dirty="0" smtClean="0"/>
                        <a:t>Spoken</a:t>
                      </a:r>
                      <a:endParaRPr lang="en-US" dirty="0"/>
                    </a:p>
                  </a:txBody>
                  <a:tcPr/>
                </a:tc>
                <a:tc>
                  <a:txBody>
                    <a:bodyPr/>
                    <a:lstStyle/>
                    <a:p>
                      <a:r>
                        <a:rPr lang="en-US" dirty="0" smtClean="0"/>
                        <a:t>Ephemeral, localized</a:t>
                      </a:r>
                      <a:endParaRPr lang="en-US" dirty="0"/>
                    </a:p>
                  </a:txBody>
                  <a:tcPr/>
                </a:tc>
                <a:tc>
                  <a:txBody>
                    <a:bodyPr/>
                    <a:lstStyle/>
                    <a:p>
                      <a:r>
                        <a:rPr lang="en-US" dirty="0" smtClean="0"/>
                        <a:t>People outside the team need to understand the model</a:t>
                      </a:r>
                      <a:endParaRPr lang="en-US" dirty="0"/>
                    </a:p>
                  </a:txBody>
                  <a:tcPr/>
                </a:tc>
              </a:tr>
              <a:tr h="370840">
                <a:tc>
                  <a:txBody>
                    <a:bodyPr/>
                    <a:lstStyle/>
                    <a:p>
                      <a:r>
                        <a:rPr lang="en-US" dirty="0" smtClean="0"/>
                        <a:t>Written</a:t>
                      </a:r>
                      <a:endParaRPr lang="en-US" dirty="0"/>
                    </a:p>
                  </a:txBody>
                  <a:tcPr/>
                </a:tc>
                <a:tc>
                  <a:txBody>
                    <a:bodyPr/>
                    <a:lstStyle/>
                    <a:p>
                      <a:r>
                        <a:rPr lang="en-US" dirty="0" smtClean="0"/>
                        <a:t>Explains concepts, navigates detail</a:t>
                      </a:r>
                      <a:endParaRPr lang="en-US" dirty="0"/>
                    </a:p>
                  </a:txBody>
                  <a:tcPr/>
                </a:tc>
                <a:tc>
                  <a:txBody>
                    <a:bodyPr/>
                    <a:lstStyle/>
                    <a:p>
                      <a:r>
                        <a:rPr lang="en-US" dirty="0" smtClean="0"/>
                        <a:t>Ages rapidly</a:t>
                      </a:r>
                      <a:endParaRPr lang="en-US" dirty="0"/>
                    </a:p>
                  </a:txBody>
                  <a:tcPr/>
                </a:tc>
              </a:tr>
            </a:tbl>
          </a:graphicData>
        </a:graphic>
      </p:graphicFrame>
    </p:spTree>
    <p:extLst>
      <p:ext uri="{BB962C8B-B14F-4D97-AF65-F5344CB8AC3E}">
        <p14:creationId xmlns:p14="http://schemas.microsoft.com/office/powerpoint/2010/main" val="12912366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Domain Driven Design</a:t>
            </a:r>
            <a:endParaRPr lang="en-US" dirty="0"/>
          </a:p>
        </p:txBody>
      </p:sp>
      <p:sp>
        <p:nvSpPr>
          <p:cNvPr id="3" name="Subtitle 2"/>
          <p:cNvSpPr>
            <a:spLocks noGrp="1"/>
          </p:cNvSpPr>
          <p:nvPr>
            <p:ph type="subTitle" idx="1"/>
          </p:nvPr>
        </p:nvSpPr>
        <p:spPr/>
        <p:txBody>
          <a:bodyPr/>
          <a:lstStyle/>
          <a:p>
            <a:r>
              <a:rPr lang="en-US" dirty="0" smtClean="0"/>
              <a:t>Part 1: Domain Models</a:t>
            </a:r>
          </a:p>
        </p:txBody>
      </p:sp>
    </p:spTree>
    <p:extLst>
      <p:ext uri="{BB962C8B-B14F-4D97-AF65-F5344CB8AC3E}">
        <p14:creationId xmlns:p14="http://schemas.microsoft.com/office/powerpoint/2010/main" val="34048270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Documents</a:t>
            </a:r>
            <a:endParaRPr lang="en-US" dirty="0"/>
          </a:p>
        </p:txBody>
      </p:sp>
      <p:sp>
        <p:nvSpPr>
          <p:cNvPr id="3" name="Content Placeholder 2"/>
          <p:cNvSpPr>
            <a:spLocks noGrp="1"/>
          </p:cNvSpPr>
          <p:nvPr>
            <p:ph idx="1"/>
          </p:nvPr>
        </p:nvSpPr>
        <p:spPr/>
        <p:txBody>
          <a:bodyPr/>
          <a:lstStyle/>
          <a:p>
            <a:r>
              <a:rPr lang="en-US" dirty="0" smtClean="0"/>
              <a:t>Written in the ubiquitous language?</a:t>
            </a:r>
          </a:p>
          <a:p>
            <a:r>
              <a:rPr lang="en-US" dirty="0" smtClean="0"/>
              <a:t>Terminology</a:t>
            </a:r>
            <a:r>
              <a:rPr lang="en-US" baseline="0" dirty="0" smtClean="0"/>
              <a:t> matches conversations and code?</a:t>
            </a:r>
          </a:p>
          <a:p>
            <a:r>
              <a:rPr lang="en-US" baseline="0" dirty="0" smtClean="0"/>
              <a:t>Evolves with changes in the ubiquitous language?</a:t>
            </a:r>
          </a:p>
        </p:txBody>
      </p:sp>
    </p:spTree>
    <p:extLst>
      <p:ext uri="{BB962C8B-B14F-4D97-AF65-F5344CB8AC3E}">
        <p14:creationId xmlns:p14="http://schemas.microsoft.com/office/powerpoint/2010/main" val="3473717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lstStyle/>
          <a:p>
            <a:r>
              <a:rPr lang="en-US" dirty="0" smtClean="0"/>
              <a:t>Scenarios within the model</a:t>
            </a:r>
          </a:p>
          <a:p>
            <a:r>
              <a:rPr lang="en-US" dirty="0" smtClean="0"/>
              <a:t>Specifications do not need to convey</a:t>
            </a:r>
            <a:r>
              <a:rPr lang="en-US" baseline="0" dirty="0" smtClean="0"/>
              <a:t> business knowledge</a:t>
            </a:r>
          </a:p>
        </p:txBody>
      </p:sp>
    </p:spTree>
    <p:extLst>
      <p:ext uri="{BB962C8B-B14F-4D97-AF65-F5344CB8AC3E}">
        <p14:creationId xmlns:p14="http://schemas.microsoft.com/office/powerpoint/2010/main" val="1875037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based on Ubiquitous Language</a:t>
            </a:r>
            <a:endParaRPr lang="en-US" dirty="0"/>
          </a:p>
        </p:txBody>
      </p:sp>
      <p:sp>
        <p:nvSpPr>
          <p:cNvPr id="3" name="Content Placeholder 2"/>
          <p:cNvSpPr>
            <a:spLocks noGrp="1"/>
          </p:cNvSpPr>
          <p:nvPr>
            <p:ph idx="1"/>
          </p:nvPr>
        </p:nvSpPr>
        <p:spPr/>
        <p:txBody>
          <a:bodyPr/>
          <a:lstStyle/>
          <a:p>
            <a:r>
              <a:rPr lang="en-US" dirty="0" smtClean="0"/>
              <a:t>Class, method, variable names</a:t>
            </a:r>
          </a:p>
          <a:p>
            <a:r>
              <a:rPr lang="en-US" dirty="0" smtClean="0"/>
              <a:t>Assertions based on ubiquitous language</a:t>
            </a:r>
          </a:p>
          <a:p>
            <a:r>
              <a:rPr lang="en-US" dirty="0" smtClean="0"/>
              <a:t>Requires attention to style and self-discipline</a:t>
            </a:r>
          </a:p>
          <a:p>
            <a:r>
              <a:rPr lang="en-US" dirty="0" smtClean="0"/>
              <a:t>Must do the right thing, and say the right thing</a:t>
            </a:r>
          </a:p>
        </p:txBody>
      </p:sp>
    </p:spTree>
    <p:extLst>
      <p:ext uri="{BB962C8B-B14F-4D97-AF65-F5344CB8AC3E}">
        <p14:creationId xmlns:p14="http://schemas.microsoft.com/office/powerpoint/2010/main" val="4175791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Ubiquitous Language to Model</a:t>
            </a:r>
            <a:endParaRPr lang="en-US" dirty="0"/>
          </a:p>
        </p:txBody>
      </p:sp>
      <p:sp>
        <p:nvSpPr>
          <p:cNvPr id="3" name="Content Placeholder 2"/>
          <p:cNvSpPr>
            <a:spLocks noGrp="1"/>
          </p:cNvSpPr>
          <p:nvPr>
            <p:ph idx="1"/>
          </p:nvPr>
        </p:nvSpPr>
        <p:spPr/>
        <p:txBody>
          <a:bodyPr/>
          <a:lstStyle/>
          <a:p>
            <a:r>
              <a:rPr lang="en-US" dirty="0" smtClean="0"/>
              <a:t>One model underlies implementation, design, team communication</a:t>
            </a:r>
          </a:p>
          <a:p>
            <a:r>
              <a:rPr lang="en-US" dirty="0" smtClean="0"/>
              <a:t>Explanatory models for education, but not for design</a:t>
            </a:r>
          </a:p>
        </p:txBody>
      </p:sp>
    </p:spTree>
    <p:extLst>
      <p:ext uri="{BB962C8B-B14F-4D97-AF65-F5344CB8AC3E}">
        <p14:creationId xmlns:p14="http://schemas.microsoft.com/office/powerpoint/2010/main" val="3005425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Binding and Implementation</a:t>
            </a:r>
            <a:endParaRPr lang="en-US" dirty="0"/>
          </a:p>
        </p:txBody>
      </p:sp>
      <p:sp>
        <p:nvSpPr>
          <p:cNvPr id="3" name="Content Placeholder 2"/>
          <p:cNvSpPr>
            <a:spLocks noGrp="1"/>
          </p:cNvSpPr>
          <p:nvPr>
            <p:ph idx="1"/>
          </p:nvPr>
        </p:nvSpPr>
        <p:spPr/>
        <p:txBody>
          <a:bodyPr/>
          <a:lstStyle/>
          <a:p>
            <a:r>
              <a:rPr lang="en-US" dirty="0" smtClean="0"/>
              <a:t>The model and the design shape each other</a:t>
            </a:r>
          </a:p>
        </p:txBody>
      </p:sp>
    </p:spTree>
    <p:extLst>
      <p:ext uri="{BB962C8B-B14F-4D97-AF65-F5344CB8AC3E}">
        <p14:creationId xmlns:p14="http://schemas.microsoft.com/office/powerpoint/2010/main" val="972999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Model for Analysis and Design</a:t>
            </a:r>
            <a:endParaRPr lang="en-US" dirty="0"/>
          </a:p>
        </p:txBody>
      </p:sp>
      <p:sp>
        <p:nvSpPr>
          <p:cNvPr id="3" name="Content Placeholder 2"/>
          <p:cNvSpPr>
            <a:spLocks noGrp="1"/>
          </p:cNvSpPr>
          <p:nvPr>
            <p:ph idx="1"/>
          </p:nvPr>
        </p:nvSpPr>
        <p:spPr/>
        <p:txBody>
          <a:bodyPr/>
          <a:lstStyle/>
          <a:p>
            <a:r>
              <a:rPr lang="en-US" dirty="0" smtClean="0"/>
              <a:t>Iterates between analysis and implementation</a:t>
            </a:r>
          </a:p>
          <a:p>
            <a:pPr lvl="1"/>
            <a:r>
              <a:rPr lang="en-US" dirty="0" smtClean="0"/>
              <a:t>Must be practical for implementation</a:t>
            </a:r>
          </a:p>
          <a:p>
            <a:pPr lvl="1"/>
            <a:r>
              <a:rPr lang="en-US" dirty="0" smtClean="0"/>
              <a:t>Must faithfully express key domain concepts</a:t>
            </a:r>
          </a:p>
          <a:p>
            <a:pPr lvl="1"/>
            <a:r>
              <a:rPr lang="en-US" dirty="0" smtClean="0"/>
              <a:t>Expressed in ubiquitous language</a:t>
            </a:r>
          </a:p>
          <a:p>
            <a:pPr lvl="1"/>
            <a:r>
              <a:rPr lang="en-US" dirty="0" smtClean="0"/>
              <a:t>Refactor as necessary</a:t>
            </a:r>
          </a:p>
          <a:p>
            <a:pPr lvl="0"/>
            <a:r>
              <a:rPr lang="en-US" dirty="0" smtClean="0"/>
              <a:t>The most significant complexity is in the domain, not implementation</a:t>
            </a:r>
          </a:p>
        </p:txBody>
      </p:sp>
    </p:spTree>
    <p:extLst>
      <p:ext uri="{BB962C8B-B14F-4D97-AF65-F5344CB8AC3E}">
        <p14:creationId xmlns:p14="http://schemas.microsoft.com/office/powerpoint/2010/main" val="23963959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Paradigms</a:t>
            </a:r>
            <a:endParaRPr lang="en-US" dirty="0"/>
          </a:p>
        </p:txBody>
      </p:sp>
      <p:sp>
        <p:nvSpPr>
          <p:cNvPr id="3" name="Content Placeholder 2"/>
          <p:cNvSpPr>
            <a:spLocks noGrp="1"/>
          </p:cNvSpPr>
          <p:nvPr>
            <p:ph idx="1"/>
          </p:nvPr>
        </p:nvSpPr>
        <p:spPr/>
        <p:txBody>
          <a:bodyPr/>
          <a:lstStyle/>
          <a:p>
            <a:r>
              <a:rPr lang="en-US" dirty="0" smtClean="0"/>
              <a:t>Correspondence between model and design must be literal and exact</a:t>
            </a:r>
          </a:p>
          <a:p>
            <a:endParaRPr lang="en-US" dirty="0" smtClean="0"/>
          </a:p>
          <a:p>
            <a:r>
              <a:rPr lang="en-US" dirty="0" smtClean="0"/>
              <a:t>Object-Oriented programming</a:t>
            </a:r>
            <a:r>
              <a:rPr lang="en-US" baseline="0" dirty="0" smtClean="0"/>
              <a:t> power</a:t>
            </a:r>
          </a:p>
          <a:p>
            <a:pPr lvl="1"/>
            <a:r>
              <a:rPr lang="en-US" dirty="0" smtClean="0"/>
              <a:t>Based on modeling paradigm</a:t>
            </a:r>
          </a:p>
          <a:p>
            <a:pPr lvl="1"/>
            <a:r>
              <a:rPr lang="en-US" dirty="0" smtClean="0"/>
              <a:t>Provides implementation of model constructs</a:t>
            </a:r>
          </a:p>
          <a:p>
            <a:pPr lvl="1"/>
            <a:r>
              <a:rPr lang="en-US" dirty="0" smtClean="0"/>
              <a:t>Supports object behaviors and associations</a:t>
            </a:r>
          </a:p>
          <a:p>
            <a:pPr lvl="1"/>
            <a:endParaRPr lang="en-US" dirty="0" smtClean="0"/>
          </a:p>
          <a:p>
            <a:pPr lvl="0"/>
            <a:r>
              <a:rPr lang="en-US" dirty="0" smtClean="0"/>
              <a:t>Breakthrough – Code expresses the concepts of the model</a:t>
            </a:r>
          </a:p>
        </p:txBody>
      </p:sp>
    </p:spTree>
    <p:extLst>
      <p:ext uri="{BB962C8B-B14F-4D97-AF65-F5344CB8AC3E}">
        <p14:creationId xmlns:p14="http://schemas.microsoft.com/office/powerpoint/2010/main" val="38828028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Ubiquitous Language and Domain-Driven Model</a:t>
            </a:r>
            <a:endParaRPr lang="en-US" dirty="0"/>
          </a:p>
        </p:txBody>
      </p:sp>
      <p:sp>
        <p:nvSpPr>
          <p:cNvPr id="3" name="Content Placeholder 2"/>
          <p:cNvSpPr>
            <a:spLocks noGrp="1"/>
          </p:cNvSpPr>
          <p:nvPr>
            <p:ph idx="1"/>
          </p:nvPr>
        </p:nvSpPr>
        <p:spPr/>
        <p:txBody>
          <a:bodyPr/>
          <a:lstStyle/>
          <a:p>
            <a:r>
              <a:rPr lang="en-US" dirty="0" smtClean="0"/>
              <a:t>Model easily exposed in</a:t>
            </a:r>
            <a:r>
              <a:rPr lang="en-US" baseline="0" dirty="0" smtClean="0"/>
              <a:t> the user interface</a:t>
            </a:r>
          </a:p>
          <a:p>
            <a:r>
              <a:rPr lang="en-US" baseline="0" dirty="0" smtClean="0"/>
              <a:t>User has more access to the potential of the software</a:t>
            </a:r>
          </a:p>
          <a:p>
            <a:r>
              <a:rPr lang="en-US" baseline="0" dirty="0" smtClean="0"/>
              <a:t>Consistent, predictable behavior</a:t>
            </a:r>
          </a:p>
        </p:txBody>
      </p:sp>
    </p:spTree>
    <p:extLst>
      <p:ext uri="{BB962C8B-B14F-4D97-AF65-F5344CB8AC3E}">
        <p14:creationId xmlns:p14="http://schemas.microsoft.com/office/powerpoint/2010/main" val="4292747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Hands-On Modelers</a:t>
            </a:r>
            <a:endParaRPr lang="en-US" dirty="0"/>
          </a:p>
        </p:txBody>
      </p:sp>
      <p:sp>
        <p:nvSpPr>
          <p:cNvPr id="3" name="Content Placeholder 2"/>
          <p:cNvSpPr>
            <a:spLocks noGrp="1"/>
          </p:cNvSpPr>
          <p:nvPr>
            <p:ph idx="1"/>
          </p:nvPr>
        </p:nvSpPr>
        <p:spPr/>
        <p:txBody>
          <a:bodyPr/>
          <a:lstStyle/>
          <a:p>
            <a:r>
              <a:rPr lang="en-US" dirty="0" smtClean="0"/>
              <a:t>Any technical person contributing to the model must spend time touching the code.</a:t>
            </a:r>
          </a:p>
          <a:p>
            <a:endParaRPr lang="en-US" dirty="0" smtClean="0"/>
          </a:p>
          <a:p>
            <a:r>
              <a:rPr lang="en-US" dirty="0" smtClean="0"/>
              <a:t>Anyone responsible for changing code must learn to express a model through the code.</a:t>
            </a:r>
          </a:p>
        </p:txBody>
      </p:sp>
    </p:spTree>
    <p:extLst>
      <p:ext uri="{BB962C8B-B14F-4D97-AF65-F5344CB8AC3E}">
        <p14:creationId xmlns:p14="http://schemas.microsoft.com/office/powerpoint/2010/main" val="20634312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Warning Signs</a:t>
            </a:r>
            <a:endParaRPr lang="en-US" dirty="0"/>
          </a:p>
        </p:txBody>
      </p:sp>
      <p:sp>
        <p:nvSpPr>
          <p:cNvPr id="3" name="Content Placeholder 2"/>
          <p:cNvSpPr>
            <a:spLocks noGrp="1"/>
          </p:cNvSpPr>
          <p:nvPr>
            <p:ph idx="1"/>
          </p:nvPr>
        </p:nvSpPr>
        <p:spPr/>
        <p:txBody>
          <a:bodyPr/>
          <a:lstStyle/>
          <a:p>
            <a:r>
              <a:rPr lang="en-US" dirty="0" smtClean="0"/>
              <a:t>Separate analysis and design models</a:t>
            </a:r>
          </a:p>
          <a:p>
            <a:pPr lvl="1"/>
            <a:r>
              <a:rPr lang="en-US" dirty="0" smtClean="0"/>
              <a:t>Sometimes a conscious decision</a:t>
            </a:r>
          </a:p>
          <a:p>
            <a:pPr lvl="1"/>
            <a:r>
              <a:rPr lang="en-US" dirty="0" smtClean="0"/>
              <a:t>Inhibits feedback</a:t>
            </a:r>
          </a:p>
          <a:p>
            <a:pPr lvl="1"/>
            <a:r>
              <a:rPr lang="en-US" dirty="0" smtClean="0"/>
              <a:t>Implementation</a:t>
            </a:r>
            <a:r>
              <a:rPr lang="en-US" baseline="0" dirty="0" smtClean="0"/>
              <a:t> veers away from business</a:t>
            </a:r>
            <a:endParaRPr lang="en-US" dirty="0" smtClean="0"/>
          </a:p>
          <a:p>
            <a:r>
              <a:rPr lang="en-US" dirty="0" smtClean="0"/>
              <a:t>Manufacturing metaphor – design,</a:t>
            </a:r>
            <a:r>
              <a:rPr lang="en-US" baseline="0" dirty="0" smtClean="0"/>
              <a:t> then assemble</a:t>
            </a:r>
            <a:endParaRPr lang="en-US" dirty="0" smtClean="0"/>
          </a:p>
          <a:p>
            <a:pPr lvl="1"/>
            <a:r>
              <a:rPr lang="en-US" dirty="0" smtClean="0"/>
              <a:t>Software is all design</a:t>
            </a:r>
          </a:p>
          <a:p>
            <a:pPr lvl="1"/>
            <a:r>
              <a:rPr lang="en-US" dirty="0" smtClean="0"/>
              <a:t>Model becomes static structure</a:t>
            </a:r>
          </a:p>
          <a:p>
            <a:r>
              <a:rPr lang="en-US" dirty="0" smtClean="0"/>
              <a:t>Design model only</a:t>
            </a:r>
          </a:p>
          <a:p>
            <a:r>
              <a:rPr lang="en-US" dirty="0" smtClean="0"/>
              <a:t>TDD</a:t>
            </a:r>
          </a:p>
          <a:p>
            <a:r>
              <a:rPr lang="en-US" dirty="0" smtClean="0"/>
              <a:t>No model</a:t>
            </a:r>
            <a:endParaRPr lang="en-US" dirty="0"/>
          </a:p>
        </p:txBody>
      </p:sp>
    </p:spTree>
    <p:extLst>
      <p:ext uri="{BB962C8B-B14F-4D97-AF65-F5344CB8AC3E}">
        <p14:creationId xmlns:p14="http://schemas.microsoft.com/office/powerpoint/2010/main" val="865614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r>
              <a:rPr lang="en-US" dirty="0" smtClean="0"/>
              <a:t>We’re all experienced professionals</a:t>
            </a:r>
          </a:p>
          <a:p>
            <a:r>
              <a:rPr lang="en-US" dirty="0" smtClean="0"/>
              <a:t>Enterprise applications</a:t>
            </a:r>
          </a:p>
          <a:p>
            <a:r>
              <a:rPr lang="en-US" dirty="0" smtClean="0"/>
              <a:t>.NET centric?</a:t>
            </a:r>
          </a:p>
          <a:p>
            <a:r>
              <a:rPr lang="en-US" dirty="0" smtClean="0"/>
              <a:t>Relational database centric?</a:t>
            </a:r>
          </a:p>
          <a:p>
            <a:r>
              <a:rPr lang="en-US" dirty="0" smtClean="0"/>
              <a:t>Domain Driven Design can enhance our current processes</a:t>
            </a:r>
          </a:p>
          <a:p>
            <a:r>
              <a:rPr lang="en-US" dirty="0" smtClean="0"/>
              <a:t>We can learn from each other</a:t>
            </a:r>
            <a:endParaRPr lang="en-US" dirty="0"/>
          </a:p>
        </p:txBody>
      </p:sp>
    </p:spTree>
    <p:extLst>
      <p:ext uri="{BB962C8B-B14F-4D97-AF65-F5344CB8AC3E}">
        <p14:creationId xmlns:p14="http://schemas.microsoft.com/office/powerpoint/2010/main" val="28648201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Month</a:t>
            </a:r>
            <a:endParaRPr lang="en-US" dirty="0"/>
          </a:p>
        </p:txBody>
      </p:sp>
      <p:sp>
        <p:nvSpPr>
          <p:cNvPr id="3" name="Content Placeholder 2"/>
          <p:cNvSpPr>
            <a:spLocks noGrp="1"/>
          </p:cNvSpPr>
          <p:nvPr>
            <p:ph idx="1"/>
          </p:nvPr>
        </p:nvSpPr>
        <p:spPr/>
        <p:txBody>
          <a:bodyPr/>
          <a:lstStyle/>
          <a:p>
            <a:r>
              <a:rPr lang="en-US" dirty="0" smtClean="0"/>
              <a:t>Domain</a:t>
            </a:r>
            <a:r>
              <a:rPr lang="en-US" baseline="0" dirty="0" smtClean="0"/>
              <a:t> Driven Design Patterns</a:t>
            </a:r>
            <a:endParaRPr lang="en-US" dirty="0"/>
          </a:p>
        </p:txBody>
      </p:sp>
    </p:spTree>
    <p:extLst>
      <p:ext uri="{BB962C8B-B14F-4D97-AF65-F5344CB8AC3E}">
        <p14:creationId xmlns:p14="http://schemas.microsoft.com/office/powerpoint/2010/main" val="762211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dirty="0" smtClean="0"/>
              <a:t>Resources</a:t>
            </a:r>
            <a:endParaRPr lang="en-US" dirty="0"/>
          </a:p>
        </p:txBody>
      </p:sp>
      <p:sp>
        <p:nvSpPr>
          <p:cNvPr id="3" name="Text Placeholder 2"/>
          <p:cNvSpPr>
            <a:spLocks noGrp="1"/>
          </p:cNvSpPr>
          <p:nvPr>
            <p:ph type="body" idx="4294967295"/>
          </p:nvPr>
        </p:nvSpPr>
        <p:spPr/>
        <p:txBody>
          <a:bodyPr/>
          <a:lstStyle/>
          <a:p>
            <a:r>
              <a:rPr lang="en-US" dirty="0" smtClean="0"/>
              <a:t>Domain-Driven Design (Eric Evans)</a:t>
            </a:r>
          </a:p>
          <a:p>
            <a:r>
              <a:rPr lang="en-US" dirty="0" smtClean="0"/>
              <a:t>Domain-Driven Design Quickly (Abel </a:t>
            </a:r>
            <a:r>
              <a:rPr lang="en-US" dirty="0" err="1" smtClean="0"/>
              <a:t>Avram</a:t>
            </a:r>
            <a:r>
              <a:rPr lang="en-US" dirty="0" smtClean="0"/>
              <a:t>, Floyd </a:t>
            </a:r>
            <a:r>
              <a:rPr lang="en-US" dirty="0" err="1" smtClean="0"/>
              <a:t>Marinescu</a:t>
            </a:r>
            <a:r>
              <a:rPr lang="en-US" dirty="0" smtClean="0"/>
              <a:t>)</a:t>
            </a:r>
          </a:p>
          <a:p>
            <a:r>
              <a:rPr lang="en-US" dirty="0" smtClean="0"/>
              <a:t>What I’ve Learned Since the Book (Eric</a:t>
            </a:r>
            <a:r>
              <a:rPr lang="en-US" baseline="0" dirty="0" smtClean="0"/>
              <a:t> Evans, presentation)</a:t>
            </a:r>
          </a:p>
          <a:p>
            <a:endParaRPr lang="en-US" baseline="0" dirty="0" smtClean="0"/>
          </a:p>
          <a:p>
            <a:r>
              <a:rPr lang="en-US" baseline="0" dirty="0" smtClean="0"/>
              <a:t>Diane Wilson</a:t>
            </a:r>
          </a:p>
          <a:p>
            <a:r>
              <a:rPr lang="en-US" baseline="0" dirty="0" smtClean="0">
                <a:hlinkClick r:id="rId2"/>
              </a:rPr>
              <a:t>dianewilson@outlook.com</a:t>
            </a:r>
            <a:endParaRPr lang="en-US" baseline="0" dirty="0" smtClean="0"/>
          </a:p>
          <a:p>
            <a:r>
              <a:rPr lang="en-US" baseline="0" dirty="0" smtClean="0"/>
              <a:t>@</a:t>
            </a:r>
            <a:r>
              <a:rPr lang="en-US" baseline="0" dirty="0" err="1" smtClean="0"/>
              <a:t>dianewilsonnc</a:t>
            </a:r>
            <a:endParaRPr lang="en-US" dirty="0"/>
          </a:p>
        </p:txBody>
      </p:sp>
    </p:spTree>
    <p:extLst>
      <p:ext uri="{BB962C8B-B14F-4D97-AF65-F5344CB8AC3E}">
        <p14:creationId xmlns:p14="http://schemas.microsoft.com/office/powerpoint/2010/main" val="1641045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this “Domain” you speak of?</a:t>
            </a:r>
            <a:endParaRPr lang="en-US" dirty="0"/>
          </a:p>
        </p:txBody>
      </p:sp>
      <p:sp>
        <p:nvSpPr>
          <p:cNvPr id="3" name="Content Placeholder 2"/>
          <p:cNvSpPr>
            <a:spLocks noGrp="1"/>
          </p:cNvSpPr>
          <p:nvPr>
            <p:ph idx="1"/>
          </p:nvPr>
        </p:nvSpPr>
        <p:spPr/>
        <p:txBody>
          <a:bodyPr/>
          <a:lstStyle/>
          <a:p>
            <a:r>
              <a:rPr lang="en-US" dirty="0" smtClean="0"/>
              <a:t>Real-world businesses that rely on complex software…</a:t>
            </a:r>
          </a:p>
          <a:p>
            <a:pPr lvl="1"/>
            <a:r>
              <a:rPr lang="en-US" dirty="0" smtClean="0"/>
              <a:t>Health care delivery</a:t>
            </a:r>
          </a:p>
          <a:p>
            <a:pPr lvl="1"/>
            <a:r>
              <a:rPr lang="en-US" dirty="0" smtClean="0"/>
              <a:t>Oil markets</a:t>
            </a:r>
          </a:p>
          <a:p>
            <a:pPr lvl="1"/>
            <a:r>
              <a:rPr lang="en-US" dirty="0" smtClean="0"/>
              <a:t>Air traffic control</a:t>
            </a:r>
          </a:p>
          <a:p>
            <a:pPr lvl="1"/>
            <a:r>
              <a:rPr lang="en-US" dirty="0" smtClean="0"/>
              <a:t>Power grid </a:t>
            </a:r>
            <a:r>
              <a:rPr lang="en-US" dirty="0" smtClean="0"/>
              <a:t>management</a:t>
            </a:r>
          </a:p>
          <a:p>
            <a:r>
              <a:rPr lang="en-US" dirty="0" smtClean="0"/>
              <a:t>Multiple disciplines</a:t>
            </a:r>
          </a:p>
          <a:p>
            <a:r>
              <a:rPr lang="en-US" dirty="0" smtClean="0"/>
              <a:t>Real world impac</a:t>
            </a:r>
            <a:r>
              <a:rPr lang="en-US" dirty="0" smtClean="0"/>
              <a:t>ts</a:t>
            </a:r>
            <a:endParaRPr lang="en-US" dirty="0"/>
          </a:p>
        </p:txBody>
      </p:sp>
    </p:spTree>
    <p:extLst>
      <p:ext uri="{BB962C8B-B14F-4D97-AF65-F5344CB8AC3E}">
        <p14:creationId xmlns:p14="http://schemas.microsoft.com/office/powerpoint/2010/main" val="8738998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Driven Design</a:t>
            </a:r>
            <a:endParaRPr lang="en-US" dirty="0"/>
          </a:p>
        </p:txBody>
      </p:sp>
      <p:sp>
        <p:nvSpPr>
          <p:cNvPr id="3" name="Content Placeholder 2"/>
          <p:cNvSpPr>
            <a:spLocks noGrp="1"/>
          </p:cNvSpPr>
          <p:nvPr>
            <p:ph idx="1"/>
          </p:nvPr>
        </p:nvSpPr>
        <p:spPr/>
        <p:txBody>
          <a:bodyPr/>
          <a:lstStyle/>
          <a:p>
            <a:pPr lvl="0"/>
            <a:r>
              <a:rPr lang="en-US" dirty="0" smtClean="0"/>
              <a:t>Tackling complexity in the heart of </a:t>
            </a:r>
            <a:r>
              <a:rPr lang="en-US" dirty="0" smtClean="0"/>
              <a:t>software</a:t>
            </a:r>
            <a:endParaRPr lang="en-US" dirty="0" smtClean="0"/>
          </a:p>
          <a:p>
            <a:pPr lvl="0"/>
            <a:r>
              <a:rPr lang="en-US" dirty="0" smtClean="0"/>
              <a:t>Designing and using models</a:t>
            </a:r>
          </a:p>
          <a:p>
            <a:pPr lvl="0"/>
            <a:r>
              <a:rPr lang="en-US" dirty="0" smtClean="0"/>
              <a:t>Communication and language</a:t>
            </a:r>
          </a:p>
          <a:p>
            <a:pPr lvl="0"/>
            <a:r>
              <a:rPr lang="en-US" dirty="0" smtClean="0"/>
              <a:t>Caveats:</a:t>
            </a:r>
          </a:p>
          <a:p>
            <a:pPr lvl="1"/>
            <a:r>
              <a:rPr lang="en-US" dirty="0" smtClean="0"/>
              <a:t>We are talking about (very) large projects</a:t>
            </a:r>
          </a:p>
          <a:p>
            <a:pPr lvl="1"/>
            <a:r>
              <a:rPr lang="en-US" dirty="0" smtClean="0"/>
              <a:t>Greenfield and legacy</a:t>
            </a:r>
            <a:endParaRPr lang="en-US" dirty="0" smtClean="0"/>
          </a:p>
          <a:p>
            <a:pPr lvl="1"/>
            <a:r>
              <a:rPr lang="en-US" dirty="0" smtClean="0"/>
              <a:t>Not everything in a large application is well designed, and doesn’t have to be</a:t>
            </a:r>
            <a:endParaRPr lang="en-US" dirty="0" smtClean="0"/>
          </a:p>
        </p:txBody>
      </p:sp>
    </p:spTree>
    <p:extLst>
      <p:ext uri="{BB962C8B-B14F-4D97-AF65-F5344CB8AC3E}">
        <p14:creationId xmlns:p14="http://schemas.microsoft.com/office/powerpoint/2010/main" val="25715862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1440" y="-2"/>
            <a:ext cx="5444944" cy="6327263"/>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6384" y="119968"/>
            <a:ext cx="6516009" cy="6087325"/>
          </a:xfrm>
          <a:prstGeom prst="rect">
            <a:avLst/>
          </a:prstGeom>
        </p:spPr>
      </p:pic>
    </p:spTree>
    <p:extLst>
      <p:ext uri="{BB962C8B-B14F-4D97-AF65-F5344CB8AC3E}">
        <p14:creationId xmlns:p14="http://schemas.microsoft.com/office/powerpoint/2010/main" val="41341975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Language</a:t>
            </a:r>
            <a:endParaRPr lang="en-US" dirty="0"/>
          </a:p>
        </p:txBody>
      </p:sp>
      <p:sp>
        <p:nvSpPr>
          <p:cNvPr id="3" name="Content Placeholder 2"/>
          <p:cNvSpPr>
            <a:spLocks noGrp="1"/>
          </p:cNvSpPr>
          <p:nvPr>
            <p:ph idx="1"/>
          </p:nvPr>
        </p:nvSpPr>
        <p:spPr/>
        <p:txBody>
          <a:bodyPr/>
          <a:lstStyle/>
          <a:p>
            <a:r>
              <a:rPr lang="en-US" dirty="0" smtClean="0"/>
              <a:t>Example: “OPEN reversal of cartel controls, Saudi Arabia swing producer – </a:t>
            </a:r>
            <a:r>
              <a:rPr lang="en-US" dirty="0" err="1" smtClean="0"/>
              <a:t>inc</a:t>
            </a:r>
            <a:r>
              <a:rPr lang="en-US" dirty="0" smtClean="0"/>
              <a:t> or </a:t>
            </a:r>
            <a:r>
              <a:rPr lang="en-US" dirty="0" err="1" smtClean="0"/>
              <a:t>dec</a:t>
            </a:r>
            <a:r>
              <a:rPr lang="en-US" dirty="0" smtClean="0"/>
              <a:t> supply to control price. </a:t>
            </a:r>
            <a:r>
              <a:rPr lang="en-US" dirty="0" smtClean="0"/>
              <a:t>Chicken </a:t>
            </a:r>
            <a:r>
              <a:rPr lang="en-US" dirty="0" smtClean="0"/>
              <a:t>with shale </a:t>
            </a:r>
            <a:r>
              <a:rPr lang="en-US" dirty="0" smtClean="0"/>
              <a:t>producers. </a:t>
            </a:r>
            <a:r>
              <a:rPr lang="en-US" dirty="0"/>
              <a:t>D</a:t>
            </a:r>
            <a:r>
              <a:rPr lang="en-US" dirty="0" smtClean="0"/>
              <a:t>on’t </a:t>
            </a:r>
            <a:r>
              <a:rPr lang="en-US" dirty="0" smtClean="0"/>
              <a:t>want to cede market share in Asia”</a:t>
            </a:r>
          </a:p>
          <a:p>
            <a:endParaRPr lang="en-US" dirty="0"/>
          </a:p>
          <a:p>
            <a:r>
              <a:rPr lang="en-US" dirty="0" smtClean="0"/>
              <a:t>This is the </a:t>
            </a:r>
            <a:r>
              <a:rPr lang="en-US" dirty="0" smtClean="0"/>
              <a:t>language </a:t>
            </a:r>
            <a:r>
              <a:rPr lang="en-US" dirty="0" smtClean="0"/>
              <a:t>of someone’s domain</a:t>
            </a:r>
          </a:p>
          <a:p>
            <a:endParaRPr lang="en-US" dirty="0"/>
          </a:p>
          <a:p>
            <a:r>
              <a:rPr lang="en-US" dirty="0" smtClean="0"/>
              <a:t>Who needs to understand it?</a:t>
            </a:r>
          </a:p>
        </p:txBody>
      </p:sp>
    </p:spTree>
    <p:extLst>
      <p:ext uri="{BB962C8B-B14F-4D97-AF65-F5344CB8AC3E}">
        <p14:creationId xmlns:p14="http://schemas.microsoft.com/office/powerpoint/2010/main" val="25082832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Ubiquitous Language</a:t>
            </a:r>
            <a:endParaRPr lang="en-US" dirty="0"/>
          </a:p>
        </p:txBody>
      </p:sp>
      <p:sp>
        <p:nvSpPr>
          <p:cNvPr id="3" name="Content Placeholder 2"/>
          <p:cNvSpPr>
            <a:spLocks noGrp="1"/>
          </p:cNvSpPr>
          <p:nvPr>
            <p:ph idx="1"/>
          </p:nvPr>
        </p:nvSpPr>
        <p:spPr/>
        <p:txBody>
          <a:bodyPr/>
          <a:lstStyle/>
          <a:p>
            <a:r>
              <a:rPr lang="en-US" sz="2000" kern="1200" dirty="0" smtClean="0">
                <a:solidFill>
                  <a:schemeClr val="tx1">
                    <a:lumMod val="75000"/>
                    <a:lumOff val="25000"/>
                  </a:schemeClr>
                </a:solidFill>
                <a:effectLst/>
                <a:latin typeface="+mn-lt"/>
                <a:ea typeface="+mn-ea"/>
                <a:cs typeface="+mn-cs"/>
              </a:rPr>
              <a:t>“Each resource within the RIS would have a field to assign a weighting factor for the dose information provided by that modality/equipment.  The field would allow for calculation of a common factor for exposure to the patient regardless of manufacturer.  In most cases this would be a simple multiplier, but in some cases would require more complex calculations.  The intent is to provide a field for a physicist to add a consistent  calculation that would be applied to all results received from a particular machine to normalize the data.  Additional display values would also be optional to show per resource including adding the display value for CTDI, DLP, Organ Dose, Whole Body exposure, or other.”</a:t>
            </a:r>
          </a:p>
        </p:txBody>
      </p:sp>
    </p:spTree>
    <p:extLst>
      <p:ext uri="{BB962C8B-B14F-4D97-AF65-F5344CB8AC3E}">
        <p14:creationId xmlns:p14="http://schemas.microsoft.com/office/powerpoint/2010/main" val="7509702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Ubiquitous Language</a:t>
            </a:r>
            <a:endParaRPr lang="en-US" dirty="0"/>
          </a:p>
        </p:txBody>
      </p:sp>
      <p:sp>
        <p:nvSpPr>
          <p:cNvPr id="3" name="Content Placeholder 2"/>
          <p:cNvSpPr>
            <a:spLocks noGrp="1"/>
          </p:cNvSpPr>
          <p:nvPr>
            <p:ph idx="1"/>
          </p:nvPr>
        </p:nvSpPr>
        <p:spPr/>
        <p:txBody>
          <a:bodyPr/>
          <a:lstStyle/>
          <a:p>
            <a:r>
              <a:rPr lang="en-US" dirty="0" smtClean="0"/>
              <a:t>The language of the domain </a:t>
            </a:r>
            <a:r>
              <a:rPr lang="en-US" dirty="0" smtClean="0"/>
              <a:t>experts</a:t>
            </a:r>
            <a:endParaRPr lang="en-US" dirty="0" smtClean="0"/>
          </a:p>
          <a:p>
            <a:r>
              <a:rPr lang="en-US" dirty="0" smtClean="0"/>
              <a:t>The language shared between business and </a:t>
            </a:r>
            <a:r>
              <a:rPr lang="en-US" dirty="0" smtClean="0"/>
              <a:t>developers</a:t>
            </a:r>
            <a:endParaRPr lang="en-US" dirty="0" smtClean="0"/>
          </a:p>
          <a:p>
            <a:r>
              <a:rPr lang="en-US" dirty="0" smtClean="0"/>
              <a:t>The language of the domain </a:t>
            </a:r>
            <a:r>
              <a:rPr lang="en-US" dirty="0" smtClean="0"/>
              <a:t>model</a:t>
            </a:r>
            <a:endParaRPr lang="en-US" dirty="0" smtClean="0"/>
          </a:p>
          <a:p>
            <a:r>
              <a:rPr lang="en-US" dirty="0" smtClean="0"/>
              <a:t>The language of collaboration</a:t>
            </a:r>
          </a:p>
        </p:txBody>
      </p:sp>
    </p:spTree>
    <p:extLst>
      <p:ext uri="{BB962C8B-B14F-4D97-AF65-F5344CB8AC3E}">
        <p14:creationId xmlns:p14="http://schemas.microsoft.com/office/powerpoint/2010/main" val="239972579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862</TotalTime>
  <Words>965</Words>
  <Application>Microsoft Office PowerPoint</Application>
  <PresentationFormat>Widescreen</PresentationFormat>
  <Paragraphs>154</Paragraphs>
  <Slides>31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Calibri</vt:lpstr>
      <vt:lpstr>Calibri Light</vt:lpstr>
      <vt:lpstr>Retrospect</vt:lpstr>
      <vt:lpstr>Domain Driven Design</vt:lpstr>
      <vt:lpstr>Domain Driven Design</vt:lpstr>
      <vt:lpstr>Assumptions</vt:lpstr>
      <vt:lpstr>What is this “Domain” you speak of?</vt:lpstr>
      <vt:lpstr>Domain Driven Design</vt:lpstr>
      <vt:lpstr>PowerPoint Presentation</vt:lpstr>
      <vt:lpstr>Domain Language</vt:lpstr>
      <vt:lpstr>Ubiquitous Language</vt:lpstr>
      <vt:lpstr>Ubiquitous Language</vt:lpstr>
      <vt:lpstr>Value and Use of Models</vt:lpstr>
      <vt:lpstr>Effective Modeling</vt:lpstr>
      <vt:lpstr>Practices in Domain Analysis</vt:lpstr>
      <vt:lpstr>Benefits of Ubiquitous Language</vt:lpstr>
      <vt:lpstr>PowerPoint Presentation</vt:lpstr>
      <vt:lpstr>Ubiquitous Language is a Living Language</vt:lpstr>
      <vt:lpstr>One Team, One Language</vt:lpstr>
      <vt:lpstr>Documents and Diagrams</vt:lpstr>
      <vt:lpstr>Abstractions Support Modeling</vt:lpstr>
      <vt:lpstr>Model Documentation</vt:lpstr>
      <vt:lpstr>Evaluating Documents</vt:lpstr>
      <vt:lpstr>Requirements</vt:lpstr>
      <vt:lpstr>Code, based on Ubiquitous Language</vt:lpstr>
      <vt:lpstr>From Ubiquitous Language to Model</vt:lpstr>
      <vt:lpstr>Model Binding and Implementation</vt:lpstr>
      <vt:lpstr>Single Model for Analysis and Design</vt:lpstr>
      <vt:lpstr>Modeling Paradigms</vt:lpstr>
      <vt:lpstr>Ubiquitous Language and Domain-Driven Model</vt:lpstr>
      <vt:lpstr>Hands-On Modelers</vt:lpstr>
      <vt:lpstr>Warning Signs</vt:lpstr>
      <vt:lpstr>Next Month</vt:lpstr>
      <vt:lpstr>Resources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Driven Design</dc:title>
  <dc:creator>Diane Wilson</dc:creator>
  <cp:lastModifiedBy>Diane Wilson</cp:lastModifiedBy>
  <cp:revision>36</cp:revision>
  <dcterms:created xsi:type="dcterms:W3CDTF">2015-06-23T18:20:12Z</dcterms:created>
  <dcterms:modified xsi:type="dcterms:W3CDTF">2015-06-24T21:53:50Z</dcterms:modified>
</cp:coreProperties>
</file>