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76"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7" autoAdjust="0"/>
    <p:restoredTop sz="86451" autoAdjust="0"/>
  </p:normalViewPr>
  <p:slideViewPr>
    <p:cSldViewPr snapToGrid="0">
      <p:cViewPr varScale="1">
        <p:scale>
          <a:sx n="78" d="100"/>
          <a:sy n="78" d="100"/>
        </p:scale>
        <p:origin x="120" y="900"/>
      </p:cViewPr>
      <p:guideLst/>
    </p:cSldViewPr>
  </p:slideViewPr>
  <p:outlineViewPr>
    <p:cViewPr>
      <p:scale>
        <a:sx n="33" d="100"/>
        <a:sy n="33" d="100"/>
      </p:scale>
      <p:origin x="0" y="-162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7/22/2015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7/22/2015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7/22/2015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dianewilson@outloo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Driven Design</a:t>
            </a:r>
            <a:endParaRPr lang="en-US" dirty="0"/>
          </a:p>
        </p:txBody>
      </p:sp>
      <p:sp>
        <p:nvSpPr>
          <p:cNvPr id="3" name="Subtitle 2"/>
          <p:cNvSpPr>
            <a:spLocks noGrp="1"/>
          </p:cNvSpPr>
          <p:nvPr>
            <p:ph type="subTitle" idx="1"/>
          </p:nvPr>
        </p:nvSpPr>
        <p:spPr/>
        <p:txBody>
          <a:bodyPr>
            <a:normAutofit/>
          </a:bodyPr>
          <a:lstStyle/>
          <a:p>
            <a:pPr lvl="1" algn="l"/>
            <a:r>
              <a:rPr lang="en-US" cap="all" dirty="0" smtClean="0"/>
              <a:t>Diane Wilson</a:t>
            </a:r>
          </a:p>
          <a:p>
            <a:pPr lvl="1" algn="l"/>
            <a:r>
              <a:rPr lang="en-US" cap="all" dirty="0" err="1" smtClean="0"/>
              <a:t>FujiFilm</a:t>
            </a:r>
            <a:r>
              <a:rPr lang="en-US" cap="all" dirty="0" smtClean="0"/>
              <a:t> Medical Systems</a:t>
            </a:r>
          </a:p>
        </p:txBody>
      </p:sp>
    </p:spTree>
    <p:extLst>
      <p:ext uri="{BB962C8B-B14F-4D97-AF65-F5344CB8AC3E}">
        <p14:creationId xmlns:p14="http://schemas.microsoft.com/office/powerpoint/2010/main" val="351763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aseline="0" dirty="0" smtClean="0"/>
              <a:t> Big Picture</a:t>
            </a:r>
            <a:endParaRPr lang="en-US" dirty="0"/>
          </a:p>
        </p:txBody>
      </p:sp>
      <p:sp>
        <p:nvSpPr>
          <p:cNvPr id="7" name="Content Placeholder 6"/>
          <p:cNvSpPr>
            <a:spLocks noGrp="1"/>
          </p:cNvSpPr>
          <p:nvPr>
            <p:ph idx="1"/>
          </p:nvPr>
        </p:nvSpPr>
        <p:spPr>
          <a:xfrm>
            <a:off x="1097280" y="1845734"/>
            <a:ext cx="3798184" cy="4023360"/>
          </a:xfrm>
        </p:spPr>
        <p:txBody>
          <a:bodyPr/>
          <a:lstStyle/>
          <a:p>
            <a:r>
              <a:rPr lang="en-US" dirty="0" smtClean="0"/>
              <a:t>Domain patterns overlaid on a typical system</a:t>
            </a:r>
          </a:p>
          <a:p>
            <a:pPr lvl="1"/>
            <a:r>
              <a:rPr lang="en-US" dirty="0" smtClean="0"/>
              <a:t>Overlapping responsibilities</a:t>
            </a:r>
          </a:p>
          <a:p>
            <a:pPr lvl="1"/>
            <a:r>
              <a:rPr lang="en-US" dirty="0" smtClean="0"/>
              <a:t>Unclear communications</a:t>
            </a:r>
          </a:p>
          <a:p>
            <a:pPr lvl="1"/>
            <a:r>
              <a:rPr lang="en-US" dirty="0" smtClean="0"/>
              <a:t>Overlapping models</a:t>
            </a:r>
            <a:endParaRPr lang="en-US" dirty="0"/>
          </a:p>
        </p:txBody>
      </p:sp>
      <p:pic>
        <p:nvPicPr>
          <p:cNvPr id="6" name="Picture 5"/>
          <p:cNvPicPr>
            <a:picLocks noChangeAspect="1"/>
          </p:cNvPicPr>
          <p:nvPr/>
        </p:nvPicPr>
        <p:blipFill>
          <a:blip r:embed="rId2"/>
          <a:stretch>
            <a:fillRect/>
          </a:stretch>
        </p:blipFill>
        <p:spPr>
          <a:xfrm>
            <a:off x="4895464" y="1737360"/>
            <a:ext cx="6429375" cy="4619625"/>
          </a:xfrm>
          <a:prstGeom prst="rect">
            <a:avLst/>
          </a:prstGeom>
        </p:spPr>
      </p:pic>
    </p:spTree>
    <p:extLst>
      <p:ext uri="{BB962C8B-B14F-4D97-AF65-F5344CB8AC3E}">
        <p14:creationId xmlns:p14="http://schemas.microsoft.com/office/powerpoint/2010/main" val="233694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Abstract</a:t>
            </a:r>
            <a:r>
              <a:rPr lang="en-US" baseline="0" dirty="0" smtClean="0"/>
              <a:t> Domains and Contexts</a:t>
            </a:r>
            <a:endParaRPr lang="en-US" dirty="0"/>
          </a:p>
        </p:txBody>
      </p:sp>
      <p:sp>
        <p:nvSpPr>
          <p:cNvPr id="4" name="Content Placeholder 3"/>
          <p:cNvSpPr>
            <a:spLocks noGrp="1"/>
          </p:cNvSpPr>
          <p:nvPr>
            <p:ph idx="1"/>
          </p:nvPr>
        </p:nvSpPr>
        <p:spPr>
          <a:xfrm>
            <a:off x="1097280" y="1845734"/>
            <a:ext cx="4796893" cy="4023360"/>
          </a:xfrm>
        </p:spPr>
        <p:txBody>
          <a:bodyPr/>
          <a:lstStyle/>
          <a:p>
            <a:pPr marL="201168" lvl="1" indent="0">
              <a:buNone/>
            </a:pPr>
            <a:r>
              <a:rPr lang="en-US" dirty="0" smtClean="0"/>
              <a:t>Relationships</a:t>
            </a:r>
          </a:p>
          <a:p>
            <a:pPr marL="384048" lvl="2" indent="0">
              <a:buNone/>
            </a:pPr>
            <a:r>
              <a:rPr lang="en-US" dirty="0" smtClean="0"/>
              <a:t>Domain to Core Domain</a:t>
            </a:r>
          </a:p>
          <a:p>
            <a:pPr marL="384048" lvl="2" indent="0">
              <a:buNone/>
            </a:pPr>
            <a:r>
              <a:rPr lang="en-US" dirty="0" smtClean="0"/>
              <a:t>Core Domain to Subdomains</a:t>
            </a:r>
          </a:p>
          <a:p>
            <a:pPr marL="384048" lvl="2" indent="0">
              <a:buNone/>
            </a:pPr>
            <a:r>
              <a:rPr lang="en-US" dirty="0" smtClean="0"/>
              <a:t>Bounded</a:t>
            </a:r>
            <a:r>
              <a:rPr lang="en-US" baseline="0" dirty="0" smtClean="0"/>
              <a:t> Contexts to Subdomains</a:t>
            </a:r>
          </a:p>
          <a:p>
            <a:pPr marL="201168" lvl="1" indent="0">
              <a:buNone/>
            </a:pPr>
            <a:r>
              <a:rPr lang="en-US" dirty="0" smtClean="0"/>
              <a:t>What is a generic subdomain?</a:t>
            </a:r>
          </a:p>
          <a:p>
            <a:pPr marL="201168" lvl="1" indent="0">
              <a:buNone/>
            </a:pPr>
            <a:r>
              <a:rPr lang="en-US" dirty="0" smtClean="0"/>
              <a:t>What is the scope of a Bounded Context?</a:t>
            </a:r>
          </a:p>
        </p:txBody>
      </p:sp>
      <p:pic>
        <p:nvPicPr>
          <p:cNvPr id="5" name="Picture 4"/>
          <p:cNvPicPr>
            <a:picLocks noChangeAspect="1"/>
          </p:cNvPicPr>
          <p:nvPr/>
        </p:nvPicPr>
        <p:blipFill>
          <a:blip r:embed="rId2"/>
          <a:stretch>
            <a:fillRect/>
          </a:stretch>
        </p:blipFill>
        <p:spPr>
          <a:xfrm>
            <a:off x="5894173" y="1756987"/>
            <a:ext cx="5261506" cy="4594001"/>
          </a:xfrm>
          <a:prstGeom prst="rect">
            <a:avLst/>
          </a:prstGeom>
        </p:spPr>
      </p:pic>
    </p:spTree>
    <p:extLst>
      <p:ext uri="{BB962C8B-B14F-4D97-AF65-F5344CB8AC3E}">
        <p14:creationId xmlns:p14="http://schemas.microsoft.com/office/powerpoint/2010/main" val="139601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and Bounded Contexts</a:t>
            </a:r>
            <a:endParaRPr lang="en-US" dirty="0"/>
          </a:p>
        </p:txBody>
      </p:sp>
      <p:sp>
        <p:nvSpPr>
          <p:cNvPr id="3" name="Content Placeholder 2"/>
          <p:cNvSpPr>
            <a:spLocks noGrp="1"/>
          </p:cNvSpPr>
          <p:nvPr>
            <p:ph idx="1"/>
          </p:nvPr>
        </p:nvSpPr>
        <p:spPr/>
        <p:txBody>
          <a:bodyPr/>
          <a:lstStyle/>
          <a:p>
            <a:r>
              <a:rPr lang="en-US" dirty="0" smtClean="0"/>
              <a:t>Whiteboard Time</a:t>
            </a:r>
          </a:p>
          <a:p>
            <a:pPr lvl="1"/>
            <a:r>
              <a:rPr lang="en-US" dirty="0" smtClean="0"/>
              <a:t>List your subdomains and bounded contexts</a:t>
            </a:r>
          </a:p>
          <a:p>
            <a:pPr lvl="1"/>
            <a:r>
              <a:rPr lang="en-US" dirty="0" smtClean="0"/>
              <a:t>Fit those to the abstract model</a:t>
            </a:r>
          </a:p>
          <a:p>
            <a:pPr lvl="1"/>
            <a:r>
              <a:rPr lang="en-US" dirty="0" smtClean="0"/>
              <a:t>Create your own model to fit your subdomains and bounded contexts</a:t>
            </a:r>
          </a:p>
          <a:p>
            <a:pPr lvl="1"/>
            <a:r>
              <a:rPr lang="en-US" dirty="0" smtClean="0"/>
              <a:t>Separate out supporting subdomains and generic subdomains</a:t>
            </a:r>
          </a:p>
        </p:txBody>
      </p:sp>
    </p:spTree>
    <p:extLst>
      <p:ext uri="{BB962C8B-B14F-4D97-AF65-F5344CB8AC3E}">
        <p14:creationId xmlns:p14="http://schemas.microsoft.com/office/powerpoint/2010/main" val="316414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Collaboration Project</a:t>
            </a:r>
            <a:endParaRPr lang="en-US" dirty="0"/>
          </a:p>
        </p:txBody>
      </p:sp>
      <p:sp>
        <p:nvSpPr>
          <p:cNvPr id="3" name="Content Placeholder 2"/>
          <p:cNvSpPr>
            <a:spLocks noGrp="1"/>
          </p:cNvSpPr>
          <p:nvPr>
            <p:ph idx="1"/>
          </p:nvPr>
        </p:nvSpPr>
        <p:spPr>
          <a:xfrm>
            <a:off x="1097280" y="1845734"/>
            <a:ext cx="3731637" cy="4023360"/>
          </a:xfrm>
        </p:spPr>
        <p:txBody>
          <a:bodyPr/>
          <a:lstStyle/>
          <a:p>
            <a:r>
              <a:rPr lang="en-US" dirty="0" smtClean="0"/>
              <a:t>First try: The Big Ball of Mud</a:t>
            </a:r>
          </a:p>
          <a:p>
            <a:pPr lvl="1"/>
            <a:r>
              <a:rPr lang="en-US" dirty="0" smtClean="0"/>
              <a:t>What doesn’t fit here?</a:t>
            </a:r>
          </a:p>
        </p:txBody>
      </p:sp>
      <p:pic>
        <p:nvPicPr>
          <p:cNvPr id="4" name="Picture 3"/>
          <p:cNvPicPr>
            <a:picLocks noChangeAspect="1"/>
          </p:cNvPicPr>
          <p:nvPr/>
        </p:nvPicPr>
        <p:blipFill>
          <a:blip r:embed="rId2"/>
          <a:stretch>
            <a:fillRect/>
          </a:stretch>
        </p:blipFill>
        <p:spPr>
          <a:xfrm>
            <a:off x="4828917" y="1932931"/>
            <a:ext cx="6438900" cy="3609975"/>
          </a:xfrm>
          <a:prstGeom prst="rect">
            <a:avLst/>
          </a:prstGeom>
        </p:spPr>
      </p:pic>
    </p:spTree>
    <p:extLst>
      <p:ext uri="{BB962C8B-B14F-4D97-AF65-F5344CB8AC3E}">
        <p14:creationId xmlns:p14="http://schemas.microsoft.com/office/powerpoint/2010/main" val="260085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Design</a:t>
            </a:r>
            <a:endParaRPr lang="en-US" dirty="0"/>
          </a:p>
        </p:txBody>
      </p:sp>
      <p:sp>
        <p:nvSpPr>
          <p:cNvPr id="3" name="Content Placeholder 2"/>
          <p:cNvSpPr>
            <a:spLocks noGrp="1"/>
          </p:cNvSpPr>
          <p:nvPr>
            <p:ph idx="1"/>
          </p:nvPr>
        </p:nvSpPr>
        <p:spPr/>
        <p:txBody>
          <a:bodyPr/>
          <a:lstStyle/>
          <a:p>
            <a:r>
              <a:rPr lang="en-US" dirty="0" smtClean="0"/>
              <a:t>Whiteboard time</a:t>
            </a:r>
          </a:p>
          <a:p>
            <a:pPr lvl="1"/>
            <a:r>
              <a:rPr lang="en-US" dirty="0" smtClean="0"/>
              <a:t>What is the name and vision for your strategic Core Domain?</a:t>
            </a:r>
          </a:p>
          <a:p>
            <a:pPr lvl="1"/>
            <a:r>
              <a:rPr lang="en-US" dirty="0" smtClean="0"/>
              <a:t>What concepts should be part</a:t>
            </a:r>
            <a:r>
              <a:rPr lang="en-US" baseline="0" dirty="0" smtClean="0"/>
              <a:t> of your Core Domain</a:t>
            </a:r>
          </a:p>
          <a:p>
            <a:pPr lvl="1"/>
            <a:r>
              <a:rPr lang="en-US" baseline="0" dirty="0" smtClean="0"/>
              <a:t>What are the necessary supporting subdomains and generic subdomains?</a:t>
            </a:r>
          </a:p>
          <a:p>
            <a:pPr lvl="0"/>
            <a:r>
              <a:rPr lang="en-US" dirty="0" smtClean="0"/>
              <a:t>What is your problem space?</a:t>
            </a:r>
          </a:p>
          <a:p>
            <a:pPr lvl="1"/>
            <a:r>
              <a:rPr lang="en-US" dirty="0" smtClean="0"/>
              <a:t>Core Domain</a:t>
            </a:r>
          </a:p>
          <a:p>
            <a:pPr lvl="1"/>
            <a:r>
              <a:rPr lang="en-US" dirty="0" smtClean="0"/>
              <a:t>Supporting Subdomains</a:t>
            </a:r>
          </a:p>
        </p:txBody>
      </p:sp>
    </p:spTree>
    <p:extLst>
      <p:ext uri="{BB962C8B-B14F-4D97-AF65-F5344CB8AC3E}">
        <p14:creationId xmlns:p14="http://schemas.microsoft.com/office/powerpoint/2010/main" val="45976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Questions</a:t>
            </a:r>
            <a:endParaRPr lang="en-US" dirty="0"/>
          </a:p>
        </p:txBody>
      </p:sp>
      <p:sp>
        <p:nvSpPr>
          <p:cNvPr id="3" name="Content Placeholder 2"/>
          <p:cNvSpPr>
            <a:spLocks noGrp="1"/>
          </p:cNvSpPr>
          <p:nvPr>
            <p:ph idx="1"/>
          </p:nvPr>
        </p:nvSpPr>
        <p:spPr/>
        <p:txBody>
          <a:bodyPr/>
          <a:lstStyle/>
          <a:p>
            <a:r>
              <a:rPr lang="en-US" dirty="0" smtClean="0"/>
              <a:t>What software assets exist? Can they be reused?</a:t>
            </a:r>
          </a:p>
          <a:p>
            <a:r>
              <a:rPr lang="en-US" dirty="0" smtClean="0"/>
              <a:t>What needs to be created?</a:t>
            </a:r>
          </a:p>
          <a:p>
            <a:r>
              <a:rPr lang="en-US" dirty="0" smtClean="0"/>
              <a:t>How do these connect</a:t>
            </a:r>
            <a:r>
              <a:rPr lang="en-US" baseline="0" dirty="0" smtClean="0"/>
              <a:t> and integrate?</a:t>
            </a:r>
          </a:p>
          <a:p>
            <a:r>
              <a:rPr lang="en-US" baseline="0" dirty="0" smtClean="0"/>
              <a:t>Where are the terms of the Ubiquitous Languages completely different?</a:t>
            </a:r>
          </a:p>
          <a:p>
            <a:r>
              <a:rPr lang="en-US" baseline="0" dirty="0" smtClean="0"/>
              <a:t>Where is the overlap and sharing of concepts and data between Bounded Contexts?</a:t>
            </a:r>
          </a:p>
          <a:p>
            <a:r>
              <a:rPr lang="en-US" baseline="0" dirty="0" smtClean="0"/>
              <a:t>How are shared terms and overlapping concepts mapped and translated between Bounded Contexts?</a:t>
            </a:r>
          </a:p>
        </p:txBody>
      </p:sp>
    </p:spTree>
    <p:extLst>
      <p:ext uri="{BB962C8B-B14F-4D97-AF65-F5344CB8AC3E}">
        <p14:creationId xmlns:p14="http://schemas.microsoft.com/office/powerpoint/2010/main" val="38342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Sense of Bounded Contexts</a:t>
            </a:r>
            <a:endParaRPr lang="en-US" dirty="0"/>
          </a:p>
        </p:txBody>
      </p:sp>
      <p:sp>
        <p:nvSpPr>
          <p:cNvPr id="3" name="Content Placeholder 2"/>
          <p:cNvSpPr>
            <a:spLocks noGrp="1"/>
          </p:cNvSpPr>
          <p:nvPr>
            <p:ph idx="1"/>
          </p:nvPr>
        </p:nvSpPr>
        <p:spPr>
          <a:xfrm>
            <a:off x="1097280" y="1845734"/>
            <a:ext cx="5128724" cy="4023360"/>
          </a:xfrm>
        </p:spPr>
        <p:txBody>
          <a:bodyPr/>
          <a:lstStyle/>
          <a:p>
            <a:r>
              <a:rPr lang="en-US" dirty="0" smtClean="0"/>
              <a:t>Bounded Context is Explicit and</a:t>
            </a:r>
            <a:r>
              <a:rPr lang="en-US" baseline="0" dirty="0" smtClean="0"/>
              <a:t> Linguistic</a:t>
            </a:r>
          </a:p>
          <a:p>
            <a:pPr lvl="1"/>
            <a:r>
              <a:rPr lang="en-US" dirty="0" smtClean="0"/>
              <a:t>Context is </a:t>
            </a:r>
            <a:r>
              <a:rPr lang="en-US" b="1" i="1" dirty="0" smtClean="0"/>
              <a:t>everything</a:t>
            </a:r>
          </a:p>
          <a:p>
            <a:pPr lvl="0"/>
            <a:r>
              <a:rPr lang="en-US" b="0" i="0" dirty="0" smtClean="0"/>
              <a:t>Whiteboard</a:t>
            </a:r>
            <a:r>
              <a:rPr lang="en-US" b="0" i="0" baseline="0" dirty="0" smtClean="0"/>
              <a:t> time</a:t>
            </a:r>
          </a:p>
          <a:p>
            <a:pPr lvl="1"/>
            <a:r>
              <a:rPr lang="en-US" b="0" i="0" dirty="0" smtClean="0"/>
              <a:t>Identify the bounded contexts in your project</a:t>
            </a:r>
          </a:p>
          <a:p>
            <a:pPr lvl="1"/>
            <a:r>
              <a:rPr lang="en-US" b="0" i="0" dirty="0" smtClean="0"/>
              <a:t>Identify subtly</a:t>
            </a:r>
            <a:r>
              <a:rPr lang="en-US" b="0" i="0" baseline="0" dirty="0" smtClean="0"/>
              <a:t> different concepts between multiple bounded contexts in your domain</a:t>
            </a:r>
          </a:p>
          <a:p>
            <a:pPr lvl="1"/>
            <a:r>
              <a:rPr lang="en-US" b="0" i="0" baseline="0" dirty="0" smtClean="0"/>
              <a:t>Decide whether these concepts are properly separated, or if they can be reused</a:t>
            </a:r>
          </a:p>
          <a:p>
            <a:pPr lvl="1"/>
            <a:r>
              <a:rPr lang="en-US" b="0" i="0" baseline="0" dirty="0" smtClean="0"/>
              <a:t>Can you imagine other components in those contexts?</a:t>
            </a:r>
          </a:p>
          <a:p>
            <a:pPr lvl="1"/>
            <a:r>
              <a:rPr lang="en-US" b="0" i="0" baseline="0" dirty="0" smtClean="0"/>
              <a:t>Where are the user interfaces, services, schemas, and persistence stores?</a:t>
            </a:r>
          </a:p>
        </p:txBody>
      </p:sp>
      <p:pic>
        <p:nvPicPr>
          <p:cNvPr id="4" name="Picture 3"/>
          <p:cNvPicPr>
            <a:picLocks noChangeAspect="1"/>
          </p:cNvPicPr>
          <p:nvPr/>
        </p:nvPicPr>
        <p:blipFill>
          <a:blip r:embed="rId2"/>
          <a:stretch>
            <a:fillRect/>
          </a:stretch>
        </p:blipFill>
        <p:spPr>
          <a:xfrm>
            <a:off x="6226004" y="2862134"/>
            <a:ext cx="4781550" cy="2171700"/>
          </a:xfrm>
          <a:prstGeom prst="rect">
            <a:avLst/>
          </a:prstGeom>
        </p:spPr>
      </p:pic>
    </p:spTree>
    <p:extLst>
      <p:ext uri="{BB962C8B-B14F-4D97-AF65-F5344CB8AC3E}">
        <p14:creationId xmlns:p14="http://schemas.microsoft.com/office/powerpoint/2010/main" val="4732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Domain</a:t>
            </a:r>
            <a:endParaRPr lang="en-US" dirty="0"/>
          </a:p>
        </p:txBody>
      </p:sp>
      <p:pic>
        <p:nvPicPr>
          <p:cNvPr id="4" name="Picture 3"/>
          <p:cNvPicPr>
            <a:picLocks noChangeAspect="1"/>
          </p:cNvPicPr>
          <p:nvPr/>
        </p:nvPicPr>
        <p:blipFill>
          <a:blip r:embed="rId2"/>
          <a:stretch>
            <a:fillRect/>
          </a:stretch>
        </p:blipFill>
        <p:spPr>
          <a:xfrm>
            <a:off x="3719385" y="1771906"/>
            <a:ext cx="5312220" cy="4537158"/>
          </a:xfrm>
          <a:prstGeom prst="rect">
            <a:avLst/>
          </a:prstGeom>
        </p:spPr>
      </p:pic>
    </p:spTree>
    <p:extLst>
      <p:ext uri="{BB962C8B-B14F-4D97-AF65-F5344CB8AC3E}">
        <p14:creationId xmlns:p14="http://schemas.microsoft.com/office/powerpoint/2010/main" val="327452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Context</a:t>
            </a:r>
            <a:endParaRPr lang="en-US" dirty="0"/>
          </a:p>
        </p:txBody>
      </p:sp>
      <p:pic>
        <p:nvPicPr>
          <p:cNvPr id="4" name="Picture 3"/>
          <p:cNvPicPr>
            <a:picLocks noChangeAspect="1"/>
          </p:cNvPicPr>
          <p:nvPr/>
        </p:nvPicPr>
        <p:blipFill>
          <a:blip r:embed="rId2"/>
          <a:stretch>
            <a:fillRect/>
          </a:stretch>
        </p:blipFill>
        <p:spPr>
          <a:xfrm>
            <a:off x="2926080" y="1837295"/>
            <a:ext cx="6400800" cy="4171950"/>
          </a:xfrm>
          <a:prstGeom prst="rect">
            <a:avLst/>
          </a:prstGeom>
        </p:spPr>
      </p:pic>
    </p:spTree>
    <p:extLst>
      <p:ext uri="{BB962C8B-B14F-4D97-AF65-F5344CB8AC3E}">
        <p14:creationId xmlns:p14="http://schemas.microsoft.com/office/powerpoint/2010/main" val="126399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Went Wrong</a:t>
            </a:r>
            <a:endParaRPr lang="en-US" dirty="0"/>
          </a:p>
        </p:txBody>
      </p:sp>
      <p:sp>
        <p:nvSpPr>
          <p:cNvPr id="3" name="Content Placeholder 2"/>
          <p:cNvSpPr>
            <a:spLocks noGrp="1"/>
          </p:cNvSpPr>
          <p:nvPr>
            <p:ph idx="1"/>
          </p:nvPr>
        </p:nvSpPr>
        <p:spPr/>
        <p:txBody>
          <a:bodyPr/>
          <a:lstStyle/>
          <a:p>
            <a:r>
              <a:rPr lang="en-US" dirty="0" smtClean="0"/>
              <a:t>Proceeding directly</a:t>
            </a:r>
            <a:r>
              <a:rPr lang="en-US" baseline="0" dirty="0" smtClean="0"/>
              <a:t> to code…</a:t>
            </a:r>
            <a:endParaRPr lang="en-US" dirty="0" smtClean="0"/>
          </a:p>
          <a:p>
            <a:pPr lvl="1"/>
            <a:r>
              <a:rPr lang="en-US" dirty="0" smtClean="0"/>
              <a:t>Context accesses users directly</a:t>
            </a:r>
          </a:p>
          <a:p>
            <a:pPr lvl="1"/>
            <a:r>
              <a:rPr lang="en-US" dirty="0" smtClean="0"/>
              <a:t>Context accesses repository directly</a:t>
            </a:r>
          </a:p>
          <a:p>
            <a:pPr lvl="1"/>
            <a:r>
              <a:rPr lang="en-US" dirty="0" smtClean="0"/>
              <a:t>Permission</a:t>
            </a:r>
            <a:r>
              <a:rPr lang="en-US" baseline="0" dirty="0" smtClean="0"/>
              <a:t>-based rather than role-based</a:t>
            </a:r>
          </a:p>
          <a:p>
            <a:pPr lvl="0"/>
            <a:r>
              <a:rPr lang="en-US" dirty="0" smtClean="0"/>
              <a:t>This leads to architectural issues…</a:t>
            </a:r>
          </a:p>
          <a:p>
            <a:pPr lvl="1"/>
            <a:r>
              <a:rPr lang="en-US" dirty="0" smtClean="0"/>
              <a:t>Identity,</a:t>
            </a:r>
            <a:r>
              <a:rPr lang="en-US" baseline="0" dirty="0" smtClean="0"/>
              <a:t> permissions, and roles belong in a generic subdomain</a:t>
            </a:r>
          </a:p>
          <a:p>
            <a:pPr lvl="1"/>
            <a:r>
              <a:rPr lang="en-US" baseline="0" dirty="0" smtClean="0"/>
              <a:t>Repository is infrastructure, not part of the domain</a:t>
            </a:r>
          </a:p>
        </p:txBody>
      </p:sp>
    </p:spTree>
    <p:extLst>
      <p:ext uri="{BB962C8B-B14F-4D97-AF65-F5344CB8AC3E}">
        <p14:creationId xmlns:p14="http://schemas.microsoft.com/office/powerpoint/2010/main" val="402153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Domain</a:t>
            </a:r>
            <a:r>
              <a:rPr lang="en-US" baseline="0" dirty="0" smtClean="0"/>
              <a:t> Driven Design</a:t>
            </a:r>
            <a:endParaRPr lang="en-US" dirty="0"/>
          </a:p>
        </p:txBody>
      </p:sp>
      <p:sp>
        <p:nvSpPr>
          <p:cNvPr id="3" name="Content Placeholder 2"/>
          <p:cNvSpPr>
            <a:spLocks noGrp="1"/>
          </p:cNvSpPr>
          <p:nvPr>
            <p:ph type="subTitle" idx="1"/>
          </p:nvPr>
        </p:nvSpPr>
        <p:spPr/>
        <p:txBody>
          <a:bodyPr/>
          <a:lstStyle/>
          <a:p>
            <a:r>
              <a:rPr lang="en-US" dirty="0" smtClean="0"/>
              <a:t>Part 2: Strategic Design and Architecture</a:t>
            </a:r>
          </a:p>
        </p:txBody>
      </p:sp>
    </p:spTree>
    <p:extLst>
      <p:ext uri="{BB962C8B-B14F-4D97-AF65-F5344CB8AC3E}">
        <p14:creationId xmlns:p14="http://schemas.microsoft.com/office/powerpoint/2010/main" val="379837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Maps</a:t>
            </a:r>
            <a:endParaRPr lang="en-US" dirty="0"/>
          </a:p>
        </p:txBody>
      </p:sp>
      <p:sp>
        <p:nvSpPr>
          <p:cNvPr id="3" name="Content Placeholder 2"/>
          <p:cNvSpPr>
            <a:spLocks noGrp="1"/>
          </p:cNvSpPr>
          <p:nvPr>
            <p:ph idx="1"/>
          </p:nvPr>
        </p:nvSpPr>
        <p:spPr>
          <a:xfrm>
            <a:off x="1097280" y="1845734"/>
            <a:ext cx="5029200" cy="4023360"/>
          </a:xfrm>
        </p:spPr>
        <p:txBody>
          <a:bodyPr/>
          <a:lstStyle/>
          <a:p>
            <a:r>
              <a:rPr lang="en-US" dirty="0" smtClean="0"/>
              <a:t>How do Bounded Contexts Communicate?</a:t>
            </a:r>
          </a:p>
          <a:p>
            <a:r>
              <a:rPr lang="en-US" dirty="0" smtClean="0"/>
              <a:t>Whiteboard time</a:t>
            </a:r>
          </a:p>
          <a:p>
            <a:pPr lvl="1"/>
            <a:r>
              <a:rPr lang="en-US" dirty="0" smtClean="0"/>
              <a:t>Draw a diagram</a:t>
            </a:r>
            <a:r>
              <a:rPr lang="en-US" baseline="0" dirty="0" smtClean="0"/>
              <a:t> of your current project, with boundaries and relationships</a:t>
            </a:r>
          </a:p>
          <a:p>
            <a:pPr lvl="0"/>
            <a:r>
              <a:rPr lang="en-US" dirty="0" smtClean="0"/>
              <a:t>NOTE: A Context Map is not an Enterprise Architecture</a:t>
            </a:r>
            <a:r>
              <a:rPr lang="en-US" baseline="0" dirty="0" smtClean="0"/>
              <a:t> or system topology</a:t>
            </a:r>
          </a:p>
        </p:txBody>
      </p:sp>
      <p:pic>
        <p:nvPicPr>
          <p:cNvPr id="4" name="Picture 3"/>
          <p:cNvPicPr>
            <a:picLocks noChangeAspect="1"/>
          </p:cNvPicPr>
          <p:nvPr/>
        </p:nvPicPr>
        <p:blipFill>
          <a:blip r:embed="rId2"/>
          <a:stretch>
            <a:fillRect/>
          </a:stretch>
        </p:blipFill>
        <p:spPr>
          <a:xfrm>
            <a:off x="6126480" y="1933364"/>
            <a:ext cx="5029200" cy="3848100"/>
          </a:xfrm>
          <a:prstGeom prst="rect">
            <a:avLst/>
          </a:prstGeom>
        </p:spPr>
      </p:pic>
    </p:spTree>
    <p:extLst>
      <p:ext uri="{BB962C8B-B14F-4D97-AF65-F5344CB8AC3E}">
        <p14:creationId xmlns:p14="http://schemas.microsoft.com/office/powerpoint/2010/main" val="189001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Between Bounded Contexts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Partnership – Two contexts succeed or fail together, and cooperate</a:t>
            </a:r>
          </a:p>
          <a:p>
            <a:r>
              <a:rPr lang="en-US" dirty="0" smtClean="0"/>
              <a:t>Shared Kernel – Code sharing between contexts, with interfaces tightly defined by the Ubiquitous Languages of each context</a:t>
            </a:r>
          </a:p>
          <a:p>
            <a:r>
              <a:rPr lang="en-US" dirty="0" smtClean="0"/>
              <a:t>Customer-Supplier – Upstream team can succeed without the downstream context</a:t>
            </a:r>
          </a:p>
          <a:p>
            <a:r>
              <a:rPr lang="en-US" dirty="0" smtClean="0"/>
              <a:t> Anticorruption Layer</a:t>
            </a:r>
            <a:r>
              <a:rPr lang="en-US" baseline="0" dirty="0" smtClean="0"/>
              <a:t> – Translation boundary, especially when cooperation or collaboration is not possible</a:t>
            </a:r>
          </a:p>
          <a:p>
            <a:r>
              <a:rPr lang="en-US" baseline="0" dirty="0" smtClean="0"/>
              <a:t>Open Host Service – Open, published protocol as a set of services</a:t>
            </a:r>
          </a:p>
          <a:p>
            <a:r>
              <a:rPr lang="en-US" baseline="0" dirty="0" smtClean="0"/>
              <a:t>Published Language – Translation between two contexts based on a published, well-documented, shared language, often combined with Open Host Service</a:t>
            </a:r>
          </a:p>
          <a:p>
            <a:r>
              <a:rPr lang="en-US" baseline="0" dirty="0" smtClean="0"/>
              <a:t>Separate Ways – No significant relationship</a:t>
            </a:r>
          </a:p>
          <a:p>
            <a:r>
              <a:rPr lang="en-US" baseline="0" dirty="0" smtClean="0"/>
              <a:t>Big Ball of Mud – Mixed models and inconsistent boundaries</a:t>
            </a:r>
          </a:p>
        </p:txBody>
      </p:sp>
    </p:spTree>
    <p:extLst>
      <p:ext uri="{BB962C8B-B14F-4D97-AF65-F5344CB8AC3E}">
        <p14:creationId xmlns:p14="http://schemas.microsoft.com/office/powerpoint/2010/main" val="74778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 Evolution</a:t>
            </a:r>
            <a:endParaRPr lang="en-US" dirty="0"/>
          </a:p>
        </p:txBody>
      </p:sp>
      <p:sp>
        <p:nvSpPr>
          <p:cNvPr id="3" name="Content Placeholder 2"/>
          <p:cNvSpPr>
            <a:spLocks noGrp="1"/>
          </p:cNvSpPr>
          <p:nvPr>
            <p:ph idx="1"/>
          </p:nvPr>
        </p:nvSpPr>
        <p:spPr/>
        <p:txBody>
          <a:bodyPr/>
          <a:lstStyle/>
          <a:p>
            <a:r>
              <a:rPr lang="en-US" dirty="0" smtClean="0"/>
              <a:t>Step One – Big Ball of Mud</a:t>
            </a:r>
          </a:p>
        </p:txBody>
      </p:sp>
      <p:pic>
        <p:nvPicPr>
          <p:cNvPr id="4" name="Picture 3"/>
          <p:cNvPicPr>
            <a:picLocks noChangeAspect="1"/>
          </p:cNvPicPr>
          <p:nvPr/>
        </p:nvPicPr>
        <p:blipFill>
          <a:blip r:embed="rId2"/>
          <a:stretch>
            <a:fillRect/>
          </a:stretch>
        </p:blipFill>
        <p:spPr>
          <a:xfrm>
            <a:off x="6974230" y="1845734"/>
            <a:ext cx="3705225" cy="2876550"/>
          </a:xfrm>
          <a:prstGeom prst="rect">
            <a:avLst/>
          </a:prstGeom>
        </p:spPr>
      </p:pic>
    </p:spTree>
    <p:extLst>
      <p:ext uri="{BB962C8B-B14F-4D97-AF65-F5344CB8AC3E}">
        <p14:creationId xmlns:p14="http://schemas.microsoft.com/office/powerpoint/2010/main" val="257748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 Evolution</a:t>
            </a:r>
            <a:endParaRPr lang="en-US" dirty="0"/>
          </a:p>
        </p:txBody>
      </p:sp>
      <p:sp>
        <p:nvSpPr>
          <p:cNvPr id="3" name="Content Placeholder 2"/>
          <p:cNvSpPr>
            <a:spLocks noGrp="1"/>
          </p:cNvSpPr>
          <p:nvPr>
            <p:ph idx="1"/>
          </p:nvPr>
        </p:nvSpPr>
        <p:spPr>
          <a:xfrm>
            <a:off x="1097280" y="1845734"/>
            <a:ext cx="4240839" cy="4023360"/>
          </a:xfrm>
        </p:spPr>
        <p:txBody>
          <a:bodyPr/>
          <a:lstStyle/>
          <a:p>
            <a:r>
              <a:rPr lang="en-US" dirty="0" smtClean="0"/>
              <a:t>Step</a:t>
            </a:r>
            <a:r>
              <a:rPr lang="en-US" baseline="0" dirty="0" smtClean="0"/>
              <a:t> Two – Big Ball of Mud, contained within a Bounded Context</a:t>
            </a:r>
          </a:p>
        </p:txBody>
      </p:sp>
      <p:pic>
        <p:nvPicPr>
          <p:cNvPr id="4" name="Picture 3"/>
          <p:cNvPicPr>
            <a:picLocks noChangeAspect="1"/>
          </p:cNvPicPr>
          <p:nvPr/>
        </p:nvPicPr>
        <p:blipFill>
          <a:blip r:embed="rId2"/>
          <a:stretch>
            <a:fillRect/>
          </a:stretch>
        </p:blipFill>
        <p:spPr>
          <a:xfrm>
            <a:off x="5301049" y="1845734"/>
            <a:ext cx="6076950" cy="4391025"/>
          </a:xfrm>
          <a:prstGeom prst="rect">
            <a:avLst/>
          </a:prstGeom>
        </p:spPr>
      </p:pic>
    </p:spTree>
    <p:extLst>
      <p:ext uri="{BB962C8B-B14F-4D97-AF65-F5344CB8AC3E}">
        <p14:creationId xmlns:p14="http://schemas.microsoft.com/office/powerpoint/2010/main" val="124684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 Evolution</a:t>
            </a:r>
            <a:endParaRPr lang="en-US" dirty="0"/>
          </a:p>
        </p:txBody>
      </p:sp>
      <p:sp>
        <p:nvSpPr>
          <p:cNvPr id="3" name="Content Placeholder 2"/>
          <p:cNvSpPr>
            <a:spLocks noGrp="1"/>
          </p:cNvSpPr>
          <p:nvPr>
            <p:ph idx="1"/>
          </p:nvPr>
        </p:nvSpPr>
        <p:spPr>
          <a:xfrm>
            <a:off x="1097280" y="1845734"/>
            <a:ext cx="6352429" cy="4023360"/>
          </a:xfrm>
        </p:spPr>
        <p:txBody>
          <a:bodyPr/>
          <a:lstStyle/>
          <a:p>
            <a:r>
              <a:rPr lang="en-US" dirty="0" smtClean="0"/>
              <a:t>Step Three</a:t>
            </a:r>
          </a:p>
          <a:p>
            <a:pPr lvl="1"/>
            <a:r>
              <a:rPr lang="en-US" dirty="0" smtClean="0"/>
              <a:t>Fully separated bounded contexts</a:t>
            </a:r>
          </a:p>
          <a:p>
            <a:pPr lvl="1"/>
            <a:r>
              <a:rPr lang="en-US" dirty="0" smtClean="0"/>
              <a:t>Identity and Access becomes a Bounded Context within a generic subdomain</a:t>
            </a:r>
          </a:p>
          <a:p>
            <a:pPr lvl="2"/>
            <a:r>
              <a:rPr lang="en-US" dirty="0" smtClean="0"/>
              <a:t>Open Host Service</a:t>
            </a:r>
          </a:p>
          <a:p>
            <a:pPr lvl="2"/>
            <a:r>
              <a:rPr lang="en-US" dirty="0" smtClean="0"/>
              <a:t>Published Language</a:t>
            </a:r>
          </a:p>
          <a:p>
            <a:pPr lvl="1"/>
            <a:r>
              <a:rPr lang="en-US" dirty="0" smtClean="0"/>
              <a:t>Collaboration Context</a:t>
            </a:r>
          </a:p>
          <a:p>
            <a:pPr lvl="2"/>
            <a:r>
              <a:rPr lang="en-US" dirty="0" smtClean="0"/>
              <a:t>Anticorruption Layer translates Identity and Access into Roles and Permissions</a:t>
            </a:r>
            <a:endParaRPr lang="en-US" dirty="0"/>
          </a:p>
        </p:txBody>
      </p:sp>
      <p:pic>
        <p:nvPicPr>
          <p:cNvPr id="4" name="Picture 3"/>
          <p:cNvPicPr>
            <a:picLocks noChangeAspect="1"/>
          </p:cNvPicPr>
          <p:nvPr/>
        </p:nvPicPr>
        <p:blipFill>
          <a:blip r:embed="rId2"/>
          <a:stretch>
            <a:fillRect/>
          </a:stretch>
        </p:blipFill>
        <p:spPr>
          <a:xfrm>
            <a:off x="7449709" y="1774431"/>
            <a:ext cx="3495675" cy="4448175"/>
          </a:xfrm>
          <a:prstGeom prst="rect">
            <a:avLst/>
          </a:prstGeom>
        </p:spPr>
      </p:pic>
    </p:spTree>
    <p:extLst>
      <p:ext uri="{BB962C8B-B14F-4D97-AF65-F5344CB8AC3E}">
        <p14:creationId xmlns:p14="http://schemas.microsoft.com/office/powerpoint/2010/main" val="15933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a:t>
            </a:r>
            <a:r>
              <a:rPr lang="en-US" baseline="0" dirty="0" smtClean="0"/>
              <a:t> Contexts and Context Maps</a:t>
            </a:r>
            <a:endParaRPr lang="en-US" dirty="0"/>
          </a:p>
        </p:txBody>
      </p:sp>
      <p:sp>
        <p:nvSpPr>
          <p:cNvPr id="3" name="Content Placeholder 2"/>
          <p:cNvSpPr>
            <a:spLocks noGrp="1"/>
          </p:cNvSpPr>
          <p:nvPr>
            <p:ph idx="1"/>
          </p:nvPr>
        </p:nvSpPr>
        <p:spPr/>
        <p:txBody>
          <a:bodyPr/>
          <a:lstStyle/>
          <a:p>
            <a:r>
              <a:rPr lang="en-US" dirty="0" smtClean="0"/>
              <a:t>Whiteboard time</a:t>
            </a:r>
          </a:p>
          <a:p>
            <a:pPr lvl="1"/>
            <a:r>
              <a:rPr lang="en-US" dirty="0" smtClean="0"/>
              <a:t>Within your own bounded contexts, can you identify concepts that don’t belong?</a:t>
            </a:r>
          </a:p>
          <a:p>
            <a:pPr lvl="1"/>
            <a:r>
              <a:rPr lang="en-US" dirty="0" smtClean="0"/>
              <a:t>Draw a new Context Map</a:t>
            </a:r>
          </a:p>
          <a:p>
            <a:pPr lvl="1"/>
            <a:r>
              <a:rPr lang="en-US" dirty="0" smtClean="0"/>
              <a:t>Which integration</a:t>
            </a:r>
            <a:r>
              <a:rPr lang="en-US" baseline="0" dirty="0" smtClean="0"/>
              <a:t> relationships would you choose, and why?</a:t>
            </a:r>
          </a:p>
        </p:txBody>
      </p:sp>
    </p:spTree>
    <p:extLst>
      <p:ext uri="{BB962C8B-B14F-4D97-AF65-F5344CB8AC3E}">
        <p14:creationId xmlns:p14="http://schemas.microsoft.com/office/powerpoint/2010/main" val="198687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 Evolution</a:t>
            </a:r>
            <a:endParaRPr lang="en-US" dirty="0"/>
          </a:p>
        </p:txBody>
      </p:sp>
      <p:sp>
        <p:nvSpPr>
          <p:cNvPr id="3" name="Content Placeholder 2"/>
          <p:cNvSpPr>
            <a:spLocks noGrp="1"/>
          </p:cNvSpPr>
          <p:nvPr>
            <p:ph idx="1"/>
          </p:nvPr>
        </p:nvSpPr>
        <p:spPr>
          <a:xfrm>
            <a:off x="1097280" y="1845734"/>
            <a:ext cx="3845423" cy="4023360"/>
          </a:xfrm>
        </p:spPr>
        <p:txBody>
          <a:bodyPr/>
          <a:lstStyle/>
          <a:p>
            <a:r>
              <a:rPr lang="en-US" dirty="0" smtClean="0"/>
              <a:t>Step Four</a:t>
            </a:r>
          </a:p>
          <a:p>
            <a:pPr lvl="1"/>
            <a:r>
              <a:rPr lang="en-US" dirty="0" smtClean="0"/>
              <a:t>Service and Translation,</a:t>
            </a:r>
            <a:r>
              <a:rPr lang="en-US" baseline="0" dirty="0" smtClean="0"/>
              <a:t> refined</a:t>
            </a:r>
          </a:p>
        </p:txBody>
      </p:sp>
      <p:pic>
        <p:nvPicPr>
          <p:cNvPr id="4" name="Picture 3"/>
          <p:cNvPicPr>
            <a:picLocks noChangeAspect="1"/>
          </p:cNvPicPr>
          <p:nvPr/>
        </p:nvPicPr>
        <p:blipFill>
          <a:blip r:embed="rId2"/>
          <a:stretch>
            <a:fillRect/>
          </a:stretch>
        </p:blipFill>
        <p:spPr>
          <a:xfrm>
            <a:off x="5894122" y="1749717"/>
            <a:ext cx="5386052" cy="4589299"/>
          </a:xfrm>
          <a:prstGeom prst="rect">
            <a:avLst/>
          </a:prstGeom>
        </p:spPr>
      </p:pic>
    </p:spTree>
    <p:extLst>
      <p:ext uri="{BB962C8B-B14F-4D97-AF65-F5344CB8AC3E}">
        <p14:creationId xmlns:p14="http://schemas.microsoft.com/office/powerpoint/2010/main" val="205617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Isolate the domain architecture from the rest of the application</a:t>
            </a:r>
          </a:p>
          <a:p>
            <a:r>
              <a:rPr lang="en-US" dirty="0" smtClean="0"/>
              <a:t>Domain</a:t>
            </a:r>
            <a:r>
              <a:rPr lang="en-US" baseline="0" dirty="0" smtClean="0"/>
              <a:t> Driven Design does not dictate architecture</a:t>
            </a:r>
          </a:p>
        </p:txBody>
      </p:sp>
    </p:spTree>
    <p:extLst>
      <p:ext uri="{BB962C8B-B14F-4D97-AF65-F5344CB8AC3E}">
        <p14:creationId xmlns:p14="http://schemas.microsoft.com/office/powerpoint/2010/main" val="116237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736006" cy="1450757"/>
          </a:xfrm>
        </p:spPr>
        <p:txBody>
          <a:bodyPr/>
          <a:lstStyle/>
          <a:p>
            <a:r>
              <a:rPr lang="en-US" dirty="0" smtClean="0"/>
              <a:t>Architecture:</a:t>
            </a:r>
            <a:r>
              <a:rPr lang="en-US" baseline="0" dirty="0" smtClean="0"/>
              <a:t> Layers</a:t>
            </a:r>
            <a:endParaRPr lang="en-US" dirty="0"/>
          </a:p>
        </p:txBody>
      </p:sp>
      <p:pic>
        <p:nvPicPr>
          <p:cNvPr id="4" name="Picture 3"/>
          <p:cNvPicPr>
            <a:picLocks noChangeAspect="1"/>
          </p:cNvPicPr>
          <p:nvPr/>
        </p:nvPicPr>
        <p:blipFill>
          <a:blip r:embed="rId2"/>
          <a:stretch>
            <a:fillRect/>
          </a:stretch>
        </p:blipFill>
        <p:spPr>
          <a:xfrm>
            <a:off x="7364730" y="838585"/>
            <a:ext cx="3790950" cy="4810125"/>
          </a:xfrm>
          <a:prstGeom prst="rect">
            <a:avLst/>
          </a:prstGeom>
        </p:spPr>
      </p:pic>
    </p:spTree>
    <p:extLst>
      <p:ext uri="{BB962C8B-B14F-4D97-AF65-F5344CB8AC3E}">
        <p14:creationId xmlns:p14="http://schemas.microsoft.com/office/powerpoint/2010/main" val="4044746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01228" cy="1450757"/>
          </a:xfrm>
        </p:spPr>
        <p:txBody>
          <a:bodyPr/>
          <a:lstStyle/>
          <a:p>
            <a:r>
              <a:rPr lang="en-US" dirty="0" smtClean="0"/>
              <a:t>Architecture: Dependency Injection</a:t>
            </a:r>
            <a:endParaRPr lang="en-US" dirty="0"/>
          </a:p>
        </p:txBody>
      </p:sp>
      <p:pic>
        <p:nvPicPr>
          <p:cNvPr id="3" name="Picture 2"/>
          <p:cNvPicPr>
            <a:picLocks noChangeAspect="1"/>
          </p:cNvPicPr>
          <p:nvPr/>
        </p:nvPicPr>
        <p:blipFill>
          <a:blip r:embed="rId2"/>
          <a:stretch>
            <a:fillRect/>
          </a:stretch>
        </p:blipFill>
        <p:spPr>
          <a:xfrm>
            <a:off x="7695813" y="1011981"/>
            <a:ext cx="3571875" cy="4810125"/>
          </a:xfrm>
          <a:prstGeom prst="rect">
            <a:avLst/>
          </a:prstGeom>
        </p:spPr>
      </p:pic>
    </p:spTree>
    <p:extLst>
      <p:ext uri="{BB962C8B-B14F-4D97-AF65-F5344CB8AC3E}">
        <p14:creationId xmlns:p14="http://schemas.microsoft.com/office/powerpoint/2010/main" val="209683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We’re all experienced professionals</a:t>
            </a:r>
          </a:p>
          <a:p>
            <a:r>
              <a:rPr lang="en-US" dirty="0" smtClean="0"/>
              <a:t>Enterprise applications</a:t>
            </a:r>
          </a:p>
          <a:p>
            <a:r>
              <a:rPr lang="en-US" dirty="0" smtClean="0"/>
              <a:t>.NET centric?</a:t>
            </a:r>
          </a:p>
          <a:p>
            <a:r>
              <a:rPr lang="en-US" dirty="0" smtClean="0"/>
              <a:t>Relational database centric?</a:t>
            </a:r>
          </a:p>
          <a:p>
            <a:r>
              <a:rPr lang="en-US" dirty="0" smtClean="0"/>
              <a:t>Domain Driven Design can enhance our current processes</a:t>
            </a:r>
          </a:p>
          <a:p>
            <a:r>
              <a:rPr lang="en-US" dirty="0" smtClean="0"/>
              <a:t>We can learn from each other</a:t>
            </a:r>
          </a:p>
          <a:p>
            <a:r>
              <a:rPr lang="en-US" dirty="0" smtClean="0"/>
              <a:t>You can catch up if you missed last</a:t>
            </a:r>
            <a:r>
              <a:rPr lang="en-US" baseline="0" dirty="0" smtClean="0"/>
              <a:t> month</a:t>
            </a:r>
          </a:p>
        </p:txBody>
      </p:sp>
    </p:spTree>
    <p:extLst>
      <p:ext uri="{BB962C8B-B14F-4D97-AF65-F5344CB8AC3E}">
        <p14:creationId xmlns:p14="http://schemas.microsoft.com/office/powerpoint/2010/main" val="3843571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636255" cy="1450757"/>
          </a:xfrm>
        </p:spPr>
        <p:txBody>
          <a:bodyPr/>
          <a:lstStyle/>
          <a:p>
            <a:r>
              <a:rPr lang="en-US" dirty="0" smtClean="0"/>
              <a:t>Architecture: Hexagonal</a:t>
            </a:r>
            <a:endParaRPr lang="en-US" dirty="0"/>
          </a:p>
        </p:txBody>
      </p:sp>
      <p:sp>
        <p:nvSpPr>
          <p:cNvPr id="4" name="Content Placeholder 3"/>
          <p:cNvSpPr>
            <a:spLocks noGrp="1"/>
          </p:cNvSpPr>
          <p:nvPr>
            <p:ph idx="1"/>
          </p:nvPr>
        </p:nvSpPr>
        <p:spPr/>
        <p:txBody>
          <a:bodyPr/>
          <a:lstStyle/>
          <a:p>
            <a:r>
              <a:rPr lang="en-US" dirty="0" smtClean="0"/>
              <a:t>Also known as Ports and Adapters</a:t>
            </a:r>
          </a:p>
        </p:txBody>
      </p:sp>
      <p:pic>
        <p:nvPicPr>
          <p:cNvPr id="3" name="Picture 2"/>
          <p:cNvPicPr>
            <a:picLocks noChangeAspect="1"/>
          </p:cNvPicPr>
          <p:nvPr/>
        </p:nvPicPr>
        <p:blipFill>
          <a:blip r:embed="rId2"/>
          <a:stretch>
            <a:fillRect/>
          </a:stretch>
        </p:blipFill>
        <p:spPr>
          <a:xfrm>
            <a:off x="4970505" y="237175"/>
            <a:ext cx="6477000" cy="6057900"/>
          </a:xfrm>
          <a:prstGeom prst="rect">
            <a:avLst/>
          </a:prstGeom>
        </p:spPr>
      </p:pic>
    </p:spTree>
    <p:extLst>
      <p:ext uri="{BB962C8B-B14F-4D97-AF65-F5344CB8AC3E}">
        <p14:creationId xmlns:p14="http://schemas.microsoft.com/office/powerpoint/2010/main" val="2974806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217023" cy="1450757"/>
          </a:xfrm>
        </p:spPr>
        <p:txBody>
          <a:bodyPr/>
          <a:lstStyle/>
          <a:p>
            <a:r>
              <a:rPr lang="en-US" dirty="0" smtClean="0"/>
              <a:t>Architecture: Service-Oriented</a:t>
            </a:r>
            <a:endParaRPr lang="en-US" dirty="0"/>
          </a:p>
        </p:txBody>
      </p:sp>
      <p:pic>
        <p:nvPicPr>
          <p:cNvPr id="4" name="Picture 3"/>
          <p:cNvPicPr>
            <a:picLocks noChangeAspect="1"/>
          </p:cNvPicPr>
          <p:nvPr/>
        </p:nvPicPr>
        <p:blipFill>
          <a:blip r:embed="rId2"/>
          <a:stretch>
            <a:fillRect/>
          </a:stretch>
        </p:blipFill>
        <p:spPr>
          <a:xfrm>
            <a:off x="5495153" y="519241"/>
            <a:ext cx="6515100" cy="5695950"/>
          </a:xfrm>
          <a:prstGeom prst="rect">
            <a:avLst/>
          </a:prstGeom>
        </p:spPr>
      </p:pic>
    </p:spTree>
    <p:extLst>
      <p:ext uri="{BB962C8B-B14F-4D97-AF65-F5344CB8AC3E}">
        <p14:creationId xmlns:p14="http://schemas.microsoft.com/office/powerpoint/2010/main" val="1228129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CQRS</a:t>
            </a:r>
            <a:endParaRPr lang="en-US" dirty="0"/>
          </a:p>
        </p:txBody>
      </p:sp>
      <p:sp>
        <p:nvSpPr>
          <p:cNvPr id="3" name="Content Placeholder 2"/>
          <p:cNvSpPr>
            <a:spLocks noGrp="1"/>
          </p:cNvSpPr>
          <p:nvPr>
            <p:ph idx="1"/>
          </p:nvPr>
        </p:nvSpPr>
        <p:spPr/>
        <p:txBody>
          <a:bodyPr/>
          <a:lstStyle/>
          <a:p>
            <a:r>
              <a:rPr lang="en-US" dirty="0" smtClean="0"/>
              <a:t>Command-Query Responsibility Separation</a:t>
            </a:r>
          </a:p>
        </p:txBody>
      </p:sp>
      <p:pic>
        <p:nvPicPr>
          <p:cNvPr id="4" name="Picture 3"/>
          <p:cNvPicPr>
            <a:picLocks noChangeAspect="1"/>
          </p:cNvPicPr>
          <p:nvPr/>
        </p:nvPicPr>
        <p:blipFill>
          <a:blip r:embed="rId2"/>
          <a:stretch>
            <a:fillRect/>
          </a:stretch>
        </p:blipFill>
        <p:spPr>
          <a:xfrm>
            <a:off x="4894563" y="2793915"/>
            <a:ext cx="6381750" cy="2876550"/>
          </a:xfrm>
          <a:prstGeom prst="rect">
            <a:avLst/>
          </a:prstGeom>
        </p:spPr>
      </p:pic>
    </p:spTree>
    <p:extLst>
      <p:ext uri="{BB962C8B-B14F-4D97-AF65-F5344CB8AC3E}">
        <p14:creationId xmlns:p14="http://schemas.microsoft.com/office/powerpoint/2010/main" val="171984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721980" cy="1450757"/>
          </a:xfrm>
        </p:spPr>
        <p:txBody>
          <a:bodyPr/>
          <a:lstStyle/>
          <a:p>
            <a:r>
              <a:rPr lang="en-US" dirty="0" smtClean="0"/>
              <a:t>Architecture:</a:t>
            </a:r>
            <a:r>
              <a:rPr lang="en-US" baseline="0" dirty="0" smtClean="0"/>
              <a:t> Event-Driven</a:t>
            </a:r>
            <a:endParaRPr lang="en-US" dirty="0"/>
          </a:p>
        </p:txBody>
      </p:sp>
      <p:pic>
        <p:nvPicPr>
          <p:cNvPr id="4" name="Picture 3"/>
          <p:cNvPicPr>
            <a:picLocks noChangeAspect="1"/>
          </p:cNvPicPr>
          <p:nvPr/>
        </p:nvPicPr>
        <p:blipFill>
          <a:blip r:embed="rId2"/>
          <a:stretch>
            <a:fillRect/>
          </a:stretch>
        </p:blipFill>
        <p:spPr>
          <a:xfrm>
            <a:off x="5819260" y="1476245"/>
            <a:ext cx="5619750" cy="4029075"/>
          </a:xfrm>
          <a:prstGeom prst="rect">
            <a:avLst/>
          </a:prstGeom>
        </p:spPr>
      </p:pic>
    </p:spTree>
    <p:extLst>
      <p:ext uri="{BB962C8B-B14F-4D97-AF65-F5344CB8AC3E}">
        <p14:creationId xmlns:p14="http://schemas.microsoft.com/office/powerpoint/2010/main" val="358011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Architectures</a:t>
            </a:r>
            <a:endParaRPr lang="en-US" dirty="0"/>
          </a:p>
        </p:txBody>
      </p:sp>
      <p:sp>
        <p:nvSpPr>
          <p:cNvPr id="4" name="Content Placeholder 3"/>
          <p:cNvSpPr>
            <a:spLocks noGrp="1"/>
          </p:cNvSpPr>
          <p:nvPr>
            <p:ph idx="1"/>
          </p:nvPr>
        </p:nvSpPr>
        <p:spPr/>
        <p:txBody>
          <a:bodyPr/>
          <a:lstStyle/>
          <a:p>
            <a:r>
              <a:rPr lang="en-US" dirty="0" smtClean="0"/>
              <a:t>Event-Driven with Long-running</a:t>
            </a:r>
            <a:r>
              <a:rPr lang="en-US" baseline="0" dirty="0" smtClean="0"/>
              <a:t> Processes</a:t>
            </a:r>
          </a:p>
          <a:p>
            <a:r>
              <a:rPr lang="en-US" baseline="0" dirty="0" smtClean="0"/>
              <a:t>Event Sourcing</a:t>
            </a:r>
          </a:p>
          <a:p>
            <a:r>
              <a:rPr lang="en-US" baseline="0" dirty="0" smtClean="0"/>
              <a:t>Data Fabric and Grid-Based Distributed Computing</a:t>
            </a:r>
          </a:p>
        </p:txBody>
      </p:sp>
    </p:spTree>
    <p:extLst>
      <p:ext uri="{BB962C8B-B14F-4D97-AF65-F5344CB8AC3E}">
        <p14:creationId xmlns:p14="http://schemas.microsoft.com/office/powerpoint/2010/main" val="225058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Month</a:t>
            </a:r>
            <a:endParaRPr lang="en-US" dirty="0"/>
          </a:p>
        </p:txBody>
      </p:sp>
      <p:sp>
        <p:nvSpPr>
          <p:cNvPr id="3" name="Content Placeholder 2"/>
          <p:cNvSpPr>
            <a:spLocks noGrp="1"/>
          </p:cNvSpPr>
          <p:nvPr>
            <p:ph idx="1"/>
          </p:nvPr>
        </p:nvSpPr>
        <p:spPr/>
        <p:txBody>
          <a:bodyPr/>
          <a:lstStyle/>
          <a:p>
            <a:r>
              <a:rPr lang="en-US" dirty="0" smtClean="0"/>
              <a:t>Domain Driven Design Patterns – Tactical Design</a:t>
            </a:r>
          </a:p>
        </p:txBody>
      </p:sp>
    </p:spTree>
    <p:extLst>
      <p:ext uri="{BB962C8B-B14F-4D97-AF65-F5344CB8AC3E}">
        <p14:creationId xmlns:p14="http://schemas.microsoft.com/office/powerpoint/2010/main" val="1266538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Implementing Domain-Driven Design</a:t>
            </a:r>
            <a:r>
              <a:rPr lang="en-US" baseline="0" dirty="0" smtClean="0"/>
              <a:t> (Vaughn Vernon)</a:t>
            </a:r>
          </a:p>
          <a:p>
            <a:endParaRPr lang="en-US" baseline="0" dirty="0" smtClean="0"/>
          </a:p>
          <a:p>
            <a:r>
              <a:rPr lang="en-US" baseline="0" dirty="0" smtClean="0"/>
              <a:t>Diane Wilson</a:t>
            </a:r>
          </a:p>
          <a:p>
            <a:r>
              <a:rPr lang="en-US" baseline="0" dirty="0" smtClean="0">
                <a:hlinkClick r:id="rId2"/>
              </a:rPr>
              <a:t>dianewilson@outlook.com</a:t>
            </a:r>
            <a:endParaRPr lang="en-US" baseline="0" dirty="0" smtClean="0"/>
          </a:p>
          <a:p>
            <a:r>
              <a:rPr lang="en-US" baseline="0" dirty="0" smtClean="0"/>
              <a:t>@</a:t>
            </a:r>
            <a:r>
              <a:rPr lang="en-US" baseline="0" dirty="0" err="1" smtClean="0"/>
              <a:t>dianewilsonnc</a:t>
            </a:r>
            <a:endParaRPr lang="en-US" dirty="0"/>
          </a:p>
        </p:txBody>
      </p:sp>
    </p:spTree>
    <p:extLst>
      <p:ext uri="{BB962C8B-B14F-4D97-AF65-F5344CB8AC3E}">
        <p14:creationId xmlns:p14="http://schemas.microsoft.com/office/powerpoint/2010/main" val="305016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idx="1"/>
          </p:nvPr>
        </p:nvSpPr>
        <p:spPr/>
        <p:txBody>
          <a:bodyPr/>
          <a:lstStyle/>
          <a:p>
            <a:r>
              <a:rPr lang="en-US" dirty="0" smtClean="0"/>
              <a:t>Tackling Complexity</a:t>
            </a:r>
            <a:r>
              <a:rPr lang="en-US" baseline="0" dirty="0" smtClean="0"/>
              <a:t> in real world, complex systems</a:t>
            </a:r>
          </a:p>
          <a:p>
            <a:r>
              <a:rPr lang="en-US" baseline="0" dirty="0" smtClean="0"/>
              <a:t>Business experts and developers on one team</a:t>
            </a:r>
          </a:p>
          <a:p>
            <a:pPr lvl="1"/>
            <a:r>
              <a:rPr lang="en-US" dirty="0" smtClean="0"/>
              <a:t>Ubiquitous language</a:t>
            </a:r>
          </a:p>
          <a:p>
            <a:pPr lvl="1"/>
            <a:r>
              <a:rPr lang="en-US" dirty="0" smtClean="0"/>
              <a:t>Design</a:t>
            </a:r>
            <a:r>
              <a:rPr lang="en-US" baseline="0" dirty="0" smtClean="0"/>
              <a:t> using domain model</a:t>
            </a:r>
          </a:p>
        </p:txBody>
      </p:sp>
    </p:spTree>
    <p:extLst>
      <p:ext uri="{BB962C8B-B14F-4D97-AF65-F5344CB8AC3E}">
        <p14:creationId xmlns:p14="http://schemas.microsoft.com/office/powerpoint/2010/main" val="28973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5" y="0"/>
            <a:ext cx="5479853" cy="63678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046" y="150557"/>
            <a:ext cx="6516009" cy="6087325"/>
          </a:xfrm>
          <a:prstGeom prst="rect">
            <a:avLst/>
          </a:prstGeom>
        </p:spPr>
      </p:pic>
    </p:spTree>
    <p:extLst>
      <p:ext uri="{BB962C8B-B14F-4D97-AF65-F5344CB8AC3E}">
        <p14:creationId xmlns:p14="http://schemas.microsoft.com/office/powerpoint/2010/main" val="251909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Language</a:t>
            </a:r>
            <a:endParaRPr lang="en-US" dirty="0"/>
          </a:p>
        </p:txBody>
      </p:sp>
      <p:sp>
        <p:nvSpPr>
          <p:cNvPr id="3" name="Content Placeholder 2"/>
          <p:cNvSpPr>
            <a:spLocks noGrp="1"/>
          </p:cNvSpPr>
          <p:nvPr>
            <p:ph idx="1"/>
          </p:nvPr>
        </p:nvSpPr>
        <p:spPr/>
        <p:txBody>
          <a:bodyPr/>
          <a:lstStyle/>
          <a:p>
            <a:r>
              <a:rPr lang="en-US" dirty="0"/>
              <a:t>Example: “OPEN reversal of cartel controls, Saudi Arabia swing producer – </a:t>
            </a:r>
            <a:r>
              <a:rPr lang="en-US" dirty="0" err="1"/>
              <a:t>inc</a:t>
            </a:r>
            <a:r>
              <a:rPr lang="en-US" dirty="0"/>
              <a:t> or </a:t>
            </a:r>
            <a:r>
              <a:rPr lang="en-US" dirty="0" err="1"/>
              <a:t>dec</a:t>
            </a:r>
            <a:r>
              <a:rPr lang="en-US" dirty="0"/>
              <a:t> supply to control price. Chicken with shale producers. Don’t want to cede market share in Asia”</a:t>
            </a:r>
          </a:p>
          <a:p>
            <a:endParaRPr lang="en-US" dirty="0"/>
          </a:p>
          <a:p>
            <a:r>
              <a:rPr lang="en-US" dirty="0"/>
              <a:t>This is the language of someone’s domain</a:t>
            </a:r>
          </a:p>
          <a:p>
            <a:endParaRPr lang="en-US" dirty="0"/>
          </a:p>
          <a:p>
            <a:r>
              <a:rPr lang="en-US" dirty="0"/>
              <a:t>Who needs to understand it</a:t>
            </a:r>
            <a:r>
              <a:rPr lang="en-US" dirty="0" smtClean="0"/>
              <a:t>?</a:t>
            </a:r>
          </a:p>
        </p:txBody>
      </p:sp>
    </p:spTree>
    <p:extLst>
      <p:ext uri="{BB962C8B-B14F-4D97-AF65-F5344CB8AC3E}">
        <p14:creationId xmlns:p14="http://schemas.microsoft.com/office/powerpoint/2010/main" val="1466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endParaRPr lang="en-US" dirty="0"/>
          </a:p>
        </p:txBody>
      </p:sp>
      <p:sp>
        <p:nvSpPr>
          <p:cNvPr id="3" name="Content Placeholder 2"/>
          <p:cNvSpPr>
            <a:spLocks noGrp="1"/>
          </p:cNvSpPr>
          <p:nvPr>
            <p:ph idx="1"/>
          </p:nvPr>
        </p:nvSpPr>
        <p:spPr/>
        <p:txBody>
          <a:bodyPr>
            <a:normAutofit lnSpcReduction="10000"/>
          </a:bodyPr>
          <a:lstStyle/>
          <a:p>
            <a:r>
              <a:rPr lang="en-US" dirty="0"/>
              <a:t>“Each resource within the RIS would have a field to assign a weighting factor for the dose information provided by that modality/equipment.  The field would allow for calculation of a common factor for exposure to the patient regardless of manufacturer.  In most cases this would be a simple multiplier, but in some cases would require more complex calculations.  The intent is to provide a field for a physicist to add a consistent  calculation that would be applied to all results received from a particular machine to normalize the data.  Additional display values would also be optional to show per resource including adding the display value for CTDI, DLP, Organ Dose, Whole Body exposure, or other.”</a:t>
            </a:r>
          </a:p>
          <a:p>
            <a:endParaRPr lang="en-US" dirty="0" smtClean="0"/>
          </a:p>
          <a:p>
            <a:r>
              <a:rPr lang="en-US" dirty="0" smtClean="0"/>
              <a:t>This is the language of MY DOMAIN</a:t>
            </a:r>
          </a:p>
          <a:p>
            <a:endParaRPr lang="en-US" dirty="0"/>
          </a:p>
          <a:p>
            <a:r>
              <a:rPr lang="en-US" dirty="0" smtClean="0"/>
              <a:t>One Team, One Language</a:t>
            </a:r>
          </a:p>
        </p:txBody>
      </p:sp>
    </p:spTree>
    <p:extLst>
      <p:ext uri="{BB962C8B-B14F-4D97-AF65-F5344CB8AC3E}">
        <p14:creationId xmlns:p14="http://schemas.microsoft.com/office/powerpoint/2010/main" val="364291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Domain Model for Analysis and Design</a:t>
            </a:r>
            <a:endParaRPr lang="en-US" dirty="0"/>
          </a:p>
        </p:txBody>
      </p:sp>
      <p:sp>
        <p:nvSpPr>
          <p:cNvPr id="3" name="Content Placeholder 2"/>
          <p:cNvSpPr>
            <a:spLocks noGrp="1"/>
          </p:cNvSpPr>
          <p:nvPr>
            <p:ph idx="1"/>
          </p:nvPr>
        </p:nvSpPr>
        <p:spPr/>
        <p:txBody>
          <a:bodyPr/>
          <a:lstStyle/>
          <a:p>
            <a:r>
              <a:rPr lang="en-US" dirty="0" smtClean="0"/>
              <a:t>Based on Ubiquitous Language</a:t>
            </a:r>
          </a:p>
          <a:p>
            <a:pPr lvl="1"/>
            <a:r>
              <a:rPr lang="en-US" dirty="0" smtClean="0"/>
              <a:t>Names, Events, Relationships</a:t>
            </a:r>
          </a:p>
          <a:p>
            <a:pPr lvl="1"/>
            <a:r>
              <a:rPr lang="en-US" dirty="0" smtClean="0"/>
              <a:t>Requires attention to style and self-discipline</a:t>
            </a:r>
          </a:p>
          <a:p>
            <a:pPr lvl="1"/>
            <a:r>
              <a:rPr lang="en-US" dirty="0" smtClean="0"/>
              <a:t>Must do the right thing, and say the right thing</a:t>
            </a:r>
          </a:p>
          <a:p>
            <a:r>
              <a:rPr lang="en-US" dirty="0" smtClean="0"/>
              <a:t>One model underlies implementation, design, team communication</a:t>
            </a:r>
          </a:p>
          <a:p>
            <a:r>
              <a:rPr lang="en-US" dirty="0" smtClean="0"/>
              <a:t>The model and the design shape each other</a:t>
            </a:r>
          </a:p>
          <a:p>
            <a:r>
              <a:rPr lang="en-US" dirty="0" smtClean="0"/>
              <a:t>Correspondence between model and design must be literal and exact</a:t>
            </a:r>
          </a:p>
        </p:txBody>
      </p:sp>
    </p:spTree>
    <p:extLst>
      <p:ext uri="{BB962C8B-B14F-4D97-AF65-F5344CB8AC3E}">
        <p14:creationId xmlns:p14="http://schemas.microsoft.com/office/powerpoint/2010/main" val="327587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 Patterns</a:t>
            </a:r>
            <a:endParaRPr lang="en-US" dirty="0"/>
          </a:p>
        </p:txBody>
      </p:sp>
      <p:sp>
        <p:nvSpPr>
          <p:cNvPr id="4" name="Content Placeholder 3"/>
          <p:cNvSpPr>
            <a:spLocks noGrp="1"/>
          </p:cNvSpPr>
          <p:nvPr>
            <p:ph sz="half" idx="1"/>
          </p:nvPr>
        </p:nvSpPr>
        <p:spPr/>
        <p:txBody>
          <a:bodyPr/>
          <a:lstStyle/>
          <a:p>
            <a:r>
              <a:rPr lang="en-US" dirty="0" smtClean="0"/>
              <a:t>Strategic Patterns</a:t>
            </a:r>
            <a:endParaRPr lang="en-US" dirty="0"/>
          </a:p>
          <a:p>
            <a:pPr lvl="1"/>
            <a:r>
              <a:rPr lang="en-US" dirty="0" smtClean="0"/>
              <a:t>Domain</a:t>
            </a:r>
          </a:p>
          <a:p>
            <a:pPr lvl="1"/>
            <a:r>
              <a:rPr lang="en-US" dirty="0" smtClean="0"/>
              <a:t>Core domain</a:t>
            </a:r>
          </a:p>
          <a:p>
            <a:pPr lvl="1"/>
            <a:r>
              <a:rPr lang="en-US" dirty="0" smtClean="0"/>
              <a:t>Subdomain</a:t>
            </a:r>
          </a:p>
          <a:p>
            <a:pPr lvl="1"/>
            <a:r>
              <a:rPr lang="en-US" dirty="0" smtClean="0"/>
              <a:t>Generic subdomain</a:t>
            </a:r>
          </a:p>
          <a:p>
            <a:pPr lvl="1"/>
            <a:r>
              <a:rPr lang="en-US" dirty="0" smtClean="0"/>
              <a:t>Bounded context</a:t>
            </a:r>
          </a:p>
          <a:p>
            <a:pPr lvl="1"/>
            <a:r>
              <a:rPr lang="en-US" dirty="0" smtClean="0"/>
              <a:t>Context map</a:t>
            </a:r>
            <a:endParaRPr lang="en-US" dirty="0"/>
          </a:p>
        </p:txBody>
      </p:sp>
      <p:sp>
        <p:nvSpPr>
          <p:cNvPr id="5" name="Content Placeholder 4"/>
          <p:cNvSpPr>
            <a:spLocks noGrp="1"/>
          </p:cNvSpPr>
          <p:nvPr>
            <p:ph sz="half" idx="2"/>
          </p:nvPr>
        </p:nvSpPr>
        <p:spPr/>
        <p:txBody>
          <a:bodyPr/>
          <a:lstStyle/>
          <a:p>
            <a:r>
              <a:rPr lang="en-US" dirty="0" smtClean="0"/>
              <a:t>Tactical Patterns</a:t>
            </a:r>
          </a:p>
          <a:p>
            <a:pPr lvl="1"/>
            <a:r>
              <a:rPr lang="en-US" dirty="0" smtClean="0"/>
              <a:t>Value objects</a:t>
            </a:r>
          </a:p>
          <a:p>
            <a:pPr lvl="1"/>
            <a:r>
              <a:rPr lang="en-US" dirty="0" smtClean="0"/>
              <a:t>(Domain) Entities</a:t>
            </a:r>
          </a:p>
          <a:p>
            <a:pPr lvl="1"/>
            <a:r>
              <a:rPr lang="en-US" dirty="0" smtClean="0"/>
              <a:t>(Domain) Services</a:t>
            </a:r>
          </a:p>
          <a:p>
            <a:pPr lvl="1"/>
            <a:r>
              <a:rPr lang="en-US" dirty="0" smtClean="0"/>
              <a:t>(Domain) Events</a:t>
            </a:r>
          </a:p>
          <a:p>
            <a:pPr lvl="1"/>
            <a:r>
              <a:rPr lang="en-US" dirty="0" smtClean="0"/>
              <a:t>Modules</a:t>
            </a:r>
          </a:p>
          <a:p>
            <a:pPr lvl="1"/>
            <a:r>
              <a:rPr lang="en-US" dirty="0" smtClean="0"/>
              <a:t>Aggregates</a:t>
            </a:r>
          </a:p>
        </p:txBody>
      </p:sp>
    </p:spTree>
    <p:extLst>
      <p:ext uri="{BB962C8B-B14F-4D97-AF65-F5344CB8AC3E}">
        <p14:creationId xmlns:p14="http://schemas.microsoft.com/office/powerpoint/2010/main" val="34378082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194</TotalTime>
  <Words>1033</Words>
  <Application>Microsoft Office PowerPoint</Application>
  <PresentationFormat>Widescreen</PresentationFormat>
  <Paragraphs>165</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Calibri</vt:lpstr>
      <vt:lpstr>Calibri Light</vt:lpstr>
      <vt:lpstr>Retrospect</vt:lpstr>
      <vt:lpstr>Domain Driven Design</vt:lpstr>
      <vt:lpstr>Domain Driven Design</vt:lpstr>
      <vt:lpstr>Assumptions</vt:lpstr>
      <vt:lpstr>Domain Driven Design</vt:lpstr>
      <vt:lpstr>PowerPoint Presentation</vt:lpstr>
      <vt:lpstr>Domain Language</vt:lpstr>
      <vt:lpstr>Ubiquitous Language</vt:lpstr>
      <vt:lpstr>Single Domain Model for Analysis and Design</vt:lpstr>
      <vt:lpstr>Domain Driven Design Patterns</vt:lpstr>
      <vt:lpstr>The Big Picture</vt:lpstr>
      <vt:lpstr>Abstract Domains and Contexts</vt:lpstr>
      <vt:lpstr>Domains and Bounded Contexts</vt:lpstr>
      <vt:lpstr>Example: Collaboration Project</vt:lpstr>
      <vt:lpstr>Strategic Design</vt:lpstr>
      <vt:lpstr>Strategic Questions</vt:lpstr>
      <vt:lpstr>Making Sense of Bounded Contexts</vt:lpstr>
      <vt:lpstr>Sample Domain</vt:lpstr>
      <vt:lpstr>Sample Context</vt:lpstr>
      <vt:lpstr>What Went Wrong</vt:lpstr>
      <vt:lpstr>Context Maps</vt:lpstr>
      <vt:lpstr>Relationships Between Bounded Contexts</vt:lpstr>
      <vt:lpstr>Context Map Evolution</vt:lpstr>
      <vt:lpstr>Context Map Evolution</vt:lpstr>
      <vt:lpstr>Context Map Evolution</vt:lpstr>
      <vt:lpstr>Bounded Contexts and Context Maps</vt:lpstr>
      <vt:lpstr>Context Map Evolution</vt:lpstr>
      <vt:lpstr>Architecture</vt:lpstr>
      <vt:lpstr>Architecture: Layers</vt:lpstr>
      <vt:lpstr>Architecture: Dependency Injection</vt:lpstr>
      <vt:lpstr>Architecture: Hexagonal</vt:lpstr>
      <vt:lpstr>Architecture: Service-Oriented</vt:lpstr>
      <vt:lpstr>Architecture: CQRS</vt:lpstr>
      <vt:lpstr>Architecture: Event-Driven</vt:lpstr>
      <vt:lpstr>Other Architectures</vt:lpstr>
      <vt:lpstr>Next Month</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dc:title>
  <dc:creator>Diane Wilson</dc:creator>
  <cp:lastModifiedBy>Diane Wilson</cp:lastModifiedBy>
  <cp:revision>18</cp:revision>
  <dcterms:created xsi:type="dcterms:W3CDTF">2015-07-22T17:12:29Z</dcterms:created>
  <dcterms:modified xsi:type="dcterms:W3CDTF">2015-07-22T20:26:31Z</dcterms:modified>
</cp:coreProperties>
</file>