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71" r:id="rId15"/>
    <p:sldId id="269" r:id="rId16"/>
    <p:sldId id="270" r:id="rId17"/>
    <p:sldId id="272" r:id="rId18"/>
    <p:sldId id="273" r:id="rId19"/>
    <p:sldId id="274" r:id="rId20"/>
    <p:sldId id="276" r:id="rId21"/>
    <p:sldId id="275" r:id="rId22"/>
    <p:sldId id="278" r:id="rId23"/>
    <p:sldId id="277" r:id="rId24"/>
    <p:sldId id="279" r:id="rId25"/>
    <p:sldId id="280" r:id="rId26"/>
    <p:sldId id="281" r:id="rId27"/>
    <p:sldId id="282" r:id="rId28"/>
    <p:sldId id="283" r:id="rId29"/>
    <p:sldId id="284" r:id="rId30"/>
    <p:sldId id="285" r:id="rId31"/>
    <p:sldId id="288" r:id="rId32"/>
    <p:sldId id="289" r:id="rId33"/>
    <p:sldId id="290" r:id="rId34"/>
    <p:sldId id="291"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p:cViewPr varScale="1">
        <p:scale>
          <a:sx n="94" d="100"/>
          <a:sy n="94" d="100"/>
        </p:scale>
        <p:origin x="108" y="540"/>
      </p:cViewPr>
      <p:guideLst/>
    </p:cSldViewPr>
  </p:slideViewPr>
  <p:outlineViewPr>
    <p:cViewPr>
      <p:scale>
        <a:sx n="33" d="100"/>
        <a:sy n="33" d="100"/>
      </p:scale>
      <p:origin x="0" y="-251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8/19/2015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8/19/2015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8/19/2015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8/19/2015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 Driven Design</a:t>
            </a:r>
            <a:endParaRPr lang="en-US" dirty="0"/>
          </a:p>
        </p:txBody>
      </p:sp>
      <p:sp>
        <p:nvSpPr>
          <p:cNvPr id="3" name="Subtitle 2"/>
          <p:cNvSpPr>
            <a:spLocks noGrp="1"/>
          </p:cNvSpPr>
          <p:nvPr>
            <p:ph type="subTitle" idx="1"/>
          </p:nvPr>
        </p:nvSpPr>
        <p:spPr/>
        <p:txBody>
          <a:bodyPr/>
          <a:lstStyle/>
          <a:p>
            <a:r>
              <a:rPr lang="en-US" dirty="0" smtClean="0"/>
              <a:t>Diane Wilson</a:t>
            </a:r>
          </a:p>
          <a:p>
            <a:r>
              <a:rPr lang="en-US" dirty="0" smtClean="0"/>
              <a:t>Fujifilm Medical Systems</a:t>
            </a:r>
          </a:p>
        </p:txBody>
      </p:sp>
    </p:spTree>
    <p:extLst>
      <p:ext uri="{BB962C8B-B14F-4D97-AF65-F5344CB8AC3E}">
        <p14:creationId xmlns:p14="http://schemas.microsoft.com/office/powerpoint/2010/main" val="1221009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Vocabulary Scrub</a:t>
            </a:r>
            <a:endParaRPr lang="en-US" dirty="0"/>
          </a:p>
        </p:txBody>
      </p:sp>
      <p:sp>
        <p:nvSpPr>
          <p:cNvPr id="3" name="Content Placeholder 2"/>
          <p:cNvSpPr>
            <a:spLocks noGrp="1"/>
          </p:cNvSpPr>
          <p:nvPr>
            <p:ph idx="1"/>
          </p:nvPr>
        </p:nvSpPr>
        <p:spPr/>
        <p:txBody>
          <a:bodyPr/>
          <a:lstStyle/>
          <a:p>
            <a:r>
              <a:rPr lang="en-US" dirty="0" smtClean="0"/>
              <a:t>A Value Object is not a value type</a:t>
            </a:r>
          </a:p>
          <a:p>
            <a:r>
              <a:rPr lang="en-US" dirty="0" smtClean="0"/>
              <a:t>A Domain Entity is not an Entity Framework Entity</a:t>
            </a:r>
          </a:p>
          <a:p>
            <a:r>
              <a:rPr lang="en-US" dirty="0" smtClean="0"/>
              <a:t>A Domain Service is not a web service</a:t>
            </a:r>
          </a:p>
          <a:p>
            <a:r>
              <a:rPr lang="en-US" dirty="0" smtClean="0"/>
              <a:t>An Aggregate is not a form of composition</a:t>
            </a:r>
          </a:p>
        </p:txBody>
      </p:sp>
    </p:spTree>
    <p:extLst>
      <p:ext uri="{BB962C8B-B14F-4D97-AF65-F5344CB8AC3E}">
        <p14:creationId xmlns:p14="http://schemas.microsoft.com/office/powerpoint/2010/main" val="132639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Entities</a:t>
            </a:r>
            <a:endParaRPr lang="en-US" dirty="0"/>
          </a:p>
        </p:txBody>
      </p:sp>
      <p:sp>
        <p:nvSpPr>
          <p:cNvPr id="3" name="Content Placeholder 2"/>
          <p:cNvSpPr>
            <a:spLocks noGrp="1"/>
          </p:cNvSpPr>
          <p:nvPr>
            <p:ph idx="1"/>
          </p:nvPr>
        </p:nvSpPr>
        <p:spPr/>
        <p:txBody>
          <a:bodyPr/>
          <a:lstStyle/>
          <a:p>
            <a:r>
              <a:rPr lang="en-US" dirty="0" smtClean="0"/>
              <a:t>Unique identity</a:t>
            </a:r>
          </a:p>
          <a:p>
            <a:r>
              <a:rPr lang="en-US" dirty="0" smtClean="0"/>
              <a:t>Mutable</a:t>
            </a:r>
          </a:p>
          <a:p>
            <a:r>
              <a:rPr lang="en-US" dirty="0" smtClean="0"/>
              <a:t>Intrinsic characteristics</a:t>
            </a:r>
          </a:p>
        </p:txBody>
      </p:sp>
    </p:spTree>
    <p:extLst>
      <p:ext uri="{BB962C8B-B14F-4D97-AF65-F5344CB8AC3E}">
        <p14:creationId xmlns:p14="http://schemas.microsoft.com/office/powerpoint/2010/main" val="1747152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and Identity</a:t>
            </a:r>
            <a:endParaRPr lang="en-US" dirty="0"/>
          </a:p>
        </p:txBody>
      </p:sp>
      <p:sp>
        <p:nvSpPr>
          <p:cNvPr id="3" name="Content Placeholder 2"/>
          <p:cNvSpPr>
            <a:spLocks noGrp="1"/>
          </p:cNvSpPr>
          <p:nvPr>
            <p:ph idx="1"/>
          </p:nvPr>
        </p:nvSpPr>
        <p:spPr/>
        <p:txBody>
          <a:bodyPr>
            <a:normAutofit lnSpcReduction="10000"/>
          </a:bodyPr>
          <a:lstStyle/>
          <a:p>
            <a:r>
              <a:rPr lang="en-US" dirty="0" smtClean="0"/>
              <a:t>Scope of uniqueness</a:t>
            </a:r>
          </a:p>
          <a:p>
            <a:r>
              <a:rPr lang="en-US" dirty="0" smtClean="0"/>
              <a:t>Sources of identity</a:t>
            </a:r>
          </a:p>
          <a:p>
            <a:pPr lvl="1"/>
            <a:r>
              <a:rPr lang="en-US" dirty="0" smtClean="0"/>
              <a:t>User</a:t>
            </a:r>
          </a:p>
          <a:p>
            <a:pPr lvl="1"/>
            <a:r>
              <a:rPr lang="en-US" dirty="0" smtClean="0"/>
              <a:t>Application or persistence store</a:t>
            </a:r>
          </a:p>
          <a:p>
            <a:pPr lvl="1"/>
            <a:r>
              <a:rPr lang="en-US" dirty="0" smtClean="0"/>
              <a:t>Already identified by another application or bounded</a:t>
            </a:r>
            <a:r>
              <a:rPr lang="en-US" baseline="0" dirty="0" smtClean="0"/>
              <a:t> context</a:t>
            </a:r>
          </a:p>
          <a:p>
            <a:pPr lvl="0"/>
            <a:r>
              <a:rPr lang="en-US" dirty="0" smtClean="0"/>
              <a:t>Is identity immutable?</a:t>
            </a:r>
          </a:p>
          <a:p>
            <a:pPr lvl="0"/>
            <a:r>
              <a:rPr lang="en-US" dirty="0" smtClean="0"/>
              <a:t>Compound identity</a:t>
            </a:r>
          </a:p>
          <a:p>
            <a:pPr lvl="0"/>
            <a:r>
              <a:rPr lang="en-US" dirty="0" smtClean="0"/>
              <a:t>Timing of identity generation</a:t>
            </a:r>
          </a:p>
          <a:p>
            <a:pPr lvl="0"/>
            <a:r>
              <a:rPr lang="en-US" dirty="0" smtClean="0"/>
              <a:t>Surrogate identity</a:t>
            </a:r>
            <a:r>
              <a:rPr lang="en-US" baseline="0" dirty="0" smtClean="0"/>
              <a:t> (persistence identity different from domain identity)</a:t>
            </a:r>
          </a:p>
          <a:p>
            <a:pPr lvl="0"/>
            <a:r>
              <a:rPr lang="en-US" baseline="0" dirty="0" smtClean="0"/>
              <a:t>Identity stability</a:t>
            </a:r>
          </a:p>
        </p:txBody>
      </p:sp>
    </p:spTree>
    <p:extLst>
      <p:ext uri="{BB962C8B-B14F-4D97-AF65-F5344CB8AC3E}">
        <p14:creationId xmlns:p14="http://schemas.microsoft.com/office/powerpoint/2010/main" val="2831843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Entities</a:t>
            </a:r>
            <a:endParaRPr lang="en-US" dirty="0"/>
          </a:p>
        </p:txBody>
      </p:sp>
      <p:sp>
        <p:nvSpPr>
          <p:cNvPr id="3" name="Content Placeholder 2"/>
          <p:cNvSpPr>
            <a:spLocks noGrp="1"/>
          </p:cNvSpPr>
          <p:nvPr>
            <p:ph idx="1"/>
          </p:nvPr>
        </p:nvSpPr>
        <p:spPr/>
        <p:txBody>
          <a:bodyPr>
            <a:normAutofit/>
          </a:bodyPr>
          <a:lstStyle/>
          <a:p>
            <a:r>
              <a:rPr lang="en-US" dirty="0" smtClean="0"/>
              <a:t>Ubiquitous language</a:t>
            </a:r>
          </a:p>
          <a:p>
            <a:pPr lvl="1"/>
            <a:r>
              <a:rPr lang="en-US" dirty="0" smtClean="0"/>
              <a:t>Discussion, scenarios, use cases</a:t>
            </a:r>
          </a:p>
          <a:p>
            <a:pPr lvl="0"/>
            <a:r>
              <a:rPr lang="en-US" dirty="0" smtClean="0"/>
              <a:t>Essential attributes</a:t>
            </a:r>
          </a:p>
          <a:p>
            <a:pPr lvl="0"/>
            <a:r>
              <a:rPr lang="en-US" dirty="0" smtClean="0"/>
              <a:t>Entities change over time</a:t>
            </a:r>
          </a:p>
          <a:p>
            <a:pPr lvl="0"/>
            <a:r>
              <a:rPr lang="en-US" dirty="0" smtClean="0"/>
              <a:t>Intention revealing interfaces</a:t>
            </a:r>
          </a:p>
          <a:p>
            <a:pPr lvl="1"/>
            <a:r>
              <a:rPr lang="en-US" dirty="0" smtClean="0"/>
              <a:t>Prefer behavior names that reflect ubiquitous language, rather than public setter methods</a:t>
            </a:r>
          </a:p>
        </p:txBody>
      </p:sp>
    </p:spTree>
    <p:extLst>
      <p:ext uri="{BB962C8B-B14F-4D97-AF65-F5344CB8AC3E}">
        <p14:creationId xmlns:p14="http://schemas.microsoft.com/office/powerpoint/2010/main" val="636663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Entities</a:t>
            </a:r>
            <a:endParaRPr lang="en-US" dirty="0"/>
          </a:p>
        </p:txBody>
      </p:sp>
      <p:sp>
        <p:nvSpPr>
          <p:cNvPr id="3" name="Content Placeholder 2"/>
          <p:cNvSpPr>
            <a:spLocks noGrp="1"/>
          </p:cNvSpPr>
          <p:nvPr>
            <p:ph idx="1"/>
          </p:nvPr>
        </p:nvSpPr>
        <p:spPr/>
        <p:txBody>
          <a:bodyPr/>
          <a:lstStyle/>
          <a:p>
            <a:pPr lvl="0"/>
            <a:r>
              <a:rPr lang="en-US" dirty="0" smtClean="0"/>
              <a:t>Roles and responsibilities</a:t>
            </a:r>
          </a:p>
          <a:p>
            <a:pPr lvl="1"/>
            <a:r>
              <a:rPr lang="en-US" dirty="0" smtClean="0"/>
              <a:t>Each role may be a separate</a:t>
            </a:r>
            <a:r>
              <a:rPr lang="en-US" baseline="0" dirty="0" smtClean="0"/>
              <a:t> entity or aggregate</a:t>
            </a:r>
          </a:p>
          <a:p>
            <a:pPr lvl="1"/>
            <a:r>
              <a:rPr lang="en-US" baseline="0" dirty="0" smtClean="0"/>
              <a:t>Implicit role defined by class implementation</a:t>
            </a:r>
          </a:p>
          <a:p>
            <a:pPr lvl="1"/>
            <a:r>
              <a:rPr lang="en-US" baseline="0" dirty="0" smtClean="0"/>
              <a:t>Explicit roles defined by interfaces the entity implements</a:t>
            </a:r>
          </a:p>
          <a:p>
            <a:pPr lvl="0"/>
            <a:r>
              <a:rPr lang="en-US" dirty="0" smtClean="0"/>
              <a:t>Constructors provide identity and invariants</a:t>
            </a:r>
          </a:p>
          <a:p>
            <a:pPr lvl="0"/>
            <a:r>
              <a:rPr lang="en-US" dirty="0" smtClean="0"/>
              <a:t>Reject undue influence of data model leakage</a:t>
            </a:r>
            <a:endParaRPr lang="en-US" dirty="0"/>
          </a:p>
        </p:txBody>
      </p:sp>
    </p:spTree>
    <p:extLst>
      <p:ext uri="{BB962C8B-B14F-4D97-AF65-F5344CB8AC3E}">
        <p14:creationId xmlns:p14="http://schemas.microsoft.com/office/powerpoint/2010/main" val="3295130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a:t>
            </a:r>
            <a:endParaRPr lang="en-US" dirty="0"/>
          </a:p>
        </p:txBody>
      </p:sp>
      <p:sp>
        <p:nvSpPr>
          <p:cNvPr id="3" name="Content Placeholder 2"/>
          <p:cNvSpPr>
            <a:spLocks noGrp="1"/>
          </p:cNvSpPr>
          <p:nvPr>
            <p:ph idx="1"/>
          </p:nvPr>
        </p:nvSpPr>
        <p:spPr/>
        <p:txBody>
          <a:bodyPr/>
          <a:lstStyle/>
          <a:p>
            <a:r>
              <a:rPr lang="en-US" dirty="0" smtClean="0"/>
              <a:t>Measures, quantifies, describes</a:t>
            </a:r>
          </a:p>
          <a:p>
            <a:r>
              <a:rPr lang="en-US" dirty="0" smtClean="0"/>
              <a:t>Not unique</a:t>
            </a:r>
          </a:p>
          <a:p>
            <a:r>
              <a:rPr lang="en-US" dirty="0" smtClean="0"/>
              <a:t>Immutable</a:t>
            </a:r>
          </a:p>
          <a:p>
            <a:r>
              <a:rPr lang="en-US" dirty="0" smtClean="0"/>
              <a:t>Conceptual whole – related attributes as an integral unit</a:t>
            </a:r>
          </a:p>
          <a:p>
            <a:r>
              <a:rPr lang="en-US" dirty="0" smtClean="0"/>
              <a:t>Completely replaceable</a:t>
            </a:r>
          </a:p>
          <a:p>
            <a:r>
              <a:rPr lang="en-US" dirty="0" smtClean="0"/>
              <a:t>Can be compared using Value equality</a:t>
            </a:r>
          </a:p>
          <a:p>
            <a:r>
              <a:rPr lang="en-US" dirty="0" smtClean="0"/>
              <a:t>Provides side-effect-free behaviors</a:t>
            </a:r>
          </a:p>
          <a:p>
            <a:r>
              <a:rPr lang="en-US" dirty="0" smtClean="0"/>
              <a:t>Preferable to entities</a:t>
            </a:r>
          </a:p>
        </p:txBody>
      </p:sp>
    </p:spTree>
    <p:extLst>
      <p:ext uri="{BB962C8B-B14F-4D97-AF65-F5344CB8AC3E}">
        <p14:creationId xmlns:p14="http://schemas.microsoft.com/office/powerpoint/2010/main" val="2422779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lstStyle/>
          <a:p>
            <a:r>
              <a:rPr lang="en-US" dirty="0" smtClean="0"/>
              <a:t>Constructor</a:t>
            </a:r>
            <a:r>
              <a:rPr lang="en-US" baseline="0" dirty="0" smtClean="0"/>
              <a:t> call provides all attribute values</a:t>
            </a:r>
          </a:p>
          <a:p>
            <a:r>
              <a:rPr lang="en-US" baseline="0" dirty="0" smtClean="0"/>
              <a:t>No public or hidden methods may change values</a:t>
            </a:r>
          </a:p>
          <a:p>
            <a:r>
              <a:rPr lang="en-US" baseline="0" dirty="0" smtClean="0"/>
              <a:t>Values may be other Value Objects or Entities</a:t>
            </a:r>
          </a:p>
          <a:p>
            <a:pPr lvl="1"/>
            <a:r>
              <a:rPr lang="en-US" dirty="0" smtClean="0"/>
              <a:t>If a</a:t>
            </a:r>
            <a:r>
              <a:rPr lang="en-US" baseline="0" dirty="0" smtClean="0"/>
              <a:t> referenced</a:t>
            </a:r>
            <a:r>
              <a:rPr lang="en-US" dirty="0" smtClean="0"/>
              <a:t> Entity changes, this violates immutability</a:t>
            </a:r>
          </a:p>
        </p:txBody>
      </p:sp>
    </p:spTree>
    <p:extLst>
      <p:ext uri="{BB962C8B-B14F-4D97-AF65-F5344CB8AC3E}">
        <p14:creationId xmlns:p14="http://schemas.microsoft.com/office/powerpoint/2010/main" val="120388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Whole</a:t>
            </a:r>
            <a:endParaRPr lang="en-US" dirty="0"/>
          </a:p>
        </p:txBody>
      </p:sp>
      <p:sp>
        <p:nvSpPr>
          <p:cNvPr id="3" name="Content Placeholder 2"/>
          <p:cNvSpPr>
            <a:spLocks noGrp="1"/>
          </p:cNvSpPr>
          <p:nvPr>
            <p:ph idx="1"/>
          </p:nvPr>
        </p:nvSpPr>
        <p:spPr/>
        <p:txBody>
          <a:bodyPr/>
          <a:lstStyle/>
          <a:p>
            <a:r>
              <a:rPr lang="en-US" dirty="0" smtClean="0"/>
              <a:t>All attributes are related</a:t>
            </a:r>
          </a:p>
          <a:p>
            <a:r>
              <a:rPr lang="en-US" dirty="0" smtClean="0"/>
              <a:t>Each attribute contributes to the whole of the Value</a:t>
            </a:r>
          </a:p>
          <a:p>
            <a:r>
              <a:rPr lang="en-US" dirty="0" smtClean="0"/>
              <a:t>Each individual attribute, alone, has no cohesive meaning</a:t>
            </a:r>
          </a:p>
          <a:p>
            <a:r>
              <a:rPr lang="en-US" dirty="0" smtClean="0"/>
              <a:t>Example:</a:t>
            </a:r>
            <a:r>
              <a:rPr lang="en-US" baseline="0" dirty="0" smtClean="0"/>
              <a:t> Monetary Value</a:t>
            </a:r>
          </a:p>
          <a:p>
            <a:pPr lvl="1"/>
            <a:r>
              <a:rPr lang="en-US" dirty="0" smtClean="0"/>
              <a:t>Amount – numeric</a:t>
            </a:r>
          </a:p>
          <a:p>
            <a:pPr lvl="1"/>
            <a:r>
              <a:rPr lang="en-US" dirty="0" smtClean="0"/>
              <a:t>Currency – string</a:t>
            </a:r>
          </a:p>
          <a:p>
            <a:r>
              <a:rPr lang="en-US" dirty="0" smtClean="0"/>
              <a:t>Behaviors as well as attributes define a strong type</a:t>
            </a:r>
          </a:p>
        </p:txBody>
      </p:sp>
    </p:spTree>
    <p:extLst>
      <p:ext uri="{BB962C8B-B14F-4D97-AF65-F5344CB8AC3E}">
        <p14:creationId xmlns:p14="http://schemas.microsoft.com/office/powerpoint/2010/main" val="220638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Replaceability</a:t>
            </a:r>
            <a:r>
              <a:rPr lang="en-US" dirty="0" smtClean="0"/>
              <a:t> and Equality</a:t>
            </a:r>
            <a:endParaRPr lang="en-US" dirty="0"/>
          </a:p>
        </p:txBody>
      </p:sp>
      <p:sp>
        <p:nvSpPr>
          <p:cNvPr id="3" name="Content Placeholder 2"/>
          <p:cNvSpPr>
            <a:spLocks noGrp="1"/>
          </p:cNvSpPr>
          <p:nvPr>
            <p:ph idx="1"/>
          </p:nvPr>
        </p:nvSpPr>
        <p:spPr/>
        <p:txBody>
          <a:bodyPr/>
          <a:lstStyle/>
          <a:p>
            <a:r>
              <a:rPr lang="en-US" dirty="0" smtClean="0"/>
              <a:t>If an attribute value needs to change, replace with a whole new Value Object</a:t>
            </a:r>
          </a:p>
          <a:p>
            <a:r>
              <a:rPr lang="en-US" dirty="0" smtClean="0"/>
              <a:t>Equality is based on type and all attributes</a:t>
            </a:r>
          </a:p>
        </p:txBody>
      </p:sp>
    </p:spTree>
    <p:extLst>
      <p:ext uri="{BB962C8B-B14F-4D97-AF65-F5344CB8AC3E}">
        <p14:creationId xmlns:p14="http://schemas.microsoft.com/office/powerpoint/2010/main" val="214704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Side-Effect-Free Behavior</a:t>
            </a:r>
            <a:endParaRPr lang="en-US" dirty="0"/>
          </a:p>
        </p:txBody>
      </p:sp>
      <p:sp>
        <p:nvSpPr>
          <p:cNvPr id="3" name="Content Placeholder 2"/>
          <p:cNvSpPr>
            <a:spLocks noGrp="1"/>
          </p:cNvSpPr>
          <p:nvPr>
            <p:ph idx="1"/>
          </p:nvPr>
        </p:nvSpPr>
        <p:spPr/>
        <p:txBody>
          <a:bodyPr/>
          <a:lstStyle/>
          <a:p>
            <a:r>
              <a:rPr lang="en-US" dirty="0" smtClean="0"/>
              <a:t>Value Object methods must</a:t>
            </a:r>
            <a:r>
              <a:rPr lang="en-US" baseline="0" dirty="0" smtClean="0"/>
              <a:t> not violate immutability</a:t>
            </a:r>
          </a:p>
          <a:p>
            <a:r>
              <a:rPr lang="en-US" baseline="0" dirty="0" smtClean="0"/>
              <a:t>Characteristic of functional programming</a:t>
            </a:r>
          </a:p>
          <a:p>
            <a:pPr lvl="1"/>
            <a:r>
              <a:rPr lang="en-US" dirty="0" smtClean="0"/>
              <a:t>Methods may produce and return new Value Objects</a:t>
            </a:r>
          </a:p>
          <a:p>
            <a:pPr lvl="0"/>
            <a:r>
              <a:rPr lang="en-US" dirty="0" smtClean="0"/>
              <a:t>Characteristic of CQRS</a:t>
            </a:r>
          </a:p>
          <a:p>
            <a:pPr lvl="1"/>
            <a:r>
              <a:rPr lang="en-US" dirty="0" smtClean="0"/>
              <a:t>Command-Query-Responsibility Separation</a:t>
            </a:r>
          </a:p>
          <a:p>
            <a:pPr lvl="1"/>
            <a:r>
              <a:rPr lang="en-US" dirty="0" smtClean="0"/>
              <a:t>A</a:t>
            </a:r>
            <a:r>
              <a:rPr lang="en-US" baseline="0" dirty="0" smtClean="0"/>
              <a:t> query method asks a question to an object</a:t>
            </a:r>
          </a:p>
          <a:p>
            <a:pPr lvl="1"/>
            <a:r>
              <a:rPr lang="en-US" baseline="0" dirty="0" smtClean="0"/>
              <a:t>Asking a question must not change the answer</a:t>
            </a:r>
          </a:p>
        </p:txBody>
      </p:sp>
    </p:spTree>
    <p:extLst>
      <p:ext uri="{BB962C8B-B14F-4D97-AF65-F5344CB8AC3E}">
        <p14:creationId xmlns:p14="http://schemas.microsoft.com/office/powerpoint/2010/main" val="121800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Domain</a:t>
            </a:r>
            <a:r>
              <a:rPr lang="en-US" baseline="0" dirty="0" smtClean="0"/>
              <a:t> Driven Design</a:t>
            </a:r>
            <a:endParaRPr lang="en-US" dirty="0"/>
          </a:p>
        </p:txBody>
      </p:sp>
      <p:sp>
        <p:nvSpPr>
          <p:cNvPr id="5" name="Subtitle 4"/>
          <p:cNvSpPr>
            <a:spLocks noGrp="1"/>
          </p:cNvSpPr>
          <p:nvPr>
            <p:ph type="subTitle" idx="1"/>
          </p:nvPr>
        </p:nvSpPr>
        <p:spPr/>
        <p:txBody>
          <a:bodyPr/>
          <a:lstStyle/>
          <a:p>
            <a:r>
              <a:rPr lang="en-US" dirty="0" smtClean="0"/>
              <a:t>Part</a:t>
            </a:r>
            <a:r>
              <a:rPr lang="en-US" baseline="0" dirty="0" smtClean="0"/>
              <a:t> 3: Tactical Design and Implementation</a:t>
            </a:r>
          </a:p>
        </p:txBody>
      </p:sp>
    </p:spTree>
    <p:extLst>
      <p:ext uri="{BB962C8B-B14F-4D97-AF65-F5344CB8AC3E}">
        <p14:creationId xmlns:p14="http://schemas.microsoft.com/office/powerpoint/2010/main" val="800314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Uses for Value Objects</a:t>
            </a:r>
            <a:endParaRPr lang="en-US" dirty="0"/>
          </a:p>
        </p:txBody>
      </p:sp>
      <p:sp>
        <p:nvSpPr>
          <p:cNvPr id="3" name="Content Placeholder 2"/>
          <p:cNvSpPr>
            <a:spLocks noGrp="1"/>
          </p:cNvSpPr>
          <p:nvPr>
            <p:ph idx="1"/>
          </p:nvPr>
        </p:nvSpPr>
        <p:spPr/>
        <p:txBody>
          <a:bodyPr>
            <a:normAutofit lnSpcReduction="10000"/>
          </a:bodyPr>
          <a:lstStyle/>
          <a:p>
            <a:r>
              <a:rPr lang="en-US" dirty="0" smtClean="0"/>
              <a:t>Integrating across domain boundaries</a:t>
            </a:r>
          </a:p>
          <a:p>
            <a:pPr lvl="1"/>
            <a:r>
              <a:rPr lang="en-US" dirty="0" smtClean="0"/>
              <a:t>Downstream context captures</a:t>
            </a:r>
            <a:r>
              <a:rPr lang="en-US" baseline="0" dirty="0" smtClean="0"/>
              <a:t> data from upstream as Value Objects (anti-corruption layer)</a:t>
            </a:r>
          </a:p>
          <a:p>
            <a:pPr lvl="0"/>
            <a:r>
              <a:rPr lang="en-US" dirty="0" smtClean="0"/>
              <a:t>Static characteristic captured from other data</a:t>
            </a:r>
          </a:p>
          <a:p>
            <a:pPr lvl="1"/>
            <a:r>
              <a:rPr lang="en-US" dirty="0" smtClean="0"/>
              <a:t>“User” is an aggregate, but a “Moderator” is a static role for a user</a:t>
            </a:r>
          </a:p>
          <a:p>
            <a:r>
              <a:rPr lang="en-US" dirty="0" smtClean="0"/>
              <a:t>Standard Types</a:t>
            </a:r>
          </a:p>
          <a:p>
            <a:pPr lvl="1"/>
            <a:r>
              <a:rPr lang="en-US" dirty="0" smtClean="0"/>
              <a:t>Phone number as “home”, “work”, “mobile”, or “other”</a:t>
            </a:r>
          </a:p>
          <a:p>
            <a:pPr lvl="1"/>
            <a:r>
              <a:rPr lang="en-US" dirty="0" smtClean="0"/>
              <a:t>Currency types</a:t>
            </a:r>
          </a:p>
          <a:p>
            <a:r>
              <a:rPr lang="en-US" dirty="0" smtClean="0"/>
              <a:t>Standard Types commonly reside in a separate Bounded Context from models that consume them</a:t>
            </a:r>
          </a:p>
          <a:p>
            <a:pPr lvl="1"/>
            <a:r>
              <a:rPr lang="en-US" dirty="0" smtClean="0"/>
              <a:t>In native Context, Standard Types may be Entities with their own life cycle</a:t>
            </a:r>
          </a:p>
          <a:p>
            <a:r>
              <a:rPr lang="en-US" dirty="0" smtClean="0"/>
              <a:t>Enumerations as State patterns and behaviors</a:t>
            </a:r>
            <a:endParaRPr lang="en-US" dirty="0"/>
          </a:p>
        </p:txBody>
      </p:sp>
    </p:spTree>
    <p:extLst>
      <p:ext uri="{BB962C8B-B14F-4D97-AF65-F5344CB8AC3E}">
        <p14:creationId xmlns:p14="http://schemas.microsoft.com/office/powerpoint/2010/main" val="1478614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Domain-Driven Testing</a:t>
            </a:r>
            <a:endParaRPr lang="en-US" dirty="0"/>
          </a:p>
        </p:txBody>
      </p:sp>
      <p:sp>
        <p:nvSpPr>
          <p:cNvPr id="3" name="Content Placeholder 2"/>
          <p:cNvSpPr>
            <a:spLocks noGrp="1"/>
          </p:cNvSpPr>
          <p:nvPr>
            <p:ph idx="1"/>
          </p:nvPr>
        </p:nvSpPr>
        <p:spPr/>
        <p:txBody>
          <a:bodyPr/>
          <a:lstStyle/>
          <a:p>
            <a:r>
              <a:rPr lang="en-US" dirty="0" smtClean="0"/>
              <a:t>Testing Domain behaviors</a:t>
            </a:r>
          </a:p>
        </p:txBody>
      </p:sp>
    </p:spTree>
    <p:extLst>
      <p:ext uri="{BB962C8B-B14F-4D97-AF65-F5344CB8AC3E}">
        <p14:creationId xmlns:p14="http://schemas.microsoft.com/office/powerpoint/2010/main" val="3800501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Persisting Valu</a:t>
            </a:r>
            <a:r>
              <a:rPr lang="en-US" baseline="0" dirty="0" smtClean="0"/>
              <a:t>e Objects</a:t>
            </a:r>
            <a:endParaRPr lang="en-US" dirty="0"/>
          </a:p>
        </p:txBody>
      </p:sp>
      <p:sp>
        <p:nvSpPr>
          <p:cNvPr id="3" name="Content Placeholder 2"/>
          <p:cNvSpPr>
            <a:spLocks noGrp="1"/>
          </p:cNvSpPr>
          <p:nvPr>
            <p:ph idx="1"/>
          </p:nvPr>
        </p:nvSpPr>
        <p:spPr/>
        <p:txBody>
          <a:bodyPr/>
          <a:lstStyle/>
          <a:p>
            <a:r>
              <a:rPr lang="en-US" dirty="0" smtClean="0"/>
              <a:t>Reject undue influence of</a:t>
            </a:r>
            <a:r>
              <a:rPr lang="en-US" baseline="0" dirty="0" smtClean="0"/>
              <a:t> data model leakage</a:t>
            </a:r>
          </a:p>
          <a:p>
            <a:pPr marL="544068" lvl="1" indent="-342900">
              <a:buFont typeface="+mj-lt"/>
              <a:buAutoNum type="arabicPeriod"/>
            </a:pPr>
            <a:r>
              <a:rPr lang="en-US" dirty="0" smtClean="0"/>
              <a:t>Am I modeling a thing in the domain, or does it measure,</a:t>
            </a:r>
            <a:r>
              <a:rPr lang="en-US" baseline="0" dirty="0" smtClean="0"/>
              <a:t> quantify, or describe?</a:t>
            </a:r>
          </a:p>
          <a:p>
            <a:pPr marL="544068" lvl="1" indent="-342900">
              <a:buFont typeface="+mj-lt"/>
              <a:buAutoNum type="arabicPeriod"/>
            </a:pPr>
            <a:r>
              <a:rPr lang="en-US" dirty="0" smtClean="0"/>
              <a:t>If describing an element of the domain, must this model concept possess all or most of the value characteristics outlined previously?</a:t>
            </a:r>
          </a:p>
          <a:p>
            <a:pPr marL="544068" lvl="1" indent="-342900">
              <a:buFont typeface="+mj-lt"/>
              <a:buAutoNum type="arabicPeriod"/>
            </a:pPr>
            <a:r>
              <a:rPr lang="en-US" dirty="0" smtClean="0"/>
              <a:t>Am I considering the use of an Entity only because the underlying data model must store the domain model object as an entity?</a:t>
            </a:r>
          </a:p>
          <a:p>
            <a:pPr marL="544068" lvl="1" indent="-342900">
              <a:buFont typeface="+mj-lt"/>
              <a:buAutoNum type="arabicPeriod"/>
            </a:pPr>
            <a:r>
              <a:rPr lang="en-US" dirty="0" smtClean="0"/>
              <a:t>Am I using an Entity because the domain model requires unique identity, I care about individual instances, and I must manage a continuity of change over the object’s life cycle?</a:t>
            </a:r>
          </a:p>
          <a:p>
            <a:pPr marL="0" indent="0">
              <a:buNone/>
            </a:pPr>
            <a:r>
              <a:rPr lang="en-US" dirty="0" smtClean="0"/>
              <a:t>If your answers are “Describes, Yes, Yes, and No”, use a Value Object</a:t>
            </a:r>
          </a:p>
          <a:p>
            <a:pPr marL="0" indent="0">
              <a:buNone/>
            </a:pPr>
            <a:r>
              <a:rPr lang="en-US" dirty="0" smtClean="0"/>
              <a:t>Persistence is about storage, not your domain model</a:t>
            </a:r>
          </a:p>
          <a:p>
            <a:pPr marL="0" indent="0">
              <a:buNone/>
            </a:pPr>
            <a:r>
              <a:rPr lang="en-US" dirty="0" smtClean="0"/>
              <a:t>The data model should be subordinate to the domain model</a:t>
            </a:r>
            <a:endParaRPr lang="en-US" dirty="0"/>
          </a:p>
        </p:txBody>
      </p:sp>
    </p:spTree>
    <p:extLst>
      <p:ext uri="{BB962C8B-B14F-4D97-AF65-F5344CB8AC3E}">
        <p14:creationId xmlns:p14="http://schemas.microsoft.com/office/powerpoint/2010/main" val="2599099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Content Placeholder 2"/>
          <p:cNvSpPr>
            <a:spLocks noGrp="1"/>
          </p:cNvSpPr>
          <p:nvPr>
            <p:ph idx="1"/>
          </p:nvPr>
        </p:nvSpPr>
        <p:spPr/>
        <p:txBody>
          <a:bodyPr/>
          <a:lstStyle/>
          <a:p>
            <a:r>
              <a:rPr lang="en-US" dirty="0" smtClean="0"/>
              <a:t>Is it just a cluster or graph of related objects?</a:t>
            </a:r>
          </a:p>
          <a:p>
            <a:r>
              <a:rPr lang="en-US" dirty="0" smtClean="0"/>
              <a:t>What are the limits on size?</a:t>
            </a:r>
          </a:p>
          <a:p>
            <a:r>
              <a:rPr lang="en-US" dirty="0" smtClean="0"/>
              <a:t>If one aggregate references another, can you…</a:t>
            </a:r>
          </a:p>
          <a:p>
            <a:pPr lvl="1"/>
            <a:r>
              <a:rPr lang="en-US" dirty="0" smtClean="0"/>
              <a:t>Navigate deeply?</a:t>
            </a:r>
          </a:p>
          <a:p>
            <a:pPr lvl="1"/>
            <a:r>
              <a:rPr lang="en-US" dirty="0" smtClean="0"/>
              <a:t>Modify other aggregates?</a:t>
            </a:r>
          </a:p>
          <a:p>
            <a:r>
              <a:rPr lang="en-US" dirty="0" smtClean="0"/>
              <a:t>What about invariants and consistency?</a:t>
            </a:r>
          </a:p>
        </p:txBody>
      </p:sp>
    </p:spTree>
    <p:extLst>
      <p:ext uri="{BB962C8B-B14F-4D97-AF65-F5344CB8AC3E}">
        <p14:creationId xmlns:p14="http://schemas.microsoft.com/office/powerpoint/2010/main" val="270448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Model True Invariants in Consistency Boundaries</a:t>
            </a:r>
          </a:p>
          <a:p>
            <a:r>
              <a:rPr lang="en-US" dirty="0" smtClean="0"/>
              <a:t>Design Small Aggregates</a:t>
            </a:r>
          </a:p>
          <a:p>
            <a:pPr lvl="1"/>
            <a:r>
              <a:rPr lang="en-US" dirty="0" smtClean="0"/>
              <a:t>Don’t Trust Every Use Case</a:t>
            </a:r>
          </a:p>
          <a:p>
            <a:pPr lvl="0"/>
            <a:r>
              <a:rPr lang="en-US" dirty="0" smtClean="0"/>
              <a:t>Reference Other Aggregates by Identity</a:t>
            </a:r>
          </a:p>
          <a:p>
            <a:pPr lvl="1"/>
            <a:r>
              <a:rPr lang="en-US" dirty="0" smtClean="0"/>
              <a:t>Make aggregates work together</a:t>
            </a:r>
            <a:r>
              <a:rPr lang="en-US" baseline="0" dirty="0" smtClean="0"/>
              <a:t> through Identity references</a:t>
            </a:r>
          </a:p>
          <a:p>
            <a:pPr lvl="1"/>
            <a:r>
              <a:rPr lang="en-US" baseline="0" dirty="0" smtClean="0"/>
              <a:t>Model navigation</a:t>
            </a:r>
          </a:p>
          <a:p>
            <a:pPr lvl="1"/>
            <a:r>
              <a:rPr lang="en-US" baseline="0" dirty="0" smtClean="0"/>
              <a:t>Scalability and distribution</a:t>
            </a:r>
          </a:p>
          <a:p>
            <a:pPr lvl="0"/>
            <a:r>
              <a:rPr lang="en-US" dirty="0" smtClean="0"/>
              <a:t>Use Eventual Consistency Outside the Boundary</a:t>
            </a:r>
          </a:p>
          <a:p>
            <a:pPr lvl="1"/>
            <a:r>
              <a:rPr lang="en-US" dirty="0" smtClean="0"/>
              <a:t>“Whose Job Is This?”</a:t>
            </a:r>
          </a:p>
        </p:txBody>
      </p:sp>
    </p:spTree>
    <p:extLst>
      <p:ext uri="{BB962C8B-B14F-4D97-AF65-F5344CB8AC3E}">
        <p14:creationId xmlns:p14="http://schemas.microsoft.com/office/powerpoint/2010/main" val="2254992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Break the Rules</a:t>
            </a:r>
            <a:endParaRPr lang="en-US" dirty="0"/>
          </a:p>
        </p:txBody>
      </p:sp>
      <p:sp>
        <p:nvSpPr>
          <p:cNvPr id="3" name="Content Placeholder 2"/>
          <p:cNvSpPr>
            <a:spLocks noGrp="1"/>
          </p:cNvSpPr>
          <p:nvPr>
            <p:ph idx="1"/>
          </p:nvPr>
        </p:nvSpPr>
        <p:spPr/>
        <p:txBody>
          <a:bodyPr/>
          <a:lstStyle/>
          <a:p>
            <a:r>
              <a:rPr lang="en-US" dirty="0" smtClean="0"/>
              <a:t>User Interface convenience</a:t>
            </a:r>
          </a:p>
          <a:p>
            <a:r>
              <a:rPr lang="en-US" dirty="0" smtClean="0"/>
              <a:t>Lack</a:t>
            </a:r>
            <a:r>
              <a:rPr lang="en-US" baseline="0" dirty="0" smtClean="0"/>
              <a:t> of Technical Mechanisms</a:t>
            </a:r>
          </a:p>
          <a:p>
            <a:r>
              <a:rPr lang="en-US" baseline="0" dirty="0" smtClean="0"/>
              <a:t>Global Transactions</a:t>
            </a:r>
          </a:p>
          <a:p>
            <a:r>
              <a:rPr lang="en-US" baseline="0" dirty="0" smtClean="0"/>
              <a:t>Query Performance</a:t>
            </a:r>
          </a:p>
        </p:txBody>
      </p:sp>
    </p:spTree>
    <p:extLst>
      <p:ext uri="{BB962C8B-B14F-4D97-AF65-F5344CB8AC3E}">
        <p14:creationId xmlns:p14="http://schemas.microsoft.com/office/powerpoint/2010/main" val="4234968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Does All This Mean?</a:t>
            </a:r>
            <a:endParaRPr lang="en-US" dirty="0"/>
          </a:p>
        </p:txBody>
      </p:sp>
      <p:sp>
        <p:nvSpPr>
          <p:cNvPr id="3" name="Content Placeholder 2"/>
          <p:cNvSpPr>
            <a:spLocks noGrp="1"/>
          </p:cNvSpPr>
          <p:nvPr>
            <p:ph idx="1"/>
          </p:nvPr>
        </p:nvSpPr>
        <p:spPr/>
        <p:txBody>
          <a:bodyPr/>
          <a:lstStyle/>
          <a:p>
            <a:r>
              <a:rPr lang="en-US" dirty="0" smtClean="0"/>
              <a:t>Invariant: A Business rule that must always be consistent</a:t>
            </a:r>
          </a:p>
          <a:p>
            <a:pPr lvl="1"/>
            <a:r>
              <a:rPr lang="en-US" dirty="0" smtClean="0"/>
              <a:t>Transactional consistency</a:t>
            </a:r>
          </a:p>
          <a:p>
            <a:pPr lvl="1"/>
            <a:r>
              <a:rPr lang="en-US" dirty="0" smtClean="0"/>
              <a:t>Eventual consistency</a:t>
            </a:r>
          </a:p>
          <a:p>
            <a:pPr lvl="0"/>
            <a:r>
              <a:rPr lang="en-US" dirty="0" smtClean="0"/>
              <a:t>An aggregate’s boundary is its transactional consistency boundary</a:t>
            </a:r>
          </a:p>
          <a:p>
            <a:pPr lvl="1"/>
            <a:r>
              <a:rPr lang="en-US" dirty="0" smtClean="0"/>
              <a:t>Consistency</a:t>
            </a:r>
            <a:r>
              <a:rPr lang="en-US" baseline="0" dirty="0" smtClean="0"/>
              <a:t> outside the boundary is irrelevant to the aggregate</a:t>
            </a:r>
          </a:p>
          <a:p>
            <a:pPr lvl="1"/>
            <a:r>
              <a:rPr lang="en-US" baseline="0" dirty="0" smtClean="0"/>
              <a:t>The Bounded Context should modify only one aggregate per transaction</a:t>
            </a:r>
          </a:p>
          <a:p>
            <a:pPr lvl="0"/>
            <a:r>
              <a:rPr lang="en-US" dirty="0" smtClean="0"/>
              <a:t>Aggregates are about consistency boundaries, not object graphs</a:t>
            </a:r>
          </a:p>
        </p:txBody>
      </p:sp>
    </p:spTree>
    <p:extLst>
      <p:ext uri="{BB962C8B-B14F-4D97-AF65-F5344CB8AC3E}">
        <p14:creationId xmlns:p14="http://schemas.microsoft.com/office/powerpoint/2010/main" val="1883635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“Small” Aggregate?</a:t>
            </a:r>
            <a:endParaRPr lang="en-US" dirty="0"/>
          </a:p>
        </p:txBody>
      </p:sp>
      <p:sp>
        <p:nvSpPr>
          <p:cNvPr id="3" name="Content Placeholder 2"/>
          <p:cNvSpPr>
            <a:spLocks noGrp="1"/>
          </p:cNvSpPr>
          <p:nvPr>
            <p:ph idx="1"/>
          </p:nvPr>
        </p:nvSpPr>
        <p:spPr/>
        <p:txBody>
          <a:bodyPr/>
          <a:lstStyle/>
          <a:p>
            <a:r>
              <a:rPr lang="en-US" dirty="0" smtClean="0"/>
              <a:t>Limited by transactional consistency</a:t>
            </a:r>
          </a:p>
          <a:p>
            <a:r>
              <a:rPr lang="en-US" dirty="0" smtClean="0"/>
              <a:t>Limited by scalability and performance</a:t>
            </a:r>
          </a:p>
          <a:p>
            <a:pPr lvl="1"/>
            <a:r>
              <a:rPr lang="en-US" dirty="0" smtClean="0"/>
              <a:t>Rely on lazy loading in your persistence layer</a:t>
            </a:r>
          </a:p>
          <a:p>
            <a:pPr lvl="1"/>
            <a:r>
              <a:rPr lang="en-US" dirty="0" smtClean="0"/>
              <a:t>Be aware of memory constraints</a:t>
            </a:r>
          </a:p>
          <a:p>
            <a:r>
              <a:rPr lang="en-US" dirty="0" smtClean="0"/>
              <a:t>Watch out for 1-to-many relationships. They grow!</a:t>
            </a:r>
          </a:p>
          <a:p>
            <a:r>
              <a:rPr lang="en-US" dirty="0" smtClean="0"/>
              <a:t>Root entity and those attributes,</a:t>
            </a:r>
            <a:r>
              <a:rPr lang="en-US" baseline="0" dirty="0" smtClean="0"/>
              <a:t> Value Objects, and additional entities that are required for consistency</a:t>
            </a:r>
          </a:p>
          <a:p>
            <a:pPr lvl="1"/>
            <a:r>
              <a:rPr lang="en-US" dirty="0" smtClean="0"/>
              <a:t>Do additional entities present consistency problems?</a:t>
            </a:r>
          </a:p>
          <a:p>
            <a:pPr lvl="1"/>
            <a:r>
              <a:rPr lang="en-US" dirty="0" smtClean="0"/>
              <a:t>Are multiple users accessing the same entities at the same time?</a:t>
            </a:r>
          </a:p>
        </p:txBody>
      </p:sp>
    </p:spTree>
    <p:extLst>
      <p:ext uri="{BB962C8B-B14F-4D97-AF65-F5344CB8AC3E}">
        <p14:creationId xmlns:p14="http://schemas.microsoft.com/office/powerpoint/2010/main" val="4208569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Aggregates Interact?</a:t>
            </a:r>
            <a:endParaRPr lang="en-US" dirty="0"/>
          </a:p>
        </p:txBody>
      </p:sp>
      <p:sp>
        <p:nvSpPr>
          <p:cNvPr id="3" name="Content Placeholder 2"/>
          <p:cNvSpPr>
            <a:spLocks noGrp="1"/>
          </p:cNvSpPr>
          <p:nvPr>
            <p:ph idx="1"/>
          </p:nvPr>
        </p:nvSpPr>
        <p:spPr/>
        <p:txBody>
          <a:bodyPr/>
          <a:lstStyle/>
          <a:p>
            <a:r>
              <a:rPr lang="en-US" dirty="0" smtClean="0"/>
              <a:t>Aggregates may</a:t>
            </a:r>
            <a:r>
              <a:rPr lang="en-US" baseline="0" dirty="0" smtClean="0"/>
              <a:t> hold references to other aggregates</a:t>
            </a:r>
          </a:p>
          <a:p>
            <a:pPr lvl="1"/>
            <a:r>
              <a:rPr lang="en-US" dirty="0" smtClean="0"/>
              <a:t>Referenced aggregate is outside consistency boundary</a:t>
            </a:r>
          </a:p>
          <a:p>
            <a:pPr lvl="1"/>
            <a:r>
              <a:rPr lang="en-US" dirty="0" smtClean="0"/>
              <a:t>Only modify one aggregate within a single transaction</a:t>
            </a:r>
          </a:p>
          <a:p>
            <a:pPr lvl="1"/>
            <a:r>
              <a:rPr lang="en-US" dirty="0" smtClean="0"/>
              <a:t>Referenced aggregates need eventual consistency</a:t>
            </a:r>
          </a:p>
          <a:p>
            <a:pPr lvl="0"/>
            <a:r>
              <a:rPr lang="en-US" dirty="0" smtClean="0"/>
              <a:t>Use lazy loading by identity</a:t>
            </a:r>
          </a:p>
          <a:p>
            <a:pPr lvl="1"/>
            <a:r>
              <a:rPr lang="en-US" dirty="0" smtClean="0"/>
              <a:t>Use repository or Domain Service to look</a:t>
            </a:r>
            <a:r>
              <a:rPr lang="en-US" baseline="0" dirty="0" smtClean="0"/>
              <a:t> up dependencies before invoking Aggregate behavior</a:t>
            </a:r>
          </a:p>
          <a:p>
            <a:pPr lvl="0"/>
            <a:r>
              <a:rPr lang="en-US" dirty="0" smtClean="0"/>
              <a:t>Reference by identity improves scalability</a:t>
            </a:r>
          </a:p>
        </p:txBody>
      </p:sp>
    </p:spTree>
    <p:extLst>
      <p:ext uri="{BB962C8B-B14F-4D97-AF65-F5344CB8AC3E}">
        <p14:creationId xmlns:p14="http://schemas.microsoft.com/office/powerpoint/2010/main" val="1057435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p:txBody>
          <a:bodyPr/>
          <a:lstStyle/>
          <a:p>
            <a:r>
              <a:rPr lang="en-US" dirty="0" smtClean="0"/>
              <a:t>Evans: Any rule that spans Aggregates will not be expected to be up-to-date at all times.</a:t>
            </a:r>
          </a:p>
          <a:p>
            <a:pPr lvl="1"/>
            <a:r>
              <a:rPr lang="en-US" dirty="0" smtClean="0"/>
              <a:t>Delayed consistency is common in business</a:t>
            </a:r>
          </a:p>
          <a:p>
            <a:pPr lvl="1"/>
            <a:r>
              <a:rPr lang="en-US" dirty="0" smtClean="0"/>
              <a:t>Domain Events provide for asynchronous subscribers</a:t>
            </a:r>
          </a:p>
          <a:p>
            <a:pPr lvl="1"/>
            <a:r>
              <a:rPr lang="en-US" dirty="0" smtClean="0"/>
              <a:t>CQRS</a:t>
            </a:r>
            <a:r>
              <a:rPr lang="en-US" baseline="0" dirty="0" smtClean="0"/>
              <a:t> architecture pattern supports eventual consistency</a:t>
            </a:r>
          </a:p>
          <a:p>
            <a:pPr lvl="0"/>
            <a:r>
              <a:rPr lang="en-US" dirty="0" smtClean="0"/>
              <a:t>“Whose Job Is It?”</a:t>
            </a:r>
          </a:p>
          <a:p>
            <a:pPr lvl="1"/>
            <a:r>
              <a:rPr lang="en-US" dirty="0" smtClean="0"/>
              <a:t>Current user – use transactional consistency</a:t>
            </a:r>
          </a:p>
          <a:p>
            <a:pPr lvl="1"/>
            <a:r>
              <a:rPr lang="en-US" dirty="0" smtClean="0"/>
              <a:t>Other users, or system – use eventual consistency</a:t>
            </a:r>
          </a:p>
        </p:txBody>
      </p:sp>
    </p:spTree>
    <p:extLst>
      <p:ext uri="{BB962C8B-B14F-4D97-AF65-F5344CB8AC3E}">
        <p14:creationId xmlns:p14="http://schemas.microsoft.com/office/powerpoint/2010/main" val="110652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We’re all experienced professionals</a:t>
            </a:r>
          </a:p>
          <a:p>
            <a:r>
              <a:rPr lang="en-US" dirty="0" smtClean="0"/>
              <a:t>Enterprise applications</a:t>
            </a:r>
          </a:p>
          <a:p>
            <a:r>
              <a:rPr lang="en-US" dirty="0" smtClean="0"/>
              <a:t>.NET centric!</a:t>
            </a:r>
          </a:p>
          <a:p>
            <a:r>
              <a:rPr lang="en-US" dirty="0" smtClean="0"/>
              <a:t>Relational</a:t>
            </a:r>
            <a:r>
              <a:rPr lang="en-US" baseline="0" dirty="0" smtClean="0"/>
              <a:t> </a:t>
            </a:r>
            <a:r>
              <a:rPr lang="en-US" baseline="0" dirty="0" smtClean="0"/>
              <a:t>database centric?</a:t>
            </a:r>
          </a:p>
          <a:p>
            <a:r>
              <a:rPr lang="en-US" baseline="0" dirty="0" smtClean="0"/>
              <a:t>Domain Driven Design can enhance our current processes</a:t>
            </a:r>
          </a:p>
          <a:p>
            <a:r>
              <a:rPr lang="en-US" baseline="0" dirty="0" smtClean="0"/>
              <a:t>We can learn from each other</a:t>
            </a:r>
          </a:p>
          <a:p>
            <a:r>
              <a:rPr lang="en-US" baseline="0" dirty="0" smtClean="0"/>
              <a:t>Not a lot of catching up tonight</a:t>
            </a:r>
          </a:p>
        </p:txBody>
      </p:sp>
    </p:spTree>
    <p:extLst>
      <p:ext uri="{BB962C8B-B14F-4D97-AF65-F5344CB8AC3E}">
        <p14:creationId xmlns:p14="http://schemas.microsoft.com/office/powerpoint/2010/main" val="3087628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the Rules</a:t>
            </a:r>
            <a:endParaRPr lang="en-US" dirty="0"/>
          </a:p>
        </p:txBody>
      </p:sp>
      <p:sp>
        <p:nvSpPr>
          <p:cNvPr id="3" name="Content Placeholder 2"/>
          <p:cNvSpPr>
            <a:spLocks noGrp="1"/>
          </p:cNvSpPr>
          <p:nvPr>
            <p:ph idx="1"/>
          </p:nvPr>
        </p:nvSpPr>
        <p:spPr/>
        <p:txBody>
          <a:bodyPr/>
          <a:lstStyle/>
          <a:p>
            <a:r>
              <a:rPr lang="en-US" dirty="0" smtClean="0"/>
              <a:t>User Interface presents a view of concurrent changes</a:t>
            </a:r>
          </a:p>
          <a:p>
            <a:pPr lvl="1"/>
            <a:r>
              <a:rPr lang="en-US" dirty="0" smtClean="0"/>
              <a:t>Batch processing of aggregates, as long as consistency matches</a:t>
            </a:r>
            <a:r>
              <a:rPr lang="en-US" baseline="0" dirty="0" smtClean="0"/>
              <a:t> user expectations</a:t>
            </a:r>
          </a:p>
          <a:p>
            <a:pPr lvl="0"/>
            <a:r>
              <a:rPr lang="en-US" dirty="0" smtClean="0"/>
              <a:t>Lack of Technical Mechanisms</a:t>
            </a:r>
          </a:p>
          <a:p>
            <a:pPr lvl="1"/>
            <a:r>
              <a:rPr lang="en-US" dirty="0" smtClean="0"/>
              <a:t>No</a:t>
            </a:r>
            <a:r>
              <a:rPr lang="en-US" baseline="0" dirty="0" smtClean="0"/>
              <a:t> support for messaging, timers, or threading</a:t>
            </a:r>
          </a:p>
          <a:p>
            <a:pPr lvl="1"/>
            <a:r>
              <a:rPr lang="en-US" baseline="0" dirty="0" smtClean="0"/>
              <a:t>User-aggregate affinity</a:t>
            </a:r>
          </a:p>
          <a:p>
            <a:pPr lvl="0"/>
            <a:r>
              <a:rPr lang="en-US" dirty="0" smtClean="0"/>
              <a:t>Global Transactions</a:t>
            </a:r>
          </a:p>
          <a:p>
            <a:pPr lvl="1"/>
            <a:r>
              <a:rPr lang="en-US" dirty="0" smtClean="0"/>
              <a:t>Two-phase commits</a:t>
            </a:r>
          </a:p>
          <a:p>
            <a:pPr lvl="0"/>
            <a:r>
              <a:rPr lang="en-US" dirty="0" smtClean="0"/>
              <a:t>Performance</a:t>
            </a:r>
          </a:p>
          <a:p>
            <a:pPr lvl="0"/>
            <a:r>
              <a:rPr lang="en-US" dirty="0" smtClean="0"/>
              <a:t>Sticking to the rules will benefit your project</a:t>
            </a:r>
          </a:p>
        </p:txBody>
      </p:sp>
    </p:spTree>
    <p:extLst>
      <p:ext uri="{BB962C8B-B14F-4D97-AF65-F5344CB8AC3E}">
        <p14:creationId xmlns:p14="http://schemas.microsoft.com/office/powerpoint/2010/main" val="232608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Through Discovery</a:t>
            </a:r>
            <a:endParaRPr lang="en-US" dirty="0"/>
          </a:p>
        </p:txBody>
      </p:sp>
      <p:sp>
        <p:nvSpPr>
          <p:cNvPr id="3" name="Content Placeholder 2"/>
          <p:cNvSpPr>
            <a:spLocks noGrp="1"/>
          </p:cNvSpPr>
          <p:nvPr>
            <p:ph idx="1"/>
          </p:nvPr>
        </p:nvSpPr>
        <p:spPr/>
        <p:txBody>
          <a:bodyPr/>
          <a:lstStyle/>
          <a:p>
            <a:r>
              <a:rPr lang="en-US" dirty="0" smtClean="0"/>
              <a:t>Rethink your design, and refactor</a:t>
            </a:r>
          </a:p>
          <a:p>
            <a:r>
              <a:rPr lang="en-US" dirty="0" smtClean="0"/>
              <a:t>Estimate Aggregate cost</a:t>
            </a:r>
          </a:p>
          <a:p>
            <a:r>
              <a:rPr lang="en-US" dirty="0" smtClean="0"/>
              <a:t>Design</a:t>
            </a:r>
            <a:r>
              <a:rPr lang="en-US" baseline="0" dirty="0" smtClean="0"/>
              <a:t> for common usage scenarios</a:t>
            </a:r>
          </a:p>
          <a:p>
            <a:r>
              <a:rPr lang="en-US" baseline="0" dirty="0" smtClean="0"/>
              <a:t>Memory considerations</a:t>
            </a:r>
          </a:p>
          <a:p>
            <a:r>
              <a:rPr lang="en-US" baseline="0" dirty="0" smtClean="0"/>
              <a:t>Explore alternative designs</a:t>
            </a:r>
          </a:p>
          <a:p>
            <a:r>
              <a:rPr lang="en-US" baseline="0" dirty="0" smtClean="0"/>
              <a:t>Implement eventual consistency</a:t>
            </a:r>
          </a:p>
        </p:txBody>
      </p:sp>
    </p:spTree>
    <p:extLst>
      <p:ext uri="{BB962C8B-B14F-4D97-AF65-F5344CB8AC3E}">
        <p14:creationId xmlns:p14="http://schemas.microsoft.com/office/powerpoint/2010/main" val="620157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Root Entity with Unique Identity</a:t>
            </a:r>
          </a:p>
          <a:p>
            <a:r>
              <a:rPr lang="en-US" dirty="0" smtClean="0"/>
              <a:t>Favor Value Object parts</a:t>
            </a:r>
          </a:p>
          <a:p>
            <a:r>
              <a:rPr lang="en-US" dirty="0" smtClean="0"/>
              <a:t>Tell, Don’t Ask</a:t>
            </a:r>
          </a:p>
          <a:p>
            <a:pPr lvl="1"/>
            <a:r>
              <a:rPr lang="en-US" dirty="0" smtClean="0"/>
              <a:t>An object should be told what to do</a:t>
            </a:r>
          </a:p>
          <a:p>
            <a:r>
              <a:rPr lang="en-US" dirty="0" smtClean="0"/>
              <a:t>Law of Demeter</a:t>
            </a:r>
          </a:p>
          <a:p>
            <a:pPr lvl="1"/>
            <a:r>
              <a:rPr lang="en-US" dirty="0" smtClean="0"/>
              <a:t>Any method may invoke methods only on the following</a:t>
            </a:r>
          </a:p>
          <a:p>
            <a:pPr marL="726948" lvl="2" indent="-342900">
              <a:buFont typeface="+mj-lt"/>
              <a:buAutoNum type="arabicPeriod"/>
            </a:pPr>
            <a:r>
              <a:rPr lang="en-US" dirty="0" smtClean="0"/>
              <a:t>Itself</a:t>
            </a:r>
          </a:p>
          <a:p>
            <a:pPr marL="726948" lvl="2" indent="-342900">
              <a:buFont typeface="+mj-lt"/>
              <a:buAutoNum type="arabicPeriod"/>
            </a:pPr>
            <a:r>
              <a:rPr lang="en-US" dirty="0" smtClean="0"/>
              <a:t>Any parameter passed to it</a:t>
            </a:r>
          </a:p>
          <a:p>
            <a:pPr marL="726948" lvl="2" indent="-342900">
              <a:buFont typeface="+mj-lt"/>
              <a:buAutoNum type="arabicPeriod"/>
            </a:pPr>
            <a:r>
              <a:rPr lang="en-US" dirty="0" smtClean="0"/>
              <a:t>Any object it instantiates</a:t>
            </a:r>
          </a:p>
          <a:p>
            <a:pPr marL="726948" lvl="2" indent="-342900">
              <a:buFont typeface="+mj-lt"/>
              <a:buAutoNum type="arabicPeriod"/>
            </a:pPr>
            <a:r>
              <a:rPr lang="en-US" dirty="0" smtClean="0"/>
              <a:t>Self-contained parts that it can directly address</a:t>
            </a:r>
          </a:p>
          <a:p>
            <a:r>
              <a:rPr lang="en-US" dirty="0" smtClean="0"/>
              <a:t>Avoid Dependency Injection into Aggregates</a:t>
            </a:r>
          </a:p>
          <a:p>
            <a:pPr lvl="1"/>
            <a:r>
              <a:rPr lang="en-US" dirty="0" smtClean="0"/>
              <a:t>Repositories</a:t>
            </a:r>
          </a:p>
          <a:p>
            <a:pPr lvl="1"/>
            <a:r>
              <a:rPr lang="en-US" dirty="0" smtClean="0"/>
              <a:t>Domain Services</a:t>
            </a:r>
          </a:p>
        </p:txBody>
      </p:sp>
    </p:spTree>
    <p:extLst>
      <p:ext uri="{BB962C8B-B14F-4D97-AF65-F5344CB8AC3E}">
        <p14:creationId xmlns:p14="http://schemas.microsoft.com/office/powerpoint/2010/main" val="3637638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Services</a:t>
            </a:r>
            <a:endParaRPr lang="en-US" dirty="0"/>
          </a:p>
        </p:txBody>
      </p:sp>
      <p:sp>
        <p:nvSpPr>
          <p:cNvPr id="3" name="Content Placeholder 2"/>
          <p:cNvSpPr>
            <a:spLocks noGrp="1"/>
          </p:cNvSpPr>
          <p:nvPr>
            <p:ph idx="1"/>
          </p:nvPr>
        </p:nvSpPr>
        <p:spPr/>
        <p:txBody>
          <a:bodyPr/>
          <a:lstStyle/>
          <a:p>
            <a:r>
              <a:rPr lang="en-US" dirty="0" smtClean="0"/>
              <a:t>What a Domain Service is</a:t>
            </a:r>
          </a:p>
          <a:p>
            <a:pPr lvl="1"/>
            <a:r>
              <a:rPr lang="en-US" dirty="0" smtClean="0"/>
              <a:t>Any process or transformation in the domain that is not a natural responsibility of an Entity or Value Object</a:t>
            </a:r>
          </a:p>
          <a:p>
            <a:pPr lvl="1"/>
            <a:r>
              <a:rPr lang="en-US" dirty="0" smtClean="0"/>
              <a:t>Stateless</a:t>
            </a:r>
          </a:p>
          <a:p>
            <a:pPr lvl="1"/>
            <a:r>
              <a:rPr lang="en-US" dirty="0" smtClean="0"/>
              <a:t>Fine grained</a:t>
            </a:r>
          </a:p>
          <a:p>
            <a:pPr lvl="1"/>
            <a:r>
              <a:rPr lang="en-US" dirty="0" smtClean="0"/>
              <a:t>Clearly expressed in terms of the Ubiquitous Language</a:t>
            </a:r>
          </a:p>
          <a:p>
            <a:r>
              <a:rPr lang="en-US" dirty="0" smtClean="0"/>
              <a:t>What is it not?</a:t>
            </a:r>
          </a:p>
          <a:p>
            <a:pPr lvl="1"/>
            <a:r>
              <a:rPr lang="en-US" dirty="0" smtClean="0"/>
              <a:t>Service-Oriented Architecture</a:t>
            </a:r>
          </a:p>
          <a:p>
            <a:pPr lvl="1"/>
            <a:r>
              <a:rPr lang="en-US" dirty="0" smtClean="0"/>
              <a:t>Remote Procedure Call</a:t>
            </a:r>
          </a:p>
          <a:p>
            <a:pPr lvl="1"/>
            <a:r>
              <a:rPr lang="en-US" dirty="0" smtClean="0"/>
              <a:t>Middleware</a:t>
            </a:r>
          </a:p>
          <a:p>
            <a:pPr lvl="1"/>
            <a:r>
              <a:rPr lang="en-US" dirty="0" smtClean="0"/>
              <a:t>Application Service</a:t>
            </a:r>
          </a:p>
        </p:txBody>
      </p:sp>
    </p:spTree>
    <p:extLst>
      <p:ext uri="{BB962C8B-B14F-4D97-AF65-F5344CB8AC3E}">
        <p14:creationId xmlns:p14="http://schemas.microsoft.com/office/powerpoint/2010/main" val="306681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Sure You Need a Service</a:t>
            </a:r>
            <a:endParaRPr lang="en-US" dirty="0"/>
          </a:p>
        </p:txBody>
      </p:sp>
      <p:sp>
        <p:nvSpPr>
          <p:cNvPr id="3" name="Content Placeholder 2"/>
          <p:cNvSpPr>
            <a:spLocks noGrp="1"/>
          </p:cNvSpPr>
          <p:nvPr>
            <p:ph idx="1"/>
          </p:nvPr>
        </p:nvSpPr>
        <p:spPr/>
        <p:txBody>
          <a:bodyPr/>
          <a:lstStyle/>
          <a:p>
            <a:r>
              <a:rPr lang="en-US" dirty="0" smtClean="0"/>
              <a:t>Use only if circumstances fit</a:t>
            </a:r>
          </a:p>
          <a:p>
            <a:pPr lvl="1"/>
            <a:r>
              <a:rPr lang="en-US" dirty="0" smtClean="0"/>
              <a:t>Significant business process</a:t>
            </a:r>
          </a:p>
          <a:p>
            <a:pPr lvl="1"/>
            <a:r>
              <a:rPr lang="en-US" dirty="0" smtClean="0"/>
              <a:t>Transform a domain object from one composition to another</a:t>
            </a:r>
          </a:p>
          <a:p>
            <a:pPr lvl="1"/>
            <a:r>
              <a:rPr lang="en-US" dirty="0" smtClean="0"/>
              <a:t>Calculate a Value requiring input from more than one domain object</a:t>
            </a:r>
          </a:p>
          <a:p>
            <a:pPr lvl="0"/>
            <a:r>
              <a:rPr lang="en-US" dirty="0" smtClean="0"/>
              <a:t>Consider using a Separated Interface, </a:t>
            </a:r>
            <a:r>
              <a:rPr lang="en-US" smtClean="0"/>
              <a:t>Dependency Inversion, or a Factory</a:t>
            </a:r>
            <a:endParaRPr lang="en-US" dirty="0"/>
          </a:p>
        </p:txBody>
      </p:sp>
    </p:spTree>
    <p:extLst>
      <p:ext uri="{BB962C8B-B14F-4D97-AF65-F5344CB8AC3E}">
        <p14:creationId xmlns:p14="http://schemas.microsoft.com/office/powerpoint/2010/main" val="1566473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Month</a:t>
            </a:r>
            <a:endParaRPr lang="en-US" dirty="0"/>
          </a:p>
        </p:txBody>
      </p:sp>
      <p:sp>
        <p:nvSpPr>
          <p:cNvPr id="3" name="Content Placeholder 2"/>
          <p:cNvSpPr>
            <a:spLocks noGrp="1"/>
          </p:cNvSpPr>
          <p:nvPr>
            <p:ph idx="1"/>
          </p:nvPr>
        </p:nvSpPr>
        <p:spPr/>
        <p:txBody>
          <a:bodyPr/>
          <a:lstStyle/>
          <a:p>
            <a:r>
              <a:rPr lang="en-US" dirty="0" smtClean="0"/>
              <a:t>Domain Events</a:t>
            </a:r>
          </a:p>
          <a:p>
            <a:r>
              <a:rPr lang="en-US" dirty="0" smtClean="0"/>
              <a:t>Repositories</a:t>
            </a:r>
          </a:p>
          <a:p>
            <a:r>
              <a:rPr lang="en-US" dirty="0" smtClean="0"/>
              <a:t>Factories</a:t>
            </a:r>
          </a:p>
          <a:p>
            <a:r>
              <a:rPr lang="en-US" dirty="0" smtClean="0"/>
              <a:t>Integration</a:t>
            </a:r>
          </a:p>
          <a:p>
            <a:r>
              <a:rPr lang="en-US" dirty="0" smtClean="0"/>
              <a:t>Applications</a:t>
            </a:r>
          </a:p>
        </p:txBody>
      </p:sp>
    </p:spTree>
    <p:extLst>
      <p:ext uri="{BB962C8B-B14F-4D97-AF65-F5344CB8AC3E}">
        <p14:creationId xmlns:p14="http://schemas.microsoft.com/office/powerpoint/2010/main" val="2433340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sz="2000" kern="1200" dirty="0" smtClean="0">
                <a:solidFill>
                  <a:schemeClr val="tx1">
                    <a:lumMod val="75000"/>
                    <a:lumOff val="25000"/>
                  </a:schemeClr>
                </a:solidFill>
                <a:latin typeface="+mn-lt"/>
                <a:ea typeface="+mn-ea"/>
                <a:cs typeface="+mn-cs"/>
              </a:rPr>
              <a:t>.NET Implementation of Vaughn Vernon’s Sample Project</a:t>
            </a:r>
          </a:p>
          <a:p>
            <a:pPr lvl="1"/>
            <a:r>
              <a:rPr lang="en-US" sz="1800" kern="1200" dirty="0" smtClean="0">
                <a:solidFill>
                  <a:schemeClr val="tx1">
                    <a:lumMod val="75000"/>
                    <a:lumOff val="25000"/>
                  </a:schemeClr>
                </a:solidFill>
                <a:latin typeface="+mn-lt"/>
                <a:ea typeface="+mn-ea"/>
                <a:cs typeface="+mn-cs"/>
              </a:rPr>
              <a:t>https://github.com/VaughnVernon/IDDD_Samples_NET/</a:t>
            </a:r>
            <a:endParaRPr lang="en-US" dirty="0"/>
          </a:p>
        </p:txBody>
      </p:sp>
    </p:spTree>
    <p:extLst>
      <p:ext uri="{BB962C8B-B14F-4D97-AF65-F5344CB8AC3E}">
        <p14:creationId xmlns:p14="http://schemas.microsoft.com/office/powerpoint/2010/main" val="24293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3" name="Content Placeholder 2"/>
          <p:cNvSpPr>
            <a:spLocks noGrp="1"/>
          </p:cNvSpPr>
          <p:nvPr>
            <p:ph idx="1"/>
          </p:nvPr>
        </p:nvSpPr>
        <p:spPr/>
        <p:txBody>
          <a:bodyPr/>
          <a:lstStyle/>
          <a:p>
            <a:r>
              <a:rPr lang="en-US" dirty="0" smtClean="0"/>
              <a:t>Tackling Complexity in real world, complex systems</a:t>
            </a:r>
          </a:p>
          <a:p>
            <a:r>
              <a:rPr lang="en-US" dirty="0" smtClean="0"/>
              <a:t>Business experts and developers on one team</a:t>
            </a:r>
          </a:p>
          <a:p>
            <a:pPr lvl="1"/>
            <a:r>
              <a:rPr lang="en-US" dirty="0" smtClean="0"/>
              <a:t>Ubiquitous language</a:t>
            </a:r>
          </a:p>
          <a:p>
            <a:pPr lvl="1"/>
            <a:r>
              <a:rPr lang="en-US" dirty="0" smtClean="0"/>
              <a:t>Design using domain model</a:t>
            </a:r>
          </a:p>
        </p:txBody>
      </p:sp>
    </p:spTree>
    <p:extLst>
      <p:ext uri="{BB962C8B-B14F-4D97-AF65-F5344CB8AC3E}">
        <p14:creationId xmlns:p14="http://schemas.microsoft.com/office/powerpoint/2010/main" val="3835064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74811" y="76155"/>
            <a:ext cx="6517189" cy="6084335"/>
          </a:xfrm>
          <a:prstGeom prst="rect">
            <a:avLst/>
          </a:prstGeom>
        </p:spPr>
      </p:pic>
      <p:pic>
        <p:nvPicPr>
          <p:cNvPr id="6" name="Picture 5"/>
          <p:cNvPicPr>
            <a:picLocks noChangeAspect="1"/>
          </p:cNvPicPr>
          <p:nvPr/>
        </p:nvPicPr>
        <p:blipFill>
          <a:blip r:embed="rId3"/>
          <a:stretch>
            <a:fillRect/>
          </a:stretch>
        </p:blipFill>
        <p:spPr>
          <a:xfrm>
            <a:off x="0" y="0"/>
            <a:ext cx="5480779" cy="6370872"/>
          </a:xfrm>
          <a:prstGeom prst="rect">
            <a:avLst/>
          </a:prstGeom>
        </p:spPr>
      </p:pic>
    </p:spTree>
    <p:extLst>
      <p:ext uri="{BB962C8B-B14F-4D97-AF65-F5344CB8AC3E}">
        <p14:creationId xmlns:p14="http://schemas.microsoft.com/office/powerpoint/2010/main" val="1336011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Ubiquitous Language</a:t>
            </a:r>
            <a:endParaRPr lang="en-US" dirty="0"/>
          </a:p>
        </p:txBody>
      </p:sp>
      <p:sp>
        <p:nvSpPr>
          <p:cNvPr id="3" name="Content Placeholder 2"/>
          <p:cNvSpPr>
            <a:spLocks noGrp="1"/>
          </p:cNvSpPr>
          <p:nvPr>
            <p:ph idx="1"/>
          </p:nvPr>
        </p:nvSpPr>
        <p:spPr/>
        <p:txBody>
          <a:bodyPr>
            <a:normAutofit lnSpcReduction="10000"/>
          </a:bodyPr>
          <a:lstStyle/>
          <a:p>
            <a:r>
              <a:rPr lang="en-US" dirty="0"/>
              <a:t>“Each resource within the RIS would have a field to assign a weighting factor for the dose information provided by that modality/equipment.  The field would allow for calculation of a common factor for exposure to the patient regardless of manufacturer.  In most cases this would be a simple multiplier, but in some cases would require more complex calculations.  The intent is to provide a field for a physicist to add a consistent  calculation that would be applied to all results received from a particular machine to normalize the data.  Additional display values would also be optional to show per resource including adding the display value for CTDI, DLP, Organ Dose, Whole Body exposure, or other.”</a:t>
            </a:r>
          </a:p>
          <a:p>
            <a:endParaRPr lang="en-US" dirty="0"/>
          </a:p>
          <a:p>
            <a:r>
              <a:rPr lang="en-US" dirty="0"/>
              <a:t>This is the language of MY </a:t>
            </a:r>
            <a:r>
              <a:rPr lang="en-US" dirty="0" smtClean="0"/>
              <a:t>DOMAIN – </a:t>
            </a:r>
            <a:r>
              <a:rPr lang="en-US" dirty="0" smtClean="0"/>
              <a:t>Our business </a:t>
            </a:r>
            <a:r>
              <a:rPr lang="en-US" dirty="0" smtClean="0"/>
              <a:t>experts, </a:t>
            </a:r>
            <a:r>
              <a:rPr lang="en-US" dirty="0" smtClean="0"/>
              <a:t>our developers</a:t>
            </a:r>
            <a:r>
              <a:rPr lang="en-US" dirty="0" smtClean="0"/>
              <a:t>, </a:t>
            </a:r>
            <a:r>
              <a:rPr lang="en-US" dirty="0" smtClean="0"/>
              <a:t>our testers</a:t>
            </a:r>
            <a:endParaRPr lang="en-US" dirty="0"/>
          </a:p>
          <a:p>
            <a:endParaRPr lang="en-US" dirty="0"/>
          </a:p>
          <a:p>
            <a:r>
              <a:rPr lang="en-US" dirty="0"/>
              <a:t>One Team, One </a:t>
            </a:r>
            <a:r>
              <a:rPr lang="en-US" dirty="0" smtClean="0"/>
              <a:t>Language, One Model</a:t>
            </a:r>
            <a:endParaRPr lang="en-US" dirty="0"/>
          </a:p>
        </p:txBody>
      </p:sp>
    </p:spTree>
    <p:extLst>
      <p:ext uri="{BB962C8B-B14F-4D97-AF65-F5344CB8AC3E}">
        <p14:creationId xmlns:p14="http://schemas.microsoft.com/office/powerpoint/2010/main" val="3584587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a:t>
            </a:r>
            <a:r>
              <a:rPr lang="en-US" baseline="0" dirty="0" smtClean="0"/>
              <a:t> Domain Model for Analysis and Design</a:t>
            </a:r>
            <a:endParaRPr lang="en-US" dirty="0"/>
          </a:p>
        </p:txBody>
      </p:sp>
      <p:sp>
        <p:nvSpPr>
          <p:cNvPr id="3" name="Content Placeholder 2"/>
          <p:cNvSpPr>
            <a:spLocks noGrp="1"/>
          </p:cNvSpPr>
          <p:nvPr>
            <p:ph idx="1"/>
          </p:nvPr>
        </p:nvSpPr>
        <p:spPr/>
        <p:txBody>
          <a:bodyPr/>
          <a:lstStyle/>
          <a:p>
            <a:r>
              <a:rPr lang="en-US" dirty="0"/>
              <a:t>Based on Ubiquitous Language</a:t>
            </a:r>
          </a:p>
          <a:p>
            <a:pPr lvl="1"/>
            <a:r>
              <a:rPr lang="en-US" dirty="0"/>
              <a:t>Names, Events, Relationships</a:t>
            </a:r>
          </a:p>
          <a:p>
            <a:pPr lvl="1"/>
            <a:r>
              <a:rPr lang="en-US" dirty="0"/>
              <a:t>Requires attention to style and self-discipline</a:t>
            </a:r>
          </a:p>
          <a:p>
            <a:pPr lvl="1"/>
            <a:r>
              <a:rPr lang="en-US" dirty="0"/>
              <a:t>Must do the right thing, and say the right thing</a:t>
            </a:r>
          </a:p>
          <a:p>
            <a:r>
              <a:rPr lang="en-US" dirty="0"/>
              <a:t>One model underlies implementation, design, team communication</a:t>
            </a:r>
          </a:p>
          <a:p>
            <a:r>
              <a:rPr lang="en-US" dirty="0"/>
              <a:t>The model and the design shape each other</a:t>
            </a:r>
          </a:p>
          <a:p>
            <a:r>
              <a:rPr lang="en-US" dirty="0"/>
              <a:t>Correspondence between model and design must be literal and exact</a:t>
            </a:r>
          </a:p>
          <a:p>
            <a:endParaRPr lang="en-US" dirty="0"/>
          </a:p>
        </p:txBody>
      </p:sp>
    </p:spTree>
    <p:extLst>
      <p:ext uri="{BB962C8B-B14F-4D97-AF65-F5344CB8AC3E}">
        <p14:creationId xmlns:p14="http://schemas.microsoft.com/office/powerpoint/2010/main" val="1593998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 Patterns</a:t>
            </a:r>
            <a:endParaRPr lang="en-US" dirty="0"/>
          </a:p>
        </p:txBody>
      </p:sp>
      <p:sp>
        <p:nvSpPr>
          <p:cNvPr id="4" name="Content Placeholder 3"/>
          <p:cNvSpPr>
            <a:spLocks noGrp="1"/>
          </p:cNvSpPr>
          <p:nvPr>
            <p:ph sz="half" idx="1"/>
          </p:nvPr>
        </p:nvSpPr>
        <p:spPr/>
        <p:txBody>
          <a:bodyPr/>
          <a:lstStyle/>
          <a:p>
            <a:r>
              <a:rPr lang="en-US" dirty="0"/>
              <a:t>Strategic Patterns</a:t>
            </a:r>
          </a:p>
          <a:p>
            <a:pPr lvl="1"/>
            <a:r>
              <a:rPr lang="en-US" dirty="0"/>
              <a:t>Domain</a:t>
            </a:r>
          </a:p>
          <a:p>
            <a:pPr lvl="1"/>
            <a:r>
              <a:rPr lang="en-US" dirty="0"/>
              <a:t>Core domain</a:t>
            </a:r>
          </a:p>
          <a:p>
            <a:pPr lvl="1"/>
            <a:r>
              <a:rPr lang="en-US" dirty="0"/>
              <a:t>Subdomain</a:t>
            </a:r>
          </a:p>
          <a:p>
            <a:pPr lvl="1"/>
            <a:r>
              <a:rPr lang="en-US" dirty="0"/>
              <a:t>Generic subdomain</a:t>
            </a:r>
          </a:p>
          <a:p>
            <a:pPr lvl="1"/>
            <a:r>
              <a:rPr lang="en-US" dirty="0"/>
              <a:t>Bounded context</a:t>
            </a:r>
          </a:p>
          <a:p>
            <a:pPr lvl="1"/>
            <a:r>
              <a:rPr lang="en-US" dirty="0"/>
              <a:t>Context map</a:t>
            </a:r>
          </a:p>
          <a:p>
            <a:endParaRPr lang="en-US" dirty="0"/>
          </a:p>
        </p:txBody>
      </p:sp>
      <p:sp>
        <p:nvSpPr>
          <p:cNvPr id="5" name="Content Placeholder 4"/>
          <p:cNvSpPr>
            <a:spLocks noGrp="1"/>
          </p:cNvSpPr>
          <p:nvPr>
            <p:ph sz="half" idx="2"/>
          </p:nvPr>
        </p:nvSpPr>
        <p:spPr/>
        <p:txBody>
          <a:bodyPr/>
          <a:lstStyle/>
          <a:p>
            <a:r>
              <a:rPr lang="en-US" dirty="0"/>
              <a:t>Tactical Patterns</a:t>
            </a:r>
          </a:p>
          <a:p>
            <a:pPr lvl="1"/>
            <a:r>
              <a:rPr lang="en-US" dirty="0" smtClean="0"/>
              <a:t>Domain Entities</a:t>
            </a:r>
          </a:p>
          <a:p>
            <a:pPr lvl="1"/>
            <a:r>
              <a:rPr lang="en-US" dirty="0" smtClean="0"/>
              <a:t>Value </a:t>
            </a:r>
            <a:r>
              <a:rPr lang="en-US" dirty="0"/>
              <a:t>O</a:t>
            </a:r>
            <a:r>
              <a:rPr lang="en-US" dirty="0" smtClean="0"/>
              <a:t>bjects</a:t>
            </a:r>
            <a:endParaRPr lang="en-US" dirty="0"/>
          </a:p>
          <a:p>
            <a:pPr lvl="1"/>
            <a:r>
              <a:rPr lang="en-US" dirty="0" smtClean="0"/>
              <a:t>Aggregates</a:t>
            </a:r>
            <a:endParaRPr lang="en-US" dirty="0" smtClean="0"/>
          </a:p>
          <a:p>
            <a:pPr lvl="1"/>
            <a:r>
              <a:rPr lang="en-US" dirty="0" smtClean="0"/>
              <a:t>Domain Services</a:t>
            </a:r>
          </a:p>
          <a:p>
            <a:pPr lvl="1"/>
            <a:r>
              <a:rPr lang="en-US" dirty="0" smtClean="0"/>
              <a:t>Domain </a:t>
            </a:r>
            <a:r>
              <a:rPr lang="en-US" dirty="0"/>
              <a:t>Events</a:t>
            </a:r>
          </a:p>
          <a:p>
            <a:pPr lvl="1"/>
            <a:r>
              <a:rPr lang="en-US" dirty="0" smtClean="0"/>
              <a:t>Modules</a:t>
            </a:r>
            <a:endParaRPr lang="en-US" dirty="0"/>
          </a:p>
        </p:txBody>
      </p:sp>
    </p:spTree>
    <p:extLst>
      <p:ext uri="{BB962C8B-B14F-4D97-AF65-F5344CB8AC3E}">
        <p14:creationId xmlns:p14="http://schemas.microsoft.com/office/powerpoint/2010/main" val="2138487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Bounded Context to Implementation</a:t>
            </a:r>
            <a:endParaRPr lang="en-US" dirty="0"/>
          </a:p>
        </p:txBody>
      </p:sp>
      <p:sp>
        <p:nvSpPr>
          <p:cNvPr id="5" name="Content Placeholder 4"/>
          <p:cNvSpPr>
            <a:spLocks noGrp="1"/>
          </p:cNvSpPr>
          <p:nvPr>
            <p:ph idx="1"/>
          </p:nvPr>
        </p:nvSpPr>
        <p:spPr/>
        <p:txBody>
          <a:bodyPr/>
          <a:lstStyle/>
          <a:p>
            <a:r>
              <a:rPr lang="en-US" dirty="0" smtClean="0"/>
              <a:t>Bind</a:t>
            </a:r>
            <a:r>
              <a:rPr lang="en-US" baseline="0" dirty="0" smtClean="0"/>
              <a:t> Core Domain or Subdomain to code</a:t>
            </a:r>
          </a:p>
          <a:p>
            <a:pPr lvl="1"/>
            <a:r>
              <a:rPr lang="en-US" baseline="0" dirty="0" smtClean="0"/>
              <a:t>Bounded Context sets scope for Ubiquitous Language</a:t>
            </a:r>
          </a:p>
          <a:p>
            <a:pPr lvl="1"/>
            <a:r>
              <a:rPr lang="en-US" baseline="0" dirty="0" smtClean="0"/>
              <a:t>Visual Studio projects map to Bounded </a:t>
            </a:r>
            <a:r>
              <a:rPr lang="en-US" baseline="0" dirty="0" smtClean="0"/>
              <a:t>Context</a:t>
            </a:r>
          </a:p>
        </p:txBody>
      </p:sp>
    </p:spTree>
    <p:extLst>
      <p:ext uri="{BB962C8B-B14F-4D97-AF65-F5344CB8AC3E}">
        <p14:creationId xmlns:p14="http://schemas.microsoft.com/office/powerpoint/2010/main" val="1565288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9900</TotalTime>
  <Words>1533</Words>
  <Application>Microsoft Office PowerPoint</Application>
  <PresentationFormat>Widescreen</PresentationFormat>
  <Paragraphs>252</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Calibri</vt:lpstr>
      <vt:lpstr>Calibri Light</vt:lpstr>
      <vt:lpstr>Retrospect</vt:lpstr>
      <vt:lpstr>Domain Driven Design</vt:lpstr>
      <vt:lpstr>Domain Driven Design</vt:lpstr>
      <vt:lpstr>Assumptions</vt:lpstr>
      <vt:lpstr>Domain Driven Design</vt:lpstr>
      <vt:lpstr>PowerPoint Presentation</vt:lpstr>
      <vt:lpstr>Ubiquitous Language</vt:lpstr>
      <vt:lpstr>Single Domain Model for Analysis and Design</vt:lpstr>
      <vt:lpstr>Domain Driven Design Patterns</vt:lpstr>
      <vt:lpstr>From Bounded Context to Implementation</vt:lpstr>
      <vt:lpstr>A Vocabulary Scrub</vt:lpstr>
      <vt:lpstr>Domain Entities</vt:lpstr>
      <vt:lpstr>Entities and Identity</vt:lpstr>
      <vt:lpstr>Discovering Entities</vt:lpstr>
      <vt:lpstr>Discovering Entities</vt:lpstr>
      <vt:lpstr>Value Objects</vt:lpstr>
      <vt:lpstr>Immutability</vt:lpstr>
      <vt:lpstr>Conceptual Whole</vt:lpstr>
      <vt:lpstr>Replaceability and Equality</vt:lpstr>
      <vt:lpstr>Side-Effect-Free Behavior</vt:lpstr>
      <vt:lpstr>Some Uses for Value Objects</vt:lpstr>
      <vt:lpstr>Domain-Driven Testing</vt:lpstr>
      <vt:lpstr>Persisting Value Objects</vt:lpstr>
      <vt:lpstr>Aggregates</vt:lpstr>
      <vt:lpstr>Rules</vt:lpstr>
      <vt:lpstr>Reasons to Break the Rules</vt:lpstr>
      <vt:lpstr>So, What Does All This Mean?</vt:lpstr>
      <vt:lpstr>What Is a “Small” Aggregate?</vt:lpstr>
      <vt:lpstr>How Should Aggregates Interact?</vt:lpstr>
      <vt:lpstr>Eventual Consistency</vt:lpstr>
      <vt:lpstr>Breaking the Rules</vt:lpstr>
      <vt:lpstr>Insight Through Discovery</vt:lpstr>
      <vt:lpstr>Implementation</vt:lpstr>
      <vt:lpstr>Domain Services</vt:lpstr>
      <vt:lpstr>Make Sure You Need a Service</vt:lpstr>
      <vt:lpstr>Next Month</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Diane Wilson</dc:creator>
  <cp:lastModifiedBy>Diane Wilson</cp:lastModifiedBy>
  <cp:revision>40</cp:revision>
  <dcterms:created xsi:type="dcterms:W3CDTF">2015-08-19T20:51:50Z</dcterms:created>
  <dcterms:modified xsi:type="dcterms:W3CDTF">2015-08-26T19:04:24Z</dcterms:modified>
</cp:coreProperties>
</file>