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61" r:id="rId5"/>
    <p:sldId id="257" r:id="rId6"/>
    <p:sldId id="260" r:id="rId7"/>
    <p:sldId id="272" r:id="rId8"/>
    <p:sldId id="302" r:id="rId9"/>
    <p:sldId id="266" r:id="rId10"/>
    <p:sldId id="303" r:id="rId11"/>
    <p:sldId id="268" r:id="rId12"/>
    <p:sldId id="276" r:id="rId13"/>
    <p:sldId id="292" r:id="rId14"/>
    <p:sldId id="304" r:id="rId15"/>
    <p:sldId id="305" r:id="rId16"/>
    <p:sldId id="306" r:id="rId17"/>
    <p:sldId id="289" r:id="rId18"/>
    <p:sldId id="308" r:id="rId19"/>
    <p:sldId id="295" r:id="rId20"/>
    <p:sldId id="296" r:id="rId21"/>
    <p:sldId id="298" r:id="rId22"/>
    <p:sldId id="297" r:id="rId23"/>
    <p:sldId id="293" r:id="rId24"/>
    <p:sldId id="299" r:id="rId25"/>
    <p:sldId id="300" r:id="rId26"/>
    <p:sldId id="301" r:id="rId27"/>
    <p:sldId id="311" r:id="rId28"/>
    <p:sldId id="309" r:id="rId29"/>
  </p:sldIdLst>
  <p:sldSz cx="9144000" cy="6858000" type="screen4x3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0312"/>
    <a:srgbClr val="E73A1C"/>
    <a:srgbClr val="51597B"/>
    <a:srgbClr val="D89917"/>
    <a:srgbClr val="3E8E8D"/>
    <a:srgbClr val="2686CF"/>
    <a:srgbClr val="ECBF4C"/>
    <a:srgbClr val="67B2B0"/>
    <a:srgbClr val="EE4B48"/>
    <a:srgbClr val="6BA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90" autoAdjust="0"/>
    <p:restoredTop sz="94646"/>
  </p:normalViewPr>
  <p:slideViewPr>
    <p:cSldViewPr snapToGrid="0" snapToObjects="1">
      <p:cViewPr varScale="1">
        <p:scale>
          <a:sx n="70" d="100"/>
          <a:sy n="70" d="100"/>
        </p:scale>
        <p:origin x="1104" y="48"/>
      </p:cViewPr>
      <p:guideLst>
        <p:guide orient="horz" pos="2400"/>
        <p:guide pos="2880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5159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6BA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75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EE4B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75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67B2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75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ECBF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75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045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143255" y="841948"/>
            <a:ext cx="1001894" cy="3559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296288" y="841949"/>
            <a:ext cx="2709096" cy="4359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Gothic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 smtClean="0">
                <a:solidFill>
                  <a:prstClr val="white"/>
                </a:solidFill>
                <a:latin typeface="Segoe UI Light"/>
                <a:cs typeface="Segoe UI Light"/>
              </a:rPr>
              <a:t>OfficePLUS</a:t>
            </a:r>
            <a:r>
              <a:rPr kumimoji="1" lang="zh-CN" altLang="en-US" sz="1333" dirty="0" smtClean="0">
                <a:solidFill>
                  <a:prstClr val="white"/>
                </a:solidFill>
                <a:latin typeface="Segoe UI Light"/>
                <a:cs typeface="Segoe UI Light"/>
              </a:rPr>
              <a:t> </a:t>
            </a:r>
            <a:r>
              <a:rPr lang="zh-CN" altLang="en-US" sz="1333" dirty="0" smtClean="0">
                <a:solidFill>
                  <a:prstClr val="white"/>
                </a:solidFill>
              </a:rPr>
              <a:t>部分</a:t>
            </a:r>
            <a:r>
              <a:rPr lang="zh-CN" altLang="en-US" sz="1333" dirty="0">
                <a:solidFill>
                  <a:prstClr val="white"/>
                </a:solidFill>
              </a:rPr>
              <a:t>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330453" y="182446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schemeClr val="bg1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77825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2694789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983" y="2862560"/>
            <a:ext cx="2285702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3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62" r:id="rId2"/>
    <p:sldLayoutId id="2147493463" r:id="rId3"/>
    <p:sldLayoutId id="2147493464" r:id="rId4"/>
    <p:sldLayoutId id="2147493465" r:id="rId5"/>
    <p:sldLayoutId id="2147493466" r:id="rId6"/>
    <p:sldLayoutId id="2147493491" r:id="rId7"/>
    <p:sldLayoutId id="2147493492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flipH="1">
            <a:off x="-1524000" y="5212274"/>
            <a:ext cx="12192000" cy="1645729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9" name="矩形 28"/>
          <p:cNvSpPr/>
          <p:nvPr/>
        </p:nvSpPr>
        <p:spPr>
          <a:xfrm>
            <a:off x="679835" y="2966940"/>
            <a:ext cx="1764064" cy="2087879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2" name="矩形 21"/>
          <p:cNvSpPr/>
          <p:nvPr/>
        </p:nvSpPr>
        <p:spPr>
          <a:xfrm>
            <a:off x="-1524000" y="6712086"/>
            <a:ext cx="12192000" cy="1459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6187" y="2755862"/>
            <a:ext cx="17027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20000" dirty="0">
                <a:solidFill>
                  <a:schemeClr val="bg1"/>
                </a:solidFill>
              </a:rPr>
              <a:t>P</a:t>
            </a:r>
            <a:endParaRPr kumimoji="1" lang="zh-CN" altLang="en-US" sz="20000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607566" y="4317086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>
                <a:solidFill>
                  <a:srgbClr val="51597B"/>
                </a:solidFill>
              </a:rPr>
              <a:t>结题报告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607567" y="2875829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>
                <a:solidFill>
                  <a:srgbClr val="51597B"/>
                </a:solidFill>
              </a:rPr>
              <a:t>南京大学讲座管理系统</a:t>
            </a:r>
          </a:p>
        </p:txBody>
      </p:sp>
      <p:sp>
        <p:nvSpPr>
          <p:cNvPr id="30" name="矩形 29"/>
          <p:cNvSpPr/>
          <p:nvPr/>
        </p:nvSpPr>
        <p:spPr>
          <a:xfrm flipH="1">
            <a:off x="624284" y="2966940"/>
            <a:ext cx="116507" cy="2087879"/>
          </a:xfrm>
          <a:prstGeom prst="rect">
            <a:avLst/>
          </a:prstGeom>
          <a:solidFill>
            <a:srgbClr val="ECBF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1" name="矩形 30"/>
          <p:cNvSpPr/>
          <p:nvPr/>
        </p:nvSpPr>
        <p:spPr>
          <a:xfrm flipH="1">
            <a:off x="507777" y="2966940"/>
            <a:ext cx="116507" cy="2087879"/>
          </a:xfrm>
          <a:prstGeom prst="rect">
            <a:avLst/>
          </a:prstGeom>
          <a:solidFill>
            <a:srgbClr val="67B2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2" name="矩形 31"/>
          <p:cNvSpPr/>
          <p:nvPr/>
        </p:nvSpPr>
        <p:spPr>
          <a:xfrm flipH="1">
            <a:off x="390487" y="2966940"/>
            <a:ext cx="116507" cy="2087879"/>
          </a:xfrm>
          <a:prstGeom prst="rect">
            <a:avLst/>
          </a:prstGeom>
          <a:solidFill>
            <a:srgbClr val="EE4B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3" name="矩形 32"/>
          <p:cNvSpPr/>
          <p:nvPr/>
        </p:nvSpPr>
        <p:spPr>
          <a:xfrm flipH="1">
            <a:off x="273980" y="2966940"/>
            <a:ext cx="116507" cy="2087879"/>
          </a:xfrm>
          <a:prstGeom prst="rect">
            <a:avLst/>
          </a:prstGeom>
          <a:solidFill>
            <a:srgbClr val="6BAF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4" name="矩形 33"/>
          <p:cNvSpPr/>
          <p:nvPr/>
        </p:nvSpPr>
        <p:spPr>
          <a:xfrm flipH="1">
            <a:off x="-1524000" y="2"/>
            <a:ext cx="12192000" cy="2820708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36487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7291">
        <p14:pan dir="u"/>
      </p:transition>
    </mc:Choice>
    <mc:Fallback>
      <p:transition spd="slow" advTm="729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 25"/>
          <p:cNvGrpSpPr/>
          <p:nvPr/>
        </p:nvGrpSpPr>
        <p:grpSpPr>
          <a:xfrm>
            <a:off x="0" y="0"/>
            <a:ext cx="1751362" cy="763321"/>
            <a:chOff x="0" y="180328"/>
            <a:chExt cx="1313522" cy="636101"/>
          </a:xfrm>
        </p:grpSpPr>
        <p:sp>
          <p:nvSpPr>
            <p:cNvPr id="27" name="矩形 26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03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9412" y="282381"/>
              <a:ext cx="784110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 smtClean="0">
                  <a:solidFill>
                    <a:srgbClr val="51597B"/>
                  </a:solidFill>
                </a:rPr>
                <a:t>SOA</a:t>
              </a:r>
              <a:endParaRPr kumimoji="1" lang="zh-CN" altLang="en-US" sz="3200" b="1" dirty="0">
                <a:solidFill>
                  <a:srgbClr val="51597B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941" y="0"/>
            <a:ext cx="6823213" cy="6858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1576800"/>
            <a:ext cx="1967941" cy="3261900"/>
            <a:chOff x="494547" y="1551020"/>
            <a:chExt cx="3023701" cy="1863297"/>
          </a:xfrm>
        </p:grpSpPr>
        <p:sp>
          <p:nvSpPr>
            <p:cNvPr id="11" name="矩形 10"/>
            <p:cNvSpPr/>
            <p:nvPr/>
          </p:nvSpPr>
          <p:spPr>
            <a:xfrm>
              <a:off x="494547" y="1588596"/>
              <a:ext cx="3023701" cy="18257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2" name="TextBox 29"/>
            <p:cNvSpPr txBox="1"/>
            <p:nvPr/>
          </p:nvSpPr>
          <p:spPr>
            <a:xfrm>
              <a:off x="494547" y="1551020"/>
              <a:ext cx="2979331" cy="216871"/>
            </a:xfrm>
            <a:prstGeom prst="rect">
              <a:avLst/>
            </a:prstGeom>
            <a:solidFill>
              <a:srgbClr val="67B2B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67" b="1" dirty="0" smtClean="0">
                  <a:solidFill>
                    <a:schemeClr val="bg1"/>
                  </a:solidFill>
                </a:rPr>
                <a:t>SOA</a:t>
              </a:r>
              <a:endParaRPr lang="zh-CN" altLang="en-US" sz="1867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0" y="2689327"/>
            <a:ext cx="1866900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51597B"/>
                </a:solidFill>
              </a:rPr>
              <a:t>下面详细解释其中的涉及的服务的提供者和消费者</a:t>
            </a:r>
            <a:endParaRPr lang="en-US" altLang="zh-CN" sz="1800" dirty="0">
              <a:solidFill>
                <a:srgbClr val="5159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834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9422">
        <p:fade/>
      </p:transition>
    </mc:Choice>
    <mc:Fallback>
      <p:transition spd="med" advTm="942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 25"/>
          <p:cNvGrpSpPr/>
          <p:nvPr/>
        </p:nvGrpSpPr>
        <p:grpSpPr>
          <a:xfrm>
            <a:off x="0" y="0"/>
            <a:ext cx="1751362" cy="763321"/>
            <a:chOff x="0" y="180328"/>
            <a:chExt cx="1313522" cy="636101"/>
          </a:xfrm>
        </p:grpSpPr>
        <p:sp>
          <p:nvSpPr>
            <p:cNvPr id="27" name="矩形 26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03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9412" y="282381"/>
              <a:ext cx="784110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 smtClean="0">
                  <a:solidFill>
                    <a:srgbClr val="51597B"/>
                  </a:solidFill>
                </a:rPr>
                <a:t>SOA</a:t>
              </a:r>
              <a:endParaRPr kumimoji="1" lang="zh-CN" altLang="en-US" sz="3200" b="1" dirty="0">
                <a:solidFill>
                  <a:srgbClr val="51597B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0" y="1576800"/>
            <a:ext cx="2971800" cy="3261900"/>
            <a:chOff x="494547" y="1551020"/>
            <a:chExt cx="3023701" cy="1863297"/>
          </a:xfrm>
        </p:grpSpPr>
        <p:sp>
          <p:nvSpPr>
            <p:cNvPr id="11" name="矩形 10"/>
            <p:cNvSpPr/>
            <p:nvPr/>
          </p:nvSpPr>
          <p:spPr>
            <a:xfrm>
              <a:off x="494547" y="1588596"/>
              <a:ext cx="3023701" cy="18257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2" name="TextBox 29"/>
            <p:cNvSpPr txBox="1"/>
            <p:nvPr/>
          </p:nvSpPr>
          <p:spPr>
            <a:xfrm>
              <a:off x="494547" y="1551020"/>
              <a:ext cx="2979331" cy="216871"/>
            </a:xfrm>
            <a:prstGeom prst="rect">
              <a:avLst/>
            </a:prstGeom>
            <a:solidFill>
              <a:srgbClr val="67B2B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67" b="1" dirty="0" smtClean="0">
                  <a:solidFill>
                    <a:schemeClr val="bg1"/>
                  </a:solidFill>
                </a:rPr>
                <a:t>SOA</a:t>
              </a:r>
              <a:endParaRPr lang="zh-CN" altLang="en-US" sz="1867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-1" y="2689327"/>
            <a:ext cx="2810667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51597B"/>
                </a:solidFill>
              </a:rPr>
              <a:t>对外提供服务：讲座直播服务，向接入的客户端提供讲座直播功能。</a:t>
            </a:r>
            <a:endParaRPr lang="en-US" altLang="zh-CN" sz="1800" dirty="0" smtClean="0">
              <a:solidFill>
                <a:srgbClr val="51597B"/>
              </a:solidFill>
            </a:endParaRPr>
          </a:p>
          <a:p>
            <a:pPr lvl="0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51597B"/>
                </a:solidFill>
              </a:rPr>
              <a:t>需要的服务：直播数据服务，从后台获得数据流。</a:t>
            </a:r>
            <a:endParaRPr lang="en-US" altLang="zh-CN" sz="1800" dirty="0">
              <a:solidFill>
                <a:srgbClr val="51597B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667" y="1007306"/>
            <a:ext cx="6333333" cy="4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0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3083">
        <p:fade/>
      </p:transition>
    </mc:Choice>
    <mc:Fallback>
      <p:transition spd="med" advTm="2308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 25"/>
          <p:cNvGrpSpPr/>
          <p:nvPr/>
        </p:nvGrpSpPr>
        <p:grpSpPr>
          <a:xfrm>
            <a:off x="0" y="0"/>
            <a:ext cx="1751362" cy="763321"/>
            <a:chOff x="0" y="180328"/>
            <a:chExt cx="1313522" cy="636101"/>
          </a:xfrm>
        </p:grpSpPr>
        <p:sp>
          <p:nvSpPr>
            <p:cNvPr id="27" name="矩形 26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03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9412" y="282381"/>
              <a:ext cx="784110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 smtClean="0">
                  <a:solidFill>
                    <a:srgbClr val="51597B"/>
                  </a:solidFill>
                </a:rPr>
                <a:t>SOA</a:t>
              </a:r>
              <a:endParaRPr kumimoji="1" lang="zh-CN" altLang="en-US" sz="3200" b="1" dirty="0">
                <a:solidFill>
                  <a:srgbClr val="51597B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0" y="1576800"/>
            <a:ext cx="2971800" cy="3261900"/>
            <a:chOff x="494547" y="1551020"/>
            <a:chExt cx="3023701" cy="1863297"/>
          </a:xfrm>
        </p:grpSpPr>
        <p:sp>
          <p:nvSpPr>
            <p:cNvPr id="11" name="矩形 10"/>
            <p:cNvSpPr/>
            <p:nvPr/>
          </p:nvSpPr>
          <p:spPr>
            <a:xfrm>
              <a:off x="494547" y="1588596"/>
              <a:ext cx="3023701" cy="18257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2" name="TextBox 29"/>
            <p:cNvSpPr txBox="1"/>
            <p:nvPr/>
          </p:nvSpPr>
          <p:spPr>
            <a:xfrm>
              <a:off x="494547" y="1551020"/>
              <a:ext cx="2979331" cy="216871"/>
            </a:xfrm>
            <a:prstGeom prst="rect">
              <a:avLst/>
            </a:prstGeom>
            <a:solidFill>
              <a:srgbClr val="67B2B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67" b="1" dirty="0" smtClean="0">
                  <a:solidFill>
                    <a:schemeClr val="bg1"/>
                  </a:solidFill>
                </a:rPr>
                <a:t>SOA</a:t>
              </a:r>
              <a:endParaRPr lang="zh-CN" altLang="en-US" sz="1867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-1" y="2689327"/>
            <a:ext cx="2810667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51597B"/>
                </a:solidFill>
              </a:rPr>
              <a:t>对外提供服务：直播数据服务，提供视频数据流。</a:t>
            </a:r>
            <a:endParaRPr lang="en-US" altLang="zh-CN" sz="1800" dirty="0" smtClean="0">
              <a:solidFill>
                <a:srgbClr val="51597B"/>
              </a:solidFill>
            </a:endParaRPr>
          </a:p>
          <a:p>
            <a:pPr lvl="0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51597B"/>
                </a:solidFill>
              </a:rPr>
              <a:t>需要的服务：视频采集服务，需要现场采集的原始视频。</a:t>
            </a:r>
            <a:endParaRPr lang="en-US" altLang="zh-CN" sz="1800" dirty="0">
              <a:solidFill>
                <a:srgbClr val="51597B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524" y="-122830"/>
            <a:ext cx="5382861" cy="699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1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245">
        <p:fade/>
      </p:transition>
    </mc:Choice>
    <mc:Fallback>
      <p:transition spd="med" advTm="2024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 25"/>
          <p:cNvGrpSpPr/>
          <p:nvPr/>
        </p:nvGrpSpPr>
        <p:grpSpPr>
          <a:xfrm>
            <a:off x="0" y="0"/>
            <a:ext cx="1751362" cy="763321"/>
            <a:chOff x="0" y="180328"/>
            <a:chExt cx="1313522" cy="636101"/>
          </a:xfrm>
        </p:grpSpPr>
        <p:sp>
          <p:nvSpPr>
            <p:cNvPr id="27" name="矩形 26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03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9412" y="282381"/>
              <a:ext cx="784110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 smtClean="0">
                  <a:solidFill>
                    <a:srgbClr val="51597B"/>
                  </a:solidFill>
                </a:rPr>
                <a:t>SOA</a:t>
              </a:r>
              <a:endParaRPr kumimoji="1" lang="zh-CN" altLang="en-US" sz="3200" b="1" dirty="0">
                <a:solidFill>
                  <a:srgbClr val="51597B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-1" y="2039061"/>
            <a:ext cx="2971800" cy="3261900"/>
            <a:chOff x="494547" y="1551020"/>
            <a:chExt cx="3023701" cy="1863297"/>
          </a:xfrm>
        </p:grpSpPr>
        <p:sp>
          <p:nvSpPr>
            <p:cNvPr id="11" name="矩形 10"/>
            <p:cNvSpPr/>
            <p:nvPr/>
          </p:nvSpPr>
          <p:spPr>
            <a:xfrm>
              <a:off x="494547" y="1588596"/>
              <a:ext cx="3023701" cy="18257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2" name="TextBox 29"/>
            <p:cNvSpPr txBox="1"/>
            <p:nvPr/>
          </p:nvSpPr>
          <p:spPr>
            <a:xfrm>
              <a:off x="494547" y="1551020"/>
              <a:ext cx="2979331" cy="216871"/>
            </a:xfrm>
            <a:prstGeom prst="rect">
              <a:avLst/>
            </a:prstGeom>
            <a:solidFill>
              <a:srgbClr val="67B2B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67" b="1" dirty="0" smtClean="0">
                  <a:solidFill>
                    <a:schemeClr val="bg1"/>
                  </a:solidFill>
                </a:rPr>
                <a:t>SOA</a:t>
              </a:r>
              <a:endParaRPr lang="zh-CN" altLang="en-US" sz="1867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-1" y="2689327"/>
            <a:ext cx="2810667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51597B"/>
                </a:solidFill>
              </a:rPr>
              <a:t>存储的视频数据。</a:t>
            </a:r>
            <a:endParaRPr lang="en-US" altLang="zh-CN" sz="1800" dirty="0" smtClean="0">
              <a:solidFill>
                <a:srgbClr val="51597B"/>
              </a:solidFill>
            </a:endParaRPr>
          </a:p>
          <a:p>
            <a:pPr lvl="0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51597B"/>
                </a:solidFill>
              </a:rPr>
              <a:t>对外提供服务：视频点播服务。</a:t>
            </a:r>
            <a:endParaRPr lang="en-US" altLang="zh-CN" sz="1800" dirty="0" smtClean="0">
              <a:solidFill>
                <a:srgbClr val="51597B"/>
              </a:solidFill>
            </a:endParaRPr>
          </a:p>
          <a:p>
            <a:pPr lvl="0">
              <a:lnSpc>
                <a:spcPct val="130000"/>
              </a:lnSpc>
            </a:pPr>
            <a:r>
              <a:rPr lang="zh-CN" altLang="en-US" sz="1800" dirty="0">
                <a:solidFill>
                  <a:srgbClr val="51597B"/>
                </a:solidFill>
              </a:rPr>
              <a:t>所需</a:t>
            </a:r>
            <a:r>
              <a:rPr lang="zh-CN" altLang="en-US" sz="1800" dirty="0" smtClean="0">
                <a:solidFill>
                  <a:srgbClr val="51597B"/>
                </a:solidFill>
              </a:rPr>
              <a:t>服务：分布式文件系统存储服务、视频采集服务</a:t>
            </a:r>
            <a:endParaRPr lang="en-US" altLang="zh-CN" sz="1800" dirty="0">
              <a:solidFill>
                <a:srgbClr val="51597B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192" y="796396"/>
            <a:ext cx="6353763" cy="475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85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3277">
        <p:fade/>
      </p:transition>
    </mc:Choice>
    <mc:Fallback>
      <p:transition spd="med" advTm="2327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1576800"/>
            <a:ext cx="2266245" cy="3261900"/>
            <a:chOff x="494547" y="1551020"/>
            <a:chExt cx="3023701" cy="1863297"/>
          </a:xfrm>
        </p:grpSpPr>
        <p:sp>
          <p:nvSpPr>
            <p:cNvPr id="59" name="矩形 58"/>
            <p:cNvSpPr/>
            <p:nvPr/>
          </p:nvSpPr>
          <p:spPr>
            <a:xfrm>
              <a:off x="494547" y="1588596"/>
              <a:ext cx="3023701" cy="18257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60" name="TextBox 29"/>
            <p:cNvSpPr txBox="1"/>
            <p:nvPr/>
          </p:nvSpPr>
          <p:spPr>
            <a:xfrm>
              <a:off x="494547" y="1551020"/>
              <a:ext cx="2979331" cy="284742"/>
            </a:xfrm>
            <a:prstGeom prst="rect">
              <a:avLst/>
            </a:prstGeom>
            <a:solidFill>
              <a:srgbClr val="67B2B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67" b="1" dirty="0">
                  <a:solidFill>
                    <a:schemeClr val="bg1"/>
                  </a:solidFill>
                </a:rPr>
                <a:t>MVC</a:t>
              </a:r>
              <a:endParaRPr lang="zh-CN" altLang="en-US" sz="1867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0" y="2689327"/>
            <a:ext cx="2312252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800" dirty="0">
                <a:solidFill>
                  <a:srgbClr val="51597B"/>
                </a:solidFill>
              </a:rPr>
              <a:t>简单</a:t>
            </a:r>
            <a:r>
              <a:rPr lang="zh-CN" altLang="en-US" sz="1800" dirty="0" smtClean="0">
                <a:solidFill>
                  <a:srgbClr val="51597B"/>
                </a:solidFill>
              </a:rPr>
              <a:t>来看：</a:t>
            </a:r>
            <a:endParaRPr lang="en-US" altLang="zh-CN" sz="1800" dirty="0" smtClean="0">
              <a:solidFill>
                <a:srgbClr val="51597B"/>
              </a:solidFill>
            </a:endParaRPr>
          </a:p>
          <a:p>
            <a:pPr lvl="0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51597B"/>
                </a:solidFill>
              </a:rPr>
              <a:t>模型</a:t>
            </a:r>
            <a:r>
              <a:rPr lang="zh-CN" altLang="en-US" sz="1800" dirty="0">
                <a:solidFill>
                  <a:srgbClr val="51597B"/>
                </a:solidFill>
              </a:rPr>
              <a:t>、视图、控制器分离，降低耦合，尤其适用于视图变更频繁的</a:t>
            </a:r>
            <a:r>
              <a:rPr lang="en-US" altLang="zh-CN" sz="1800" dirty="0">
                <a:solidFill>
                  <a:srgbClr val="51597B"/>
                </a:solidFill>
              </a:rPr>
              <a:t>Web</a:t>
            </a:r>
            <a:r>
              <a:rPr lang="zh-CN" altLang="en-US" sz="1800" dirty="0">
                <a:solidFill>
                  <a:srgbClr val="51597B"/>
                </a:solidFill>
              </a:rPr>
              <a:t>应用。</a:t>
            </a:r>
            <a:endParaRPr lang="en-US" altLang="zh-CN" sz="1800" dirty="0">
              <a:solidFill>
                <a:srgbClr val="51597B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0" y="0"/>
            <a:ext cx="3918622" cy="763321"/>
            <a:chOff x="0" y="180328"/>
            <a:chExt cx="2938967" cy="636101"/>
          </a:xfrm>
        </p:grpSpPr>
        <p:sp>
          <p:nvSpPr>
            <p:cNvPr id="27" name="矩形 26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03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9412" y="282381"/>
              <a:ext cx="2409555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rgbClr val="51597B"/>
                  </a:solidFill>
                </a:rPr>
                <a:t>架构模式：</a:t>
              </a:r>
              <a:r>
                <a:rPr kumimoji="1" lang="en-US" altLang="zh-CN" sz="3200" b="1" dirty="0">
                  <a:solidFill>
                    <a:srgbClr val="51597B"/>
                  </a:solidFill>
                </a:rPr>
                <a:t>MVC</a:t>
              </a:r>
              <a:endParaRPr kumimoji="1" lang="zh-CN" altLang="en-US" sz="3200" b="1" dirty="0">
                <a:solidFill>
                  <a:srgbClr val="51597B"/>
                </a:solidFill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6795" r="2472" b="7036"/>
          <a:stretch/>
        </p:blipFill>
        <p:spPr>
          <a:xfrm>
            <a:off x="2266245" y="865912"/>
            <a:ext cx="6877755" cy="59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81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9461">
        <p:fade/>
      </p:transition>
    </mc:Choice>
    <mc:Fallback>
      <p:transition spd="med" advTm="4946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0142" y="1102183"/>
            <a:ext cx="3936532" cy="4742522"/>
            <a:chOff x="494547" y="1551020"/>
            <a:chExt cx="3023701" cy="1863297"/>
          </a:xfrm>
        </p:grpSpPr>
        <p:sp>
          <p:nvSpPr>
            <p:cNvPr id="59" name="矩形 58"/>
            <p:cNvSpPr/>
            <p:nvPr/>
          </p:nvSpPr>
          <p:spPr>
            <a:xfrm>
              <a:off x="494547" y="1588596"/>
              <a:ext cx="3023701" cy="18257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60" name="TextBox 29"/>
            <p:cNvSpPr txBox="1"/>
            <p:nvPr/>
          </p:nvSpPr>
          <p:spPr>
            <a:xfrm>
              <a:off x="494547" y="1551020"/>
              <a:ext cx="2979331" cy="284742"/>
            </a:xfrm>
            <a:prstGeom prst="rect">
              <a:avLst/>
            </a:prstGeom>
            <a:solidFill>
              <a:srgbClr val="67B2B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67" b="1" dirty="0" smtClean="0">
                  <a:solidFill>
                    <a:schemeClr val="bg1"/>
                  </a:solidFill>
                </a:rPr>
                <a:t>SOA</a:t>
              </a:r>
              <a:endParaRPr lang="zh-CN" altLang="en-US" sz="1867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330436" y="1769758"/>
            <a:ext cx="3698544" cy="405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51597B"/>
                </a:solidFill>
              </a:rPr>
              <a:t>层层递进的消息传递（如消费者</a:t>
            </a:r>
            <a:r>
              <a:rPr lang="en-US" altLang="zh-CN" sz="1800" dirty="0" smtClean="0">
                <a:solidFill>
                  <a:srgbClr val="51597B"/>
                </a:solidFill>
              </a:rPr>
              <a:t>-ESB-</a:t>
            </a:r>
            <a:r>
              <a:rPr lang="zh-CN" altLang="en-US" sz="1800" dirty="0" smtClean="0">
                <a:solidFill>
                  <a:srgbClr val="51597B"/>
                </a:solidFill>
              </a:rPr>
              <a:t>提供者</a:t>
            </a:r>
            <a:r>
              <a:rPr lang="zh-CN" altLang="en-US" sz="1800" dirty="0">
                <a:solidFill>
                  <a:srgbClr val="51597B"/>
                </a:solidFill>
              </a:rPr>
              <a:t>）</a:t>
            </a:r>
            <a:endParaRPr lang="en-US" altLang="zh-CN" sz="1800" dirty="0">
              <a:solidFill>
                <a:srgbClr val="51597B"/>
              </a:solidFill>
            </a:endParaRPr>
          </a:p>
          <a:p>
            <a:pPr lvl="0">
              <a:lnSpc>
                <a:spcPct val="130000"/>
              </a:lnSpc>
            </a:pPr>
            <a:endParaRPr lang="en-US" altLang="zh-CN" sz="1800" dirty="0" smtClean="0">
              <a:solidFill>
                <a:srgbClr val="51597B"/>
              </a:solidFill>
            </a:endParaRPr>
          </a:p>
          <a:p>
            <a:pPr lvl="0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51597B"/>
                </a:solidFill>
              </a:rPr>
              <a:t>粗粒度、低耦合</a:t>
            </a:r>
            <a:endParaRPr lang="en-US" altLang="zh-CN" sz="1800" dirty="0" smtClean="0">
              <a:solidFill>
                <a:srgbClr val="51597B"/>
              </a:solidFill>
            </a:endParaRPr>
          </a:p>
          <a:p>
            <a:pPr lvl="0">
              <a:lnSpc>
                <a:spcPct val="130000"/>
              </a:lnSpc>
            </a:pPr>
            <a:endParaRPr lang="en-US" altLang="zh-CN" sz="1800" dirty="0">
              <a:solidFill>
                <a:srgbClr val="51597B"/>
              </a:solidFill>
            </a:endParaRPr>
          </a:p>
          <a:p>
            <a:pPr lvl="0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51597B"/>
                </a:solidFill>
              </a:rPr>
              <a:t>更适用于企业级、重量级、分布式的应用体系</a:t>
            </a:r>
            <a:endParaRPr lang="en-US" altLang="zh-CN" sz="1800" dirty="0" smtClean="0">
              <a:solidFill>
                <a:srgbClr val="51597B"/>
              </a:solidFill>
            </a:endParaRPr>
          </a:p>
          <a:p>
            <a:pPr lvl="0">
              <a:lnSpc>
                <a:spcPct val="130000"/>
              </a:lnSpc>
            </a:pPr>
            <a:endParaRPr lang="en-US" altLang="zh-CN" sz="1800" dirty="0">
              <a:solidFill>
                <a:srgbClr val="51597B"/>
              </a:solidFill>
            </a:endParaRPr>
          </a:p>
          <a:p>
            <a:pPr lvl="0">
              <a:lnSpc>
                <a:spcPct val="130000"/>
              </a:lnSpc>
            </a:pPr>
            <a:r>
              <a:rPr lang="zh-CN" altLang="en-US" sz="1800" dirty="0">
                <a:solidFill>
                  <a:srgbClr val="FF0000"/>
                </a:solidFill>
              </a:rPr>
              <a:t>可</a:t>
            </a:r>
            <a:r>
              <a:rPr lang="zh-CN" altLang="en-US" sz="1800" dirty="0" smtClean="0">
                <a:solidFill>
                  <a:srgbClr val="FF0000"/>
                </a:solidFill>
              </a:rPr>
              <a:t>扩展性很好，容易构建应用体系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0">
              <a:lnSpc>
                <a:spcPct val="130000"/>
              </a:lnSpc>
            </a:pPr>
            <a:endParaRPr lang="en-US" altLang="zh-CN" sz="1800" dirty="0" smtClean="0">
              <a:solidFill>
                <a:srgbClr val="51597B"/>
              </a:solidFill>
            </a:endParaRPr>
          </a:p>
          <a:p>
            <a:pPr lvl="0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51597B"/>
                </a:solidFill>
              </a:rPr>
              <a:t>开发工作较为繁杂</a:t>
            </a:r>
            <a:endParaRPr lang="en-US" altLang="zh-CN" sz="1800" dirty="0" smtClean="0">
              <a:solidFill>
                <a:srgbClr val="51597B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18197" y="216398"/>
            <a:ext cx="3918621" cy="763321"/>
            <a:chOff x="0" y="180328"/>
            <a:chExt cx="2938967" cy="636101"/>
          </a:xfrm>
        </p:grpSpPr>
        <p:sp>
          <p:nvSpPr>
            <p:cNvPr id="27" name="矩形 26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03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9412" y="282381"/>
              <a:ext cx="2409555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 smtClean="0">
                  <a:solidFill>
                    <a:srgbClr val="51597B"/>
                  </a:solidFill>
                </a:rPr>
                <a:t>选择</a:t>
              </a:r>
              <a:r>
                <a:rPr kumimoji="1" lang="en-US" altLang="zh-CN" sz="3200" b="1" dirty="0" smtClean="0">
                  <a:solidFill>
                    <a:srgbClr val="51597B"/>
                  </a:solidFill>
                </a:rPr>
                <a:t>MVC</a:t>
              </a:r>
              <a:r>
                <a:rPr kumimoji="1" lang="zh-CN" altLang="en-US" sz="3200" b="1" dirty="0" smtClean="0">
                  <a:solidFill>
                    <a:srgbClr val="51597B"/>
                  </a:solidFill>
                </a:rPr>
                <a:t>的原因</a:t>
              </a:r>
              <a:endParaRPr kumimoji="1" lang="zh-CN" altLang="en-US" sz="3200" b="1" dirty="0">
                <a:solidFill>
                  <a:srgbClr val="51597B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038386" y="1102183"/>
            <a:ext cx="3936532" cy="4742522"/>
            <a:chOff x="494547" y="1551020"/>
            <a:chExt cx="3023701" cy="1863297"/>
          </a:xfrm>
        </p:grpSpPr>
        <p:sp>
          <p:nvSpPr>
            <p:cNvPr id="32" name="矩形 31"/>
            <p:cNvSpPr/>
            <p:nvPr/>
          </p:nvSpPr>
          <p:spPr>
            <a:xfrm>
              <a:off x="494547" y="1588596"/>
              <a:ext cx="3023701" cy="18257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33" name="TextBox 29"/>
            <p:cNvSpPr txBox="1"/>
            <p:nvPr/>
          </p:nvSpPr>
          <p:spPr>
            <a:xfrm>
              <a:off x="494547" y="1551020"/>
              <a:ext cx="2979331" cy="284742"/>
            </a:xfrm>
            <a:prstGeom prst="rect">
              <a:avLst/>
            </a:prstGeom>
            <a:solidFill>
              <a:srgbClr val="67B2B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67" b="1" dirty="0">
                  <a:solidFill>
                    <a:schemeClr val="bg1"/>
                  </a:solidFill>
                </a:rPr>
                <a:t>SOA</a:t>
              </a:r>
              <a:endParaRPr lang="zh-CN" altLang="en-US" sz="1867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5218609" y="1791288"/>
            <a:ext cx="3698544" cy="405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800" dirty="0" smtClean="0">
                <a:solidFill>
                  <a:srgbClr val="FF0000"/>
                </a:solidFill>
              </a:rPr>
              <a:t>M</a:t>
            </a:r>
            <a:r>
              <a:rPr lang="zh-CN" altLang="en-US" sz="1800" dirty="0" smtClean="0">
                <a:solidFill>
                  <a:srgbClr val="FF0000"/>
                </a:solidFill>
              </a:rPr>
              <a:t>、</a:t>
            </a:r>
            <a:r>
              <a:rPr lang="en-US" altLang="zh-CN" sz="1800" dirty="0" smtClean="0">
                <a:solidFill>
                  <a:srgbClr val="FF0000"/>
                </a:solidFill>
              </a:rPr>
              <a:t>V</a:t>
            </a:r>
            <a:r>
              <a:rPr lang="zh-CN" altLang="en-US" sz="1800" dirty="0" smtClean="0">
                <a:solidFill>
                  <a:srgbClr val="FF0000"/>
                </a:solidFill>
              </a:rPr>
              <a:t>、</a:t>
            </a:r>
            <a:r>
              <a:rPr lang="en-US" altLang="zh-CN" sz="1800" dirty="0" smtClean="0">
                <a:solidFill>
                  <a:srgbClr val="FF0000"/>
                </a:solidFill>
              </a:rPr>
              <a:t>C</a:t>
            </a:r>
            <a:r>
              <a:rPr lang="zh-CN" altLang="en-US" sz="1800" dirty="0" smtClean="0">
                <a:solidFill>
                  <a:srgbClr val="FF0000"/>
                </a:solidFill>
              </a:rPr>
              <a:t>之间灵活的通信关系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0">
              <a:lnSpc>
                <a:spcPct val="130000"/>
              </a:lnSpc>
            </a:pPr>
            <a:endParaRPr lang="en-US" altLang="zh-CN" sz="1800" dirty="0">
              <a:solidFill>
                <a:srgbClr val="51597B"/>
              </a:solidFill>
            </a:endParaRPr>
          </a:p>
          <a:p>
            <a:pPr lvl="0">
              <a:lnSpc>
                <a:spcPct val="130000"/>
              </a:lnSpc>
            </a:pPr>
            <a:endParaRPr lang="en-US" altLang="zh-CN" sz="1800" dirty="0" smtClean="0">
              <a:solidFill>
                <a:srgbClr val="51597B"/>
              </a:solidFill>
            </a:endParaRPr>
          </a:p>
          <a:p>
            <a:pPr lvl="0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51597B"/>
                </a:solidFill>
              </a:rPr>
              <a:t>低耦合、易变更</a:t>
            </a:r>
            <a:endParaRPr lang="en-US" altLang="zh-CN" sz="1800" dirty="0" smtClean="0">
              <a:solidFill>
                <a:srgbClr val="51597B"/>
              </a:solidFill>
            </a:endParaRPr>
          </a:p>
          <a:p>
            <a:pPr lvl="0">
              <a:lnSpc>
                <a:spcPct val="130000"/>
              </a:lnSpc>
            </a:pPr>
            <a:endParaRPr lang="en-US" altLang="zh-CN" sz="1800" dirty="0" smtClean="0">
              <a:solidFill>
                <a:srgbClr val="51597B"/>
              </a:solidFill>
            </a:endParaRPr>
          </a:p>
          <a:p>
            <a:pPr lvl="0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51597B"/>
                </a:solidFill>
              </a:rPr>
              <a:t>成熟的设计模式，在大小项目中均有不错的实践</a:t>
            </a:r>
            <a:endParaRPr lang="en-US" altLang="zh-CN" sz="1800" dirty="0" smtClean="0">
              <a:solidFill>
                <a:srgbClr val="51597B"/>
              </a:solidFill>
            </a:endParaRPr>
          </a:p>
          <a:p>
            <a:pPr lvl="0">
              <a:lnSpc>
                <a:spcPct val="130000"/>
              </a:lnSpc>
            </a:pPr>
            <a:endParaRPr lang="en-US" altLang="zh-CN" sz="1800" dirty="0">
              <a:solidFill>
                <a:srgbClr val="51597B"/>
              </a:solidFill>
            </a:endParaRPr>
          </a:p>
          <a:p>
            <a:pPr lvl="0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51597B"/>
                </a:solidFill>
              </a:rPr>
              <a:t>可扩展性较弱</a:t>
            </a:r>
            <a:endParaRPr lang="en-US" altLang="zh-CN" sz="1800" dirty="0" smtClean="0">
              <a:solidFill>
                <a:srgbClr val="51597B"/>
              </a:solidFill>
            </a:endParaRPr>
          </a:p>
          <a:p>
            <a:pPr lvl="0">
              <a:lnSpc>
                <a:spcPct val="130000"/>
              </a:lnSpc>
            </a:pPr>
            <a:endParaRPr lang="en-US" altLang="zh-CN" sz="1800" dirty="0">
              <a:solidFill>
                <a:srgbClr val="51597B"/>
              </a:solidFill>
            </a:endParaRPr>
          </a:p>
          <a:p>
            <a:pPr lvl="0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FF0000"/>
                </a:solidFill>
              </a:rPr>
              <a:t>容易掌握，开发快速</a:t>
            </a:r>
            <a:endParaRPr lang="en-US" altLang="zh-CN" sz="1800" dirty="0" smtClean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0142" y="5844919"/>
            <a:ext cx="8817011" cy="1187208"/>
          </a:xfrm>
          <a:prstGeom prst="rect">
            <a:avLst/>
          </a:prstGeom>
          <a:solidFill>
            <a:srgbClr val="6BAFD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1333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8699" y="5947381"/>
            <a:ext cx="85158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FFFFFF"/>
                </a:solidFill>
                <a:cs typeface="Arial" panose="020B0604020202020204" pitchFamily="34" charset="0"/>
              </a:rPr>
              <a:t>项目实际：学校使用，单独的系统，不构成应用体系，未来也没有开发配套系统的需要。</a:t>
            </a:r>
            <a:r>
              <a:rPr lang="en-US" altLang="zh-CN" sz="2000" dirty="0" smtClean="0">
                <a:solidFill>
                  <a:srgbClr val="FFFFFF"/>
                </a:solidFill>
                <a:cs typeface="Arial" panose="020B0604020202020204" pitchFamily="34" charset="0"/>
              </a:rPr>
              <a:t>——</a:t>
            </a:r>
            <a:r>
              <a:rPr lang="zh-CN" altLang="en-US" sz="2000" dirty="0" smtClean="0">
                <a:solidFill>
                  <a:srgbClr val="FFFFFF"/>
                </a:solidFill>
                <a:cs typeface="Arial" panose="020B0604020202020204" pitchFamily="34" charset="0"/>
              </a:rPr>
              <a:t>可扩展性的意义不大，简单快速才重要</a:t>
            </a:r>
            <a:endParaRPr lang="zh-CN" altLang="en-US" sz="2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606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41052">
        <p:fade/>
      </p:transition>
    </mc:Choice>
    <mc:Fallback>
      <p:transition spd="med" advTm="14105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72543" y="1042879"/>
            <a:ext cx="4031601" cy="2484396"/>
            <a:chOff x="494547" y="1551020"/>
            <a:chExt cx="3023701" cy="1863297"/>
          </a:xfrm>
        </p:grpSpPr>
        <p:sp>
          <p:nvSpPr>
            <p:cNvPr id="59" name="矩形 58"/>
            <p:cNvSpPr/>
            <p:nvPr/>
          </p:nvSpPr>
          <p:spPr>
            <a:xfrm>
              <a:off x="494547" y="1588596"/>
              <a:ext cx="3023701" cy="18257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60" name="TextBox 29"/>
            <p:cNvSpPr txBox="1"/>
            <p:nvPr/>
          </p:nvSpPr>
          <p:spPr>
            <a:xfrm>
              <a:off x="494547" y="1551020"/>
              <a:ext cx="2979331" cy="284742"/>
            </a:xfrm>
            <a:prstGeom prst="rect">
              <a:avLst/>
            </a:prstGeom>
            <a:solidFill>
              <a:srgbClr val="67B2B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67" b="1" dirty="0">
                  <a:solidFill>
                    <a:schemeClr val="bg1"/>
                  </a:solidFill>
                </a:rPr>
                <a:t>数据加密</a:t>
              </a:r>
            </a:p>
          </p:txBody>
        </p:sp>
      </p:grpSp>
      <p:sp>
        <p:nvSpPr>
          <p:cNvPr id="61" name="矩形 60"/>
          <p:cNvSpPr/>
          <p:nvPr/>
        </p:nvSpPr>
        <p:spPr>
          <a:xfrm>
            <a:off x="380783" y="1534541"/>
            <a:ext cx="3571256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800" dirty="0">
                <a:solidFill>
                  <a:srgbClr val="51597B"/>
                </a:solidFill>
              </a:rPr>
              <a:t>用户数据加密存储，密钥数据易于维护</a:t>
            </a:r>
            <a:endParaRPr lang="en-US" altLang="zh-CN" sz="1800" dirty="0">
              <a:solidFill>
                <a:srgbClr val="51597B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712086"/>
            <a:ext cx="9144000" cy="145915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0" y="0"/>
            <a:ext cx="4173498" cy="763321"/>
            <a:chOff x="0" y="180328"/>
            <a:chExt cx="3130124" cy="636101"/>
          </a:xfrm>
        </p:grpSpPr>
        <p:sp>
          <p:nvSpPr>
            <p:cNvPr id="27" name="矩形 26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03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9412" y="282381"/>
              <a:ext cx="2600712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rgbClr val="51597B"/>
                  </a:solidFill>
                </a:rPr>
                <a:t>设计决策：安全性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842807"/>
            <a:ext cx="9033450" cy="248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30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1809">
        <p:fade/>
      </p:transition>
    </mc:Choice>
    <mc:Fallback>
      <p:transition spd="med" advTm="1180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86483" y="964262"/>
            <a:ext cx="3398293" cy="2484396"/>
            <a:chOff x="494547" y="1551020"/>
            <a:chExt cx="3023701" cy="1863297"/>
          </a:xfrm>
        </p:grpSpPr>
        <p:sp>
          <p:nvSpPr>
            <p:cNvPr id="59" name="矩形 58"/>
            <p:cNvSpPr/>
            <p:nvPr/>
          </p:nvSpPr>
          <p:spPr>
            <a:xfrm>
              <a:off x="494547" y="1588596"/>
              <a:ext cx="3023701" cy="18257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60" name="TextBox 29"/>
            <p:cNvSpPr txBox="1"/>
            <p:nvPr/>
          </p:nvSpPr>
          <p:spPr>
            <a:xfrm>
              <a:off x="494547" y="1551020"/>
              <a:ext cx="2979331" cy="284742"/>
            </a:xfrm>
            <a:prstGeom prst="rect">
              <a:avLst/>
            </a:prstGeom>
            <a:solidFill>
              <a:srgbClr val="67B2B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67" b="1" dirty="0">
                  <a:solidFill>
                    <a:schemeClr val="bg1"/>
                  </a:solidFill>
                </a:rPr>
                <a:t>DDOS</a:t>
              </a:r>
              <a:r>
                <a:rPr lang="zh-CN" altLang="en-US" sz="1867" b="1" dirty="0">
                  <a:solidFill>
                    <a:schemeClr val="bg1"/>
                  </a:solidFill>
                </a:rPr>
                <a:t>攻击防御</a:t>
              </a:r>
            </a:p>
          </p:txBody>
        </p:sp>
      </p:grpSp>
      <p:sp>
        <p:nvSpPr>
          <p:cNvPr id="61" name="矩形 60"/>
          <p:cNvSpPr/>
          <p:nvPr/>
        </p:nvSpPr>
        <p:spPr>
          <a:xfrm>
            <a:off x="1" y="1465146"/>
            <a:ext cx="3571256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800" dirty="0">
                <a:solidFill>
                  <a:srgbClr val="51597B"/>
                </a:solidFill>
              </a:rPr>
              <a:t>学生防范意识淡薄，容易出现大量肉鸡对系统发起拒绝服务攻击，降低系统可用性。此处采用免费的黑洞</a:t>
            </a:r>
            <a:r>
              <a:rPr lang="en-US" altLang="zh-CN" sz="1800" dirty="0">
                <a:solidFill>
                  <a:srgbClr val="51597B"/>
                </a:solidFill>
              </a:rPr>
              <a:t>DDOS</a:t>
            </a:r>
            <a:r>
              <a:rPr lang="zh-CN" altLang="en-US" sz="1800" dirty="0">
                <a:solidFill>
                  <a:srgbClr val="51597B"/>
                </a:solidFill>
              </a:rPr>
              <a:t>防火墙。</a:t>
            </a:r>
            <a:endParaRPr lang="en-US" altLang="zh-CN" sz="1800" dirty="0">
              <a:solidFill>
                <a:srgbClr val="51597B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1524000" y="6712086"/>
            <a:ext cx="12192000" cy="145915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0" y="0"/>
            <a:ext cx="4173498" cy="763321"/>
            <a:chOff x="0" y="180328"/>
            <a:chExt cx="3130124" cy="636101"/>
          </a:xfrm>
        </p:grpSpPr>
        <p:sp>
          <p:nvSpPr>
            <p:cNvPr id="27" name="矩形 26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03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9412" y="282381"/>
              <a:ext cx="2600712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rgbClr val="51597B"/>
                  </a:solidFill>
                </a:rPr>
                <a:t>设计决策：可用性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412" y="2739417"/>
            <a:ext cx="6119588" cy="386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7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6769">
        <p:fade/>
      </p:transition>
    </mc:Choice>
    <mc:Fallback>
      <p:transition spd="med" advTm="2676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91704" y="1413862"/>
            <a:ext cx="3694555" cy="4100761"/>
            <a:chOff x="494547" y="1551020"/>
            <a:chExt cx="3023701" cy="1863297"/>
          </a:xfrm>
        </p:grpSpPr>
        <p:sp>
          <p:nvSpPr>
            <p:cNvPr id="59" name="矩形 58"/>
            <p:cNvSpPr/>
            <p:nvPr/>
          </p:nvSpPr>
          <p:spPr>
            <a:xfrm>
              <a:off x="494547" y="1588596"/>
              <a:ext cx="3023701" cy="18257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60" name="TextBox 29"/>
            <p:cNvSpPr txBox="1"/>
            <p:nvPr/>
          </p:nvSpPr>
          <p:spPr>
            <a:xfrm>
              <a:off x="494547" y="1551020"/>
              <a:ext cx="2979331" cy="172507"/>
            </a:xfrm>
            <a:prstGeom prst="rect">
              <a:avLst/>
            </a:prstGeom>
            <a:solidFill>
              <a:srgbClr val="67B2B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67" b="1" dirty="0">
                  <a:solidFill>
                    <a:schemeClr val="bg1"/>
                  </a:solidFill>
                </a:rPr>
                <a:t>心跳监测机制</a:t>
              </a:r>
            </a:p>
          </p:txBody>
        </p:sp>
      </p:grpSp>
      <p:sp>
        <p:nvSpPr>
          <p:cNvPr id="61" name="矩形 60"/>
          <p:cNvSpPr/>
          <p:nvPr/>
        </p:nvSpPr>
        <p:spPr>
          <a:xfrm>
            <a:off x="462753" y="2102233"/>
            <a:ext cx="3571256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800" dirty="0">
                <a:solidFill>
                  <a:srgbClr val="51597B"/>
                </a:solidFill>
              </a:rPr>
              <a:t>热门讲座报名时可能导致选课模块崩溃，故设置备份，以心跳机制监测其工作状态，如果心跳中断则启用备用模块，主模块重启直至恢复正常。</a:t>
            </a:r>
            <a:endParaRPr lang="en-US" altLang="zh-CN" sz="1800" dirty="0">
              <a:solidFill>
                <a:srgbClr val="51597B"/>
              </a:solidFill>
            </a:endParaRPr>
          </a:p>
          <a:p>
            <a:pPr lvl="0">
              <a:lnSpc>
                <a:spcPct val="130000"/>
              </a:lnSpc>
            </a:pPr>
            <a:r>
              <a:rPr lang="zh-CN" altLang="en-US" sz="1800" dirty="0">
                <a:solidFill>
                  <a:srgbClr val="51597B"/>
                </a:solidFill>
              </a:rPr>
              <a:t>这一过程对外部是透明的。</a:t>
            </a:r>
            <a:endParaRPr lang="en-US" altLang="zh-CN" sz="1800" dirty="0">
              <a:solidFill>
                <a:srgbClr val="51597B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1524000" y="6712086"/>
            <a:ext cx="12192000" cy="145915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0" y="0"/>
            <a:ext cx="4173498" cy="763321"/>
            <a:chOff x="0" y="180328"/>
            <a:chExt cx="3130124" cy="636101"/>
          </a:xfrm>
        </p:grpSpPr>
        <p:sp>
          <p:nvSpPr>
            <p:cNvPr id="27" name="矩形 26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03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9412" y="282381"/>
              <a:ext cx="2600712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rgbClr val="51597B"/>
                  </a:solidFill>
                </a:rPr>
                <a:t>设计决策：可用性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092" y="216398"/>
            <a:ext cx="4914959" cy="649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50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662">
        <p:fade/>
      </p:transition>
    </mc:Choice>
    <mc:Fallback>
      <p:transition spd="med" advTm="2066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1495199"/>
            <a:ext cx="2914893" cy="3936609"/>
            <a:chOff x="494547" y="1551020"/>
            <a:chExt cx="3023701" cy="1863297"/>
          </a:xfrm>
        </p:grpSpPr>
        <p:sp>
          <p:nvSpPr>
            <p:cNvPr id="59" name="矩形 58"/>
            <p:cNvSpPr/>
            <p:nvPr/>
          </p:nvSpPr>
          <p:spPr>
            <a:xfrm>
              <a:off x="494547" y="1588596"/>
              <a:ext cx="3023701" cy="18257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60" name="TextBox 29"/>
            <p:cNvSpPr txBox="1"/>
            <p:nvPr/>
          </p:nvSpPr>
          <p:spPr>
            <a:xfrm>
              <a:off x="494547" y="1551020"/>
              <a:ext cx="2979331" cy="284742"/>
            </a:xfrm>
            <a:prstGeom prst="rect">
              <a:avLst/>
            </a:prstGeom>
            <a:solidFill>
              <a:srgbClr val="67B2B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67" b="1" dirty="0">
                  <a:solidFill>
                    <a:schemeClr val="bg1"/>
                  </a:solidFill>
                </a:rPr>
                <a:t>校内校外双线接入</a:t>
              </a:r>
            </a:p>
          </p:txBody>
        </p:sp>
      </p:grpSp>
      <p:sp>
        <p:nvSpPr>
          <p:cNvPr id="61" name="矩形 60"/>
          <p:cNvSpPr/>
          <p:nvPr/>
        </p:nvSpPr>
        <p:spPr>
          <a:xfrm>
            <a:off x="1" y="2446868"/>
            <a:ext cx="2914892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800" dirty="0">
                <a:solidFill>
                  <a:srgbClr val="51597B"/>
                </a:solidFill>
              </a:rPr>
              <a:t>用户向</a:t>
            </a:r>
            <a:r>
              <a:rPr lang="en-US" altLang="zh-CN" sz="1800" dirty="0" err="1">
                <a:solidFill>
                  <a:srgbClr val="51597B"/>
                </a:solidFill>
              </a:rPr>
              <a:t>ProxyManager</a:t>
            </a:r>
            <a:r>
              <a:rPr lang="zh-CN" altLang="en-US" sz="1800" dirty="0">
                <a:solidFill>
                  <a:srgbClr val="51597B"/>
                </a:solidFill>
              </a:rPr>
              <a:t>请求接入点，</a:t>
            </a:r>
            <a:r>
              <a:rPr lang="en-US" altLang="zh-CN" sz="1800" dirty="0" err="1">
                <a:solidFill>
                  <a:srgbClr val="51597B"/>
                </a:solidFill>
              </a:rPr>
              <a:t>ProxyManager</a:t>
            </a:r>
            <a:r>
              <a:rPr lang="zh-CN" altLang="en-US" sz="1800" dirty="0">
                <a:solidFill>
                  <a:srgbClr val="51597B"/>
                </a:solidFill>
              </a:rPr>
              <a:t>根据情况分配接入点，区分校内校外网络，充分利用高速内网资源。</a:t>
            </a:r>
            <a:endParaRPr lang="en-US" altLang="zh-CN" sz="1800" dirty="0">
              <a:solidFill>
                <a:srgbClr val="51597B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0" y="0"/>
            <a:ext cx="3763130" cy="1101193"/>
            <a:chOff x="0" y="180328"/>
            <a:chExt cx="2822348" cy="917661"/>
          </a:xfrm>
        </p:grpSpPr>
        <p:sp>
          <p:nvSpPr>
            <p:cNvPr id="27" name="矩形 26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03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9412" y="282381"/>
              <a:ext cx="2292936" cy="815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rgbClr val="51597B"/>
                  </a:solidFill>
                </a:rPr>
                <a:t>设计决策：</a:t>
              </a:r>
              <a:r>
                <a:rPr kumimoji="1" lang="zh-CN" altLang="en-US" sz="3200" b="1" dirty="0" smtClean="0">
                  <a:solidFill>
                    <a:srgbClr val="51597B"/>
                  </a:solidFill>
                </a:rPr>
                <a:t>性能</a:t>
              </a:r>
              <a:endParaRPr kumimoji="1" lang="en-US" altLang="zh-CN" sz="3200" b="1" dirty="0" smtClean="0">
                <a:solidFill>
                  <a:srgbClr val="51597B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kumimoji="1" lang="zh-CN" altLang="en-US" sz="3200" b="1" dirty="0" smtClean="0">
                  <a:solidFill>
                    <a:srgbClr val="51597B"/>
                  </a:solidFill>
                </a:rPr>
                <a:t>（</a:t>
              </a:r>
              <a:r>
                <a:rPr kumimoji="1" lang="zh-CN" altLang="en-US" sz="3200" b="1" dirty="0">
                  <a:solidFill>
                    <a:srgbClr val="51597B"/>
                  </a:solidFill>
                </a:rPr>
                <a:t>负载）</a:t>
              </a: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170" y="657994"/>
            <a:ext cx="6294662" cy="620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49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4096">
        <p:fade/>
      </p:transition>
    </mc:Choice>
    <mc:Fallback>
      <p:transition spd="med" advTm="5409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67534" y="5143501"/>
            <a:ext cx="4139589" cy="1164117"/>
          </a:xfrm>
          <a:prstGeom prst="rect">
            <a:avLst/>
          </a:prstGeom>
          <a:solidFill>
            <a:srgbClr val="ECBF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" name="平行四边形 7"/>
          <p:cNvSpPr/>
          <p:nvPr/>
        </p:nvSpPr>
        <p:spPr>
          <a:xfrm>
            <a:off x="4667534" y="4593119"/>
            <a:ext cx="2513017" cy="550383"/>
          </a:xfrm>
          <a:prstGeom prst="parallelogram">
            <a:avLst>
              <a:gd name="adj" fmla="val 117803"/>
            </a:avLst>
          </a:prstGeom>
          <a:solidFill>
            <a:srgbClr val="3E8E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平行四边形 8"/>
          <p:cNvSpPr/>
          <p:nvPr/>
        </p:nvSpPr>
        <p:spPr>
          <a:xfrm>
            <a:off x="6248800" y="6307616"/>
            <a:ext cx="2558323" cy="550383"/>
          </a:xfrm>
          <a:prstGeom prst="parallelogram">
            <a:avLst>
              <a:gd name="adj" fmla="val 117803"/>
            </a:avLst>
          </a:prstGeom>
          <a:solidFill>
            <a:srgbClr val="D899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" name="矩形 1"/>
          <p:cNvSpPr/>
          <p:nvPr/>
        </p:nvSpPr>
        <p:spPr>
          <a:xfrm>
            <a:off x="159123" y="53166"/>
            <a:ext cx="4013775" cy="1164117"/>
          </a:xfrm>
          <a:prstGeom prst="rect">
            <a:avLst/>
          </a:prstGeom>
          <a:solidFill>
            <a:srgbClr val="6BAF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矩形 2"/>
          <p:cNvSpPr/>
          <p:nvPr/>
        </p:nvSpPr>
        <p:spPr>
          <a:xfrm>
            <a:off x="1425111" y="1756294"/>
            <a:ext cx="4138222" cy="1164117"/>
          </a:xfrm>
          <a:prstGeom prst="rect">
            <a:avLst/>
          </a:prstGeom>
          <a:solidFill>
            <a:srgbClr val="EE4B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矩形 3"/>
          <p:cNvSpPr/>
          <p:nvPr/>
        </p:nvSpPr>
        <p:spPr>
          <a:xfrm>
            <a:off x="3007571" y="3429003"/>
            <a:ext cx="4172980" cy="1164117"/>
          </a:xfrm>
          <a:prstGeom prst="rect">
            <a:avLst/>
          </a:prstGeom>
          <a:solidFill>
            <a:srgbClr val="67B2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平行四边形 5"/>
          <p:cNvSpPr/>
          <p:nvPr/>
        </p:nvSpPr>
        <p:spPr>
          <a:xfrm>
            <a:off x="1416942" y="1206540"/>
            <a:ext cx="2755956" cy="550383"/>
          </a:xfrm>
          <a:prstGeom prst="parallelogram">
            <a:avLst>
              <a:gd name="adj" fmla="val 117803"/>
            </a:avLst>
          </a:prstGeom>
          <a:solidFill>
            <a:srgbClr val="2686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平行四边形 6"/>
          <p:cNvSpPr/>
          <p:nvPr/>
        </p:nvSpPr>
        <p:spPr>
          <a:xfrm>
            <a:off x="3007571" y="2901862"/>
            <a:ext cx="2583361" cy="550383"/>
          </a:xfrm>
          <a:prstGeom prst="parallelogram">
            <a:avLst>
              <a:gd name="adj" fmla="val 117803"/>
            </a:avLst>
          </a:prstGeom>
          <a:solidFill>
            <a:srgbClr val="D903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17" name="组 16"/>
          <p:cNvGrpSpPr/>
          <p:nvPr/>
        </p:nvGrpSpPr>
        <p:grpSpPr>
          <a:xfrm>
            <a:off x="302244" y="39092"/>
            <a:ext cx="3715707" cy="1323438"/>
            <a:chOff x="107341" y="-11728"/>
            <a:chExt cx="3955377" cy="1102865"/>
          </a:xfrm>
        </p:grpSpPr>
        <p:sp>
          <p:nvSpPr>
            <p:cNvPr id="14" name="矩形 13"/>
            <p:cNvSpPr/>
            <p:nvPr/>
          </p:nvSpPr>
          <p:spPr>
            <a:xfrm>
              <a:off x="107341" y="-11728"/>
              <a:ext cx="565299" cy="1102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8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" name="文本框 8"/>
            <p:cNvSpPr txBox="1"/>
            <p:nvPr/>
          </p:nvSpPr>
          <p:spPr>
            <a:xfrm>
              <a:off x="729632" y="153902"/>
              <a:ext cx="3333086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200" dirty="0">
                  <a:solidFill>
                    <a:srgbClr val="FFFFFF"/>
                  </a:solidFill>
                  <a:latin typeface="Century Gothic"/>
                  <a:ea typeface="微软雅黑"/>
                </a:rPr>
                <a:t>用户需求</a:t>
              </a: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1559602" y="1705577"/>
            <a:ext cx="3830912" cy="1323438"/>
            <a:chOff x="107341" y="-11728"/>
            <a:chExt cx="3955377" cy="1102865"/>
          </a:xfrm>
        </p:grpSpPr>
        <p:sp>
          <p:nvSpPr>
            <p:cNvPr id="19" name="矩形 18"/>
            <p:cNvSpPr/>
            <p:nvPr/>
          </p:nvSpPr>
          <p:spPr>
            <a:xfrm>
              <a:off x="107341" y="-11728"/>
              <a:ext cx="565299" cy="1102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80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" name="文本框 8"/>
            <p:cNvSpPr txBox="1"/>
            <p:nvPr/>
          </p:nvSpPr>
          <p:spPr>
            <a:xfrm>
              <a:off x="729632" y="153902"/>
              <a:ext cx="3333086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200" dirty="0">
                  <a:solidFill>
                    <a:srgbClr val="FFFFFF"/>
                  </a:solidFill>
                  <a:latin typeface="Century Gothic"/>
                  <a:ea typeface="微软雅黑"/>
                </a:rPr>
                <a:t>产品功能</a:t>
              </a: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3173549" y="3422965"/>
            <a:ext cx="3863089" cy="1323438"/>
            <a:chOff x="107341" y="-11728"/>
            <a:chExt cx="3955377" cy="1102865"/>
          </a:xfrm>
        </p:grpSpPr>
        <p:sp>
          <p:nvSpPr>
            <p:cNvPr id="23" name="矩形 22"/>
            <p:cNvSpPr/>
            <p:nvPr/>
          </p:nvSpPr>
          <p:spPr>
            <a:xfrm>
              <a:off x="107341" y="-11728"/>
              <a:ext cx="565299" cy="1102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80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文本框 8"/>
            <p:cNvSpPr txBox="1"/>
            <p:nvPr/>
          </p:nvSpPr>
          <p:spPr>
            <a:xfrm>
              <a:off x="729632" y="153902"/>
              <a:ext cx="3333086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200" dirty="0">
                  <a:solidFill>
                    <a:srgbClr val="FFFFFF"/>
                  </a:solidFill>
                  <a:latin typeface="Century Gothic"/>
                  <a:ea typeface="微软雅黑"/>
                </a:rPr>
                <a:t>架构设计</a:t>
              </a:r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4837585" y="5122017"/>
            <a:ext cx="3832178" cy="1323438"/>
            <a:chOff x="107341" y="-11728"/>
            <a:chExt cx="3955377" cy="1102865"/>
          </a:xfrm>
        </p:grpSpPr>
        <p:sp>
          <p:nvSpPr>
            <p:cNvPr id="27" name="矩形 26"/>
            <p:cNvSpPr/>
            <p:nvPr/>
          </p:nvSpPr>
          <p:spPr>
            <a:xfrm>
              <a:off x="107341" y="-11728"/>
              <a:ext cx="565299" cy="1102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80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9" name="文本框 8"/>
            <p:cNvSpPr txBox="1"/>
            <p:nvPr/>
          </p:nvSpPr>
          <p:spPr>
            <a:xfrm>
              <a:off x="729632" y="153902"/>
              <a:ext cx="3333086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200" dirty="0">
                  <a:solidFill>
                    <a:srgbClr val="FFFFFF"/>
                  </a:solidFill>
                  <a:latin typeface="Century Gothic"/>
                  <a:ea typeface="微软雅黑"/>
                </a:rPr>
                <a:t>原型展示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9711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5595">
        <p14:flythrough/>
      </p:transition>
    </mc:Choice>
    <mc:Fallback>
      <p:transition spd="slow" advTm="559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 25"/>
          <p:cNvGrpSpPr/>
          <p:nvPr/>
        </p:nvGrpSpPr>
        <p:grpSpPr>
          <a:xfrm>
            <a:off x="0" y="-19278"/>
            <a:ext cx="5404604" cy="763321"/>
            <a:chOff x="0" y="180328"/>
            <a:chExt cx="4053454" cy="636101"/>
          </a:xfrm>
        </p:grpSpPr>
        <p:sp>
          <p:nvSpPr>
            <p:cNvPr id="27" name="矩形 26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03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9412" y="282381"/>
              <a:ext cx="3524042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rgbClr val="51597B"/>
                  </a:solidFill>
                </a:rPr>
                <a:t>设计决策：性能（负载）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949" y="3034809"/>
            <a:ext cx="6701051" cy="3859088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-63830" y="961019"/>
            <a:ext cx="2584769" cy="3677680"/>
            <a:chOff x="494547" y="1551020"/>
            <a:chExt cx="3023701" cy="1863297"/>
          </a:xfrm>
        </p:grpSpPr>
        <p:sp>
          <p:nvSpPr>
            <p:cNvPr id="14" name="矩形 13"/>
            <p:cNvSpPr/>
            <p:nvPr/>
          </p:nvSpPr>
          <p:spPr>
            <a:xfrm>
              <a:off x="494547" y="1588596"/>
              <a:ext cx="3023701" cy="18257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5" name="TextBox 29"/>
            <p:cNvSpPr txBox="1"/>
            <p:nvPr/>
          </p:nvSpPr>
          <p:spPr>
            <a:xfrm>
              <a:off x="494547" y="1551020"/>
              <a:ext cx="2979331" cy="192353"/>
            </a:xfrm>
            <a:prstGeom prst="rect">
              <a:avLst/>
            </a:prstGeom>
            <a:solidFill>
              <a:srgbClr val="67B2B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67" b="1" dirty="0">
                  <a:solidFill>
                    <a:schemeClr val="bg1"/>
                  </a:solidFill>
                </a:rPr>
                <a:t>借鉴</a:t>
              </a:r>
              <a:r>
                <a:rPr lang="en-US" altLang="zh-CN" sz="1867" b="1" dirty="0">
                  <a:solidFill>
                    <a:schemeClr val="bg1"/>
                  </a:solidFill>
                </a:rPr>
                <a:t>YY</a:t>
              </a:r>
              <a:r>
                <a:rPr lang="zh-CN" altLang="en-US" sz="1867" b="1" dirty="0">
                  <a:solidFill>
                    <a:schemeClr val="bg1"/>
                  </a:solidFill>
                </a:rPr>
                <a:t>直播间架构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144411" y="1452681"/>
            <a:ext cx="2195210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800" dirty="0">
                <a:solidFill>
                  <a:srgbClr val="51597B"/>
                </a:solidFill>
              </a:rPr>
              <a:t>区分不同网络：校内网、校外网，充分利用高速内网资源</a:t>
            </a:r>
            <a:endParaRPr lang="en-US" altLang="zh-CN" sz="1800" dirty="0">
              <a:solidFill>
                <a:srgbClr val="51597B"/>
              </a:solidFill>
            </a:endParaRPr>
          </a:p>
          <a:p>
            <a:pPr lvl="0">
              <a:lnSpc>
                <a:spcPct val="130000"/>
              </a:lnSpc>
            </a:pPr>
            <a:r>
              <a:rPr lang="zh-CN" altLang="en-US" sz="1800" dirty="0">
                <a:solidFill>
                  <a:srgbClr val="51597B"/>
                </a:solidFill>
              </a:rPr>
              <a:t>用</a:t>
            </a:r>
            <a:r>
              <a:rPr lang="en-US" altLang="zh-CN" sz="1800" dirty="0" err="1">
                <a:solidFill>
                  <a:srgbClr val="51597B"/>
                </a:solidFill>
              </a:rPr>
              <a:t>ProxyManager</a:t>
            </a:r>
            <a:r>
              <a:rPr lang="zh-CN" altLang="en-US" sz="1800" dirty="0">
                <a:solidFill>
                  <a:srgbClr val="51597B"/>
                </a:solidFill>
              </a:rPr>
              <a:t>统一管理接入点资源，对客户端屏蔽接入点细节</a:t>
            </a:r>
          </a:p>
        </p:txBody>
      </p:sp>
    </p:spTree>
    <p:extLst>
      <p:ext uri="{BB962C8B-B14F-4D97-AF65-F5344CB8AC3E}">
        <p14:creationId xmlns:p14="http://schemas.microsoft.com/office/powerpoint/2010/main" val="679562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121">
        <p:fade/>
      </p:transition>
    </mc:Choice>
    <mc:Fallback>
      <p:transition spd="med" advTm="3012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462818" y="566772"/>
            <a:ext cx="4728565" cy="2817872"/>
            <a:chOff x="494547" y="1551020"/>
            <a:chExt cx="3023701" cy="1863297"/>
          </a:xfrm>
        </p:grpSpPr>
        <p:sp>
          <p:nvSpPr>
            <p:cNvPr id="59" name="矩形 58"/>
            <p:cNvSpPr/>
            <p:nvPr/>
          </p:nvSpPr>
          <p:spPr>
            <a:xfrm>
              <a:off x="494547" y="1588596"/>
              <a:ext cx="3023701" cy="18257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60" name="TextBox 29"/>
            <p:cNvSpPr txBox="1"/>
            <p:nvPr/>
          </p:nvSpPr>
          <p:spPr>
            <a:xfrm>
              <a:off x="494547" y="1551020"/>
              <a:ext cx="2979331" cy="251045"/>
            </a:xfrm>
            <a:prstGeom prst="rect">
              <a:avLst/>
            </a:prstGeom>
            <a:solidFill>
              <a:srgbClr val="67B2B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67" b="1" dirty="0">
                  <a:solidFill>
                    <a:schemeClr val="bg1"/>
                  </a:solidFill>
                </a:rPr>
                <a:t>分布式数据库系统</a:t>
              </a:r>
            </a:p>
          </p:txBody>
        </p:sp>
      </p:grpSp>
      <p:sp>
        <p:nvSpPr>
          <p:cNvPr id="61" name="矩形 60"/>
          <p:cNvSpPr/>
          <p:nvPr/>
        </p:nvSpPr>
        <p:spPr>
          <a:xfrm>
            <a:off x="4643533" y="1235360"/>
            <a:ext cx="4478463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800" dirty="0">
                <a:solidFill>
                  <a:srgbClr val="51597B"/>
                </a:solidFill>
              </a:rPr>
              <a:t>使用</a:t>
            </a:r>
            <a:r>
              <a:rPr lang="en-US" altLang="zh-CN" sz="1800" dirty="0" err="1">
                <a:solidFill>
                  <a:srgbClr val="51597B"/>
                </a:solidFill>
              </a:rPr>
              <a:t>MyCat</a:t>
            </a:r>
            <a:r>
              <a:rPr lang="zh-CN" altLang="en-US" sz="1800" dirty="0">
                <a:solidFill>
                  <a:srgbClr val="51597B"/>
                </a:solidFill>
              </a:rPr>
              <a:t>（开源）配合</a:t>
            </a:r>
            <a:r>
              <a:rPr lang="en-US" altLang="zh-CN" sz="1800" dirty="0">
                <a:solidFill>
                  <a:srgbClr val="51597B"/>
                </a:solidFill>
              </a:rPr>
              <a:t>MySQL</a:t>
            </a:r>
            <a:r>
              <a:rPr lang="zh-CN" altLang="en-US" sz="1800" dirty="0">
                <a:solidFill>
                  <a:srgbClr val="51597B"/>
                </a:solidFill>
              </a:rPr>
              <a:t>组成分布式数据系统，追求高性价比，大容量</a:t>
            </a:r>
            <a:endParaRPr lang="en-US" altLang="zh-CN" sz="1800" dirty="0">
              <a:solidFill>
                <a:srgbClr val="51597B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0" y="-24152"/>
            <a:ext cx="5404604" cy="763321"/>
            <a:chOff x="0" y="180328"/>
            <a:chExt cx="4053454" cy="636101"/>
          </a:xfrm>
        </p:grpSpPr>
        <p:sp>
          <p:nvSpPr>
            <p:cNvPr id="27" name="矩形 26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03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9412" y="282381"/>
              <a:ext cx="3524042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rgbClr val="51597B"/>
                  </a:solidFill>
                </a:rPr>
                <a:t>设计决策：性能（容量）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805" y="2653554"/>
            <a:ext cx="7338578" cy="420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15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5772">
        <p:fade/>
      </p:transition>
    </mc:Choice>
    <mc:Fallback>
      <p:transition spd="med" advTm="2577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45333" y="1235513"/>
            <a:ext cx="5095408" cy="2817872"/>
            <a:chOff x="494547" y="1551020"/>
            <a:chExt cx="3023701" cy="1863297"/>
          </a:xfrm>
        </p:grpSpPr>
        <p:sp>
          <p:nvSpPr>
            <p:cNvPr id="59" name="矩形 58"/>
            <p:cNvSpPr/>
            <p:nvPr/>
          </p:nvSpPr>
          <p:spPr>
            <a:xfrm>
              <a:off x="494547" y="1588596"/>
              <a:ext cx="3023701" cy="18257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60" name="TextBox 29"/>
            <p:cNvSpPr txBox="1"/>
            <p:nvPr/>
          </p:nvSpPr>
          <p:spPr>
            <a:xfrm>
              <a:off x="494547" y="1551020"/>
              <a:ext cx="2979331" cy="251045"/>
            </a:xfrm>
            <a:prstGeom prst="rect">
              <a:avLst/>
            </a:prstGeom>
            <a:solidFill>
              <a:srgbClr val="67B2B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67" b="1" dirty="0">
                  <a:solidFill>
                    <a:schemeClr val="bg1"/>
                  </a:solidFill>
                </a:rPr>
                <a:t>分布式文件系统</a:t>
              </a:r>
            </a:p>
          </p:txBody>
        </p:sp>
      </p:grpSp>
      <p:sp>
        <p:nvSpPr>
          <p:cNvPr id="61" name="矩形 60"/>
          <p:cNvSpPr/>
          <p:nvPr/>
        </p:nvSpPr>
        <p:spPr>
          <a:xfrm>
            <a:off x="312464" y="1904101"/>
            <a:ext cx="4430991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800" dirty="0">
                <a:solidFill>
                  <a:srgbClr val="51597B"/>
                </a:solidFill>
              </a:rPr>
              <a:t>视频不适合用数据库存储，故使用</a:t>
            </a:r>
            <a:r>
              <a:rPr lang="en-US" altLang="zh-CN" sz="1800" dirty="0" err="1">
                <a:solidFill>
                  <a:srgbClr val="51597B"/>
                </a:solidFill>
              </a:rPr>
              <a:t>Gluster</a:t>
            </a:r>
            <a:r>
              <a:rPr lang="zh-CN" altLang="en-US" sz="1800" dirty="0">
                <a:solidFill>
                  <a:srgbClr val="51597B"/>
                </a:solidFill>
              </a:rPr>
              <a:t>分布式文件系统（开源），还是追求高性价比、大容量</a:t>
            </a:r>
            <a:endParaRPr lang="en-US" altLang="zh-CN" sz="1800" dirty="0">
              <a:solidFill>
                <a:srgbClr val="51597B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0" y="0"/>
            <a:ext cx="5404604" cy="763321"/>
            <a:chOff x="0" y="180328"/>
            <a:chExt cx="4053454" cy="636101"/>
          </a:xfrm>
        </p:grpSpPr>
        <p:sp>
          <p:nvSpPr>
            <p:cNvPr id="27" name="矩形 26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03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9412" y="282381"/>
              <a:ext cx="3524042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rgbClr val="51597B"/>
                  </a:solidFill>
                </a:rPr>
                <a:t>设计决策：性能（容量）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927" y="3434633"/>
            <a:ext cx="7801825" cy="36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13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6473">
        <p:fade/>
      </p:transition>
    </mc:Choice>
    <mc:Fallback>
      <p:transition spd="med" advTm="1647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75058" y="1040759"/>
            <a:ext cx="5784547" cy="1841216"/>
            <a:chOff x="494547" y="1551020"/>
            <a:chExt cx="3023701" cy="1863297"/>
          </a:xfrm>
        </p:grpSpPr>
        <p:sp>
          <p:nvSpPr>
            <p:cNvPr id="59" name="矩形 58"/>
            <p:cNvSpPr/>
            <p:nvPr/>
          </p:nvSpPr>
          <p:spPr>
            <a:xfrm>
              <a:off x="494547" y="1588596"/>
              <a:ext cx="3023701" cy="18257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60" name="TextBox 29"/>
            <p:cNvSpPr txBox="1"/>
            <p:nvPr/>
          </p:nvSpPr>
          <p:spPr>
            <a:xfrm>
              <a:off x="494547" y="1551020"/>
              <a:ext cx="2979331" cy="384209"/>
            </a:xfrm>
            <a:prstGeom prst="rect">
              <a:avLst/>
            </a:prstGeom>
            <a:solidFill>
              <a:srgbClr val="67B2B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67" b="1" dirty="0" smtClean="0">
                  <a:solidFill>
                    <a:schemeClr val="bg1"/>
                  </a:solidFill>
                </a:rPr>
                <a:t>直播使用的协议</a:t>
              </a:r>
              <a:endParaRPr lang="zh-CN" altLang="en-US" sz="1867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442190" y="1709346"/>
            <a:ext cx="5219420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800" dirty="0">
                <a:solidFill>
                  <a:srgbClr val="51597B"/>
                </a:solidFill>
              </a:rPr>
              <a:t>RMTP</a:t>
            </a:r>
            <a:r>
              <a:rPr lang="zh-CN" altLang="en-US" sz="1800" dirty="0">
                <a:solidFill>
                  <a:srgbClr val="51597B"/>
                </a:solidFill>
              </a:rPr>
              <a:t>协议：延时低，但无法兼容</a:t>
            </a:r>
            <a:r>
              <a:rPr lang="en-US" altLang="zh-CN" sz="1800" dirty="0">
                <a:solidFill>
                  <a:srgbClr val="51597B"/>
                </a:solidFill>
              </a:rPr>
              <a:t>iPhone</a:t>
            </a:r>
          </a:p>
          <a:p>
            <a:pPr lvl="0">
              <a:lnSpc>
                <a:spcPct val="130000"/>
              </a:lnSpc>
            </a:pPr>
            <a:r>
              <a:rPr lang="en-US" altLang="zh-CN" sz="1800" dirty="0">
                <a:solidFill>
                  <a:srgbClr val="51597B"/>
                </a:solidFill>
              </a:rPr>
              <a:t>HLS</a:t>
            </a:r>
            <a:r>
              <a:rPr lang="zh-CN" altLang="en-US" sz="1800" dirty="0">
                <a:solidFill>
                  <a:srgbClr val="51597B"/>
                </a:solidFill>
              </a:rPr>
              <a:t>协议：延时稍高，兼容性好</a:t>
            </a:r>
            <a:endParaRPr lang="en-US" altLang="zh-CN" sz="1800" dirty="0">
              <a:solidFill>
                <a:srgbClr val="51597B"/>
              </a:solidFill>
            </a:endParaRPr>
          </a:p>
          <a:p>
            <a:pPr lvl="0">
              <a:lnSpc>
                <a:spcPct val="130000"/>
              </a:lnSpc>
            </a:pPr>
            <a:r>
              <a:rPr lang="zh-CN" altLang="en-US" sz="1800" dirty="0">
                <a:solidFill>
                  <a:srgbClr val="51597B"/>
                </a:solidFill>
              </a:rPr>
              <a:t>经过权衡，我们最终选择</a:t>
            </a:r>
            <a:r>
              <a:rPr lang="en-US" altLang="zh-CN" sz="1800" dirty="0">
                <a:solidFill>
                  <a:srgbClr val="51597B"/>
                </a:solidFill>
              </a:rPr>
              <a:t>HLS</a:t>
            </a:r>
            <a:r>
              <a:rPr lang="zh-CN" altLang="en-US" sz="1800" dirty="0">
                <a:solidFill>
                  <a:srgbClr val="51597B"/>
                </a:solidFill>
              </a:rPr>
              <a:t>协议</a:t>
            </a:r>
            <a:endParaRPr lang="en-US" altLang="zh-CN" sz="1800" dirty="0">
              <a:solidFill>
                <a:srgbClr val="51597B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0" y="0"/>
            <a:ext cx="5314836" cy="763321"/>
            <a:chOff x="0" y="180328"/>
            <a:chExt cx="3986129" cy="636101"/>
          </a:xfrm>
        </p:grpSpPr>
        <p:sp>
          <p:nvSpPr>
            <p:cNvPr id="27" name="矩形 26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03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9412" y="282381"/>
              <a:ext cx="3456717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rgbClr val="51597B"/>
                  </a:solidFill>
                </a:rPr>
                <a:t>权衡：实时性</a:t>
              </a:r>
              <a:r>
                <a:rPr kumimoji="1" lang="en-US" altLang="zh-CN" sz="3200" b="1" dirty="0">
                  <a:solidFill>
                    <a:srgbClr val="51597B"/>
                  </a:solidFill>
                </a:rPr>
                <a:t> VS </a:t>
              </a:r>
              <a:r>
                <a:rPr kumimoji="1" lang="zh-CN" altLang="en-US" sz="3200" b="1" dirty="0">
                  <a:solidFill>
                    <a:srgbClr val="51597B"/>
                  </a:solidFill>
                </a:rPr>
                <a:t>兼容性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51" y="3207287"/>
            <a:ext cx="7901549" cy="382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27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2338">
        <p:fade/>
      </p:transition>
    </mc:Choice>
    <mc:Fallback>
      <p:transition spd="med" advTm="2233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30332" y="2134937"/>
            <a:ext cx="6821777" cy="2923581"/>
            <a:chOff x="494547" y="1551020"/>
            <a:chExt cx="3023701" cy="1863297"/>
          </a:xfrm>
        </p:grpSpPr>
        <p:sp>
          <p:nvSpPr>
            <p:cNvPr id="59" name="矩形 58"/>
            <p:cNvSpPr/>
            <p:nvPr/>
          </p:nvSpPr>
          <p:spPr>
            <a:xfrm>
              <a:off x="494547" y="1588596"/>
              <a:ext cx="3023701" cy="18257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60" name="TextBox 29"/>
            <p:cNvSpPr txBox="1"/>
            <p:nvPr/>
          </p:nvSpPr>
          <p:spPr>
            <a:xfrm>
              <a:off x="494547" y="1551020"/>
              <a:ext cx="2979331" cy="384209"/>
            </a:xfrm>
            <a:prstGeom prst="rect">
              <a:avLst/>
            </a:prstGeom>
            <a:solidFill>
              <a:srgbClr val="67B2B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67" b="1" dirty="0" smtClean="0">
                  <a:solidFill>
                    <a:schemeClr val="bg1"/>
                  </a:solidFill>
                </a:rPr>
                <a:t>分布式文件系统和服务器</a:t>
              </a:r>
              <a:endParaRPr lang="zh-CN" altLang="en-US" sz="1867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1574954" y="3190463"/>
            <a:ext cx="595860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51597B"/>
                </a:solidFill>
              </a:rPr>
              <a:t>Windows</a:t>
            </a:r>
            <a:r>
              <a:rPr lang="zh-CN" altLang="en-US" sz="2000" dirty="0">
                <a:solidFill>
                  <a:srgbClr val="51597B"/>
                </a:solidFill>
              </a:rPr>
              <a:t> </a:t>
            </a:r>
            <a:r>
              <a:rPr lang="en-US" altLang="zh-CN" sz="2000" dirty="0" smtClean="0">
                <a:solidFill>
                  <a:srgbClr val="51597B"/>
                </a:solidFill>
              </a:rPr>
              <a:t>Server</a:t>
            </a:r>
            <a:r>
              <a:rPr lang="zh-CN" altLang="en-US" sz="2000" dirty="0" smtClean="0">
                <a:solidFill>
                  <a:srgbClr val="51597B"/>
                </a:solidFill>
              </a:rPr>
              <a:t>服务器 </a:t>
            </a:r>
            <a:r>
              <a:rPr lang="en-US" altLang="zh-CN" sz="2000" dirty="0" smtClean="0">
                <a:solidFill>
                  <a:srgbClr val="51597B"/>
                </a:solidFill>
              </a:rPr>
              <a:t>+ Windows DFS</a:t>
            </a:r>
            <a:r>
              <a:rPr lang="zh-CN" altLang="en-US" sz="2000" dirty="0" smtClean="0">
                <a:solidFill>
                  <a:srgbClr val="51597B"/>
                </a:solidFill>
              </a:rPr>
              <a:t>文件系统</a:t>
            </a:r>
            <a:endParaRPr lang="en-US" altLang="zh-CN" sz="2000" dirty="0" smtClean="0">
              <a:solidFill>
                <a:srgbClr val="51597B"/>
              </a:solidFill>
            </a:endParaRPr>
          </a:p>
          <a:p>
            <a:pPr lvl="0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51597B"/>
                </a:solidFill>
              </a:rPr>
              <a:t>Linux</a:t>
            </a:r>
            <a:r>
              <a:rPr lang="zh-CN" altLang="en-US" sz="2000" dirty="0" smtClean="0">
                <a:solidFill>
                  <a:srgbClr val="51597B"/>
                </a:solidFill>
              </a:rPr>
              <a:t>服务器 </a:t>
            </a:r>
            <a:r>
              <a:rPr lang="en-US" altLang="zh-CN" sz="2000" dirty="0" smtClean="0">
                <a:solidFill>
                  <a:srgbClr val="51597B"/>
                </a:solidFill>
              </a:rPr>
              <a:t>+ </a:t>
            </a:r>
            <a:r>
              <a:rPr lang="en-US" altLang="zh-CN" sz="2000" dirty="0" err="1" smtClean="0">
                <a:solidFill>
                  <a:srgbClr val="51597B"/>
                </a:solidFill>
              </a:rPr>
              <a:t>Gluster</a:t>
            </a:r>
            <a:r>
              <a:rPr lang="zh-CN" altLang="en-US" sz="2000" dirty="0" smtClean="0">
                <a:solidFill>
                  <a:srgbClr val="51597B"/>
                </a:solidFill>
              </a:rPr>
              <a:t>文件系统</a:t>
            </a:r>
            <a:endParaRPr lang="en-US" altLang="zh-CN" sz="2000" dirty="0">
              <a:solidFill>
                <a:srgbClr val="51597B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0" y="0"/>
            <a:ext cx="6135574" cy="763321"/>
            <a:chOff x="0" y="180328"/>
            <a:chExt cx="4601683" cy="636101"/>
          </a:xfrm>
        </p:grpSpPr>
        <p:sp>
          <p:nvSpPr>
            <p:cNvPr id="27" name="矩形 26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03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9412" y="282381"/>
              <a:ext cx="4072271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rgbClr val="51597B"/>
                  </a:solidFill>
                </a:rPr>
                <a:t>权衡</a:t>
              </a:r>
              <a:r>
                <a:rPr kumimoji="1" lang="zh-CN" altLang="en-US" sz="3200" b="1" dirty="0" smtClean="0">
                  <a:solidFill>
                    <a:srgbClr val="51597B"/>
                  </a:solidFill>
                </a:rPr>
                <a:t>：成本约束</a:t>
              </a:r>
              <a:r>
                <a:rPr kumimoji="1" lang="en-US" altLang="zh-CN" sz="3200" b="1" dirty="0" smtClean="0">
                  <a:solidFill>
                    <a:srgbClr val="51597B"/>
                  </a:solidFill>
                </a:rPr>
                <a:t> </a:t>
              </a:r>
              <a:r>
                <a:rPr kumimoji="1" lang="en-US" altLang="zh-CN" sz="3200" b="1" dirty="0">
                  <a:solidFill>
                    <a:srgbClr val="51597B"/>
                  </a:solidFill>
                </a:rPr>
                <a:t>VS </a:t>
              </a:r>
              <a:r>
                <a:rPr kumimoji="1" lang="zh-CN" altLang="en-US" sz="3200" b="1" dirty="0">
                  <a:solidFill>
                    <a:srgbClr val="51597B"/>
                  </a:solidFill>
                </a:rPr>
                <a:t>易维护性</a:t>
              </a:r>
              <a:endParaRPr kumimoji="1" lang="zh-CN" altLang="en-US" sz="3200" b="1" dirty="0">
                <a:solidFill>
                  <a:srgbClr val="51597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6387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2338">
        <p:fade/>
      </p:transition>
    </mc:Choice>
    <mc:Fallback>
      <p:transition spd="med" advTm="2233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H="1">
            <a:off x="-1524000" y="0"/>
            <a:ext cx="5774980" cy="6858000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12" name="组 11"/>
          <p:cNvGrpSpPr/>
          <p:nvPr/>
        </p:nvGrpSpPr>
        <p:grpSpPr>
          <a:xfrm>
            <a:off x="4251764" y="0"/>
            <a:ext cx="466811" cy="6858000"/>
            <a:chOff x="488676" y="2472447"/>
            <a:chExt cx="350108" cy="1739899"/>
          </a:xfrm>
        </p:grpSpPr>
        <p:sp>
          <p:nvSpPr>
            <p:cNvPr id="8" name="矩形 7"/>
            <p:cNvSpPr/>
            <p:nvPr/>
          </p:nvSpPr>
          <p:spPr>
            <a:xfrm flipH="1">
              <a:off x="751404" y="2472447"/>
              <a:ext cx="87380" cy="1739899"/>
            </a:xfrm>
            <a:prstGeom prst="rect">
              <a:avLst/>
            </a:prstGeom>
            <a:solidFill>
              <a:srgbClr val="ECBF4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9" name="矩形 8"/>
            <p:cNvSpPr/>
            <p:nvPr/>
          </p:nvSpPr>
          <p:spPr>
            <a:xfrm flipH="1">
              <a:off x="664024" y="2472447"/>
              <a:ext cx="87380" cy="1739899"/>
            </a:xfrm>
            <a:prstGeom prst="rect">
              <a:avLst/>
            </a:prstGeom>
            <a:solidFill>
              <a:srgbClr val="67B2B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576056" y="2472447"/>
              <a:ext cx="87380" cy="1739899"/>
            </a:xfrm>
            <a:prstGeom prst="rect">
              <a:avLst/>
            </a:prstGeom>
            <a:solidFill>
              <a:srgbClr val="EE4B4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1" name="矩形 10"/>
            <p:cNvSpPr/>
            <p:nvPr/>
          </p:nvSpPr>
          <p:spPr>
            <a:xfrm flipH="1">
              <a:off x="488676" y="2472447"/>
              <a:ext cx="87380" cy="1739899"/>
            </a:xfrm>
            <a:prstGeom prst="rect">
              <a:avLst/>
            </a:prstGeom>
            <a:solidFill>
              <a:srgbClr val="6BAFD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sp>
        <p:nvSpPr>
          <p:cNvPr id="22" name="矩形 21"/>
          <p:cNvSpPr/>
          <p:nvPr/>
        </p:nvSpPr>
        <p:spPr>
          <a:xfrm>
            <a:off x="5043180" y="2581115"/>
            <a:ext cx="3191899" cy="995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5867" b="1" dirty="0" smtClean="0">
                <a:solidFill>
                  <a:srgbClr val="51597B"/>
                </a:solidFill>
              </a:rPr>
              <a:t>原型展示</a:t>
            </a:r>
            <a:endParaRPr lang="en-US" altLang="zh-CN" sz="5867" b="1" dirty="0" smtClean="0">
              <a:solidFill>
                <a:srgbClr val="51597B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43179" y="317326"/>
            <a:ext cx="3959795" cy="2862322"/>
            <a:chOff x="8232999" y="216398"/>
            <a:chExt cx="3959795" cy="2862322"/>
          </a:xfrm>
        </p:grpSpPr>
        <p:sp>
          <p:nvSpPr>
            <p:cNvPr id="13" name="矩形 12"/>
            <p:cNvSpPr/>
            <p:nvPr/>
          </p:nvSpPr>
          <p:spPr>
            <a:xfrm>
              <a:off x="8232999" y="427475"/>
              <a:ext cx="3959795" cy="2087879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233004" y="216398"/>
              <a:ext cx="3028393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20000" dirty="0" smtClean="0">
                  <a:solidFill>
                    <a:schemeClr val="bg1"/>
                  </a:solidFill>
                </a:rPr>
                <a:t>04</a:t>
              </a:r>
              <a:endParaRPr kumimoji="1" lang="zh-CN" altLang="en-US" sz="20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6251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1494">
        <p14:pan dir="u"/>
      </p:transition>
    </mc:Choice>
    <mc:Fallback>
      <p:transition spd="slow" advTm="149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H="1">
            <a:off x="-1524000" y="0"/>
            <a:ext cx="5774980" cy="6858000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12" name="组 11"/>
          <p:cNvGrpSpPr/>
          <p:nvPr/>
        </p:nvGrpSpPr>
        <p:grpSpPr>
          <a:xfrm>
            <a:off x="4251764" y="0"/>
            <a:ext cx="466811" cy="6858000"/>
            <a:chOff x="488676" y="2472447"/>
            <a:chExt cx="350108" cy="1739899"/>
          </a:xfrm>
        </p:grpSpPr>
        <p:sp>
          <p:nvSpPr>
            <p:cNvPr id="8" name="矩形 7"/>
            <p:cNvSpPr/>
            <p:nvPr/>
          </p:nvSpPr>
          <p:spPr>
            <a:xfrm flipH="1">
              <a:off x="751404" y="2472447"/>
              <a:ext cx="87380" cy="1739899"/>
            </a:xfrm>
            <a:prstGeom prst="rect">
              <a:avLst/>
            </a:prstGeom>
            <a:solidFill>
              <a:srgbClr val="ECBF4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9" name="矩形 8"/>
            <p:cNvSpPr/>
            <p:nvPr/>
          </p:nvSpPr>
          <p:spPr>
            <a:xfrm flipH="1">
              <a:off x="664024" y="2472447"/>
              <a:ext cx="87380" cy="1739899"/>
            </a:xfrm>
            <a:prstGeom prst="rect">
              <a:avLst/>
            </a:prstGeom>
            <a:solidFill>
              <a:srgbClr val="67B2B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576056" y="2472447"/>
              <a:ext cx="87380" cy="1739899"/>
            </a:xfrm>
            <a:prstGeom prst="rect">
              <a:avLst/>
            </a:prstGeom>
            <a:solidFill>
              <a:srgbClr val="EE4B4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1" name="矩形 10"/>
            <p:cNvSpPr/>
            <p:nvPr/>
          </p:nvSpPr>
          <p:spPr>
            <a:xfrm flipH="1">
              <a:off x="488676" y="2472447"/>
              <a:ext cx="87380" cy="1739899"/>
            </a:xfrm>
            <a:prstGeom prst="rect">
              <a:avLst/>
            </a:prstGeom>
            <a:solidFill>
              <a:srgbClr val="6BAFD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sp>
        <p:nvSpPr>
          <p:cNvPr id="22" name="矩形 21"/>
          <p:cNvSpPr/>
          <p:nvPr/>
        </p:nvSpPr>
        <p:spPr>
          <a:xfrm>
            <a:off x="5043180" y="2581115"/>
            <a:ext cx="3191899" cy="995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5867" b="1" dirty="0">
                <a:solidFill>
                  <a:srgbClr val="51597B"/>
                </a:solidFill>
              </a:rPr>
              <a:t>用户需求</a:t>
            </a:r>
            <a:endParaRPr lang="en-US" altLang="zh-CN" sz="5867" b="1" dirty="0">
              <a:solidFill>
                <a:srgbClr val="51597B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43179" y="317326"/>
            <a:ext cx="3959795" cy="2862322"/>
            <a:chOff x="8232999" y="216398"/>
            <a:chExt cx="3959795" cy="2862322"/>
          </a:xfrm>
        </p:grpSpPr>
        <p:sp>
          <p:nvSpPr>
            <p:cNvPr id="13" name="矩形 12"/>
            <p:cNvSpPr/>
            <p:nvPr/>
          </p:nvSpPr>
          <p:spPr>
            <a:xfrm>
              <a:off x="8232999" y="427475"/>
              <a:ext cx="3959795" cy="2087879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233004" y="216398"/>
              <a:ext cx="3028393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20000" dirty="0">
                  <a:solidFill>
                    <a:schemeClr val="bg1"/>
                  </a:solidFill>
                </a:rPr>
                <a:t>01</a:t>
              </a:r>
              <a:endParaRPr kumimoji="1" lang="zh-CN" altLang="en-US" sz="20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766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1962">
        <p14:pan dir="u"/>
      </p:transition>
    </mc:Choice>
    <mc:Fallback>
      <p:transition spd="slow" advTm="196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697194"/>
            <a:ext cx="9144000" cy="174900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249646" y="216398"/>
            <a:ext cx="2532024" cy="763321"/>
            <a:chOff x="0" y="180328"/>
            <a:chExt cx="1899018" cy="636101"/>
          </a:xfrm>
        </p:grpSpPr>
        <p:sp>
          <p:nvSpPr>
            <p:cNvPr id="27" name="矩形 26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01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9412" y="282381"/>
              <a:ext cx="136960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rgbClr val="51597B"/>
                  </a:solidFill>
                </a:rPr>
                <a:t>用户需求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5118769" y="669909"/>
            <a:ext cx="3888752" cy="1187208"/>
          </a:xfrm>
          <a:prstGeom prst="rect">
            <a:avLst/>
          </a:prstGeom>
          <a:solidFill>
            <a:srgbClr val="6BAFD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1333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08138" y="4804455"/>
            <a:ext cx="3899384" cy="1262114"/>
          </a:xfrm>
          <a:prstGeom prst="rect">
            <a:avLst/>
          </a:prstGeom>
          <a:solidFill>
            <a:srgbClr val="ECBF4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1333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18770" y="3496032"/>
            <a:ext cx="2380473" cy="1154983"/>
          </a:xfrm>
          <a:prstGeom prst="rect">
            <a:avLst/>
          </a:prstGeom>
          <a:solidFill>
            <a:srgbClr val="67B2B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1333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08138" y="2138684"/>
            <a:ext cx="3899383" cy="1230977"/>
          </a:xfrm>
          <a:prstGeom prst="rect">
            <a:avLst/>
          </a:prstGeom>
          <a:solidFill>
            <a:srgbClr val="EE4B4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1333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8042" y="2189846"/>
            <a:ext cx="3112661" cy="432913"/>
          </a:xfrm>
          <a:prstGeom prst="rect">
            <a:avLst/>
          </a:prstGeom>
          <a:solidFill>
            <a:srgbClr val="6BAFD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1333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1690" y="2917762"/>
            <a:ext cx="3047005" cy="448936"/>
          </a:xfrm>
          <a:prstGeom prst="rect">
            <a:avLst/>
          </a:prstGeom>
          <a:solidFill>
            <a:srgbClr val="EE4B4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1333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1690" y="3496034"/>
            <a:ext cx="3053235" cy="417024"/>
          </a:xfrm>
          <a:prstGeom prst="rect">
            <a:avLst/>
          </a:prstGeom>
          <a:solidFill>
            <a:srgbClr val="67B2B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1333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1690" y="3967402"/>
            <a:ext cx="3053233" cy="488564"/>
          </a:xfrm>
          <a:prstGeom prst="rect">
            <a:avLst/>
          </a:prstGeom>
          <a:solidFill>
            <a:srgbClr val="ECBF4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1333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16" name="任意多边形 10"/>
          <p:cNvSpPr/>
          <p:nvPr/>
        </p:nvSpPr>
        <p:spPr>
          <a:xfrm>
            <a:off x="3560703" y="668741"/>
            <a:ext cx="1558066" cy="1954018"/>
          </a:xfrm>
          <a:custGeom>
            <a:avLst/>
            <a:gdLst>
              <a:gd name="connsiteX0" fmla="*/ 0 w 1955800"/>
              <a:gd name="connsiteY0" fmla="*/ 1003300 h 1289050"/>
              <a:gd name="connsiteX1" fmla="*/ 0 w 1955800"/>
              <a:gd name="connsiteY1" fmla="*/ 1289050 h 1289050"/>
              <a:gd name="connsiteX2" fmla="*/ 1955800 w 1955800"/>
              <a:gd name="connsiteY2" fmla="*/ 781050 h 1289050"/>
              <a:gd name="connsiteX3" fmla="*/ 1955800 w 1955800"/>
              <a:gd name="connsiteY3" fmla="*/ 0 h 1289050"/>
              <a:gd name="connsiteX4" fmla="*/ 0 w 1955800"/>
              <a:gd name="connsiteY4" fmla="*/ 1003300 h 128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800" h="1289050">
                <a:moveTo>
                  <a:pt x="0" y="1003300"/>
                </a:moveTo>
                <a:lnTo>
                  <a:pt x="0" y="1289050"/>
                </a:lnTo>
                <a:lnTo>
                  <a:pt x="1955800" y="781050"/>
                </a:lnTo>
                <a:lnTo>
                  <a:pt x="1955800" y="0"/>
                </a:lnTo>
                <a:lnTo>
                  <a:pt x="0" y="1003300"/>
                </a:lnTo>
                <a:close/>
              </a:path>
            </a:pathLst>
          </a:custGeom>
          <a:solidFill>
            <a:srgbClr val="2686CF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1333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17" name="任意多边形 11"/>
          <p:cNvSpPr/>
          <p:nvPr/>
        </p:nvSpPr>
        <p:spPr>
          <a:xfrm flipV="1">
            <a:off x="3495047" y="3953748"/>
            <a:ext cx="1623722" cy="2167146"/>
          </a:xfrm>
          <a:custGeom>
            <a:avLst/>
            <a:gdLst>
              <a:gd name="connsiteX0" fmla="*/ 0 w 1955800"/>
              <a:gd name="connsiteY0" fmla="*/ 1003300 h 1289050"/>
              <a:gd name="connsiteX1" fmla="*/ 0 w 1955800"/>
              <a:gd name="connsiteY1" fmla="*/ 1289050 h 1289050"/>
              <a:gd name="connsiteX2" fmla="*/ 1955800 w 1955800"/>
              <a:gd name="connsiteY2" fmla="*/ 781050 h 1289050"/>
              <a:gd name="connsiteX3" fmla="*/ 1955800 w 1955800"/>
              <a:gd name="connsiteY3" fmla="*/ 0 h 1289050"/>
              <a:gd name="connsiteX4" fmla="*/ 0 w 1955800"/>
              <a:gd name="connsiteY4" fmla="*/ 1003300 h 128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800" h="1289050">
                <a:moveTo>
                  <a:pt x="0" y="1003300"/>
                </a:moveTo>
                <a:lnTo>
                  <a:pt x="0" y="1289050"/>
                </a:lnTo>
                <a:lnTo>
                  <a:pt x="1955800" y="781050"/>
                </a:lnTo>
                <a:lnTo>
                  <a:pt x="1955800" y="0"/>
                </a:lnTo>
                <a:lnTo>
                  <a:pt x="0" y="1003300"/>
                </a:lnTo>
                <a:close/>
              </a:path>
            </a:pathLst>
          </a:custGeom>
          <a:solidFill>
            <a:srgbClr val="D89917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1333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18" name="流程图: 手动输入 12"/>
          <p:cNvSpPr/>
          <p:nvPr/>
        </p:nvSpPr>
        <p:spPr>
          <a:xfrm>
            <a:off x="3508520" y="2149423"/>
            <a:ext cx="1610249" cy="122802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4 w 10004"/>
              <a:gd name="connsiteY0" fmla="*/ 2000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5" fmla="*/ 4 w 10004"/>
              <a:gd name="connsiteY5" fmla="*/ 2000 h 10000"/>
              <a:gd name="connsiteX0" fmla="*/ 0 w 10004"/>
              <a:gd name="connsiteY0" fmla="*/ 6467 h 10046"/>
              <a:gd name="connsiteX1" fmla="*/ 10004 w 10004"/>
              <a:gd name="connsiteY1" fmla="*/ 46 h 10046"/>
              <a:gd name="connsiteX2" fmla="*/ 10004 w 10004"/>
              <a:gd name="connsiteY2" fmla="*/ 10046 h 10046"/>
              <a:gd name="connsiteX3" fmla="*/ 4 w 10004"/>
              <a:gd name="connsiteY3" fmla="*/ 10046 h 10046"/>
              <a:gd name="connsiteX4" fmla="*/ 0 w 10004"/>
              <a:gd name="connsiteY4" fmla="*/ 6467 h 10046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4" h="10000">
                <a:moveTo>
                  <a:pt x="0" y="6421"/>
                </a:moveTo>
                <a:cubicBezTo>
                  <a:pt x="2010" y="5177"/>
                  <a:pt x="5002" y="3210"/>
                  <a:pt x="10004" y="0"/>
                </a:cubicBezTo>
                <a:lnTo>
                  <a:pt x="10004" y="10000"/>
                </a:lnTo>
                <a:lnTo>
                  <a:pt x="4" y="10000"/>
                </a:lnTo>
                <a:cubicBezTo>
                  <a:pt x="3" y="8807"/>
                  <a:pt x="2" y="8210"/>
                  <a:pt x="0" y="6421"/>
                </a:cubicBezTo>
                <a:close/>
              </a:path>
            </a:pathLst>
          </a:custGeom>
          <a:solidFill>
            <a:srgbClr val="D90312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1333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19" name="流程图: 手动输入 12"/>
          <p:cNvSpPr/>
          <p:nvPr/>
        </p:nvSpPr>
        <p:spPr>
          <a:xfrm flipV="1">
            <a:off x="3498578" y="3492335"/>
            <a:ext cx="1620191" cy="115867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4 w 10004"/>
              <a:gd name="connsiteY0" fmla="*/ 2000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5" fmla="*/ 4 w 10004"/>
              <a:gd name="connsiteY5" fmla="*/ 2000 h 10000"/>
              <a:gd name="connsiteX0" fmla="*/ 0 w 10004"/>
              <a:gd name="connsiteY0" fmla="*/ 6467 h 10046"/>
              <a:gd name="connsiteX1" fmla="*/ 10004 w 10004"/>
              <a:gd name="connsiteY1" fmla="*/ 46 h 10046"/>
              <a:gd name="connsiteX2" fmla="*/ 10004 w 10004"/>
              <a:gd name="connsiteY2" fmla="*/ 10046 h 10046"/>
              <a:gd name="connsiteX3" fmla="*/ 4 w 10004"/>
              <a:gd name="connsiteY3" fmla="*/ 10046 h 10046"/>
              <a:gd name="connsiteX4" fmla="*/ 0 w 10004"/>
              <a:gd name="connsiteY4" fmla="*/ 6467 h 10046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4" h="10000">
                <a:moveTo>
                  <a:pt x="0" y="6421"/>
                </a:moveTo>
                <a:cubicBezTo>
                  <a:pt x="2010" y="5177"/>
                  <a:pt x="5002" y="3210"/>
                  <a:pt x="10004" y="0"/>
                </a:cubicBezTo>
                <a:lnTo>
                  <a:pt x="10004" y="10000"/>
                </a:lnTo>
                <a:lnTo>
                  <a:pt x="4" y="10000"/>
                </a:lnTo>
                <a:cubicBezTo>
                  <a:pt x="3" y="8807"/>
                  <a:pt x="2" y="8210"/>
                  <a:pt x="0" y="6421"/>
                </a:cubicBezTo>
                <a:close/>
              </a:path>
            </a:pathLst>
          </a:custGeom>
          <a:solidFill>
            <a:srgbClr val="3E8E8D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1333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23966" y="3495126"/>
            <a:ext cx="1983556" cy="1158519"/>
          </a:xfrm>
          <a:prstGeom prst="rect">
            <a:avLst/>
          </a:prstGeom>
          <a:solidFill>
            <a:srgbClr val="67B2B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1333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237325" y="772371"/>
            <a:ext cx="35654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dirty="0">
                <a:solidFill>
                  <a:srgbClr val="FFFFFF"/>
                </a:solidFill>
                <a:cs typeface="Arial" panose="020B0604020202020204" pitchFamily="34" charset="0"/>
              </a:rPr>
              <a:t>统一的讲座</a:t>
            </a:r>
            <a:r>
              <a:rPr lang="zh-CN" altLang="en-US" sz="2000" dirty="0" smtClean="0">
                <a:solidFill>
                  <a:srgbClr val="FFFFFF"/>
                </a:solidFill>
                <a:cs typeface="Arial" panose="020B0604020202020204" pitchFamily="34" charset="0"/>
              </a:rPr>
              <a:t>信息发布</a:t>
            </a:r>
            <a:r>
              <a:rPr lang="zh-CN" altLang="en-US" sz="2000" dirty="0">
                <a:solidFill>
                  <a:srgbClr val="FFFFFF"/>
                </a:solidFill>
                <a:cs typeface="Arial" panose="020B0604020202020204" pitchFamily="34" charset="0"/>
              </a:rPr>
              <a:t>和报名平台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237325" y="2380031"/>
            <a:ext cx="35654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dirty="0">
                <a:solidFill>
                  <a:srgbClr val="FFFFFF"/>
                </a:solidFill>
                <a:cs typeface="Arial" panose="020B0604020202020204" pitchFamily="34" charset="0"/>
              </a:rPr>
              <a:t>支持有偿讲座，结合校园卡支付平台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5237325" y="3595589"/>
            <a:ext cx="39066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dirty="0">
                <a:solidFill>
                  <a:srgbClr val="FFFFFF"/>
                </a:solidFill>
                <a:cs typeface="Arial" panose="020B0604020202020204" pitchFamily="34" charset="0"/>
              </a:rPr>
              <a:t>收集报名人数、签到人数等数据，结合学生评价，得到讲座反馈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5326752" y="5081707"/>
            <a:ext cx="301883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dirty="0">
                <a:solidFill>
                  <a:srgbClr val="FFFFFF"/>
                </a:solidFill>
                <a:cs typeface="Arial" panose="020B0604020202020204" pitchFamily="34" charset="0"/>
              </a:rPr>
              <a:t>经过主办者允许的讲座，可以提供直播和点播服务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579689" y="404191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219170">
              <a:defRPr/>
            </a:pPr>
            <a:r>
              <a:rPr lang="zh-CN" altLang="en-US" sz="1800" kern="0" dirty="0" smtClean="0">
                <a:solidFill>
                  <a:sysClr val="window" lastClr="FFFFFF"/>
                </a:solidFill>
              </a:rPr>
              <a:t>无法</a:t>
            </a:r>
            <a:r>
              <a:rPr lang="zh-CN" altLang="en-US" sz="1800" kern="0" dirty="0">
                <a:solidFill>
                  <a:sysClr val="window" lastClr="FFFFFF"/>
                </a:solidFill>
              </a:rPr>
              <a:t>到</a:t>
            </a:r>
            <a:r>
              <a:rPr lang="zh-CN" altLang="en-US" sz="1800" kern="0" dirty="0" smtClean="0">
                <a:solidFill>
                  <a:sysClr val="window" lastClr="FFFFFF"/>
                </a:solidFill>
              </a:rPr>
              <a:t>现场只能</a:t>
            </a:r>
            <a:r>
              <a:rPr lang="zh-CN" altLang="en-US" sz="1800" kern="0" dirty="0">
                <a:solidFill>
                  <a:sysClr val="window" lastClr="FFFFFF"/>
                </a:solidFill>
              </a:rPr>
              <a:t>遗憾错过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592121" y="353154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219170">
              <a:defRPr/>
            </a:pPr>
            <a:r>
              <a:rPr lang="zh-CN" altLang="en-US" sz="1800" kern="0" dirty="0" smtClean="0">
                <a:solidFill>
                  <a:sysClr val="window" lastClr="FFFFFF"/>
                </a:solidFill>
              </a:rPr>
              <a:t>主办者不知讲座</a:t>
            </a:r>
            <a:r>
              <a:rPr lang="zh-CN" altLang="en-US" sz="1800" kern="0" dirty="0">
                <a:solidFill>
                  <a:sysClr val="window" lastClr="FFFFFF"/>
                </a:solidFill>
              </a:rPr>
              <a:t>反响如何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554040" y="301495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219170">
              <a:defRPr/>
            </a:pPr>
            <a:r>
              <a:rPr lang="zh-CN" altLang="en-US" sz="1800" kern="0" dirty="0">
                <a:solidFill>
                  <a:sysClr val="window" lastClr="FFFFFF"/>
                </a:solidFill>
              </a:rPr>
              <a:t>知识、经验、技能无法变现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605336" y="2238146"/>
            <a:ext cx="249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219170">
              <a:defRPr/>
            </a:pPr>
            <a:r>
              <a:rPr lang="zh-CN" altLang="en-US" sz="1800" kern="0" dirty="0">
                <a:solidFill>
                  <a:sysClr val="window" lastClr="FFFFFF"/>
                </a:solidFill>
              </a:rPr>
              <a:t>学生不知道有什么讲座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-806508" y="4843838"/>
            <a:ext cx="4390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>
              <a:defRPr/>
            </a:pPr>
            <a:r>
              <a:rPr lang="zh-CN" altLang="en-US" sz="2800" b="1" kern="0" dirty="0">
                <a:solidFill>
                  <a:srgbClr val="51597B"/>
                </a:solidFill>
                <a:cs typeface="Arial" panose="020B0604020202020204" pitchFamily="34" charset="0"/>
              </a:rPr>
              <a:t>产品定位</a:t>
            </a:r>
            <a:endParaRPr lang="en-US" altLang="zh-CN" sz="2800" b="1" kern="0" dirty="0">
              <a:solidFill>
                <a:srgbClr val="51597B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07567" y="5296400"/>
            <a:ext cx="3476261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600" dirty="0">
                <a:solidFill>
                  <a:srgbClr val="51597B"/>
                </a:solidFill>
                <a:cs typeface="Arial" panose="020B0604020202020204" pitchFamily="34" charset="0"/>
              </a:rPr>
              <a:t>以大学校园为舞台，以讲座的发起者和受众为服务对象的全套解决方案</a:t>
            </a:r>
          </a:p>
        </p:txBody>
      </p:sp>
    </p:spTree>
    <p:extLst>
      <p:ext uri="{BB962C8B-B14F-4D97-AF65-F5344CB8AC3E}">
        <p14:creationId xmlns:p14="http://schemas.microsoft.com/office/powerpoint/2010/main" val="3017304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7125">
        <p:fade/>
      </p:transition>
    </mc:Choice>
    <mc:Fallback>
      <p:transition spd="med" advTm="6712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H="1">
            <a:off x="-1524000" y="0"/>
            <a:ext cx="5774980" cy="6858000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12" name="组 11"/>
          <p:cNvGrpSpPr/>
          <p:nvPr/>
        </p:nvGrpSpPr>
        <p:grpSpPr>
          <a:xfrm>
            <a:off x="4251764" y="-515813"/>
            <a:ext cx="466811" cy="7631721"/>
            <a:chOff x="488676" y="2472447"/>
            <a:chExt cx="350108" cy="1739899"/>
          </a:xfrm>
        </p:grpSpPr>
        <p:sp>
          <p:nvSpPr>
            <p:cNvPr id="8" name="矩形 7"/>
            <p:cNvSpPr/>
            <p:nvPr/>
          </p:nvSpPr>
          <p:spPr>
            <a:xfrm flipH="1">
              <a:off x="751404" y="2472447"/>
              <a:ext cx="87380" cy="1739899"/>
            </a:xfrm>
            <a:prstGeom prst="rect">
              <a:avLst/>
            </a:prstGeom>
            <a:solidFill>
              <a:srgbClr val="ECBF4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9" name="矩形 8"/>
            <p:cNvSpPr/>
            <p:nvPr/>
          </p:nvSpPr>
          <p:spPr>
            <a:xfrm flipH="1">
              <a:off x="664024" y="2472447"/>
              <a:ext cx="87380" cy="1739899"/>
            </a:xfrm>
            <a:prstGeom prst="rect">
              <a:avLst/>
            </a:prstGeom>
            <a:solidFill>
              <a:srgbClr val="67B2B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576056" y="2472447"/>
              <a:ext cx="87380" cy="1739899"/>
            </a:xfrm>
            <a:prstGeom prst="rect">
              <a:avLst/>
            </a:prstGeom>
            <a:solidFill>
              <a:srgbClr val="EE4B4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1" name="矩形 10"/>
            <p:cNvSpPr/>
            <p:nvPr/>
          </p:nvSpPr>
          <p:spPr>
            <a:xfrm flipH="1">
              <a:off x="488676" y="2472447"/>
              <a:ext cx="87380" cy="1739899"/>
            </a:xfrm>
            <a:prstGeom prst="rect">
              <a:avLst/>
            </a:prstGeom>
            <a:solidFill>
              <a:srgbClr val="6BAFD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sp>
        <p:nvSpPr>
          <p:cNvPr id="6" name="矩形 5"/>
          <p:cNvSpPr/>
          <p:nvPr/>
        </p:nvSpPr>
        <p:spPr>
          <a:xfrm>
            <a:off x="-1524000" y="6712086"/>
            <a:ext cx="7085949" cy="1459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43180" y="2581115"/>
            <a:ext cx="3191899" cy="995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5867" b="1" dirty="0" smtClean="0">
                <a:solidFill>
                  <a:srgbClr val="51597B"/>
                </a:solidFill>
              </a:rPr>
              <a:t>产品功能</a:t>
            </a:r>
            <a:endParaRPr lang="en-US" altLang="zh-CN" sz="5867" b="1" dirty="0">
              <a:solidFill>
                <a:srgbClr val="51597B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43179" y="317326"/>
            <a:ext cx="3959795" cy="2862322"/>
            <a:chOff x="8232999" y="216398"/>
            <a:chExt cx="3959795" cy="2862322"/>
          </a:xfrm>
        </p:grpSpPr>
        <p:sp>
          <p:nvSpPr>
            <p:cNvPr id="13" name="矩形 12"/>
            <p:cNvSpPr/>
            <p:nvPr/>
          </p:nvSpPr>
          <p:spPr>
            <a:xfrm>
              <a:off x="8232999" y="427475"/>
              <a:ext cx="3959795" cy="2087879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233004" y="216398"/>
              <a:ext cx="3028393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20000" dirty="0" smtClean="0">
                  <a:solidFill>
                    <a:schemeClr val="bg1"/>
                  </a:solidFill>
                </a:rPr>
                <a:t>02</a:t>
              </a:r>
              <a:endParaRPr kumimoji="1" lang="zh-CN" altLang="en-US" sz="20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3491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1143">
        <p14:pan dir="u"/>
      </p:transition>
    </mc:Choice>
    <mc:Fallback>
      <p:transition spd="slow" advTm="114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4"/>
            <a:ext cx="2176612" cy="6857999"/>
          </a:xfrm>
          <a:prstGeom prst="rect">
            <a:avLst/>
          </a:prstGeom>
          <a:solidFill>
            <a:srgbClr val="6BAF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矩形 4"/>
          <p:cNvSpPr/>
          <p:nvPr/>
        </p:nvSpPr>
        <p:spPr>
          <a:xfrm>
            <a:off x="2280200" y="4"/>
            <a:ext cx="2291802" cy="6857999"/>
          </a:xfrm>
          <a:prstGeom prst="rect">
            <a:avLst/>
          </a:prstGeom>
          <a:solidFill>
            <a:srgbClr val="EE4B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矩形 5"/>
          <p:cNvSpPr/>
          <p:nvPr/>
        </p:nvSpPr>
        <p:spPr>
          <a:xfrm>
            <a:off x="4572001" y="4"/>
            <a:ext cx="2253854" cy="6857999"/>
          </a:xfrm>
          <a:prstGeom prst="rect">
            <a:avLst/>
          </a:prstGeom>
          <a:solidFill>
            <a:srgbClr val="67B2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矩形 6"/>
          <p:cNvSpPr/>
          <p:nvPr/>
        </p:nvSpPr>
        <p:spPr>
          <a:xfrm>
            <a:off x="6917893" y="4"/>
            <a:ext cx="2226107" cy="6857999"/>
          </a:xfrm>
          <a:prstGeom prst="rect">
            <a:avLst/>
          </a:prstGeom>
          <a:solidFill>
            <a:srgbClr val="ECBF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1" name="矩形 10"/>
          <p:cNvSpPr/>
          <p:nvPr/>
        </p:nvSpPr>
        <p:spPr>
          <a:xfrm>
            <a:off x="4469256" y="4"/>
            <a:ext cx="102751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" name="矩形 1"/>
          <p:cNvSpPr/>
          <p:nvPr/>
        </p:nvSpPr>
        <p:spPr>
          <a:xfrm>
            <a:off x="-10422" y="6702052"/>
            <a:ext cx="9160885" cy="155949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0421" y="1243544"/>
            <a:ext cx="2193496" cy="3228813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6" name="文本框 8"/>
          <p:cNvSpPr txBox="1"/>
          <p:nvPr/>
        </p:nvSpPr>
        <p:spPr>
          <a:xfrm>
            <a:off x="-10422" y="2698606"/>
            <a:ext cx="2195525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Century Gothic"/>
                <a:ea typeface="微软雅黑"/>
              </a:rPr>
              <a:t>报名、退选、管理员强制报名、强制退选、刷校园卡签到</a:t>
            </a:r>
          </a:p>
        </p:txBody>
      </p:sp>
      <p:sp>
        <p:nvSpPr>
          <p:cNvPr id="17" name="矩形 16"/>
          <p:cNvSpPr/>
          <p:nvPr/>
        </p:nvSpPr>
        <p:spPr>
          <a:xfrm>
            <a:off x="-10321" y="2126141"/>
            <a:ext cx="1415772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讲座报名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-3859" y="1257413"/>
            <a:ext cx="110479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400" b="1" dirty="0">
                <a:solidFill>
                  <a:srgbClr val="FFFFFF"/>
                </a:solidFill>
              </a:rPr>
              <a:t>01</a:t>
            </a:r>
            <a:endParaRPr lang="zh-CN" altLang="en-US" sz="6400" b="1" dirty="0">
              <a:solidFill>
                <a:srgbClr val="FFFFFF"/>
              </a:solidFill>
            </a:endParaRPr>
          </a:p>
        </p:txBody>
      </p:sp>
      <p:sp>
        <p:nvSpPr>
          <p:cNvPr id="21" name="Freeform 128"/>
          <p:cNvSpPr>
            <a:spLocks/>
          </p:cNvSpPr>
          <p:nvPr/>
        </p:nvSpPr>
        <p:spPr bwMode="auto">
          <a:xfrm>
            <a:off x="5035553" y="289562"/>
            <a:ext cx="469900" cy="754380"/>
          </a:xfrm>
          <a:custGeom>
            <a:avLst/>
            <a:gdLst/>
            <a:ahLst/>
            <a:cxnLst>
              <a:cxn ang="0">
                <a:pos x="222" y="92"/>
              </a:cxn>
              <a:cxn ang="0">
                <a:pos x="222" y="44"/>
              </a:cxn>
              <a:cxn ang="0">
                <a:pos x="214" y="32"/>
              </a:cxn>
              <a:cxn ang="0">
                <a:pos x="190" y="18"/>
              </a:cxn>
              <a:cxn ang="0">
                <a:pos x="154" y="6"/>
              </a:cxn>
              <a:cxn ang="0">
                <a:pos x="112" y="0"/>
              </a:cxn>
              <a:cxn ang="0">
                <a:pos x="88" y="2"/>
              </a:cxn>
              <a:cxn ang="0">
                <a:pos x="48" y="10"/>
              </a:cxn>
              <a:cxn ang="0">
                <a:pos x="18" y="24"/>
              </a:cxn>
              <a:cxn ang="0">
                <a:pos x="2" y="38"/>
              </a:cxn>
              <a:cxn ang="0">
                <a:pos x="0" y="44"/>
              </a:cxn>
              <a:cxn ang="0">
                <a:pos x="0" y="92"/>
              </a:cxn>
              <a:cxn ang="0">
                <a:pos x="4" y="108"/>
              </a:cxn>
              <a:cxn ang="0">
                <a:pos x="24" y="136"/>
              </a:cxn>
              <a:cxn ang="0">
                <a:pos x="52" y="162"/>
              </a:cxn>
              <a:cxn ang="0">
                <a:pos x="74" y="188"/>
              </a:cxn>
              <a:cxn ang="0">
                <a:pos x="76" y="198"/>
              </a:cxn>
              <a:cxn ang="0">
                <a:pos x="76" y="204"/>
              </a:cxn>
              <a:cxn ang="0">
                <a:pos x="64" y="222"/>
              </a:cxn>
              <a:cxn ang="0">
                <a:pos x="38" y="248"/>
              </a:cxn>
              <a:cxn ang="0">
                <a:pos x="12" y="276"/>
              </a:cxn>
              <a:cxn ang="0">
                <a:pos x="0" y="298"/>
              </a:cxn>
              <a:cxn ang="0">
                <a:pos x="0" y="306"/>
              </a:cxn>
              <a:cxn ang="0">
                <a:pos x="0" y="352"/>
              </a:cxn>
              <a:cxn ang="0">
                <a:pos x="8" y="366"/>
              </a:cxn>
              <a:cxn ang="0">
                <a:pos x="32" y="380"/>
              </a:cxn>
              <a:cxn ang="0">
                <a:pos x="68" y="392"/>
              </a:cxn>
              <a:cxn ang="0">
                <a:pos x="112" y="396"/>
              </a:cxn>
              <a:cxn ang="0">
                <a:pos x="134" y="396"/>
              </a:cxn>
              <a:cxn ang="0">
                <a:pos x="174" y="388"/>
              </a:cxn>
              <a:cxn ang="0">
                <a:pos x="204" y="374"/>
              </a:cxn>
              <a:cxn ang="0">
                <a:pos x="220" y="360"/>
              </a:cxn>
              <a:cxn ang="0">
                <a:pos x="222" y="352"/>
              </a:cxn>
              <a:cxn ang="0">
                <a:pos x="222" y="306"/>
              </a:cxn>
              <a:cxn ang="0">
                <a:pos x="218" y="290"/>
              </a:cxn>
              <a:cxn ang="0">
                <a:pos x="198" y="262"/>
              </a:cxn>
              <a:cxn ang="0">
                <a:pos x="170" y="234"/>
              </a:cxn>
              <a:cxn ang="0">
                <a:pos x="148" y="210"/>
              </a:cxn>
              <a:cxn ang="0">
                <a:pos x="146" y="198"/>
              </a:cxn>
              <a:cxn ang="0">
                <a:pos x="146" y="194"/>
              </a:cxn>
              <a:cxn ang="0">
                <a:pos x="158" y="176"/>
              </a:cxn>
              <a:cxn ang="0">
                <a:pos x="184" y="150"/>
              </a:cxn>
              <a:cxn ang="0">
                <a:pos x="210" y="122"/>
              </a:cxn>
              <a:cxn ang="0">
                <a:pos x="222" y="100"/>
              </a:cxn>
            </a:cxnLst>
            <a:rect l="0" t="0" r="r" b="b"/>
            <a:pathLst>
              <a:path w="222" h="396">
                <a:moveTo>
                  <a:pt x="222" y="92"/>
                </a:moveTo>
                <a:lnTo>
                  <a:pt x="222" y="92"/>
                </a:lnTo>
                <a:lnTo>
                  <a:pt x="222" y="44"/>
                </a:lnTo>
                <a:lnTo>
                  <a:pt x="222" y="44"/>
                </a:lnTo>
                <a:lnTo>
                  <a:pt x="220" y="38"/>
                </a:lnTo>
                <a:lnTo>
                  <a:pt x="214" y="32"/>
                </a:lnTo>
                <a:lnTo>
                  <a:pt x="204" y="24"/>
                </a:lnTo>
                <a:lnTo>
                  <a:pt x="190" y="18"/>
                </a:lnTo>
                <a:lnTo>
                  <a:pt x="174" y="10"/>
                </a:lnTo>
                <a:lnTo>
                  <a:pt x="154" y="6"/>
                </a:lnTo>
                <a:lnTo>
                  <a:pt x="134" y="2"/>
                </a:lnTo>
                <a:lnTo>
                  <a:pt x="112" y="0"/>
                </a:lnTo>
                <a:lnTo>
                  <a:pt x="112" y="0"/>
                </a:lnTo>
                <a:lnTo>
                  <a:pt x="88" y="2"/>
                </a:lnTo>
                <a:lnTo>
                  <a:pt x="68" y="6"/>
                </a:lnTo>
                <a:lnTo>
                  <a:pt x="48" y="10"/>
                </a:lnTo>
                <a:lnTo>
                  <a:pt x="32" y="18"/>
                </a:lnTo>
                <a:lnTo>
                  <a:pt x="18" y="24"/>
                </a:lnTo>
                <a:lnTo>
                  <a:pt x="8" y="32"/>
                </a:lnTo>
                <a:lnTo>
                  <a:pt x="2" y="38"/>
                </a:lnTo>
                <a:lnTo>
                  <a:pt x="0" y="44"/>
                </a:lnTo>
                <a:lnTo>
                  <a:pt x="0" y="44"/>
                </a:lnTo>
                <a:lnTo>
                  <a:pt x="0" y="92"/>
                </a:lnTo>
                <a:lnTo>
                  <a:pt x="0" y="92"/>
                </a:lnTo>
                <a:lnTo>
                  <a:pt x="0" y="100"/>
                </a:lnTo>
                <a:lnTo>
                  <a:pt x="4" y="108"/>
                </a:lnTo>
                <a:lnTo>
                  <a:pt x="12" y="122"/>
                </a:lnTo>
                <a:lnTo>
                  <a:pt x="24" y="136"/>
                </a:lnTo>
                <a:lnTo>
                  <a:pt x="38" y="150"/>
                </a:lnTo>
                <a:lnTo>
                  <a:pt x="52" y="162"/>
                </a:lnTo>
                <a:lnTo>
                  <a:pt x="64" y="176"/>
                </a:lnTo>
                <a:lnTo>
                  <a:pt x="74" y="188"/>
                </a:lnTo>
                <a:lnTo>
                  <a:pt x="76" y="194"/>
                </a:lnTo>
                <a:lnTo>
                  <a:pt x="76" y="198"/>
                </a:lnTo>
                <a:lnTo>
                  <a:pt x="76" y="198"/>
                </a:lnTo>
                <a:lnTo>
                  <a:pt x="76" y="204"/>
                </a:lnTo>
                <a:lnTo>
                  <a:pt x="74" y="210"/>
                </a:lnTo>
                <a:lnTo>
                  <a:pt x="64" y="222"/>
                </a:lnTo>
                <a:lnTo>
                  <a:pt x="52" y="234"/>
                </a:lnTo>
                <a:lnTo>
                  <a:pt x="38" y="248"/>
                </a:lnTo>
                <a:lnTo>
                  <a:pt x="24" y="262"/>
                </a:lnTo>
                <a:lnTo>
                  <a:pt x="12" y="276"/>
                </a:lnTo>
                <a:lnTo>
                  <a:pt x="4" y="290"/>
                </a:lnTo>
                <a:lnTo>
                  <a:pt x="0" y="298"/>
                </a:lnTo>
                <a:lnTo>
                  <a:pt x="0" y="306"/>
                </a:lnTo>
                <a:lnTo>
                  <a:pt x="0" y="306"/>
                </a:lnTo>
                <a:lnTo>
                  <a:pt x="0" y="352"/>
                </a:lnTo>
                <a:lnTo>
                  <a:pt x="0" y="352"/>
                </a:lnTo>
                <a:lnTo>
                  <a:pt x="2" y="360"/>
                </a:lnTo>
                <a:lnTo>
                  <a:pt x="8" y="366"/>
                </a:lnTo>
                <a:lnTo>
                  <a:pt x="18" y="374"/>
                </a:lnTo>
                <a:lnTo>
                  <a:pt x="32" y="380"/>
                </a:lnTo>
                <a:lnTo>
                  <a:pt x="48" y="388"/>
                </a:lnTo>
                <a:lnTo>
                  <a:pt x="68" y="392"/>
                </a:lnTo>
                <a:lnTo>
                  <a:pt x="88" y="396"/>
                </a:lnTo>
                <a:lnTo>
                  <a:pt x="112" y="396"/>
                </a:lnTo>
                <a:lnTo>
                  <a:pt x="112" y="396"/>
                </a:lnTo>
                <a:lnTo>
                  <a:pt x="134" y="396"/>
                </a:lnTo>
                <a:lnTo>
                  <a:pt x="154" y="392"/>
                </a:lnTo>
                <a:lnTo>
                  <a:pt x="174" y="388"/>
                </a:lnTo>
                <a:lnTo>
                  <a:pt x="190" y="380"/>
                </a:lnTo>
                <a:lnTo>
                  <a:pt x="204" y="374"/>
                </a:lnTo>
                <a:lnTo>
                  <a:pt x="214" y="366"/>
                </a:lnTo>
                <a:lnTo>
                  <a:pt x="220" y="360"/>
                </a:lnTo>
                <a:lnTo>
                  <a:pt x="222" y="352"/>
                </a:lnTo>
                <a:lnTo>
                  <a:pt x="222" y="352"/>
                </a:lnTo>
                <a:lnTo>
                  <a:pt x="222" y="306"/>
                </a:lnTo>
                <a:lnTo>
                  <a:pt x="222" y="306"/>
                </a:lnTo>
                <a:lnTo>
                  <a:pt x="222" y="298"/>
                </a:lnTo>
                <a:lnTo>
                  <a:pt x="218" y="290"/>
                </a:lnTo>
                <a:lnTo>
                  <a:pt x="210" y="276"/>
                </a:lnTo>
                <a:lnTo>
                  <a:pt x="198" y="262"/>
                </a:lnTo>
                <a:lnTo>
                  <a:pt x="184" y="248"/>
                </a:lnTo>
                <a:lnTo>
                  <a:pt x="170" y="234"/>
                </a:lnTo>
                <a:lnTo>
                  <a:pt x="158" y="222"/>
                </a:lnTo>
                <a:lnTo>
                  <a:pt x="148" y="210"/>
                </a:lnTo>
                <a:lnTo>
                  <a:pt x="146" y="204"/>
                </a:lnTo>
                <a:lnTo>
                  <a:pt x="146" y="198"/>
                </a:lnTo>
                <a:lnTo>
                  <a:pt x="146" y="198"/>
                </a:lnTo>
                <a:lnTo>
                  <a:pt x="146" y="194"/>
                </a:lnTo>
                <a:lnTo>
                  <a:pt x="148" y="188"/>
                </a:lnTo>
                <a:lnTo>
                  <a:pt x="158" y="176"/>
                </a:lnTo>
                <a:lnTo>
                  <a:pt x="170" y="162"/>
                </a:lnTo>
                <a:lnTo>
                  <a:pt x="184" y="150"/>
                </a:lnTo>
                <a:lnTo>
                  <a:pt x="198" y="136"/>
                </a:lnTo>
                <a:lnTo>
                  <a:pt x="210" y="122"/>
                </a:lnTo>
                <a:lnTo>
                  <a:pt x="218" y="108"/>
                </a:lnTo>
                <a:lnTo>
                  <a:pt x="222" y="100"/>
                </a:lnTo>
                <a:lnTo>
                  <a:pt x="222" y="92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31" name="矩形 30"/>
          <p:cNvSpPr/>
          <p:nvPr/>
        </p:nvSpPr>
        <p:spPr>
          <a:xfrm>
            <a:off x="2330978" y="1799817"/>
            <a:ext cx="2138278" cy="3228813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4" name="文本框 8"/>
          <p:cNvSpPr txBox="1"/>
          <p:nvPr/>
        </p:nvSpPr>
        <p:spPr>
          <a:xfrm>
            <a:off x="2390473" y="3254878"/>
            <a:ext cx="2195525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Century Gothic"/>
                <a:ea typeface="微软雅黑"/>
              </a:rPr>
              <a:t>统计报名人数、签到人数、学生评价，形成讲座反馈</a:t>
            </a:r>
          </a:p>
        </p:txBody>
      </p:sp>
      <p:sp>
        <p:nvSpPr>
          <p:cNvPr id="35" name="矩形 34"/>
          <p:cNvSpPr/>
          <p:nvPr/>
        </p:nvSpPr>
        <p:spPr>
          <a:xfrm>
            <a:off x="2390573" y="2682413"/>
            <a:ext cx="1415772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讲座反馈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397035" y="1813687"/>
            <a:ext cx="110479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400" b="1" dirty="0">
                <a:solidFill>
                  <a:srgbClr val="FFFFFF"/>
                </a:solidFill>
              </a:rPr>
              <a:t>02</a:t>
            </a:r>
            <a:endParaRPr lang="zh-CN" altLang="en-US" sz="6400" b="1" dirty="0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88844" y="2356089"/>
            <a:ext cx="2137011" cy="3228813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0" name="文本框 8"/>
          <p:cNvSpPr txBox="1"/>
          <p:nvPr/>
        </p:nvSpPr>
        <p:spPr>
          <a:xfrm>
            <a:off x="4831486" y="3811151"/>
            <a:ext cx="2195525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Century Gothic"/>
                <a:ea typeface="微软雅黑"/>
              </a:rPr>
              <a:t>发起有偿讲座，通过校园卡支付平台进行网上支付后方可获得签到资格</a:t>
            </a:r>
          </a:p>
        </p:txBody>
      </p:sp>
      <p:sp>
        <p:nvSpPr>
          <p:cNvPr id="41" name="矩形 40"/>
          <p:cNvSpPr/>
          <p:nvPr/>
        </p:nvSpPr>
        <p:spPr>
          <a:xfrm>
            <a:off x="4831587" y="3238686"/>
            <a:ext cx="1415772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有偿讲座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38049" y="2369960"/>
            <a:ext cx="110479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400" b="1" dirty="0">
                <a:solidFill>
                  <a:srgbClr val="FFFFFF"/>
                </a:solidFill>
              </a:rPr>
              <a:t>03</a:t>
            </a:r>
            <a:endParaRPr lang="zh-CN" altLang="en-US" sz="6400" b="1" dirty="0">
              <a:solidFill>
                <a:srgbClr val="FFFFFF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055189" y="2912361"/>
            <a:ext cx="2095274" cy="3228813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6" name="文本框 8"/>
          <p:cNvSpPr txBox="1"/>
          <p:nvPr/>
        </p:nvSpPr>
        <p:spPr>
          <a:xfrm>
            <a:off x="7173768" y="4367423"/>
            <a:ext cx="2195525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Century Gothic"/>
                <a:ea typeface="微软雅黑"/>
              </a:rPr>
              <a:t>经过主办方允许，现场采集视频以供直播和日后点播</a:t>
            </a:r>
          </a:p>
        </p:txBody>
      </p:sp>
      <p:sp>
        <p:nvSpPr>
          <p:cNvPr id="47" name="矩形 46"/>
          <p:cNvSpPr/>
          <p:nvPr/>
        </p:nvSpPr>
        <p:spPr>
          <a:xfrm>
            <a:off x="7210744" y="3794958"/>
            <a:ext cx="1415772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视频播放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217206" y="2926232"/>
            <a:ext cx="110479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400" b="1" dirty="0">
                <a:solidFill>
                  <a:srgbClr val="FFFFFF"/>
                </a:solidFill>
              </a:rPr>
              <a:t>04</a:t>
            </a:r>
            <a:endParaRPr lang="zh-CN" altLang="en-US" sz="6400" b="1" dirty="0">
              <a:solidFill>
                <a:srgbClr val="FFFFFF"/>
              </a:solidFill>
            </a:endParaRPr>
          </a:p>
        </p:txBody>
      </p:sp>
      <p:grpSp>
        <p:nvGrpSpPr>
          <p:cNvPr id="48" name="组 47"/>
          <p:cNvGrpSpPr/>
          <p:nvPr/>
        </p:nvGrpSpPr>
        <p:grpSpPr>
          <a:xfrm>
            <a:off x="9374" y="216398"/>
            <a:ext cx="2316282" cy="763321"/>
            <a:chOff x="1" y="180328"/>
            <a:chExt cx="1737211" cy="636101"/>
          </a:xfrm>
        </p:grpSpPr>
        <p:sp>
          <p:nvSpPr>
            <p:cNvPr id="49" name="矩形 48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3305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rgbClr val="6BAFDA"/>
                  </a:solidFill>
                </a:rPr>
                <a:t>02</a:t>
              </a:r>
              <a:endParaRPr kumimoji="1" lang="zh-CN" altLang="en-US" sz="3200" b="1" dirty="0">
                <a:solidFill>
                  <a:srgbClr val="6BAFDA"/>
                </a:solidFill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21495" y="268425"/>
              <a:ext cx="121571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2800" b="1" dirty="0">
                  <a:solidFill>
                    <a:schemeClr val="bg1"/>
                  </a:solidFill>
                </a:rPr>
                <a:t>产品功能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5204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9978">
        <p:fade/>
      </p:transition>
    </mc:Choice>
    <mc:Fallback>
      <p:transition spd="med" advTm="2997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H="1">
            <a:off x="-1524000" y="0"/>
            <a:ext cx="5774980" cy="6858000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12" name="组 11"/>
          <p:cNvGrpSpPr/>
          <p:nvPr/>
        </p:nvGrpSpPr>
        <p:grpSpPr>
          <a:xfrm>
            <a:off x="4251764" y="0"/>
            <a:ext cx="466811" cy="6858000"/>
            <a:chOff x="488676" y="2472447"/>
            <a:chExt cx="350108" cy="1739899"/>
          </a:xfrm>
        </p:grpSpPr>
        <p:sp>
          <p:nvSpPr>
            <p:cNvPr id="8" name="矩形 7"/>
            <p:cNvSpPr/>
            <p:nvPr/>
          </p:nvSpPr>
          <p:spPr>
            <a:xfrm flipH="1">
              <a:off x="751404" y="2472447"/>
              <a:ext cx="87380" cy="1739899"/>
            </a:xfrm>
            <a:prstGeom prst="rect">
              <a:avLst/>
            </a:prstGeom>
            <a:solidFill>
              <a:srgbClr val="ECBF4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9" name="矩形 8"/>
            <p:cNvSpPr/>
            <p:nvPr/>
          </p:nvSpPr>
          <p:spPr>
            <a:xfrm flipH="1">
              <a:off x="664024" y="2472447"/>
              <a:ext cx="87380" cy="1739899"/>
            </a:xfrm>
            <a:prstGeom prst="rect">
              <a:avLst/>
            </a:prstGeom>
            <a:solidFill>
              <a:srgbClr val="67B2B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576056" y="2472447"/>
              <a:ext cx="87380" cy="1739899"/>
            </a:xfrm>
            <a:prstGeom prst="rect">
              <a:avLst/>
            </a:prstGeom>
            <a:solidFill>
              <a:srgbClr val="EE4B4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1" name="矩形 10"/>
            <p:cNvSpPr/>
            <p:nvPr/>
          </p:nvSpPr>
          <p:spPr>
            <a:xfrm flipH="1">
              <a:off x="488676" y="2472447"/>
              <a:ext cx="87380" cy="1739899"/>
            </a:xfrm>
            <a:prstGeom prst="rect">
              <a:avLst/>
            </a:prstGeom>
            <a:solidFill>
              <a:srgbClr val="6BAFD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sp>
        <p:nvSpPr>
          <p:cNvPr id="22" name="矩形 21"/>
          <p:cNvSpPr/>
          <p:nvPr/>
        </p:nvSpPr>
        <p:spPr>
          <a:xfrm>
            <a:off x="5043180" y="2581115"/>
            <a:ext cx="3191899" cy="995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5867" b="1" dirty="0" smtClean="0">
                <a:solidFill>
                  <a:srgbClr val="51597B"/>
                </a:solidFill>
              </a:rPr>
              <a:t>架构设计</a:t>
            </a:r>
            <a:endParaRPr lang="en-US" altLang="zh-CN" sz="5867" b="1" dirty="0" smtClean="0">
              <a:solidFill>
                <a:srgbClr val="51597B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43179" y="317326"/>
            <a:ext cx="3959795" cy="2862322"/>
            <a:chOff x="8232999" y="216398"/>
            <a:chExt cx="3959795" cy="2862322"/>
          </a:xfrm>
        </p:grpSpPr>
        <p:sp>
          <p:nvSpPr>
            <p:cNvPr id="13" name="矩形 12"/>
            <p:cNvSpPr/>
            <p:nvPr/>
          </p:nvSpPr>
          <p:spPr>
            <a:xfrm>
              <a:off x="8232999" y="427475"/>
              <a:ext cx="3959795" cy="2087879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233004" y="216398"/>
              <a:ext cx="3028393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20000" dirty="0" smtClean="0">
                  <a:solidFill>
                    <a:schemeClr val="bg1"/>
                  </a:solidFill>
                </a:rPr>
                <a:t>03</a:t>
              </a:r>
              <a:endParaRPr kumimoji="1" lang="zh-CN" altLang="en-US" sz="20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8929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1901">
        <p14:pan dir="u"/>
      </p:transition>
    </mc:Choice>
    <mc:Fallback>
      <p:transition spd="slow" advTm="190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712086"/>
            <a:ext cx="9144000" cy="145915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sp>
        <p:nvSpPr>
          <p:cNvPr id="10" name="TextBox 17"/>
          <p:cNvSpPr txBox="1"/>
          <p:nvPr/>
        </p:nvSpPr>
        <p:spPr>
          <a:xfrm>
            <a:off x="1448929" y="121021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2686CF"/>
                </a:solidFill>
                <a:latin typeface="Levenim MT" pitchFamily="2" charset="-79"/>
                <a:cs typeface="Levenim MT" pitchFamily="2" charset="-79"/>
              </a:rPr>
              <a:t>安全性</a:t>
            </a:r>
          </a:p>
        </p:txBody>
      </p:sp>
      <p:sp>
        <p:nvSpPr>
          <p:cNvPr id="13" name="TextBox 17"/>
          <p:cNvSpPr txBox="1"/>
          <p:nvPr/>
        </p:nvSpPr>
        <p:spPr>
          <a:xfrm>
            <a:off x="6218126" y="121021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D90312"/>
                </a:solidFill>
                <a:latin typeface="Levenim MT" pitchFamily="2" charset="-79"/>
                <a:cs typeface="Levenim MT" pitchFamily="2" charset="-79"/>
              </a:rPr>
              <a:t>可用性</a:t>
            </a:r>
          </a:p>
        </p:txBody>
      </p:sp>
      <p:sp>
        <p:nvSpPr>
          <p:cNvPr id="16" name="TextBox 17"/>
          <p:cNvSpPr txBox="1"/>
          <p:nvPr/>
        </p:nvSpPr>
        <p:spPr>
          <a:xfrm>
            <a:off x="1462574" y="283048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3E8E8D"/>
                </a:solidFill>
                <a:latin typeface="Levenim MT" pitchFamily="2" charset="-79"/>
                <a:cs typeface="Levenim MT" pitchFamily="2" charset="-79"/>
              </a:rPr>
              <a:t>性能</a:t>
            </a:r>
          </a:p>
        </p:txBody>
      </p:sp>
      <p:sp>
        <p:nvSpPr>
          <p:cNvPr id="19" name="TextBox 17"/>
          <p:cNvSpPr txBox="1"/>
          <p:nvPr/>
        </p:nvSpPr>
        <p:spPr>
          <a:xfrm>
            <a:off x="1463617" y="463401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D89917"/>
                </a:solidFill>
                <a:latin typeface="Levenim MT" pitchFamily="2" charset="-79"/>
                <a:cs typeface="Levenim MT" pitchFamily="2" charset="-79"/>
              </a:rPr>
              <a:t>互操作性</a:t>
            </a:r>
          </a:p>
        </p:txBody>
      </p:sp>
      <p:sp>
        <p:nvSpPr>
          <p:cNvPr id="24" name="文本框 6"/>
          <p:cNvSpPr txBox="1"/>
          <p:nvPr/>
        </p:nvSpPr>
        <p:spPr>
          <a:xfrm>
            <a:off x="1448930" y="1590095"/>
            <a:ext cx="337831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30000"/>
              </a:lnSpc>
              <a:defRPr/>
            </a:pPr>
            <a:r>
              <a:rPr lang="zh-CN" altLang="en-US" dirty="0">
                <a:solidFill>
                  <a:srgbClr val="51597B"/>
                </a:solidFill>
                <a:latin typeface="Century Gothic"/>
                <a:ea typeface="微软雅黑"/>
              </a:rPr>
              <a:t>系统需要利用校园卡网上支付平台，并保证用户隐私不泄露</a:t>
            </a:r>
          </a:p>
        </p:txBody>
      </p:sp>
      <p:sp>
        <p:nvSpPr>
          <p:cNvPr id="25" name="文本框 6"/>
          <p:cNvSpPr txBox="1"/>
          <p:nvPr/>
        </p:nvSpPr>
        <p:spPr>
          <a:xfrm>
            <a:off x="1463619" y="5014249"/>
            <a:ext cx="3629518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30000"/>
              </a:lnSpc>
              <a:defRPr/>
            </a:pPr>
            <a:r>
              <a:rPr lang="zh-CN" altLang="en-US" dirty="0">
                <a:solidFill>
                  <a:srgbClr val="51597B"/>
                </a:solidFill>
                <a:latin typeface="Century Gothic"/>
                <a:ea typeface="微软雅黑"/>
              </a:rPr>
              <a:t>系统需要从教务网导入学生课程信息以进行针对性的讲座推荐，需要校园卡刷卡系统进行</a:t>
            </a:r>
            <a:r>
              <a:rPr lang="zh-CN" altLang="en-US" dirty="0" smtClean="0">
                <a:solidFill>
                  <a:srgbClr val="51597B"/>
                </a:solidFill>
                <a:latin typeface="Century Gothic"/>
                <a:ea typeface="微软雅黑"/>
              </a:rPr>
              <a:t>签到</a:t>
            </a:r>
            <a:r>
              <a:rPr lang="zh-CN" altLang="en-US" dirty="0">
                <a:solidFill>
                  <a:srgbClr val="51597B"/>
                </a:solidFill>
                <a:latin typeface="Century Gothic"/>
                <a:ea typeface="微软雅黑"/>
              </a:rPr>
              <a:t>和</a:t>
            </a:r>
            <a:r>
              <a:rPr lang="zh-CN" altLang="en-US" dirty="0" smtClean="0">
                <a:solidFill>
                  <a:srgbClr val="51597B"/>
                </a:solidFill>
                <a:latin typeface="Century Gothic"/>
                <a:ea typeface="微软雅黑"/>
              </a:rPr>
              <a:t>校园</a:t>
            </a:r>
            <a:r>
              <a:rPr lang="zh-CN" altLang="en-US" dirty="0">
                <a:solidFill>
                  <a:srgbClr val="51597B"/>
                </a:solidFill>
                <a:latin typeface="Century Gothic"/>
                <a:ea typeface="微软雅黑"/>
              </a:rPr>
              <a:t>卡支付平台进行入场费支付</a:t>
            </a:r>
          </a:p>
        </p:txBody>
      </p:sp>
      <p:sp>
        <p:nvSpPr>
          <p:cNvPr id="26" name="文本框 6"/>
          <p:cNvSpPr txBox="1"/>
          <p:nvPr/>
        </p:nvSpPr>
        <p:spPr>
          <a:xfrm>
            <a:off x="1462575" y="3210720"/>
            <a:ext cx="7630591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30000"/>
              </a:lnSpc>
              <a:defRPr/>
            </a:pPr>
            <a:r>
              <a:rPr lang="zh-CN" altLang="en-US" dirty="0">
                <a:solidFill>
                  <a:srgbClr val="51597B"/>
                </a:solidFill>
                <a:latin typeface="Century Gothic"/>
                <a:ea typeface="微软雅黑"/>
              </a:rPr>
              <a:t>负载：系统需要承担热门讲座报名和直播时大量用户访问，巨大带宽压力。</a:t>
            </a:r>
            <a:endParaRPr lang="en-US" altLang="zh-CN" dirty="0">
              <a:solidFill>
                <a:srgbClr val="51597B"/>
              </a:solidFill>
              <a:latin typeface="Century Gothic"/>
              <a:ea typeface="微软雅黑"/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zh-CN" altLang="en-US" dirty="0">
                <a:solidFill>
                  <a:srgbClr val="51597B"/>
                </a:solidFill>
                <a:latin typeface="Century Gothic"/>
                <a:ea typeface="微软雅黑"/>
              </a:rPr>
              <a:t>容量：讲座视频需要长期保存。</a:t>
            </a:r>
            <a:endParaRPr lang="en-US" altLang="zh-CN" dirty="0">
              <a:solidFill>
                <a:srgbClr val="51597B"/>
              </a:solidFill>
              <a:latin typeface="Century Gothic"/>
              <a:ea typeface="微软雅黑"/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zh-CN" altLang="en-US" dirty="0">
                <a:solidFill>
                  <a:srgbClr val="51597B"/>
                </a:solidFill>
                <a:latin typeface="Century Gothic"/>
                <a:ea typeface="微软雅黑"/>
              </a:rPr>
              <a:t>实时性：直播时需要低延迟。</a:t>
            </a:r>
            <a:endParaRPr lang="en-US" altLang="zh-CN" dirty="0">
              <a:solidFill>
                <a:srgbClr val="51597B"/>
              </a:solidFill>
              <a:latin typeface="Century Gothic"/>
              <a:ea typeface="微软雅黑"/>
            </a:endParaRPr>
          </a:p>
          <a:p>
            <a:pPr defTabSz="1219170">
              <a:lnSpc>
                <a:spcPct val="130000"/>
              </a:lnSpc>
              <a:defRPr/>
            </a:pPr>
            <a:endParaRPr lang="zh-CN" altLang="en-US" dirty="0">
              <a:solidFill>
                <a:srgbClr val="51597B"/>
              </a:solidFill>
              <a:latin typeface="Century Gothic"/>
              <a:ea typeface="微软雅黑"/>
            </a:endParaRPr>
          </a:p>
        </p:txBody>
      </p:sp>
      <p:sp>
        <p:nvSpPr>
          <p:cNvPr id="27" name="文本框 6"/>
          <p:cNvSpPr txBox="1"/>
          <p:nvPr/>
        </p:nvSpPr>
        <p:spPr>
          <a:xfrm>
            <a:off x="6218127" y="1590447"/>
            <a:ext cx="2925873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30000"/>
              </a:lnSpc>
              <a:defRPr/>
            </a:pPr>
            <a:r>
              <a:rPr lang="zh-CN" altLang="en-US" dirty="0">
                <a:solidFill>
                  <a:srgbClr val="51597B"/>
                </a:solidFill>
                <a:latin typeface="Century Gothic"/>
                <a:ea typeface="微软雅黑"/>
              </a:rPr>
              <a:t>在热门讲座报名和直播高峰期，系统不能频繁崩溃，并能从崩溃中快速恢复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2525" y="1027459"/>
            <a:ext cx="1168400" cy="1216573"/>
            <a:chOff x="947674" y="1323332"/>
            <a:chExt cx="876300" cy="912430"/>
          </a:xfrm>
        </p:grpSpPr>
        <p:sp>
          <p:nvSpPr>
            <p:cNvPr id="8" name="任意多边形 13"/>
            <p:cNvSpPr/>
            <p:nvPr/>
          </p:nvSpPr>
          <p:spPr>
            <a:xfrm>
              <a:off x="947674" y="1323332"/>
              <a:ext cx="876300" cy="912430"/>
            </a:xfrm>
            <a:custGeom>
              <a:avLst/>
              <a:gdLst>
                <a:gd name="connsiteX0" fmla="*/ 1555750 w 2063750"/>
                <a:gd name="connsiteY0" fmla="*/ 0 h 2387600"/>
                <a:gd name="connsiteX1" fmla="*/ 0 w 2063750"/>
                <a:gd name="connsiteY1" fmla="*/ 736600 h 2387600"/>
                <a:gd name="connsiteX2" fmla="*/ 736600 w 2063750"/>
                <a:gd name="connsiteY2" fmla="*/ 2387600 h 2387600"/>
                <a:gd name="connsiteX3" fmla="*/ 1778000 w 2063750"/>
                <a:gd name="connsiteY3" fmla="*/ 1898650 h 2387600"/>
                <a:gd name="connsiteX4" fmla="*/ 2063750 w 2063750"/>
                <a:gd name="connsiteY4" fmla="*/ 1104900 h 2387600"/>
                <a:gd name="connsiteX5" fmla="*/ 1555750 w 2063750"/>
                <a:gd name="connsiteY5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3750" h="2387600">
                  <a:moveTo>
                    <a:pt x="1555750" y="0"/>
                  </a:moveTo>
                  <a:lnTo>
                    <a:pt x="0" y="736600"/>
                  </a:lnTo>
                  <a:lnTo>
                    <a:pt x="736600" y="2387600"/>
                  </a:lnTo>
                  <a:lnTo>
                    <a:pt x="1778000" y="1898650"/>
                  </a:lnTo>
                  <a:lnTo>
                    <a:pt x="2063750" y="110490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6BA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9" name="任意多边形 16"/>
            <p:cNvSpPr/>
            <p:nvPr/>
          </p:nvSpPr>
          <p:spPr>
            <a:xfrm>
              <a:off x="1647760" y="1745574"/>
              <a:ext cx="169867" cy="305762"/>
            </a:xfrm>
            <a:custGeom>
              <a:avLst/>
              <a:gdLst>
                <a:gd name="connsiteX0" fmla="*/ 400050 w 400050"/>
                <a:gd name="connsiteY0" fmla="*/ 0 h 800100"/>
                <a:gd name="connsiteX1" fmla="*/ 0 w 400050"/>
                <a:gd name="connsiteY1" fmla="*/ 317500 h 800100"/>
                <a:gd name="connsiteX2" fmla="*/ 107950 w 400050"/>
                <a:gd name="connsiteY2" fmla="*/ 800100 h 800100"/>
                <a:gd name="connsiteX3" fmla="*/ 400050 w 400050"/>
                <a:gd name="connsiteY3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050" h="800100">
                  <a:moveTo>
                    <a:pt x="400050" y="0"/>
                  </a:moveTo>
                  <a:lnTo>
                    <a:pt x="0" y="317500"/>
                  </a:lnTo>
                  <a:lnTo>
                    <a:pt x="107950" y="8001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2686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102970" y="1491010"/>
              <a:ext cx="592951" cy="56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267" dirty="0">
                  <a:solidFill>
                    <a:srgbClr val="FFFFFF"/>
                  </a:solidFill>
                </a:rPr>
                <a:t>01</a:t>
              </a:r>
              <a:endParaRPr lang="zh-CN" altLang="en-US" sz="4267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785701" y="1027459"/>
            <a:ext cx="1168400" cy="1216573"/>
            <a:chOff x="4732274" y="1323332"/>
            <a:chExt cx="876300" cy="912430"/>
          </a:xfrm>
        </p:grpSpPr>
        <p:sp>
          <p:nvSpPr>
            <p:cNvPr id="11" name="任意多边形 83"/>
            <p:cNvSpPr/>
            <p:nvPr/>
          </p:nvSpPr>
          <p:spPr>
            <a:xfrm>
              <a:off x="4732274" y="1323332"/>
              <a:ext cx="876300" cy="912430"/>
            </a:xfrm>
            <a:custGeom>
              <a:avLst/>
              <a:gdLst>
                <a:gd name="connsiteX0" fmla="*/ 1555750 w 2063750"/>
                <a:gd name="connsiteY0" fmla="*/ 0 h 2387600"/>
                <a:gd name="connsiteX1" fmla="*/ 0 w 2063750"/>
                <a:gd name="connsiteY1" fmla="*/ 736600 h 2387600"/>
                <a:gd name="connsiteX2" fmla="*/ 736600 w 2063750"/>
                <a:gd name="connsiteY2" fmla="*/ 2387600 h 2387600"/>
                <a:gd name="connsiteX3" fmla="*/ 1778000 w 2063750"/>
                <a:gd name="connsiteY3" fmla="*/ 1898650 h 2387600"/>
                <a:gd name="connsiteX4" fmla="*/ 2063750 w 2063750"/>
                <a:gd name="connsiteY4" fmla="*/ 1104900 h 2387600"/>
                <a:gd name="connsiteX5" fmla="*/ 1555750 w 2063750"/>
                <a:gd name="connsiteY5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3750" h="2387600">
                  <a:moveTo>
                    <a:pt x="1555750" y="0"/>
                  </a:moveTo>
                  <a:lnTo>
                    <a:pt x="0" y="736600"/>
                  </a:lnTo>
                  <a:lnTo>
                    <a:pt x="736600" y="2387600"/>
                  </a:lnTo>
                  <a:lnTo>
                    <a:pt x="1778000" y="1898650"/>
                  </a:lnTo>
                  <a:lnTo>
                    <a:pt x="2063750" y="110490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EE4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2" name="任意多边形 84"/>
            <p:cNvSpPr/>
            <p:nvPr/>
          </p:nvSpPr>
          <p:spPr>
            <a:xfrm>
              <a:off x="5432359" y="1745574"/>
              <a:ext cx="169867" cy="305762"/>
            </a:xfrm>
            <a:custGeom>
              <a:avLst/>
              <a:gdLst>
                <a:gd name="connsiteX0" fmla="*/ 400050 w 400050"/>
                <a:gd name="connsiteY0" fmla="*/ 0 h 800100"/>
                <a:gd name="connsiteX1" fmla="*/ 0 w 400050"/>
                <a:gd name="connsiteY1" fmla="*/ 317500 h 800100"/>
                <a:gd name="connsiteX2" fmla="*/ 107950 w 400050"/>
                <a:gd name="connsiteY2" fmla="*/ 800100 h 800100"/>
                <a:gd name="connsiteX3" fmla="*/ 400050 w 400050"/>
                <a:gd name="connsiteY3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050" h="800100">
                  <a:moveTo>
                    <a:pt x="400050" y="0"/>
                  </a:moveTo>
                  <a:lnTo>
                    <a:pt x="0" y="317500"/>
                  </a:lnTo>
                  <a:lnTo>
                    <a:pt x="107950" y="8001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D903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29" name="矩形 28"/>
            <p:cNvSpPr/>
            <p:nvPr/>
          </p:nvSpPr>
          <p:spPr>
            <a:xfrm>
              <a:off x="4881289" y="1491010"/>
              <a:ext cx="592951" cy="56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267" dirty="0">
                  <a:solidFill>
                    <a:srgbClr val="FFFFFF"/>
                  </a:solidFill>
                </a:rPr>
                <a:t>02</a:t>
              </a:r>
              <a:endParaRPr lang="zh-CN" altLang="en-US" sz="4267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504" y="2647732"/>
            <a:ext cx="1168400" cy="1216573"/>
            <a:chOff x="979424" y="2814907"/>
            <a:chExt cx="876300" cy="912430"/>
          </a:xfrm>
        </p:grpSpPr>
        <p:sp>
          <p:nvSpPr>
            <p:cNvPr id="14" name="任意多边形 89"/>
            <p:cNvSpPr/>
            <p:nvPr/>
          </p:nvSpPr>
          <p:spPr>
            <a:xfrm>
              <a:off x="979424" y="2814907"/>
              <a:ext cx="876300" cy="912430"/>
            </a:xfrm>
            <a:custGeom>
              <a:avLst/>
              <a:gdLst>
                <a:gd name="connsiteX0" fmla="*/ 1555750 w 2063750"/>
                <a:gd name="connsiteY0" fmla="*/ 0 h 2387600"/>
                <a:gd name="connsiteX1" fmla="*/ 0 w 2063750"/>
                <a:gd name="connsiteY1" fmla="*/ 736600 h 2387600"/>
                <a:gd name="connsiteX2" fmla="*/ 736600 w 2063750"/>
                <a:gd name="connsiteY2" fmla="*/ 2387600 h 2387600"/>
                <a:gd name="connsiteX3" fmla="*/ 1778000 w 2063750"/>
                <a:gd name="connsiteY3" fmla="*/ 1898650 h 2387600"/>
                <a:gd name="connsiteX4" fmla="*/ 2063750 w 2063750"/>
                <a:gd name="connsiteY4" fmla="*/ 1104900 h 2387600"/>
                <a:gd name="connsiteX5" fmla="*/ 1555750 w 2063750"/>
                <a:gd name="connsiteY5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3750" h="2387600">
                  <a:moveTo>
                    <a:pt x="1555750" y="0"/>
                  </a:moveTo>
                  <a:lnTo>
                    <a:pt x="0" y="736600"/>
                  </a:lnTo>
                  <a:lnTo>
                    <a:pt x="736600" y="2387600"/>
                  </a:lnTo>
                  <a:lnTo>
                    <a:pt x="1778000" y="1898650"/>
                  </a:lnTo>
                  <a:lnTo>
                    <a:pt x="2063750" y="110490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67B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5" name="任意多边形 90"/>
            <p:cNvSpPr/>
            <p:nvPr/>
          </p:nvSpPr>
          <p:spPr>
            <a:xfrm>
              <a:off x="1679510" y="3237148"/>
              <a:ext cx="169867" cy="305762"/>
            </a:xfrm>
            <a:custGeom>
              <a:avLst/>
              <a:gdLst>
                <a:gd name="connsiteX0" fmla="*/ 400050 w 400050"/>
                <a:gd name="connsiteY0" fmla="*/ 0 h 800100"/>
                <a:gd name="connsiteX1" fmla="*/ 0 w 400050"/>
                <a:gd name="connsiteY1" fmla="*/ 317500 h 800100"/>
                <a:gd name="connsiteX2" fmla="*/ 107950 w 400050"/>
                <a:gd name="connsiteY2" fmla="*/ 800100 h 800100"/>
                <a:gd name="connsiteX3" fmla="*/ 400050 w 400050"/>
                <a:gd name="connsiteY3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050" h="800100">
                  <a:moveTo>
                    <a:pt x="400050" y="0"/>
                  </a:moveTo>
                  <a:lnTo>
                    <a:pt x="0" y="317500"/>
                  </a:lnTo>
                  <a:lnTo>
                    <a:pt x="107950" y="8001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3E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133530" y="3016611"/>
              <a:ext cx="592951" cy="56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267" dirty="0">
                  <a:solidFill>
                    <a:srgbClr val="FFFFFF"/>
                  </a:solidFill>
                </a:rPr>
                <a:t>03</a:t>
              </a:r>
              <a:endParaRPr lang="zh-CN" altLang="en-US" sz="4267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3522" y="4451261"/>
            <a:ext cx="1168400" cy="1216573"/>
            <a:chOff x="4764024" y="2814907"/>
            <a:chExt cx="876300" cy="912430"/>
          </a:xfrm>
        </p:grpSpPr>
        <p:sp>
          <p:nvSpPr>
            <p:cNvPr id="17" name="任意多边形 95"/>
            <p:cNvSpPr/>
            <p:nvPr/>
          </p:nvSpPr>
          <p:spPr>
            <a:xfrm>
              <a:off x="4764024" y="2814907"/>
              <a:ext cx="876300" cy="912430"/>
            </a:xfrm>
            <a:custGeom>
              <a:avLst/>
              <a:gdLst>
                <a:gd name="connsiteX0" fmla="*/ 1555750 w 2063750"/>
                <a:gd name="connsiteY0" fmla="*/ 0 h 2387600"/>
                <a:gd name="connsiteX1" fmla="*/ 0 w 2063750"/>
                <a:gd name="connsiteY1" fmla="*/ 736600 h 2387600"/>
                <a:gd name="connsiteX2" fmla="*/ 736600 w 2063750"/>
                <a:gd name="connsiteY2" fmla="*/ 2387600 h 2387600"/>
                <a:gd name="connsiteX3" fmla="*/ 1778000 w 2063750"/>
                <a:gd name="connsiteY3" fmla="*/ 1898650 h 2387600"/>
                <a:gd name="connsiteX4" fmla="*/ 2063750 w 2063750"/>
                <a:gd name="connsiteY4" fmla="*/ 1104900 h 2387600"/>
                <a:gd name="connsiteX5" fmla="*/ 1555750 w 2063750"/>
                <a:gd name="connsiteY5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3750" h="2387600">
                  <a:moveTo>
                    <a:pt x="1555750" y="0"/>
                  </a:moveTo>
                  <a:lnTo>
                    <a:pt x="0" y="736600"/>
                  </a:lnTo>
                  <a:lnTo>
                    <a:pt x="736600" y="2387600"/>
                  </a:lnTo>
                  <a:lnTo>
                    <a:pt x="1778000" y="1898650"/>
                  </a:lnTo>
                  <a:lnTo>
                    <a:pt x="2063750" y="110490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ECBF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8" name="任意多边形 96"/>
            <p:cNvSpPr/>
            <p:nvPr/>
          </p:nvSpPr>
          <p:spPr>
            <a:xfrm>
              <a:off x="5464110" y="3237148"/>
              <a:ext cx="169867" cy="305762"/>
            </a:xfrm>
            <a:custGeom>
              <a:avLst/>
              <a:gdLst>
                <a:gd name="connsiteX0" fmla="*/ 400050 w 400050"/>
                <a:gd name="connsiteY0" fmla="*/ 0 h 800100"/>
                <a:gd name="connsiteX1" fmla="*/ 0 w 400050"/>
                <a:gd name="connsiteY1" fmla="*/ 317500 h 800100"/>
                <a:gd name="connsiteX2" fmla="*/ 107950 w 400050"/>
                <a:gd name="connsiteY2" fmla="*/ 800100 h 800100"/>
                <a:gd name="connsiteX3" fmla="*/ 400050 w 400050"/>
                <a:gd name="connsiteY3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050" h="800100">
                  <a:moveTo>
                    <a:pt x="400050" y="0"/>
                  </a:moveTo>
                  <a:lnTo>
                    <a:pt x="0" y="317500"/>
                  </a:lnTo>
                  <a:lnTo>
                    <a:pt x="107950" y="8001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D899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866489" y="3016611"/>
              <a:ext cx="592951" cy="56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267" dirty="0">
                  <a:solidFill>
                    <a:srgbClr val="FFFFFF"/>
                  </a:solidFill>
                </a:rPr>
                <a:t>04</a:t>
              </a:r>
              <a:endParaRPr lang="zh-CN" altLang="en-US" sz="4267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4555" y="216398"/>
            <a:ext cx="2532024" cy="763321"/>
            <a:chOff x="0" y="180328"/>
            <a:chExt cx="1899018" cy="636101"/>
          </a:xfrm>
        </p:grpSpPr>
        <p:sp>
          <p:nvSpPr>
            <p:cNvPr id="33" name="矩形 32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29412" y="282381"/>
              <a:ext cx="136960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rgbClr val="51597B"/>
                  </a:solidFill>
                </a:rPr>
                <a:t>质量属性</a:t>
              </a:r>
            </a:p>
          </p:txBody>
        </p:sp>
      </p:grpSp>
      <p:sp>
        <p:nvSpPr>
          <p:cNvPr id="43" name="TextBox 17"/>
          <p:cNvSpPr txBox="1"/>
          <p:nvPr/>
        </p:nvSpPr>
        <p:spPr>
          <a:xfrm>
            <a:off x="6175798" y="4634011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92D050"/>
                </a:solidFill>
                <a:latin typeface="Levenim MT" pitchFamily="2" charset="-79"/>
                <a:cs typeface="Levenim MT" pitchFamily="2" charset="-79"/>
              </a:rPr>
              <a:t>可修改性、可维护性</a:t>
            </a:r>
          </a:p>
        </p:txBody>
      </p:sp>
      <p:sp>
        <p:nvSpPr>
          <p:cNvPr id="44" name="文本框 6"/>
          <p:cNvSpPr txBox="1"/>
          <p:nvPr/>
        </p:nvSpPr>
        <p:spPr>
          <a:xfrm>
            <a:off x="6175800" y="5014248"/>
            <a:ext cx="3101430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30000"/>
              </a:lnSpc>
              <a:defRPr/>
            </a:pPr>
            <a:r>
              <a:rPr lang="zh-CN" altLang="en-US" dirty="0" smtClean="0">
                <a:solidFill>
                  <a:srgbClr val="51597B"/>
                </a:solidFill>
                <a:latin typeface="Century Gothic"/>
                <a:ea typeface="微软雅黑"/>
              </a:rPr>
              <a:t>系统应易于应对潜在变更，可以进行方便的维护以备长期使用</a:t>
            </a:r>
            <a:endParaRPr lang="zh-CN" altLang="en-US" dirty="0">
              <a:solidFill>
                <a:srgbClr val="51597B"/>
              </a:solidFill>
              <a:latin typeface="Century Gothic"/>
              <a:ea typeface="微软雅黑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785702" y="4451261"/>
            <a:ext cx="1168400" cy="1216573"/>
            <a:chOff x="4764024" y="2814907"/>
            <a:chExt cx="876300" cy="912430"/>
          </a:xfrm>
        </p:grpSpPr>
        <p:sp>
          <p:nvSpPr>
            <p:cNvPr id="46" name="任意多边形 95"/>
            <p:cNvSpPr/>
            <p:nvPr/>
          </p:nvSpPr>
          <p:spPr>
            <a:xfrm>
              <a:off x="4764024" y="2814907"/>
              <a:ext cx="876300" cy="912430"/>
            </a:xfrm>
            <a:custGeom>
              <a:avLst/>
              <a:gdLst>
                <a:gd name="connsiteX0" fmla="*/ 1555750 w 2063750"/>
                <a:gd name="connsiteY0" fmla="*/ 0 h 2387600"/>
                <a:gd name="connsiteX1" fmla="*/ 0 w 2063750"/>
                <a:gd name="connsiteY1" fmla="*/ 736600 h 2387600"/>
                <a:gd name="connsiteX2" fmla="*/ 736600 w 2063750"/>
                <a:gd name="connsiteY2" fmla="*/ 2387600 h 2387600"/>
                <a:gd name="connsiteX3" fmla="*/ 1778000 w 2063750"/>
                <a:gd name="connsiteY3" fmla="*/ 1898650 h 2387600"/>
                <a:gd name="connsiteX4" fmla="*/ 2063750 w 2063750"/>
                <a:gd name="connsiteY4" fmla="*/ 1104900 h 2387600"/>
                <a:gd name="connsiteX5" fmla="*/ 1555750 w 2063750"/>
                <a:gd name="connsiteY5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3750" h="2387600">
                  <a:moveTo>
                    <a:pt x="1555750" y="0"/>
                  </a:moveTo>
                  <a:lnTo>
                    <a:pt x="0" y="736600"/>
                  </a:lnTo>
                  <a:lnTo>
                    <a:pt x="736600" y="2387600"/>
                  </a:lnTo>
                  <a:lnTo>
                    <a:pt x="1778000" y="1898650"/>
                  </a:lnTo>
                  <a:lnTo>
                    <a:pt x="2063750" y="110490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47" name="任意多边形 96"/>
            <p:cNvSpPr/>
            <p:nvPr/>
          </p:nvSpPr>
          <p:spPr>
            <a:xfrm>
              <a:off x="5464110" y="3237148"/>
              <a:ext cx="169867" cy="305762"/>
            </a:xfrm>
            <a:custGeom>
              <a:avLst/>
              <a:gdLst>
                <a:gd name="connsiteX0" fmla="*/ 400050 w 400050"/>
                <a:gd name="connsiteY0" fmla="*/ 0 h 800100"/>
                <a:gd name="connsiteX1" fmla="*/ 0 w 400050"/>
                <a:gd name="connsiteY1" fmla="*/ 317500 h 800100"/>
                <a:gd name="connsiteX2" fmla="*/ 107950 w 400050"/>
                <a:gd name="connsiteY2" fmla="*/ 800100 h 800100"/>
                <a:gd name="connsiteX3" fmla="*/ 400050 w 400050"/>
                <a:gd name="connsiteY3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050" h="800100">
                  <a:moveTo>
                    <a:pt x="400050" y="0"/>
                  </a:moveTo>
                  <a:lnTo>
                    <a:pt x="0" y="317500"/>
                  </a:lnTo>
                  <a:lnTo>
                    <a:pt x="107950" y="8001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48" name="矩形 47"/>
            <p:cNvSpPr/>
            <p:nvPr/>
          </p:nvSpPr>
          <p:spPr>
            <a:xfrm>
              <a:off x="4866489" y="3016611"/>
              <a:ext cx="592951" cy="5617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4267" dirty="0">
                  <a:solidFill>
                    <a:srgbClr val="FFFFFF"/>
                  </a:solidFill>
                </a:rPr>
                <a:t>05</a:t>
              </a:r>
              <a:endParaRPr lang="zh-CN" altLang="en-US" sz="4267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43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234">
        <p:fade/>
      </p:transition>
    </mc:Choice>
    <mc:Fallback>
      <p:transition spd="med" advTm="6023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0070" y="2015196"/>
            <a:ext cx="3936532" cy="3950636"/>
            <a:chOff x="494547" y="1551020"/>
            <a:chExt cx="3023701" cy="1863297"/>
          </a:xfrm>
        </p:grpSpPr>
        <p:sp>
          <p:nvSpPr>
            <p:cNvPr id="59" name="矩形 58"/>
            <p:cNvSpPr/>
            <p:nvPr/>
          </p:nvSpPr>
          <p:spPr>
            <a:xfrm>
              <a:off x="494547" y="1588596"/>
              <a:ext cx="3023701" cy="18257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60" name="TextBox 29"/>
            <p:cNvSpPr txBox="1"/>
            <p:nvPr/>
          </p:nvSpPr>
          <p:spPr>
            <a:xfrm>
              <a:off x="494547" y="1551020"/>
              <a:ext cx="2979331" cy="284742"/>
            </a:xfrm>
            <a:prstGeom prst="rect">
              <a:avLst/>
            </a:prstGeom>
            <a:solidFill>
              <a:srgbClr val="67B2B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67" b="1" dirty="0">
                  <a:solidFill>
                    <a:schemeClr val="bg1"/>
                  </a:solidFill>
                </a:rPr>
                <a:t>SOA</a:t>
              </a:r>
              <a:endParaRPr lang="zh-CN" altLang="en-US" sz="1867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-1" y="2559690"/>
            <a:ext cx="3698544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800" dirty="0">
                <a:solidFill>
                  <a:srgbClr val="51597B"/>
                </a:solidFill>
              </a:rPr>
              <a:t>组件分为两种角色：服务的消费者和服务的提供者，以此实现低耦合高内聚</a:t>
            </a:r>
            <a:r>
              <a:rPr lang="zh-CN" altLang="en-US" sz="1800" dirty="0" smtClean="0">
                <a:solidFill>
                  <a:srgbClr val="51597B"/>
                </a:solidFill>
              </a:rPr>
              <a:t>。</a:t>
            </a:r>
            <a:endParaRPr lang="en-US" altLang="zh-CN" sz="1800" dirty="0" smtClean="0">
              <a:solidFill>
                <a:srgbClr val="51597B"/>
              </a:solidFill>
            </a:endParaRPr>
          </a:p>
          <a:p>
            <a:pPr lvl="0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51597B"/>
                </a:solidFill>
              </a:rPr>
              <a:t>以这种视角去看整个系统，容易控制复杂度。</a:t>
            </a:r>
            <a:endParaRPr lang="en-US" altLang="zh-CN" sz="1800" dirty="0" smtClean="0">
              <a:solidFill>
                <a:srgbClr val="51597B"/>
              </a:solidFill>
            </a:endParaRPr>
          </a:p>
          <a:p>
            <a:pPr lvl="0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51597B"/>
                </a:solidFill>
              </a:rPr>
              <a:t>特别当系统需要与外界系统密切交互时，由于外界系统在项目范围之外，本系统只能用到它们提供的部分接口，这种模式显得更加自然。</a:t>
            </a:r>
            <a:endParaRPr lang="zh-CN" altLang="en-US" sz="1800" dirty="0">
              <a:solidFill>
                <a:srgbClr val="51597B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" y="6669368"/>
            <a:ext cx="9144001" cy="188634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18197" y="216398"/>
            <a:ext cx="3803206" cy="763321"/>
            <a:chOff x="0" y="180328"/>
            <a:chExt cx="2852405" cy="636101"/>
          </a:xfrm>
        </p:grpSpPr>
        <p:sp>
          <p:nvSpPr>
            <p:cNvPr id="27" name="矩形 26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03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9412" y="282381"/>
              <a:ext cx="2322993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rgbClr val="51597B"/>
                  </a:solidFill>
                </a:rPr>
                <a:t>架构模式：</a:t>
              </a:r>
              <a:r>
                <a:rPr kumimoji="1" lang="en-US" altLang="zh-CN" sz="3200" b="1" dirty="0">
                  <a:solidFill>
                    <a:srgbClr val="51597B"/>
                  </a:solidFill>
                </a:rPr>
                <a:t>SOA</a:t>
              </a:r>
              <a:endParaRPr kumimoji="1" lang="zh-CN" altLang="en-US" sz="3200" b="1" dirty="0">
                <a:solidFill>
                  <a:srgbClr val="51597B"/>
                </a:solidFill>
              </a:endParaRPr>
            </a:p>
          </p:txBody>
        </p:sp>
      </p:grpSp>
      <p:sp>
        <p:nvSpPr>
          <p:cNvPr id="13" name="文本框 8"/>
          <p:cNvSpPr txBox="1"/>
          <p:nvPr/>
        </p:nvSpPr>
        <p:spPr>
          <a:xfrm>
            <a:off x="5140319" y="629665"/>
            <a:ext cx="387024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51597B"/>
                </a:solidFill>
                <a:latin typeface="Century Gothic"/>
                <a:ea typeface="微软雅黑"/>
              </a:rPr>
              <a:t>消费者：系统</a:t>
            </a:r>
            <a:r>
              <a:rPr lang="zh-CN" altLang="en-US" dirty="0" smtClean="0">
                <a:solidFill>
                  <a:srgbClr val="51597B"/>
                </a:solidFill>
                <a:latin typeface="Century Gothic"/>
                <a:ea typeface="微软雅黑"/>
              </a:rPr>
              <a:t>签到、</a:t>
            </a:r>
            <a:r>
              <a:rPr lang="zh-CN" altLang="en-US" dirty="0">
                <a:solidFill>
                  <a:srgbClr val="51597B"/>
                </a:solidFill>
                <a:latin typeface="Century Gothic"/>
                <a:ea typeface="微软雅黑"/>
              </a:rPr>
              <a:t>入场费支付模块</a:t>
            </a:r>
            <a:endParaRPr lang="en-US" altLang="zh-CN" dirty="0">
              <a:solidFill>
                <a:srgbClr val="51597B"/>
              </a:solidFill>
              <a:latin typeface="Century Gothic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51597B"/>
                </a:solidFill>
                <a:latin typeface="Century Gothic"/>
                <a:ea typeface="微软雅黑"/>
              </a:rPr>
              <a:t>提供者：校园卡系统。</a:t>
            </a:r>
            <a:endParaRPr lang="en-US" altLang="zh-CN" dirty="0">
              <a:solidFill>
                <a:srgbClr val="51597B"/>
              </a:solidFill>
              <a:latin typeface="Century Gothic"/>
              <a:ea typeface="微软雅黑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40316" y="240393"/>
            <a:ext cx="3877985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b="1" dirty="0" smtClean="0">
                <a:solidFill>
                  <a:srgbClr val="51597B"/>
                </a:solidFill>
              </a:rPr>
              <a:t>校园卡签到、</a:t>
            </a:r>
            <a:r>
              <a:rPr lang="zh-CN" altLang="en-US" b="1" dirty="0">
                <a:solidFill>
                  <a:srgbClr val="51597B"/>
                </a:solidFill>
              </a:rPr>
              <a:t>网上支付服务</a:t>
            </a:r>
            <a:endParaRPr lang="en-US" altLang="zh-CN" b="1" dirty="0">
              <a:solidFill>
                <a:srgbClr val="51597B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062688" y="317517"/>
            <a:ext cx="982768" cy="884491"/>
            <a:chOff x="5529059" y="1049949"/>
            <a:chExt cx="737076" cy="663368"/>
          </a:xfrm>
        </p:grpSpPr>
        <p:sp>
          <p:nvSpPr>
            <p:cNvPr id="5" name="椭圆 4"/>
            <p:cNvSpPr/>
            <p:nvPr/>
          </p:nvSpPr>
          <p:spPr>
            <a:xfrm>
              <a:off x="5529059" y="1049949"/>
              <a:ext cx="737076" cy="663368"/>
            </a:xfrm>
            <a:prstGeom prst="ellipse">
              <a:avLst/>
            </a:prstGeom>
            <a:solidFill>
              <a:srgbClr val="6BAFD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705769" y="1112992"/>
              <a:ext cx="383656" cy="56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267" b="1" dirty="0">
                  <a:solidFill>
                    <a:schemeClr val="bg1"/>
                  </a:solidFill>
                </a:rPr>
                <a:t>1</a:t>
              </a:r>
              <a:endParaRPr kumimoji="1" lang="zh-CN" altLang="en-US" sz="4267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文本框 8"/>
          <p:cNvSpPr txBox="1"/>
          <p:nvPr/>
        </p:nvSpPr>
        <p:spPr>
          <a:xfrm>
            <a:off x="5140322" y="2132001"/>
            <a:ext cx="3336118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51597B"/>
                </a:solidFill>
                <a:latin typeface="Century Gothic"/>
                <a:ea typeface="微软雅黑"/>
              </a:rPr>
              <a:t>消费者：整个系统。</a:t>
            </a:r>
            <a:endParaRPr lang="en-US" altLang="zh-CN" dirty="0">
              <a:solidFill>
                <a:srgbClr val="51597B"/>
              </a:solidFill>
              <a:latin typeface="Century Gothic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51597B"/>
                </a:solidFill>
                <a:latin typeface="Century Gothic"/>
                <a:ea typeface="微软雅黑"/>
              </a:rPr>
              <a:t>提供者：</a:t>
            </a:r>
            <a:r>
              <a:rPr lang="en-US" altLang="zh-CN" dirty="0" err="1">
                <a:solidFill>
                  <a:srgbClr val="51597B"/>
                </a:solidFill>
                <a:latin typeface="Century Gothic"/>
                <a:ea typeface="微软雅黑"/>
              </a:rPr>
              <a:t>MyCat</a:t>
            </a:r>
            <a:r>
              <a:rPr lang="zh-CN" altLang="en-US" dirty="0">
                <a:solidFill>
                  <a:srgbClr val="51597B"/>
                </a:solidFill>
                <a:latin typeface="Century Gothic"/>
                <a:ea typeface="微软雅黑"/>
              </a:rPr>
              <a:t>分布式数据库系统、</a:t>
            </a:r>
            <a:r>
              <a:rPr lang="en-US" altLang="zh-CN" dirty="0" err="1">
                <a:solidFill>
                  <a:srgbClr val="51597B"/>
                </a:solidFill>
                <a:latin typeface="Century Gothic"/>
                <a:ea typeface="微软雅黑"/>
              </a:rPr>
              <a:t>Gluster</a:t>
            </a:r>
            <a:r>
              <a:rPr lang="zh-CN" altLang="en-US" dirty="0">
                <a:solidFill>
                  <a:srgbClr val="51597B"/>
                </a:solidFill>
                <a:latin typeface="Century Gothic"/>
                <a:ea typeface="微软雅黑"/>
              </a:rPr>
              <a:t>分布式文件系统</a:t>
            </a:r>
          </a:p>
        </p:txBody>
      </p:sp>
      <p:sp>
        <p:nvSpPr>
          <p:cNvPr id="40" name="矩形 39"/>
          <p:cNvSpPr/>
          <p:nvPr/>
        </p:nvSpPr>
        <p:spPr>
          <a:xfrm>
            <a:off x="5140319" y="1728964"/>
            <a:ext cx="292057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b="1" dirty="0">
                <a:solidFill>
                  <a:srgbClr val="51597B"/>
                </a:solidFill>
              </a:rPr>
              <a:t>分布式存储服务</a:t>
            </a:r>
            <a:endParaRPr lang="en-US" altLang="zh-CN" b="1" dirty="0">
              <a:solidFill>
                <a:srgbClr val="51597B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062691" y="1806087"/>
            <a:ext cx="1068582" cy="884491"/>
            <a:chOff x="5529059" y="1888601"/>
            <a:chExt cx="737076" cy="663368"/>
          </a:xfrm>
        </p:grpSpPr>
        <p:sp>
          <p:nvSpPr>
            <p:cNvPr id="37" name="椭圆 36"/>
            <p:cNvSpPr/>
            <p:nvPr/>
          </p:nvSpPr>
          <p:spPr>
            <a:xfrm>
              <a:off x="5529059" y="1888601"/>
              <a:ext cx="737076" cy="663368"/>
            </a:xfrm>
            <a:prstGeom prst="ellipse">
              <a:avLst/>
            </a:prstGeom>
            <a:solidFill>
              <a:srgbClr val="EE4B4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705769" y="1951644"/>
              <a:ext cx="383656" cy="56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267" b="1" dirty="0">
                  <a:solidFill>
                    <a:schemeClr val="bg1"/>
                  </a:solidFill>
                </a:rPr>
                <a:t>2</a:t>
              </a:r>
              <a:endParaRPr kumimoji="1" lang="zh-CN" altLang="en-US" sz="4267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文本框 8"/>
          <p:cNvSpPr txBox="1"/>
          <p:nvPr/>
        </p:nvSpPr>
        <p:spPr>
          <a:xfrm>
            <a:off x="5161253" y="3748326"/>
            <a:ext cx="3982747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51597B"/>
                </a:solidFill>
                <a:latin typeface="Century Gothic"/>
                <a:ea typeface="微软雅黑"/>
              </a:rPr>
              <a:t>消费者：讲座推荐算法，需要得到学生课程信息</a:t>
            </a:r>
            <a:endParaRPr lang="en-US" altLang="zh-CN" dirty="0">
              <a:solidFill>
                <a:srgbClr val="51597B"/>
              </a:solidFill>
              <a:latin typeface="Century Gothic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51597B"/>
                </a:solidFill>
                <a:latin typeface="Century Gothic"/>
                <a:ea typeface="微软雅黑"/>
              </a:rPr>
              <a:t>提供者：教务网</a:t>
            </a:r>
          </a:p>
        </p:txBody>
      </p:sp>
      <p:sp>
        <p:nvSpPr>
          <p:cNvPr id="47" name="矩形 46"/>
          <p:cNvSpPr/>
          <p:nvPr/>
        </p:nvSpPr>
        <p:spPr>
          <a:xfrm>
            <a:off x="5192323" y="3332924"/>
            <a:ext cx="2954655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b="1" dirty="0">
                <a:solidFill>
                  <a:srgbClr val="51597B"/>
                </a:solidFill>
              </a:rPr>
              <a:t>教务网数据接口服务</a:t>
            </a:r>
            <a:endParaRPr lang="en-US" altLang="zh-CN" b="1" dirty="0">
              <a:solidFill>
                <a:srgbClr val="51597B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114696" y="3410048"/>
            <a:ext cx="982768" cy="884491"/>
            <a:chOff x="5529059" y="2667655"/>
            <a:chExt cx="737076" cy="663368"/>
          </a:xfrm>
        </p:grpSpPr>
        <p:sp>
          <p:nvSpPr>
            <p:cNvPr id="44" name="椭圆 43"/>
            <p:cNvSpPr/>
            <p:nvPr/>
          </p:nvSpPr>
          <p:spPr>
            <a:xfrm>
              <a:off x="5529059" y="2667655"/>
              <a:ext cx="737076" cy="663368"/>
            </a:xfrm>
            <a:prstGeom prst="ellipse">
              <a:avLst/>
            </a:prstGeom>
            <a:solidFill>
              <a:srgbClr val="67B2B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705769" y="2730698"/>
              <a:ext cx="383656" cy="56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267" b="1" dirty="0">
                  <a:solidFill>
                    <a:schemeClr val="bg1"/>
                  </a:solidFill>
                </a:rPr>
                <a:t>3</a:t>
              </a:r>
              <a:endParaRPr kumimoji="1" lang="zh-CN" altLang="en-US" sz="4267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文本框 8"/>
          <p:cNvSpPr txBox="1"/>
          <p:nvPr/>
        </p:nvSpPr>
        <p:spPr>
          <a:xfrm>
            <a:off x="5192327" y="5364651"/>
            <a:ext cx="2868567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51597B"/>
                </a:solidFill>
                <a:latin typeface="Century Gothic"/>
                <a:ea typeface="微软雅黑"/>
              </a:rPr>
              <a:t>消费者：视频直播模块。</a:t>
            </a:r>
            <a:endParaRPr lang="en-US" altLang="zh-CN" dirty="0">
              <a:solidFill>
                <a:srgbClr val="51597B"/>
              </a:solidFill>
              <a:latin typeface="Century Gothic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51597B"/>
                </a:solidFill>
                <a:latin typeface="Century Gothic"/>
                <a:ea typeface="微软雅黑"/>
              </a:rPr>
              <a:t>提供者：</a:t>
            </a:r>
            <a:r>
              <a:rPr lang="en-US" altLang="zh-CN" dirty="0">
                <a:solidFill>
                  <a:srgbClr val="51597B"/>
                </a:solidFill>
                <a:latin typeface="Century Gothic"/>
                <a:ea typeface="微软雅黑"/>
              </a:rPr>
              <a:t>HLS</a:t>
            </a:r>
            <a:r>
              <a:rPr lang="zh-CN" altLang="en-US" dirty="0">
                <a:solidFill>
                  <a:srgbClr val="51597B"/>
                </a:solidFill>
                <a:latin typeface="Century Gothic"/>
                <a:ea typeface="微软雅黑"/>
              </a:rPr>
              <a:t>协议的</a:t>
            </a:r>
            <a:r>
              <a:rPr lang="en-US" altLang="zh-CN" dirty="0">
                <a:solidFill>
                  <a:srgbClr val="51597B"/>
                </a:solidFill>
                <a:latin typeface="Century Gothic"/>
                <a:ea typeface="微软雅黑"/>
              </a:rPr>
              <a:t>Nginx</a:t>
            </a:r>
            <a:r>
              <a:rPr lang="zh-CN" altLang="en-US" dirty="0">
                <a:solidFill>
                  <a:srgbClr val="51597B"/>
                </a:solidFill>
                <a:latin typeface="Century Gothic"/>
                <a:ea typeface="微软雅黑"/>
              </a:rPr>
              <a:t>服务器。</a:t>
            </a:r>
          </a:p>
        </p:txBody>
      </p:sp>
      <p:sp>
        <p:nvSpPr>
          <p:cNvPr id="54" name="矩形 53"/>
          <p:cNvSpPr/>
          <p:nvPr/>
        </p:nvSpPr>
        <p:spPr>
          <a:xfrm>
            <a:off x="5192323" y="4920955"/>
            <a:ext cx="2031325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b="1" dirty="0">
                <a:solidFill>
                  <a:srgbClr val="51597B"/>
                </a:solidFill>
              </a:rPr>
              <a:t>视频直播服务</a:t>
            </a:r>
            <a:endParaRPr lang="en-US" altLang="zh-CN" b="1" dirty="0">
              <a:solidFill>
                <a:srgbClr val="51597B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114695" y="4998074"/>
            <a:ext cx="982768" cy="884490"/>
            <a:chOff x="5529059" y="3506307"/>
            <a:chExt cx="737076" cy="663368"/>
          </a:xfrm>
        </p:grpSpPr>
        <p:sp>
          <p:nvSpPr>
            <p:cNvPr id="51" name="椭圆 50"/>
            <p:cNvSpPr/>
            <p:nvPr/>
          </p:nvSpPr>
          <p:spPr>
            <a:xfrm>
              <a:off x="5529059" y="3506307"/>
              <a:ext cx="737076" cy="663368"/>
            </a:xfrm>
            <a:prstGeom prst="ellipse">
              <a:avLst/>
            </a:prstGeom>
            <a:solidFill>
              <a:srgbClr val="ECBF4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705769" y="3569351"/>
              <a:ext cx="383656" cy="56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267" b="1" dirty="0">
                  <a:solidFill>
                    <a:schemeClr val="bg1"/>
                  </a:solidFill>
                </a:rPr>
                <a:t>4</a:t>
              </a:r>
              <a:endParaRPr kumimoji="1" lang="zh-CN" altLang="en-US" sz="4267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627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5113">
        <p:fade/>
      </p:transition>
    </mc:Choice>
    <mc:Fallback>
      <p:transition spd="med" advTm="5511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1259</TotalTime>
  <Words>1058</Words>
  <Application>Microsoft Office PowerPoint</Application>
  <PresentationFormat>全屏显示(4:3)</PresentationFormat>
  <Paragraphs>177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微软雅黑</vt:lpstr>
      <vt:lpstr>Arial</vt:lpstr>
      <vt:lpstr>Century Gothic</vt:lpstr>
      <vt:lpstr>Levenim MT</vt:lpstr>
      <vt:lpstr>Segoe UI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丁霄汉</cp:lastModifiedBy>
  <cp:revision>163</cp:revision>
  <dcterms:created xsi:type="dcterms:W3CDTF">2010-04-12T23:12:02Z</dcterms:created>
  <dcterms:modified xsi:type="dcterms:W3CDTF">2016-03-24T01:24:09Z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