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6"/>
  </p:notesMasterIdLst>
  <p:sldIdLst>
    <p:sldId id="256" r:id="rId2"/>
    <p:sldId id="257" r:id="rId3"/>
    <p:sldId id="282" r:id="rId4"/>
    <p:sldId id="318" r:id="rId5"/>
    <p:sldId id="283" r:id="rId6"/>
    <p:sldId id="290" r:id="rId7"/>
    <p:sldId id="319" r:id="rId8"/>
    <p:sldId id="313" r:id="rId9"/>
    <p:sldId id="293" r:id="rId10"/>
    <p:sldId id="294" r:id="rId11"/>
    <p:sldId id="295" r:id="rId12"/>
    <p:sldId id="314" r:id="rId13"/>
    <p:sldId id="298" r:id="rId14"/>
    <p:sldId id="299" r:id="rId15"/>
    <p:sldId id="300" r:id="rId16"/>
    <p:sldId id="302" r:id="rId17"/>
    <p:sldId id="303" r:id="rId18"/>
    <p:sldId id="308" r:id="rId19"/>
    <p:sldId id="304" r:id="rId20"/>
    <p:sldId id="307" r:id="rId21"/>
    <p:sldId id="305" r:id="rId22"/>
    <p:sldId id="306" r:id="rId23"/>
    <p:sldId id="309" r:id="rId24"/>
    <p:sldId id="301" r:id="rId25"/>
    <p:sldId id="310" r:id="rId26"/>
    <p:sldId id="311" r:id="rId27"/>
    <p:sldId id="312" r:id="rId28"/>
    <p:sldId id="297" r:id="rId29"/>
    <p:sldId id="315" r:id="rId30"/>
    <p:sldId id="316" r:id="rId31"/>
    <p:sldId id="289" r:id="rId32"/>
    <p:sldId id="262" r:id="rId33"/>
    <p:sldId id="317" r:id="rId34"/>
    <p:sldId id="276"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57" autoAdjust="0"/>
  </p:normalViewPr>
  <p:slideViewPr>
    <p:cSldViewPr snapToGrid="0">
      <p:cViewPr varScale="1">
        <p:scale>
          <a:sx n="72" d="100"/>
          <a:sy n="72" d="100"/>
        </p:scale>
        <p:origin x="1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644E8-9BAE-4CAF-9092-DA8594493A9E}"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zh-CN" altLang="en-US"/>
        </a:p>
      </dgm:t>
    </dgm:pt>
    <dgm:pt modelId="{CB0BBE4F-9E7A-4A2F-8EC1-0CB276748CED}">
      <dgm:prSet phldrT="[文本]"/>
      <dgm:spPr/>
      <dgm:t>
        <a:bodyPr/>
        <a:lstStyle/>
        <a:p>
          <a:r>
            <a:rPr lang="zh-CN" dirty="0" smtClean="0"/>
            <a:t>项目经理</a:t>
          </a:r>
          <a:endParaRPr lang="zh-CN" altLang="en-US" dirty="0"/>
        </a:p>
      </dgm:t>
    </dgm:pt>
    <dgm:pt modelId="{7074D56F-0F4A-48B6-85A9-1FEEFF575E61}" type="parTrans" cxnId="{3D32738D-0071-4ED7-A3B9-20F80B8DFF08}">
      <dgm:prSet/>
      <dgm:spPr/>
      <dgm:t>
        <a:bodyPr/>
        <a:lstStyle/>
        <a:p>
          <a:endParaRPr lang="zh-CN" altLang="en-US"/>
        </a:p>
      </dgm:t>
    </dgm:pt>
    <dgm:pt modelId="{F3A14E4A-875F-47E2-AF43-E64F629C3490}" type="sibTrans" cxnId="{3D32738D-0071-4ED7-A3B9-20F80B8DFF08}">
      <dgm:prSet/>
      <dgm:spPr/>
      <dgm:t>
        <a:bodyPr/>
        <a:lstStyle/>
        <a:p>
          <a:endParaRPr lang="zh-CN" altLang="en-US"/>
        </a:p>
      </dgm:t>
    </dgm:pt>
    <dgm:pt modelId="{CDA1DD15-D0F3-488C-99A0-311CA325EBCE}">
      <dgm:prSet phldrT="[文本]"/>
      <dgm:spPr/>
      <dgm:t>
        <a:bodyPr/>
        <a:lstStyle/>
        <a:p>
          <a:r>
            <a:rPr lang="zh-CN" dirty="0" smtClean="0"/>
            <a:t>曾婧</a:t>
          </a:r>
          <a:endParaRPr lang="zh-CN" altLang="en-US" dirty="0"/>
        </a:p>
      </dgm:t>
    </dgm:pt>
    <dgm:pt modelId="{67231F17-3B93-40A6-9A38-1EE606953E59}" type="parTrans" cxnId="{6F8A9C63-3C2D-4E73-921D-20121D174EA0}">
      <dgm:prSet/>
      <dgm:spPr/>
      <dgm:t>
        <a:bodyPr/>
        <a:lstStyle/>
        <a:p>
          <a:endParaRPr lang="zh-CN" altLang="en-US"/>
        </a:p>
      </dgm:t>
    </dgm:pt>
    <dgm:pt modelId="{09289540-861B-4D12-AEDC-B17227EDAA32}" type="sibTrans" cxnId="{6F8A9C63-3C2D-4E73-921D-20121D174EA0}">
      <dgm:prSet/>
      <dgm:spPr/>
      <dgm:t>
        <a:bodyPr/>
        <a:lstStyle/>
        <a:p>
          <a:endParaRPr lang="zh-CN" altLang="en-US"/>
        </a:p>
      </dgm:t>
    </dgm:pt>
    <dgm:pt modelId="{8A13E863-0DCB-48C6-BF70-70CD0BB5D164}">
      <dgm:prSet phldrT="[文本]"/>
      <dgm:spPr/>
      <dgm:t>
        <a:bodyPr/>
        <a:lstStyle/>
        <a:p>
          <a:r>
            <a:rPr lang="zh-CN" altLang="en-US" dirty="0" smtClean="0"/>
            <a:t>主持会议</a:t>
          </a:r>
          <a:endParaRPr lang="zh-CN" altLang="en-US" dirty="0"/>
        </a:p>
      </dgm:t>
    </dgm:pt>
    <dgm:pt modelId="{3B42D85F-7054-47EF-8BD3-3524C539AD47}" type="parTrans" cxnId="{4BCFF9DD-1704-43D1-94F6-0EE007A15577}">
      <dgm:prSet/>
      <dgm:spPr/>
      <dgm:t>
        <a:bodyPr/>
        <a:lstStyle/>
        <a:p>
          <a:endParaRPr lang="zh-CN" altLang="en-US"/>
        </a:p>
      </dgm:t>
    </dgm:pt>
    <dgm:pt modelId="{A5D2D273-ED66-43F4-AC25-4C32C4A11C52}" type="sibTrans" cxnId="{4BCFF9DD-1704-43D1-94F6-0EE007A15577}">
      <dgm:prSet/>
      <dgm:spPr/>
      <dgm:t>
        <a:bodyPr/>
        <a:lstStyle/>
        <a:p>
          <a:endParaRPr lang="zh-CN" altLang="en-US"/>
        </a:p>
      </dgm:t>
    </dgm:pt>
    <dgm:pt modelId="{9568FFD4-9A75-47F4-A5BE-7C02C2E70153}">
      <dgm:prSet phldrT="[文本]"/>
      <dgm:spPr/>
      <dgm:t>
        <a:bodyPr/>
        <a:lstStyle/>
        <a:p>
          <a:r>
            <a:rPr lang="zh-CN" dirty="0" smtClean="0"/>
            <a:t>陈云龙</a:t>
          </a:r>
          <a:endParaRPr lang="zh-CN" altLang="en-US" dirty="0"/>
        </a:p>
      </dgm:t>
    </dgm:pt>
    <dgm:pt modelId="{5025A81C-07E8-4EE7-8E1E-1702D4232D06}" type="parTrans" cxnId="{314AC3FC-3FFC-49DB-8F3C-4627E3CB3860}">
      <dgm:prSet/>
      <dgm:spPr/>
      <dgm:t>
        <a:bodyPr/>
        <a:lstStyle/>
        <a:p>
          <a:endParaRPr lang="zh-CN" altLang="en-US"/>
        </a:p>
      </dgm:t>
    </dgm:pt>
    <dgm:pt modelId="{6DDD6EED-0700-4667-A161-EBA98B55CAAD}" type="sibTrans" cxnId="{314AC3FC-3FFC-49DB-8F3C-4627E3CB3860}">
      <dgm:prSet/>
      <dgm:spPr/>
      <dgm:t>
        <a:bodyPr/>
        <a:lstStyle/>
        <a:p>
          <a:endParaRPr lang="zh-CN" altLang="en-US"/>
        </a:p>
      </dgm:t>
    </dgm:pt>
    <dgm:pt modelId="{2EB733AE-753F-4CD5-ADA3-BD0C246DCF6A}">
      <dgm:prSet phldrT="[文本]"/>
      <dgm:spPr/>
      <dgm:t>
        <a:bodyPr/>
        <a:lstStyle/>
        <a:p>
          <a:r>
            <a:rPr lang="zh-CN" altLang="en-US" dirty="0" smtClean="0"/>
            <a:t>写文档</a:t>
          </a:r>
          <a:endParaRPr lang="zh-CN" altLang="en-US" dirty="0"/>
        </a:p>
      </dgm:t>
    </dgm:pt>
    <dgm:pt modelId="{8DB83436-7B34-4F43-8F36-6E19B46B32E8}" type="parTrans" cxnId="{70AB9BA7-409C-41AB-9298-0129EBC719CC}">
      <dgm:prSet/>
      <dgm:spPr/>
      <dgm:t>
        <a:bodyPr/>
        <a:lstStyle/>
        <a:p>
          <a:endParaRPr lang="zh-CN" altLang="en-US"/>
        </a:p>
      </dgm:t>
    </dgm:pt>
    <dgm:pt modelId="{438EB99A-FC8A-4C4E-930C-D259DF6D9E32}" type="sibTrans" cxnId="{70AB9BA7-409C-41AB-9298-0129EBC719CC}">
      <dgm:prSet/>
      <dgm:spPr/>
      <dgm:t>
        <a:bodyPr/>
        <a:lstStyle/>
        <a:p>
          <a:endParaRPr lang="zh-CN" altLang="en-US"/>
        </a:p>
      </dgm:t>
    </dgm:pt>
    <dgm:pt modelId="{FE9FC74B-ED3A-406C-B91D-F3E66AEAF513}">
      <dgm:prSet phldrT="[文本]"/>
      <dgm:spPr/>
      <dgm:t>
        <a:bodyPr/>
        <a:lstStyle/>
        <a:p>
          <a:r>
            <a:rPr lang="zh-CN" dirty="0" smtClean="0"/>
            <a:t>梁思宇</a:t>
          </a:r>
          <a:endParaRPr lang="zh-CN" altLang="en-US" dirty="0"/>
        </a:p>
      </dgm:t>
    </dgm:pt>
    <dgm:pt modelId="{C6B5E380-A901-475C-9D1C-F879438DBF5D}" type="parTrans" cxnId="{1625D7C3-647C-426D-A0FB-9BC978AEF674}">
      <dgm:prSet/>
      <dgm:spPr/>
      <dgm:t>
        <a:bodyPr/>
        <a:lstStyle/>
        <a:p>
          <a:endParaRPr lang="zh-CN" altLang="en-US"/>
        </a:p>
      </dgm:t>
    </dgm:pt>
    <dgm:pt modelId="{EBCB1193-1E62-4E85-B55B-40E3A1949E85}" type="sibTrans" cxnId="{1625D7C3-647C-426D-A0FB-9BC978AEF674}">
      <dgm:prSet/>
      <dgm:spPr/>
      <dgm:t>
        <a:bodyPr/>
        <a:lstStyle/>
        <a:p>
          <a:endParaRPr lang="zh-CN" altLang="en-US"/>
        </a:p>
      </dgm:t>
    </dgm:pt>
    <dgm:pt modelId="{5B91AC1F-E2D5-4E67-8F6E-53C01D72C8D9}">
      <dgm:prSet phldrT="[文本]"/>
      <dgm:spPr/>
      <dgm:t>
        <a:bodyPr/>
        <a:lstStyle/>
        <a:p>
          <a:r>
            <a:rPr lang="zh-CN" altLang="en-US" dirty="0" smtClean="0"/>
            <a:t>绘制图表</a:t>
          </a:r>
          <a:endParaRPr lang="zh-CN" altLang="en-US" dirty="0"/>
        </a:p>
      </dgm:t>
    </dgm:pt>
    <dgm:pt modelId="{F8A90DC2-E530-46E3-8219-1A61F882175C}" type="parTrans" cxnId="{3B4F3C67-84BB-4B51-9A3F-4DB12A204B05}">
      <dgm:prSet/>
      <dgm:spPr/>
      <dgm:t>
        <a:bodyPr/>
        <a:lstStyle/>
        <a:p>
          <a:endParaRPr lang="zh-CN" altLang="en-US"/>
        </a:p>
      </dgm:t>
    </dgm:pt>
    <dgm:pt modelId="{5AC012E2-3F41-40A7-9473-C79C1A3CCD47}" type="sibTrans" cxnId="{3B4F3C67-84BB-4B51-9A3F-4DB12A204B05}">
      <dgm:prSet/>
      <dgm:spPr/>
      <dgm:t>
        <a:bodyPr/>
        <a:lstStyle/>
        <a:p>
          <a:endParaRPr lang="zh-CN" altLang="en-US"/>
        </a:p>
      </dgm:t>
    </dgm:pt>
    <dgm:pt modelId="{06BCC179-4E80-40C0-B724-948FFBB97996}">
      <dgm:prSet phldrT="[文本]"/>
      <dgm:spPr/>
      <dgm:t>
        <a:bodyPr/>
        <a:lstStyle/>
        <a:p>
          <a:r>
            <a:rPr lang="zh-CN" altLang="en-US" dirty="0" smtClean="0"/>
            <a:t>写文档</a:t>
          </a:r>
          <a:endParaRPr lang="zh-CN" altLang="en-US" dirty="0"/>
        </a:p>
      </dgm:t>
    </dgm:pt>
    <dgm:pt modelId="{62E0E350-1DA2-4C04-8A41-8748FA7F34E6}" type="parTrans" cxnId="{5D9CDD02-E7EE-437A-9EA1-68F9C11F316E}">
      <dgm:prSet/>
      <dgm:spPr/>
      <dgm:t>
        <a:bodyPr/>
        <a:lstStyle/>
        <a:p>
          <a:endParaRPr lang="zh-CN" altLang="en-US"/>
        </a:p>
      </dgm:t>
    </dgm:pt>
    <dgm:pt modelId="{CC92CBCB-40E9-46EB-BEE4-4FE9B78E580E}" type="sibTrans" cxnId="{5D9CDD02-E7EE-437A-9EA1-68F9C11F316E}">
      <dgm:prSet/>
      <dgm:spPr/>
      <dgm:t>
        <a:bodyPr/>
        <a:lstStyle/>
        <a:p>
          <a:endParaRPr lang="zh-CN" altLang="en-US"/>
        </a:p>
      </dgm:t>
    </dgm:pt>
    <dgm:pt modelId="{EFDB1899-1742-4F9B-83B5-4472E779B5AE}">
      <dgm:prSet phldrT="[文本]"/>
      <dgm:spPr/>
      <dgm:t>
        <a:bodyPr/>
        <a:lstStyle/>
        <a:p>
          <a:r>
            <a:rPr lang="zh-CN" altLang="en-US" dirty="0" smtClean="0"/>
            <a:t>写文档</a:t>
          </a:r>
          <a:endParaRPr lang="zh-CN" altLang="en-US" dirty="0"/>
        </a:p>
      </dgm:t>
    </dgm:pt>
    <dgm:pt modelId="{DE196641-965C-48CD-B08B-BD614D94CA43}" type="parTrans" cxnId="{85076D51-6F11-4DE7-AED0-E1BBB973E873}">
      <dgm:prSet/>
      <dgm:spPr/>
      <dgm:t>
        <a:bodyPr/>
        <a:lstStyle/>
        <a:p>
          <a:endParaRPr lang="zh-CN" altLang="en-US"/>
        </a:p>
      </dgm:t>
    </dgm:pt>
    <dgm:pt modelId="{7D671E1E-070F-4020-A471-65C09F25B782}" type="sibTrans" cxnId="{85076D51-6F11-4DE7-AED0-E1BBB973E873}">
      <dgm:prSet/>
      <dgm:spPr/>
      <dgm:t>
        <a:bodyPr/>
        <a:lstStyle/>
        <a:p>
          <a:endParaRPr lang="zh-CN" altLang="en-US"/>
        </a:p>
      </dgm:t>
    </dgm:pt>
    <dgm:pt modelId="{2082C2A8-8D40-4BD3-9EF7-15A551E97A3F}">
      <dgm:prSet phldrT="[文本]"/>
      <dgm:spPr/>
      <dgm:t>
        <a:bodyPr/>
        <a:lstStyle/>
        <a:p>
          <a:r>
            <a:rPr lang="zh-CN" altLang="en-US" dirty="0" smtClean="0"/>
            <a:t>写文档</a:t>
          </a:r>
          <a:endParaRPr lang="zh-CN" altLang="en-US" dirty="0"/>
        </a:p>
      </dgm:t>
    </dgm:pt>
    <dgm:pt modelId="{019627A6-13F9-4994-BA79-163740C87309}" type="parTrans" cxnId="{FF7B6D8C-83A2-4CDE-A021-F28D2AF0B62A}">
      <dgm:prSet/>
      <dgm:spPr/>
      <dgm:t>
        <a:bodyPr/>
        <a:lstStyle/>
        <a:p>
          <a:endParaRPr lang="zh-CN" altLang="en-US"/>
        </a:p>
      </dgm:t>
    </dgm:pt>
    <dgm:pt modelId="{63DC128A-7B71-41D2-A97D-7E3642DA83B5}" type="sibTrans" cxnId="{FF7B6D8C-83A2-4CDE-A021-F28D2AF0B62A}">
      <dgm:prSet/>
      <dgm:spPr/>
      <dgm:t>
        <a:bodyPr/>
        <a:lstStyle/>
        <a:p>
          <a:endParaRPr lang="zh-CN" altLang="en-US"/>
        </a:p>
      </dgm:t>
    </dgm:pt>
    <dgm:pt modelId="{5C3E92A9-1722-4C0B-8EC1-B34A4D249442}">
      <dgm:prSet phldrT="[文本]"/>
      <dgm:spPr/>
      <dgm:t>
        <a:bodyPr/>
        <a:lstStyle/>
        <a:p>
          <a:r>
            <a:rPr lang="zh-CN" altLang="en-US" dirty="0" smtClean="0"/>
            <a:t>写文档</a:t>
          </a:r>
          <a:endParaRPr lang="zh-CN" altLang="en-US" dirty="0"/>
        </a:p>
      </dgm:t>
    </dgm:pt>
    <dgm:pt modelId="{16519934-B5A8-476D-B4C7-2F3D583E3110}" type="parTrans" cxnId="{E32622B8-6AF1-4C4F-B869-841040DD7221}">
      <dgm:prSet/>
      <dgm:spPr/>
      <dgm:t>
        <a:bodyPr/>
        <a:lstStyle/>
        <a:p>
          <a:endParaRPr lang="zh-CN" altLang="en-US"/>
        </a:p>
      </dgm:t>
    </dgm:pt>
    <dgm:pt modelId="{2C40EEA0-3D26-466A-BE1E-DBDE4406793F}" type="sibTrans" cxnId="{E32622B8-6AF1-4C4F-B869-841040DD7221}">
      <dgm:prSet/>
      <dgm:spPr/>
      <dgm:t>
        <a:bodyPr/>
        <a:lstStyle/>
        <a:p>
          <a:endParaRPr lang="zh-CN" altLang="en-US"/>
        </a:p>
      </dgm:t>
    </dgm:pt>
    <dgm:pt modelId="{E78D721C-C902-49D0-B3B2-71A726206A63}">
      <dgm:prSet phldrT="[文本]"/>
      <dgm:spPr/>
      <dgm:t>
        <a:bodyPr/>
        <a:lstStyle/>
        <a:p>
          <a:r>
            <a:rPr lang="zh-CN" dirty="0" smtClean="0"/>
            <a:t>丁霄汉</a:t>
          </a:r>
          <a:endParaRPr lang="zh-CN" altLang="en-US" dirty="0"/>
        </a:p>
      </dgm:t>
    </dgm:pt>
    <dgm:pt modelId="{569DCC8C-2492-4AB6-8E86-AB77D40BB85B}" type="sibTrans" cxnId="{D0AB586B-4BDE-4C30-8098-429C5D2E39D8}">
      <dgm:prSet/>
      <dgm:spPr/>
      <dgm:t>
        <a:bodyPr/>
        <a:lstStyle/>
        <a:p>
          <a:endParaRPr lang="zh-CN" altLang="en-US"/>
        </a:p>
      </dgm:t>
    </dgm:pt>
    <dgm:pt modelId="{52C8A5CB-436A-40C4-B59E-1D3964BDC4E2}" type="parTrans" cxnId="{D0AB586B-4BDE-4C30-8098-429C5D2E39D8}">
      <dgm:prSet/>
      <dgm:spPr/>
      <dgm:t>
        <a:bodyPr/>
        <a:lstStyle/>
        <a:p>
          <a:endParaRPr lang="zh-CN" altLang="en-US"/>
        </a:p>
      </dgm:t>
    </dgm:pt>
    <dgm:pt modelId="{975F4C1D-9291-43C3-86CF-8F55ACDDF7C5}" type="pres">
      <dgm:prSet presAssocID="{FBA644E8-9BAE-4CAF-9092-DA8594493A9E}" presName="cycleMatrixDiagram" presStyleCnt="0">
        <dgm:presLayoutVars>
          <dgm:chMax val="1"/>
          <dgm:dir/>
          <dgm:animLvl val="lvl"/>
          <dgm:resizeHandles val="exact"/>
        </dgm:presLayoutVars>
      </dgm:prSet>
      <dgm:spPr/>
      <dgm:t>
        <a:bodyPr/>
        <a:lstStyle/>
        <a:p>
          <a:endParaRPr lang="zh-CN" altLang="en-US"/>
        </a:p>
      </dgm:t>
    </dgm:pt>
    <dgm:pt modelId="{1FFC1526-0A4C-405A-B8BA-BDB59FE5289D}" type="pres">
      <dgm:prSet presAssocID="{FBA644E8-9BAE-4CAF-9092-DA8594493A9E}" presName="children" presStyleCnt="0"/>
      <dgm:spPr/>
    </dgm:pt>
    <dgm:pt modelId="{750B1500-D84C-47E8-A9DD-66D28A22BFEF}" type="pres">
      <dgm:prSet presAssocID="{FBA644E8-9BAE-4CAF-9092-DA8594493A9E}" presName="child1group" presStyleCnt="0"/>
      <dgm:spPr/>
    </dgm:pt>
    <dgm:pt modelId="{A98A30A8-887B-4A1A-9C6A-852F1D686C9A}" type="pres">
      <dgm:prSet presAssocID="{FBA644E8-9BAE-4CAF-9092-DA8594493A9E}" presName="child1" presStyleLbl="bgAcc1" presStyleIdx="0" presStyleCnt="4" custScaleX="215820" custScaleY="165119" custLinFactNeighborX="-19949" custLinFactNeighborY="19076"/>
      <dgm:spPr/>
      <dgm:t>
        <a:bodyPr/>
        <a:lstStyle/>
        <a:p>
          <a:endParaRPr lang="zh-CN" altLang="en-US"/>
        </a:p>
      </dgm:t>
    </dgm:pt>
    <dgm:pt modelId="{F9C7A797-0E82-4FFC-BE20-D8DA513D4AF5}" type="pres">
      <dgm:prSet presAssocID="{FBA644E8-9BAE-4CAF-9092-DA8594493A9E}" presName="child1Text" presStyleLbl="bgAcc1" presStyleIdx="0" presStyleCnt="4">
        <dgm:presLayoutVars>
          <dgm:bulletEnabled val="1"/>
        </dgm:presLayoutVars>
      </dgm:prSet>
      <dgm:spPr/>
      <dgm:t>
        <a:bodyPr/>
        <a:lstStyle/>
        <a:p>
          <a:endParaRPr lang="zh-CN" altLang="en-US"/>
        </a:p>
      </dgm:t>
    </dgm:pt>
    <dgm:pt modelId="{631B8112-D01D-4180-A1EA-8822CA3C2804}" type="pres">
      <dgm:prSet presAssocID="{FBA644E8-9BAE-4CAF-9092-DA8594493A9E}" presName="child2group" presStyleCnt="0"/>
      <dgm:spPr/>
    </dgm:pt>
    <dgm:pt modelId="{546B988B-4BF3-4F20-949D-8940D0D518DC}" type="pres">
      <dgm:prSet presAssocID="{FBA644E8-9BAE-4CAF-9092-DA8594493A9E}" presName="child2" presStyleLbl="bgAcc1" presStyleIdx="1" presStyleCnt="4" custScaleX="241113" custScaleY="160924" custLinFactNeighborX="42886" custLinFactNeighborY="18953"/>
      <dgm:spPr/>
      <dgm:t>
        <a:bodyPr/>
        <a:lstStyle/>
        <a:p>
          <a:endParaRPr lang="zh-CN" altLang="en-US"/>
        </a:p>
      </dgm:t>
    </dgm:pt>
    <dgm:pt modelId="{C6252AC0-7741-4DD7-99E1-EFDB2D3AAD5E}" type="pres">
      <dgm:prSet presAssocID="{FBA644E8-9BAE-4CAF-9092-DA8594493A9E}" presName="child2Text" presStyleLbl="bgAcc1" presStyleIdx="1" presStyleCnt="4">
        <dgm:presLayoutVars>
          <dgm:bulletEnabled val="1"/>
        </dgm:presLayoutVars>
      </dgm:prSet>
      <dgm:spPr/>
      <dgm:t>
        <a:bodyPr/>
        <a:lstStyle/>
        <a:p>
          <a:endParaRPr lang="zh-CN" altLang="en-US"/>
        </a:p>
      </dgm:t>
    </dgm:pt>
    <dgm:pt modelId="{D66E17D0-286C-4AD7-B70E-963E55E02977}" type="pres">
      <dgm:prSet presAssocID="{FBA644E8-9BAE-4CAF-9092-DA8594493A9E}" presName="child3group" presStyleCnt="0"/>
      <dgm:spPr/>
    </dgm:pt>
    <dgm:pt modelId="{1FB30E74-AF76-4846-B9D4-FBFF099A69BB}" type="pres">
      <dgm:prSet presAssocID="{FBA644E8-9BAE-4CAF-9092-DA8594493A9E}" presName="child3" presStyleLbl="bgAcc1" presStyleIdx="2" presStyleCnt="4" custScaleX="237496" custScaleY="165134" custLinFactNeighborX="41078" custLinFactNeighborY="-24123"/>
      <dgm:spPr/>
      <dgm:t>
        <a:bodyPr/>
        <a:lstStyle/>
        <a:p>
          <a:endParaRPr lang="zh-CN" altLang="en-US"/>
        </a:p>
      </dgm:t>
    </dgm:pt>
    <dgm:pt modelId="{39B659E8-3233-4059-B396-6629591D46FE}" type="pres">
      <dgm:prSet presAssocID="{FBA644E8-9BAE-4CAF-9092-DA8594493A9E}" presName="child3Text" presStyleLbl="bgAcc1" presStyleIdx="2" presStyleCnt="4">
        <dgm:presLayoutVars>
          <dgm:bulletEnabled val="1"/>
        </dgm:presLayoutVars>
      </dgm:prSet>
      <dgm:spPr/>
      <dgm:t>
        <a:bodyPr/>
        <a:lstStyle/>
        <a:p>
          <a:endParaRPr lang="zh-CN" altLang="en-US"/>
        </a:p>
      </dgm:t>
    </dgm:pt>
    <dgm:pt modelId="{3D391F02-2EE9-42E2-9B8F-693624820849}" type="pres">
      <dgm:prSet presAssocID="{FBA644E8-9BAE-4CAF-9092-DA8594493A9E}" presName="child4group" presStyleCnt="0"/>
      <dgm:spPr/>
    </dgm:pt>
    <dgm:pt modelId="{FDCC02E9-8FC0-40FB-A55E-DF367EF5B079}" type="pres">
      <dgm:prSet presAssocID="{FBA644E8-9BAE-4CAF-9092-DA8594493A9E}" presName="child4" presStyleLbl="bgAcc1" presStyleIdx="3" presStyleCnt="4" custScaleX="215455" custScaleY="165115" custLinFactNeighborX="-22240" custLinFactNeighborY="-20677"/>
      <dgm:spPr/>
      <dgm:t>
        <a:bodyPr/>
        <a:lstStyle/>
        <a:p>
          <a:endParaRPr lang="zh-CN" altLang="en-US"/>
        </a:p>
      </dgm:t>
    </dgm:pt>
    <dgm:pt modelId="{72CBBBA2-CC80-40B1-8CE6-31281329DD57}" type="pres">
      <dgm:prSet presAssocID="{FBA644E8-9BAE-4CAF-9092-DA8594493A9E}" presName="child4Text" presStyleLbl="bgAcc1" presStyleIdx="3" presStyleCnt="4">
        <dgm:presLayoutVars>
          <dgm:bulletEnabled val="1"/>
        </dgm:presLayoutVars>
      </dgm:prSet>
      <dgm:spPr/>
      <dgm:t>
        <a:bodyPr/>
        <a:lstStyle/>
        <a:p>
          <a:endParaRPr lang="zh-CN" altLang="en-US"/>
        </a:p>
      </dgm:t>
    </dgm:pt>
    <dgm:pt modelId="{6ABBE744-EF7F-40DC-8025-E698CAC5BEB3}" type="pres">
      <dgm:prSet presAssocID="{FBA644E8-9BAE-4CAF-9092-DA8594493A9E}" presName="childPlaceholder" presStyleCnt="0"/>
      <dgm:spPr/>
    </dgm:pt>
    <dgm:pt modelId="{211A893C-CF1D-43E9-9A13-2DE8B8E6B66F}" type="pres">
      <dgm:prSet presAssocID="{FBA644E8-9BAE-4CAF-9092-DA8594493A9E}" presName="circle" presStyleCnt="0"/>
      <dgm:spPr/>
    </dgm:pt>
    <dgm:pt modelId="{48806B9B-75BC-4BED-B3D5-475D12858C6E}" type="pres">
      <dgm:prSet presAssocID="{FBA644E8-9BAE-4CAF-9092-DA8594493A9E}" presName="quadrant1" presStyleLbl="node1" presStyleIdx="0" presStyleCnt="4">
        <dgm:presLayoutVars>
          <dgm:chMax val="1"/>
          <dgm:bulletEnabled val="1"/>
        </dgm:presLayoutVars>
      </dgm:prSet>
      <dgm:spPr/>
      <dgm:t>
        <a:bodyPr/>
        <a:lstStyle/>
        <a:p>
          <a:endParaRPr lang="zh-CN" altLang="en-US"/>
        </a:p>
      </dgm:t>
    </dgm:pt>
    <dgm:pt modelId="{D7060116-1779-4CB0-AC83-6443AC7EE0FD}" type="pres">
      <dgm:prSet presAssocID="{FBA644E8-9BAE-4CAF-9092-DA8594493A9E}" presName="quadrant2" presStyleLbl="node1" presStyleIdx="1" presStyleCnt="4">
        <dgm:presLayoutVars>
          <dgm:chMax val="1"/>
          <dgm:bulletEnabled val="1"/>
        </dgm:presLayoutVars>
      </dgm:prSet>
      <dgm:spPr/>
      <dgm:t>
        <a:bodyPr/>
        <a:lstStyle/>
        <a:p>
          <a:endParaRPr lang="zh-CN" altLang="en-US"/>
        </a:p>
      </dgm:t>
    </dgm:pt>
    <dgm:pt modelId="{0B7F8E68-2250-4506-A6BF-9B2ADD01C6A3}" type="pres">
      <dgm:prSet presAssocID="{FBA644E8-9BAE-4CAF-9092-DA8594493A9E}" presName="quadrant3" presStyleLbl="node1" presStyleIdx="2" presStyleCnt="4">
        <dgm:presLayoutVars>
          <dgm:chMax val="1"/>
          <dgm:bulletEnabled val="1"/>
        </dgm:presLayoutVars>
      </dgm:prSet>
      <dgm:spPr/>
      <dgm:t>
        <a:bodyPr/>
        <a:lstStyle/>
        <a:p>
          <a:endParaRPr lang="zh-CN" altLang="en-US"/>
        </a:p>
      </dgm:t>
    </dgm:pt>
    <dgm:pt modelId="{E7914AA3-8E55-4534-9695-D38F95AFAB55}" type="pres">
      <dgm:prSet presAssocID="{FBA644E8-9BAE-4CAF-9092-DA8594493A9E}" presName="quadrant4" presStyleLbl="node1" presStyleIdx="3" presStyleCnt="4">
        <dgm:presLayoutVars>
          <dgm:chMax val="1"/>
          <dgm:bulletEnabled val="1"/>
        </dgm:presLayoutVars>
      </dgm:prSet>
      <dgm:spPr/>
      <dgm:t>
        <a:bodyPr/>
        <a:lstStyle/>
        <a:p>
          <a:endParaRPr lang="zh-CN" altLang="en-US"/>
        </a:p>
      </dgm:t>
    </dgm:pt>
    <dgm:pt modelId="{7CDC3D2E-BBF8-4858-9DF2-F5D5CE6FF5C2}" type="pres">
      <dgm:prSet presAssocID="{FBA644E8-9BAE-4CAF-9092-DA8594493A9E}" presName="quadrantPlaceholder" presStyleCnt="0"/>
      <dgm:spPr/>
    </dgm:pt>
    <dgm:pt modelId="{E5E95072-36B4-4A68-AA98-C83B66371874}" type="pres">
      <dgm:prSet presAssocID="{FBA644E8-9BAE-4CAF-9092-DA8594493A9E}" presName="center1" presStyleLbl="fgShp" presStyleIdx="0" presStyleCnt="2"/>
      <dgm:spPr/>
    </dgm:pt>
    <dgm:pt modelId="{E3CEAC2F-9560-4E99-A18D-5EEE97C40DA1}" type="pres">
      <dgm:prSet presAssocID="{FBA644E8-9BAE-4CAF-9092-DA8594493A9E}" presName="center2" presStyleLbl="fgShp" presStyleIdx="1" presStyleCnt="2"/>
      <dgm:spPr/>
    </dgm:pt>
  </dgm:ptLst>
  <dgm:cxnLst>
    <dgm:cxn modelId="{CBABDB5E-DDDB-468A-B3DD-27A1A23BD300}" type="presOf" srcId="{FE9FC74B-ED3A-406C-B91D-F3E66AEAF513}" destId="{E7914AA3-8E55-4534-9695-D38F95AFAB55}" srcOrd="0" destOrd="0" presId="urn:microsoft.com/office/officeart/2005/8/layout/cycle4"/>
    <dgm:cxn modelId="{550BA6B8-8DFF-419D-BC11-C0734510BB32}" type="presOf" srcId="{06BCC179-4E80-40C0-B724-948FFBB97996}" destId="{F9C7A797-0E82-4FFC-BE20-D8DA513D4AF5}" srcOrd="1" destOrd="1" presId="urn:microsoft.com/office/officeart/2005/8/layout/cycle4"/>
    <dgm:cxn modelId="{E60A8D60-1744-4DDF-88C2-F47FE608342E}" type="presOf" srcId="{CB0BBE4F-9E7A-4A2F-8EC1-0CB276748CED}" destId="{F9C7A797-0E82-4FFC-BE20-D8DA513D4AF5}" srcOrd="1" destOrd="0" presId="urn:microsoft.com/office/officeart/2005/8/layout/cycle4"/>
    <dgm:cxn modelId="{02AF5262-CC26-4946-A1B4-F0A346C5C3A4}" type="presOf" srcId="{E78D721C-C902-49D0-B3B2-71A726206A63}" destId="{48806B9B-75BC-4BED-B3D5-475D12858C6E}" srcOrd="0" destOrd="0" presId="urn:microsoft.com/office/officeart/2005/8/layout/cycle4"/>
    <dgm:cxn modelId="{85076D51-6F11-4DE7-AED0-E1BBB973E873}" srcId="{CDA1DD15-D0F3-488C-99A0-311CA325EBCE}" destId="{EFDB1899-1742-4F9B-83B5-4472E779B5AE}" srcOrd="1" destOrd="0" parTransId="{DE196641-965C-48CD-B08B-BD614D94CA43}" sibTransId="{7D671E1E-070F-4020-A471-65C09F25B782}"/>
    <dgm:cxn modelId="{38C5F7F9-C78F-4200-B0BF-EFD6CA2A142F}" type="presOf" srcId="{CDA1DD15-D0F3-488C-99A0-311CA325EBCE}" destId="{D7060116-1779-4CB0-AC83-6443AC7EE0FD}" srcOrd="0" destOrd="0" presId="urn:microsoft.com/office/officeart/2005/8/layout/cycle4"/>
    <dgm:cxn modelId="{E32622B8-6AF1-4C4F-B869-841040DD7221}" srcId="{9568FFD4-9A75-47F4-A5BE-7C02C2E70153}" destId="{5C3E92A9-1722-4C0B-8EC1-B34A4D249442}" srcOrd="1" destOrd="0" parTransId="{16519934-B5A8-476D-B4C7-2F3D583E3110}" sibTransId="{2C40EEA0-3D26-466A-BE1E-DBDE4406793F}"/>
    <dgm:cxn modelId="{1C41E4B3-49BB-45ED-88BC-A63BBDACFC38}" type="presOf" srcId="{EFDB1899-1742-4F9B-83B5-4472E779B5AE}" destId="{C6252AC0-7741-4DD7-99E1-EFDB2D3AAD5E}" srcOrd="1" destOrd="1" presId="urn:microsoft.com/office/officeart/2005/8/layout/cycle4"/>
    <dgm:cxn modelId="{1471533F-57AE-439A-BAD2-57B785AECE70}" type="presOf" srcId="{5B91AC1F-E2D5-4E67-8F6E-53C01D72C8D9}" destId="{72CBBBA2-CC80-40B1-8CE6-31281329DD57}" srcOrd="1" destOrd="0" presId="urn:microsoft.com/office/officeart/2005/8/layout/cycle4"/>
    <dgm:cxn modelId="{89B52253-42C7-44D1-8B5C-CC5262A4A934}" type="presOf" srcId="{06BCC179-4E80-40C0-B724-948FFBB97996}" destId="{A98A30A8-887B-4A1A-9C6A-852F1D686C9A}" srcOrd="0" destOrd="1" presId="urn:microsoft.com/office/officeart/2005/8/layout/cycle4"/>
    <dgm:cxn modelId="{3B4F3C67-84BB-4B51-9A3F-4DB12A204B05}" srcId="{FE9FC74B-ED3A-406C-B91D-F3E66AEAF513}" destId="{5B91AC1F-E2D5-4E67-8F6E-53C01D72C8D9}" srcOrd="0" destOrd="0" parTransId="{F8A90DC2-E530-46E3-8219-1A61F882175C}" sibTransId="{5AC012E2-3F41-40A7-9473-C79C1A3CCD47}"/>
    <dgm:cxn modelId="{1A0915D5-021D-4FB8-B7BF-DC9A6D607F04}" type="presOf" srcId="{5C3E92A9-1722-4C0B-8EC1-B34A4D249442}" destId="{39B659E8-3233-4059-B396-6629591D46FE}" srcOrd="1" destOrd="1" presId="urn:microsoft.com/office/officeart/2005/8/layout/cycle4"/>
    <dgm:cxn modelId="{FEAC0D7C-A3BE-4AA7-B6BC-2050956E00DF}" type="presOf" srcId="{2EB733AE-753F-4CD5-ADA3-BD0C246DCF6A}" destId="{1FB30E74-AF76-4846-B9D4-FBFF099A69BB}" srcOrd="0" destOrd="0" presId="urn:microsoft.com/office/officeart/2005/8/layout/cycle4"/>
    <dgm:cxn modelId="{6F8A9C63-3C2D-4E73-921D-20121D174EA0}" srcId="{FBA644E8-9BAE-4CAF-9092-DA8594493A9E}" destId="{CDA1DD15-D0F3-488C-99A0-311CA325EBCE}" srcOrd="1" destOrd="0" parTransId="{67231F17-3B93-40A6-9A38-1EE606953E59}" sibTransId="{09289540-861B-4D12-AEDC-B17227EDAA32}"/>
    <dgm:cxn modelId="{256CD763-5854-4BCF-8D4E-C5D085212C9D}" type="presOf" srcId="{CB0BBE4F-9E7A-4A2F-8EC1-0CB276748CED}" destId="{A98A30A8-887B-4A1A-9C6A-852F1D686C9A}" srcOrd="0" destOrd="0" presId="urn:microsoft.com/office/officeart/2005/8/layout/cycle4"/>
    <dgm:cxn modelId="{67A47687-D1D2-400C-865E-8F8873A77A66}" type="presOf" srcId="{5B91AC1F-E2D5-4E67-8F6E-53C01D72C8D9}" destId="{FDCC02E9-8FC0-40FB-A55E-DF367EF5B079}" srcOrd="0" destOrd="0" presId="urn:microsoft.com/office/officeart/2005/8/layout/cycle4"/>
    <dgm:cxn modelId="{5D9CDD02-E7EE-437A-9EA1-68F9C11F316E}" srcId="{E78D721C-C902-49D0-B3B2-71A726206A63}" destId="{06BCC179-4E80-40C0-B724-948FFBB97996}" srcOrd="1" destOrd="0" parTransId="{62E0E350-1DA2-4C04-8A41-8748FA7F34E6}" sibTransId="{CC92CBCB-40E9-46EB-BEE4-4FE9B78E580E}"/>
    <dgm:cxn modelId="{FF7B6D8C-83A2-4CDE-A021-F28D2AF0B62A}" srcId="{FE9FC74B-ED3A-406C-B91D-F3E66AEAF513}" destId="{2082C2A8-8D40-4BD3-9EF7-15A551E97A3F}" srcOrd="1" destOrd="0" parTransId="{019627A6-13F9-4994-BA79-163740C87309}" sibTransId="{63DC128A-7B71-41D2-A97D-7E3642DA83B5}"/>
    <dgm:cxn modelId="{1625D7C3-647C-426D-A0FB-9BC978AEF674}" srcId="{FBA644E8-9BAE-4CAF-9092-DA8594493A9E}" destId="{FE9FC74B-ED3A-406C-B91D-F3E66AEAF513}" srcOrd="3" destOrd="0" parTransId="{C6B5E380-A901-475C-9D1C-F879438DBF5D}" sibTransId="{EBCB1193-1E62-4E85-B55B-40E3A1949E85}"/>
    <dgm:cxn modelId="{3D32738D-0071-4ED7-A3B9-20F80B8DFF08}" srcId="{E78D721C-C902-49D0-B3B2-71A726206A63}" destId="{CB0BBE4F-9E7A-4A2F-8EC1-0CB276748CED}" srcOrd="0" destOrd="0" parTransId="{7074D56F-0F4A-48B6-85A9-1FEEFF575E61}" sibTransId="{F3A14E4A-875F-47E2-AF43-E64F629C3490}"/>
    <dgm:cxn modelId="{AA11B8B9-2A26-4514-88C4-8FC5219F688F}" type="presOf" srcId="{5C3E92A9-1722-4C0B-8EC1-B34A4D249442}" destId="{1FB30E74-AF76-4846-B9D4-FBFF099A69BB}" srcOrd="0" destOrd="1" presId="urn:microsoft.com/office/officeart/2005/8/layout/cycle4"/>
    <dgm:cxn modelId="{8D8565BF-9C8C-4E04-BBB5-6356662148D0}" type="presOf" srcId="{FBA644E8-9BAE-4CAF-9092-DA8594493A9E}" destId="{975F4C1D-9291-43C3-86CF-8F55ACDDF7C5}" srcOrd="0" destOrd="0" presId="urn:microsoft.com/office/officeart/2005/8/layout/cycle4"/>
    <dgm:cxn modelId="{A59535B2-34E3-4744-8769-872E6B47916A}" type="presOf" srcId="{8A13E863-0DCB-48C6-BF70-70CD0BB5D164}" destId="{546B988B-4BF3-4F20-949D-8940D0D518DC}" srcOrd="0" destOrd="0" presId="urn:microsoft.com/office/officeart/2005/8/layout/cycle4"/>
    <dgm:cxn modelId="{7CC0AC98-8E27-40BC-8700-115E5851CED6}" type="presOf" srcId="{2082C2A8-8D40-4BD3-9EF7-15A551E97A3F}" destId="{FDCC02E9-8FC0-40FB-A55E-DF367EF5B079}" srcOrd="0" destOrd="1" presId="urn:microsoft.com/office/officeart/2005/8/layout/cycle4"/>
    <dgm:cxn modelId="{B35F4CB2-9E7C-4F93-B756-71419A1B3EB3}" type="presOf" srcId="{9568FFD4-9A75-47F4-A5BE-7C02C2E70153}" destId="{0B7F8E68-2250-4506-A6BF-9B2ADD01C6A3}" srcOrd="0" destOrd="0" presId="urn:microsoft.com/office/officeart/2005/8/layout/cycle4"/>
    <dgm:cxn modelId="{314AC3FC-3FFC-49DB-8F3C-4627E3CB3860}" srcId="{FBA644E8-9BAE-4CAF-9092-DA8594493A9E}" destId="{9568FFD4-9A75-47F4-A5BE-7C02C2E70153}" srcOrd="2" destOrd="0" parTransId="{5025A81C-07E8-4EE7-8E1E-1702D4232D06}" sibTransId="{6DDD6EED-0700-4667-A161-EBA98B55CAAD}"/>
    <dgm:cxn modelId="{E988593D-4C91-40F5-86AA-51F91ADF2567}" type="presOf" srcId="{2082C2A8-8D40-4BD3-9EF7-15A551E97A3F}" destId="{72CBBBA2-CC80-40B1-8CE6-31281329DD57}" srcOrd="1" destOrd="1" presId="urn:microsoft.com/office/officeart/2005/8/layout/cycle4"/>
    <dgm:cxn modelId="{48366458-B5F0-416D-A240-FFC0720E4C67}" type="presOf" srcId="{2EB733AE-753F-4CD5-ADA3-BD0C246DCF6A}" destId="{39B659E8-3233-4059-B396-6629591D46FE}" srcOrd="1" destOrd="0" presId="urn:microsoft.com/office/officeart/2005/8/layout/cycle4"/>
    <dgm:cxn modelId="{4BCFF9DD-1704-43D1-94F6-0EE007A15577}" srcId="{CDA1DD15-D0F3-488C-99A0-311CA325EBCE}" destId="{8A13E863-0DCB-48C6-BF70-70CD0BB5D164}" srcOrd="0" destOrd="0" parTransId="{3B42D85F-7054-47EF-8BD3-3524C539AD47}" sibTransId="{A5D2D273-ED66-43F4-AC25-4C32C4A11C52}"/>
    <dgm:cxn modelId="{D0AB586B-4BDE-4C30-8098-429C5D2E39D8}" srcId="{FBA644E8-9BAE-4CAF-9092-DA8594493A9E}" destId="{E78D721C-C902-49D0-B3B2-71A726206A63}" srcOrd="0" destOrd="0" parTransId="{52C8A5CB-436A-40C4-B59E-1D3964BDC4E2}" sibTransId="{569DCC8C-2492-4AB6-8E86-AB77D40BB85B}"/>
    <dgm:cxn modelId="{7227B452-2BE5-49D7-AEA6-F5A3A57B6AF1}" type="presOf" srcId="{EFDB1899-1742-4F9B-83B5-4472E779B5AE}" destId="{546B988B-4BF3-4F20-949D-8940D0D518DC}" srcOrd="0" destOrd="1" presId="urn:microsoft.com/office/officeart/2005/8/layout/cycle4"/>
    <dgm:cxn modelId="{70AB9BA7-409C-41AB-9298-0129EBC719CC}" srcId="{9568FFD4-9A75-47F4-A5BE-7C02C2E70153}" destId="{2EB733AE-753F-4CD5-ADA3-BD0C246DCF6A}" srcOrd="0" destOrd="0" parTransId="{8DB83436-7B34-4F43-8F36-6E19B46B32E8}" sibTransId="{438EB99A-FC8A-4C4E-930C-D259DF6D9E32}"/>
    <dgm:cxn modelId="{FF76B61F-F872-4E79-AA30-AF384EF69F38}" type="presOf" srcId="{8A13E863-0DCB-48C6-BF70-70CD0BB5D164}" destId="{C6252AC0-7741-4DD7-99E1-EFDB2D3AAD5E}" srcOrd="1" destOrd="0" presId="urn:microsoft.com/office/officeart/2005/8/layout/cycle4"/>
    <dgm:cxn modelId="{254B008F-D3C8-466F-97AA-87FAE7576C66}" type="presParOf" srcId="{975F4C1D-9291-43C3-86CF-8F55ACDDF7C5}" destId="{1FFC1526-0A4C-405A-B8BA-BDB59FE5289D}" srcOrd="0" destOrd="0" presId="urn:microsoft.com/office/officeart/2005/8/layout/cycle4"/>
    <dgm:cxn modelId="{76494B69-C098-45F5-826B-D2F1A06328E3}" type="presParOf" srcId="{1FFC1526-0A4C-405A-B8BA-BDB59FE5289D}" destId="{750B1500-D84C-47E8-A9DD-66D28A22BFEF}" srcOrd="0" destOrd="0" presId="urn:microsoft.com/office/officeart/2005/8/layout/cycle4"/>
    <dgm:cxn modelId="{B4406B78-FC81-40B2-9181-0C29E39EA666}" type="presParOf" srcId="{750B1500-D84C-47E8-A9DD-66D28A22BFEF}" destId="{A98A30A8-887B-4A1A-9C6A-852F1D686C9A}" srcOrd="0" destOrd="0" presId="urn:microsoft.com/office/officeart/2005/8/layout/cycle4"/>
    <dgm:cxn modelId="{B61771F8-6E9C-4A83-A9F7-E527D7840D45}" type="presParOf" srcId="{750B1500-D84C-47E8-A9DD-66D28A22BFEF}" destId="{F9C7A797-0E82-4FFC-BE20-D8DA513D4AF5}" srcOrd="1" destOrd="0" presId="urn:microsoft.com/office/officeart/2005/8/layout/cycle4"/>
    <dgm:cxn modelId="{14E76B87-99AB-42AF-8348-265B9BA4CC36}" type="presParOf" srcId="{1FFC1526-0A4C-405A-B8BA-BDB59FE5289D}" destId="{631B8112-D01D-4180-A1EA-8822CA3C2804}" srcOrd="1" destOrd="0" presId="urn:microsoft.com/office/officeart/2005/8/layout/cycle4"/>
    <dgm:cxn modelId="{76C574C8-5855-4F5F-887F-3F9C06239C5F}" type="presParOf" srcId="{631B8112-D01D-4180-A1EA-8822CA3C2804}" destId="{546B988B-4BF3-4F20-949D-8940D0D518DC}" srcOrd="0" destOrd="0" presId="urn:microsoft.com/office/officeart/2005/8/layout/cycle4"/>
    <dgm:cxn modelId="{8574CE9F-985D-4A3B-B785-119924E81059}" type="presParOf" srcId="{631B8112-D01D-4180-A1EA-8822CA3C2804}" destId="{C6252AC0-7741-4DD7-99E1-EFDB2D3AAD5E}" srcOrd="1" destOrd="0" presId="urn:microsoft.com/office/officeart/2005/8/layout/cycle4"/>
    <dgm:cxn modelId="{4E728620-CBC4-4C34-A273-2BC33325D16C}" type="presParOf" srcId="{1FFC1526-0A4C-405A-B8BA-BDB59FE5289D}" destId="{D66E17D0-286C-4AD7-B70E-963E55E02977}" srcOrd="2" destOrd="0" presId="urn:microsoft.com/office/officeart/2005/8/layout/cycle4"/>
    <dgm:cxn modelId="{32C4D106-1766-45F6-B1F5-4F5BAD6A71F9}" type="presParOf" srcId="{D66E17D0-286C-4AD7-B70E-963E55E02977}" destId="{1FB30E74-AF76-4846-B9D4-FBFF099A69BB}" srcOrd="0" destOrd="0" presId="urn:microsoft.com/office/officeart/2005/8/layout/cycle4"/>
    <dgm:cxn modelId="{4FD45649-4461-4E2A-8958-6FD87A7C0481}" type="presParOf" srcId="{D66E17D0-286C-4AD7-B70E-963E55E02977}" destId="{39B659E8-3233-4059-B396-6629591D46FE}" srcOrd="1" destOrd="0" presId="urn:microsoft.com/office/officeart/2005/8/layout/cycle4"/>
    <dgm:cxn modelId="{CACEC894-7345-45D0-8F39-FB48EA6CE586}" type="presParOf" srcId="{1FFC1526-0A4C-405A-B8BA-BDB59FE5289D}" destId="{3D391F02-2EE9-42E2-9B8F-693624820849}" srcOrd="3" destOrd="0" presId="urn:microsoft.com/office/officeart/2005/8/layout/cycle4"/>
    <dgm:cxn modelId="{DA7BE5E9-3974-4D11-B4C4-F4F0419CE7B5}" type="presParOf" srcId="{3D391F02-2EE9-42E2-9B8F-693624820849}" destId="{FDCC02E9-8FC0-40FB-A55E-DF367EF5B079}" srcOrd="0" destOrd="0" presId="urn:microsoft.com/office/officeart/2005/8/layout/cycle4"/>
    <dgm:cxn modelId="{89F70F39-AB84-496F-B4C8-656DDD693B49}" type="presParOf" srcId="{3D391F02-2EE9-42E2-9B8F-693624820849}" destId="{72CBBBA2-CC80-40B1-8CE6-31281329DD57}" srcOrd="1" destOrd="0" presId="urn:microsoft.com/office/officeart/2005/8/layout/cycle4"/>
    <dgm:cxn modelId="{50CF31ED-59BF-4BAF-8435-4CC0DBFBDC9E}" type="presParOf" srcId="{1FFC1526-0A4C-405A-B8BA-BDB59FE5289D}" destId="{6ABBE744-EF7F-40DC-8025-E698CAC5BEB3}" srcOrd="4" destOrd="0" presId="urn:microsoft.com/office/officeart/2005/8/layout/cycle4"/>
    <dgm:cxn modelId="{856506E6-BCFE-4E41-90A4-469B327E8E84}" type="presParOf" srcId="{975F4C1D-9291-43C3-86CF-8F55ACDDF7C5}" destId="{211A893C-CF1D-43E9-9A13-2DE8B8E6B66F}" srcOrd="1" destOrd="0" presId="urn:microsoft.com/office/officeart/2005/8/layout/cycle4"/>
    <dgm:cxn modelId="{47697C4E-22F5-4F61-957B-5CCF21911446}" type="presParOf" srcId="{211A893C-CF1D-43E9-9A13-2DE8B8E6B66F}" destId="{48806B9B-75BC-4BED-B3D5-475D12858C6E}" srcOrd="0" destOrd="0" presId="urn:microsoft.com/office/officeart/2005/8/layout/cycle4"/>
    <dgm:cxn modelId="{3133D2B5-35BC-437B-9878-51FB7C160788}" type="presParOf" srcId="{211A893C-CF1D-43E9-9A13-2DE8B8E6B66F}" destId="{D7060116-1779-4CB0-AC83-6443AC7EE0FD}" srcOrd="1" destOrd="0" presId="urn:microsoft.com/office/officeart/2005/8/layout/cycle4"/>
    <dgm:cxn modelId="{83753AB1-9D64-4ADE-A6F2-84E1ADBEF50C}" type="presParOf" srcId="{211A893C-CF1D-43E9-9A13-2DE8B8E6B66F}" destId="{0B7F8E68-2250-4506-A6BF-9B2ADD01C6A3}" srcOrd="2" destOrd="0" presId="urn:microsoft.com/office/officeart/2005/8/layout/cycle4"/>
    <dgm:cxn modelId="{24584772-A477-42BF-ADE8-6BC40256ADF6}" type="presParOf" srcId="{211A893C-CF1D-43E9-9A13-2DE8B8E6B66F}" destId="{E7914AA3-8E55-4534-9695-D38F95AFAB55}" srcOrd="3" destOrd="0" presId="urn:microsoft.com/office/officeart/2005/8/layout/cycle4"/>
    <dgm:cxn modelId="{B0638BAD-4AB6-45E6-A4B3-1E9A1F27F928}" type="presParOf" srcId="{211A893C-CF1D-43E9-9A13-2DE8B8E6B66F}" destId="{7CDC3D2E-BBF8-4858-9DF2-F5D5CE6FF5C2}" srcOrd="4" destOrd="0" presId="urn:microsoft.com/office/officeart/2005/8/layout/cycle4"/>
    <dgm:cxn modelId="{4113331D-D44C-4B9D-9CF3-1010EB5B2E36}" type="presParOf" srcId="{975F4C1D-9291-43C3-86CF-8F55ACDDF7C5}" destId="{E5E95072-36B4-4A68-AA98-C83B66371874}" srcOrd="2" destOrd="0" presId="urn:microsoft.com/office/officeart/2005/8/layout/cycle4"/>
    <dgm:cxn modelId="{03B69947-447A-4E57-81AC-0B74DF16DD17}" type="presParOf" srcId="{975F4C1D-9291-43C3-86CF-8F55ACDDF7C5}" destId="{E3CEAC2F-9560-4E99-A18D-5EEE97C40DA1}"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30E74-AF76-4846-B9D4-FBFF099A69BB}">
      <dsp:nvSpPr>
        <dsp:cNvPr id="0" name=""/>
        <dsp:cNvSpPr/>
      </dsp:nvSpPr>
      <dsp:spPr>
        <a:xfrm>
          <a:off x="3868485" y="1238295"/>
          <a:ext cx="2913851" cy="13124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写文档</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写文档</a:t>
          </a:r>
          <a:endParaRPr lang="zh-CN" altLang="en-US" sz="1900" kern="1200" dirty="0"/>
        </a:p>
      </dsp:txBody>
      <dsp:txXfrm>
        <a:off x="4771469" y="1595227"/>
        <a:ext cx="1982037" cy="926651"/>
      </dsp:txXfrm>
    </dsp:sp>
    <dsp:sp modelId="{FDCC02E9-8FC0-40FB-A55E-DF367EF5B079}">
      <dsp:nvSpPr>
        <dsp:cNvPr id="0" name=""/>
        <dsp:cNvSpPr/>
      </dsp:nvSpPr>
      <dsp:spPr>
        <a:xfrm>
          <a:off x="1225051" y="1265758"/>
          <a:ext cx="2643429" cy="13122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t>绘制图表</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写文档</a:t>
          </a:r>
          <a:endParaRPr lang="zh-CN" altLang="en-US" sz="1800" kern="1200" dirty="0"/>
        </a:p>
      </dsp:txBody>
      <dsp:txXfrm>
        <a:off x="1253877" y="1622649"/>
        <a:ext cx="1792748" cy="926544"/>
      </dsp:txXfrm>
    </dsp:sp>
    <dsp:sp modelId="{546B988B-4BF3-4F20-949D-8940D0D518DC}">
      <dsp:nvSpPr>
        <dsp:cNvPr id="0" name=""/>
        <dsp:cNvSpPr/>
      </dsp:nvSpPr>
      <dsp:spPr>
        <a:xfrm>
          <a:off x="3868479" y="-91483"/>
          <a:ext cx="2958228" cy="1278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主持会议</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写文档</a:t>
          </a:r>
          <a:endParaRPr lang="zh-CN" altLang="en-US" sz="1900" kern="1200" dirty="0"/>
        </a:p>
      </dsp:txBody>
      <dsp:txXfrm>
        <a:off x="4784041" y="-63389"/>
        <a:ext cx="2014571" cy="903027"/>
      </dsp:txXfrm>
    </dsp:sp>
    <dsp:sp modelId="{A98A30A8-887B-4A1A-9C6A-852F1D686C9A}">
      <dsp:nvSpPr>
        <dsp:cNvPr id="0" name=""/>
        <dsp:cNvSpPr/>
      </dsp:nvSpPr>
      <dsp:spPr>
        <a:xfrm>
          <a:off x="1250920" y="-107175"/>
          <a:ext cx="2647907" cy="131229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228600" lvl="1" indent="-228600" algn="l" defTabSz="889000">
            <a:lnSpc>
              <a:spcPct val="90000"/>
            </a:lnSpc>
            <a:spcBef>
              <a:spcPct val="0"/>
            </a:spcBef>
            <a:spcAft>
              <a:spcPct val="15000"/>
            </a:spcAft>
            <a:buChar char="••"/>
          </a:pPr>
          <a:r>
            <a:rPr lang="zh-CN" sz="2000" kern="1200" dirty="0" smtClean="0"/>
            <a:t>项目经理</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写文档</a:t>
          </a:r>
          <a:endParaRPr lang="zh-CN" altLang="en-US" sz="2000" kern="1200" dirty="0"/>
        </a:p>
      </dsp:txBody>
      <dsp:txXfrm>
        <a:off x="1279747" y="-78348"/>
        <a:ext cx="1795881" cy="926566"/>
      </dsp:txXfrm>
    </dsp:sp>
    <dsp:sp modelId="{48806B9B-75BC-4BED-B3D5-475D12858C6E}">
      <dsp:nvSpPr>
        <dsp:cNvPr id="0" name=""/>
        <dsp:cNvSpPr/>
      </dsp:nvSpPr>
      <dsp:spPr>
        <a:xfrm>
          <a:off x="2797865" y="141580"/>
          <a:ext cx="1075404" cy="1075404"/>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zh-CN" sz="1700" kern="1200" dirty="0" smtClean="0"/>
            <a:t>丁霄汉</a:t>
          </a:r>
          <a:endParaRPr lang="zh-CN" altLang="en-US" sz="1700" kern="1200" dirty="0"/>
        </a:p>
      </dsp:txBody>
      <dsp:txXfrm>
        <a:off x="3112844" y="456559"/>
        <a:ext cx="760425" cy="760425"/>
      </dsp:txXfrm>
    </dsp:sp>
    <dsp:sp modelId="{D7060116-1779-4CB0-AC83-6443AC7EE0FD}">
      <dsp:nvSpPr>
        <dsp:cNvPr id="0" name=""/>
        <dsp:cNvSpPr/>
      </dsp:nvSpPr>
      <dsp:spPr>
        <a:xfrm rot="5400000">
          <a:off x="3922942" y="141580"/>
          <a:ext cx="1075404" cy="1075404"/>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zh-CN" sz="1700" kern="1200" dirty="0" smtClean="0"/>
            <a:t>曾婧</a:t>
          </a:r>
          <a:endParaRPr lang="zh-CN" altLang="en-US" sz="1700" kern="1200" dirty="0"/>
        </a:p>
      </dsp:txBody>
      <dsp:txXfrm rot="-5400000">
        <a:off x="3922942" y="456559"/>
        <a:ext cx="760425" cy="760425"/>
      </dsp:txXfrm>
    </dsp:sp>
    <dsp:sp modelId="{0B7F8E68-2250-4506-A6BF-9B2ADD01C6A3}">
      <dsp:nvSpPr>
        <dsp:cNvPr id="0" name=""/>
        <dsp:cNvSpPr/>
      </dsp:nvSpPr>
      <dsp:spPr>
        <a:xfrm rot="10800000">
          <a:off x="3922942" y="1266658"/>
          <a:ext cx="1075404" cy="1075404"/>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zh-CN" sz="1700" kern="1200" dirty="0" smtClean="0"/>
            <a:t>陈云龙</a:t>
          </a:r>
          <a:endParaRPr lang="zh-CN" altLang="en-US" sz="1700" kern="1200" dirty="0"/>
        </a:p>
      </dsp:txBody>
      <dsp:txXfrm rot="10800000">
        <a:off x="3922942" y="1266658"/>
        <a:ext cx="760425" cy="760425"/>
      </dsp:txXfrm>
    </dsp:sp>
    <dsp:sp modelId="{E7914AA3-8E55-4534-9695-D38F95AFAB55}">
      <dsp:nvSpPr>
        <dsp:cNvPr id="0" name=""/>
        <dsp:cNvSpPr/>
      </dsp:nvSpPr>
      <dsp:spPr>
        <a:xfrm rot="16200000">
          <a:off x="2797865" y="1266658"/>
          <a:ext cx="1075404" cy="1075404"/>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zh-CN" sz="1700" kern="1200" dirty="0" smtClean="0"/>
            <a:t>梁思宇</a:t>
          </a:r>
          <a:endParaRPr lang="zh-CN" altLang="en-US" sz="1700" kern="1200" dirty="0"/>
        </a:p>
      </dsp:txBody>
      <dsp:txXfrm rot="5400000">
        <a:off x="3112844" y="1266658"/>
        <a:ext cx="760425" cy="760425"/>
      </dsp:txXfrm>
    </dsp:sp>
    <dsp:sp modelId="{E5E95072-36B4-4A68-AA98-C83B66371874}">
      <dsp:nvSpPr>
        <dsp:cNvPr id="0" name=""/>
        <dsp:cNvSpPr/>
      </dsp:nvSpPr>
      <dsp:spPr>
        <a:xfrm>
          <a:off x="3712456" y="1018296"/>
          <a:ext cx="371300" cy="322869"/>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CEAC2F-9560-4E99-A18D-5EEE97C40DA1}">
      <dsp:nvSpPr>
        <dsp:cNvPr id="0" name=""/>
        <dsp:cNvSpPr/>
      </dsp:nvSpPr>
      <dsp:spPr>
        <a:xfrm rot="10800000">
          <a:off x="3712456" y="1142477"/>
          <a:ext cx="371300" cy="322869"/>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5B652-34CF-4F24-AFD7-05F68D5763DD}" type="datetimeFigureOut">
              <a:rPr lang="zh-CN" altLang="en-US" smtClean="0"/>
              <a:t>2015/11/18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84BB5-1574-4C59-B469-6053B759AD84}" type="slidenum">
              <a:rPr lang="zh-CN" altLang="en-US" smtClean="0"/>
              <a:t>‹#›</a:t>
            </a:fld>
            <a:endParaRPr lang="zh-CN" altLang="en-US"/>
          </a:p>
        </p:txBody>
      </p:sp>
    </p:spTree>
    <p:extLst>
      <p:ext uri="{BB962C8B-B14F-4D97-AF65-F5344CB8AC3E}">
        <p14:creationId xmlns:p14="http://schemas.microsoft.com/office/powerpoint/2010/main" val="2359134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a:t>
            </a:fld>
            <a:endParaRPr lang="zh-CN" altLang="en-US"/>
          </a:p>
        </p:txBody>
      </p:sp>
    </p:spTree>
    <p:extLst>
      <p:ext uri="{BB962C8B-B14F-4D97-AF65-F5344CB8AC3E}">
        <p14:creationId xmlns:p14="http://schemas.microsoft.com/office/powerpoint/2010/main" val="1242998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我觉得二维码是一件很奇妙的东西，为什么人们会需要二维码呢？其实发现这种需求是很自然的。</a:t>
            </a:r>
            <a:endParaRPr lang="en-US" altLang="zh-CN" dirty="0" smtClean="0"/>
          </a:p>
          <a:p>
            <a:r>
              <a:rPr lang="zh-CN" altLang="en-US" dirty="0" smtClean="0"/>
              <a:t>既然人们为了传递信息需要一维码，那么通过自然的联想，你就会想到，人们为了传递更多信息就会需要二维码。</a:t>
            </a:r>
            <a:endParaRPr lang="en-US" altLang="zh-CN" dirty="0" smtClean="0"/>
          </a:p>
          <a:p>
            <a:r>
              <a:rPr lang="zh-CN" altLang="en-US" dirty="0" smtClean="0"/>
              <a:t>但是没有人想到二维码会发生这么疯狂的大爆炸，现在二维码已经无所不在，这个小东西和手机摄像头和移动互联网产生了奇妙的反应。</a:t>
            </a:r>
            <a:endParaRPr lang="en-US" altLang="zh-CN" dirty="0" smtClean="0"/>
          </a:p>
          <a:p>
            <a:r>
              <a:rPr lang="zh-CN" altLang="en-US" dirty="0" smtClean="0"/>
              <a:t>就只是加了一个维度，就搞出这么好的东西，所以我说这是一件很奇妙的事情。</a:t>
            </a:r>
            <a:endParaRPr lang="en-US" altLang="zh-CN" dirty="0" smtClean="0"/>
          </a:p>
          <a:p>
            <a:r>
              <a:rPr lang="zh-CN" altLang="en-US" dirty="0" smtClean="0"/>
              <a:t>那么我们再联想一下，当</a:t>
            </a:r>
            <a:r>
              <a:rPr lang="en-US" altLang="zh-CN" dirty="0" smtClean="0"/>
              <a:t>3D</a:t>
            </a:r>
            <a:r>
              <a:rPr lang="zh-CN" altLang="en-US" dirty="0" smtClean="0"/>
              <a:t>显示和</a:t>
            </a:r>
            <a:r>
              <a:rPr lang="en-US" altLang="zh-CN" dirty="0" smtClean="0"/>
              <a:t>3D</a:t>
            </a:r>
            <a:r>
              <a:rPr lang="zh-CN" altLang="en-US" dirty="0" smtClean="0"/>
              <a:t>摄像成熟以后，会不会出现三维码，谁也说不准。</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17</a:t>
            </a:fld>
            <a:endParaRPr lang="zh-CN" altLang="en-US"/>
          </a:p>
        </p:txBody>
      </p:sp>
    </p:spTree>
    <p:extLst>
      <p:ext uri="{BB962C8B-B14F-4D97-AF65-F5344CB8AC3E}">
        <p14:creationId xmlns:p14="http://schemas.microsoft.com/office/powerpoint/2010/main" val="3938202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具体到我们的项目上呢，我们能从这个项目联想到什么？</a:t>
            </a:r>
            <a:endParaRPr lang="en-US" altLang="zh-CN" dirty="0" smtClean="0"/>
          </a:p>
          <a:p>
            <a:r>
              <a:rPr lang="zh-CN" altLang="en-US" dirty="0" smtClean="0"/>
              <a:t>我们可以想这个项目与淘宝相比有什么联系和区别，淘宝卖的东西一般是大量的，可重复的，很少有卖家一种商品只卖一件。所以买家可以评价商品，为以后的买家提供参考。</a:t>
            </a:r>
            <a:endParaRPr lang="en-US" altLang="zh-CN" dirty="0" smtClean="0"/>
          </a:p>
          <a:p>
            <a:r>
              <a:rPr lang="zh-CN" altLang="en-US" dirty="0" smtClean="0"/>
              <a:t>但是对于我们这个项目而言这是没有意义的，因为卖二手物品的行为在大多数情况下是不可重复的，很少有人今天卖一本二手的代码大全，明天又卖一本二手的代码大全，那么让买家评价这本买到手的代码大全有什么意义呢？</a:t>
            </a:r>
            <a:endParaRPr lang="en-US" altLang="zh-CN" dirty="0" smtClean="0"/>
          </a:p>
          <a:p>
            <a:r>
              <a:rPr lang="zh-CN" altLang="en-US" dirty="0" smtClean="0"/>
              <a:t>但是，买卖双方对对方个人的评价是有意义的，评价他是否诚信，是否友好，可以为以后跟他打交道的人提供参考。</a:t>
            </a:r>
            <a:endParaRPr lang="en-US" altLang="zh-CN" dirty="0" smtClean="0"/>
          </a:p>
          <a:p>
            <a:r>
              <a:rPr lang="zh-CN" altLang="en-US" dirty="0" smtClean="0"/>
              <a:t>既然这个项目是给同校大学生用的，那么淘宝那种在线支付加快递的方式就是不适用的，所以我们决定不提供在线支付机制，仅提供买卖双方信息发布和交流沟通的渠道。</a:t>
            </a:r>
            <a:endParaRPr lang="en-US" altLang="zh-CN" dirty="0" smtClean="0"/>
          </a:p>
          <a:p>
            <a:r>
              <a:rPr lang="zh-CN" altLang="en-US" dirty="0" smtClean="0"/>
              <a:t>再和报纸广告对比，因为这是一个网络平台，他就应该具备网络平台天然具备的实时性和交互性特征，这个自然不用多说。</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18</a:t>
            </a:fld>
            <a:endParaRPr lang="zh-CN" altLang="en-US"/>
          </a:p>
        </p:txBody>
      </p:sp>
    </p:spTree>
    <p:extLst>
      <p:ext uri="{BB962C8B-B14F-4D97-AF65-F5344CB8AC3E}">
        <p14:creationId xmlns:p14="http://schemas.microsoft.com/office/powerpoint/2010/main" val="2161629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我所说的组合，就是抓住</a:t>
            </a:r>
            <a:r>
              <a:rPr lang="zh-CN" altLang="en-US" dirty="0" smtClean="0"/>
              <a:t>目标用户的特点，把他们所喜欢的产品特性组合到一起，产生一</a:t>
            </a:r>
            <a:r>
              <a:rPr lang="zh-CN" altLang="en-US" dirty="0" smtClean="0"/>
              <a:t>个专门为其打造的，能</a:t>
            </a:r>
            <a:r>
              <a:rPr lang="zh-CN" altLang="en-US" dirty="0" smtClean="0"/>
              <a:t>全方面吸引这一群用户的产品。</a:t>
            </a:r>
            <a:endParaRPr lang="en-US" altLang="zh-CN" dirty="0" smtClean="0"/>
          </a:p>
          <a:p>
            <a:r>
              <a:rPr lang="zh-CN" altLang="en-US" dirty="0" smtClean="0"/>
              <a:t>爱美是女性的天性，喜欢旅行也是女性的天性，当把它们和移动平台游戏结合以后，用户突然发现她可以以极低的价格买到这么多衣服，她就无法抵抗这种诱惑，她就可以心甘情愿的掏钱。而且这款游戏的节奏是和移动端完美契合的，他不是为了移动而移动，这款游戏是生而移动的，他操作简单，不需要计算性能和渲染能力，可以随时开始随时停下</a:t>
            </a:r>
            <a:r>
              <a:rPr lang="zh-CN" altLang="en-US" dirty="0" smtClean="0"/>
              <a:t>。</a:t>
            </a:r>
            <a:endParaRPr lang="en-US" altLang="zh-CN" dirty="0" smtClean="0"/>
          </a:p>
          <a:p>
            <a:r>
              <a:rPr lang="zh-CN" altLang="en-US" dirty="0" smtClean="0"/>
              <a:t>这样就成就了这么一款冠军产品。</a:t>
            </a:r>
            <a:endParaRPr lang="en-US" altLang="zh-CN" dirty="0" smtClean="0"/>
          </a:p>
          <a:p>
            <a:r>
              <a:rPr lang="zh-CN" altLang="en-US" dirty="0" smtClean="0"/>
              <a:t>你能想象把英雄联盟做成手机游戏吗，正要开始团战的时候你队友突然开始挂机，你问他什么情况，他说我要上地铁了，等我到了新街口再玩</a:t>
            </a:r>
            <a:r>
              <a:rPr lang="zh-CN" altLang="en-US" dirty="0" smtClean="0"/>
              <a:t>。所以你永远无法把移动的特性和英雄联盟组合到一起。</a:t>
            </a:r>
            <a:endParaRPr lang="en-US" altLang="zh-CN" dirty="0" smtClean="0"/>
          </a:p>
          <a:p>
            <a:r>
              <a:rPr lang="zh-CN" altLang="en-US" dirty="0" smtClean="0"/>
              <a:t>所以</a:t>
            </a:r>
            <a:r>
              <a:rPr lang="zh-CN" altLang="en-US" dirty="0" smtClean="0"/>
              <a:t>我说，暖暖环游世界的成功真的是多种女性喜欢的元素组合而成的一</a:t>
            </a:r>
            <a:r>
              <a:rPr lang="zh-CN" altLang="en-US" dirty="0" smtClean="0"/>
              <a:t>个成功的产品。</a:t>
            </a:r>
            <a:endParaRPr lang="en-US" altLang="zh-CN" dirty="0" smtClean="0"/>
          </a:p>
          <a:p>
            <a:r>
              <a:rPr lang="zh-CN" altLang="en-US" dirty="0" smtClean="0"/>
              <a:t>至于这款游戏出人意料的吸引了个别男玩家，这个大家都懂。</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19</a:t>
            </a:fld>
            <a:endParaRPr lang="zh-CN" altLang="en-US"/>
          </a:p>
        </p:txBody>
      </p:sp>
    </p:spTree>
    <p:extLst>
      <p:ext uri="{BB962C8B-B14F-4D97-AF65-F5344CB8AC3E}">
        <p14:creationId xmlns:p14="http://schemas.microsoft.com/office/powerpoint/2010/main" val="3005195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再看我们的系统，他就是围绕着大学生的钱这个主题展开的，一个是省钱，一个是花钱。</a:t>
            </a:r>
            <a:endParaRPr lang="en-US" altLang="zh-CN" dirty="0" smtClean="0"/>
          </a:p>
          <a:p>
            <a:r>
              <a:rPr lang="zh-CN" altLang="en-US" dirty="0" smtClean="0"/>
              <a:t>大学生既需要省钱，又需要花钱，而且需要优雅的省钱，优雅的花钱。</a:t>
            </a:r>
            <a:endParaRPr lang="en-US" altLang="zh-CN" dirty="0" smtClean="0"/>
          </a:p>
          <a:p>
            <a:r>
              <a:rPr lang="zh-CN" altLang="en-US" dirty="0" smtClean="0"/>
              <a:t>所以，我们这个项目提供的功能，都是为这一目标群体量身定做的，所有的特性都是为了强化这些功能而选择的。</a:t>
            </a:r>
            <a:endParaRPr lang="en-US" altLang="zh-CN" dirty="0" smtClean="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20</a:t>
            </a:fld>
            <a:endParaRPr lang="zh-CN" altLang="en-US"/>
          </a:p>
        </p:txBody>
      </p:sp>
    </p:spTree>
    <p:extLst>
      <p:ext uri="{BB962C8B-B14F-4D97-AF65-F5344CB8AC3E}">
        <p14:creationId xmlns:p14="http://schemas.microsoft.com/office/powerpoint/2010/main" val="2813551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需求复用这个东西说的简单其实不简单，代码是可以复用的，设计是可以复用的，需求当然也是可以复用的</a:t>
            </a:r>
            <a:r>
              <a:rPr lang="zh-CN" altLang="en-US" dirty="0" smtClean="0"/>
              <a:t>。</a:t>
            </a:r>
            <a:endParaRPr lang="en-US" altLang="zh-CN" dirty="0" smtClean="0"/>
          </a:p>
          <a:p>
            <a:r>
              <a:rPr lang="zh-CN" altLang="en-US" dirty="0" smtClean="0"/>
              <a:t>从</a:t>
            </a:r>
            <a:r>
              <a:rPr lang="zh-CN" altLang="en-US" dirty="0" smtClean="0"/>
              <a:t>当前存在的产品中吸取经验借鉴灵感是一种成本低效果好的方式。</a:t>
            </a:r>
            <a:endParaRPr lang="en-US" altLang="zh-CN" dirty="0" smtClean="0"/>
          </a:p>
          <a:p>
            <a:r>
              <a:rPr lang="zh-CN" altLang="en-US" dirty="0" smtClean="0"/>
              <a:t>有些同学说腾讯公司看什么产品做得好就抄什么产品，我们搞计算机的说这种话就太不</a:t>
            </a:r>
            <a:r>
              <a:rPr lang="zh-CN" altLang="en-US" dirty="0" smtClean="0"/>
              <a:t>专业，</a:t>
            </a:r>
            <a:r>
              <a:rPr lang="zh-CN" altLang="en-US" dirty="0" smtClean="0"/>
              <a:t>你得说“腾讯公司看什么产品做得好就复用它的需求”，这样才显得</a:t>
            </a:r>
            <a:r>
              <a:rPr lang="en-US" altLang="zh-CN" dirty="0" smtClean="0"/>
              <a:t>……</a:t>
            </a:r>
            <a:r>
              <a:rPr lang="zh-CN" altLang="en-US" dirty="0" smtClean="0"/>
              <a:t>专业。</a:t>
            </a:r>
            <a:endParaRPr lang="en-US" altLang="zh-CN" dirty="0" smtClean="0"/>
          </a:p>
          <a:p>
            <a:r>
              <a:rPr lang="zh-CN" altLang="en-US" dirty="0" smtClean="0"/>
              <a:t>复用不是说什么都可以复用，我国保护软件的知识产权主要靠著作权法，著作权法保护的是表达而不是思想</a:t>
            </a:r>
            <a:r>
              <a:rPr lang="zh-CN" altLang="en-US" dirty="0" smtClean="0"/>
              <a:t>。思想是不能被保护的，如果思想也能被保护的话这个世界就太可怕了。</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21</a:t>
            </a:fld>
            <a:endParaRPr lang="zh-CN" altLang="en-US"/>
          </a:p>
        </p:txBody>
      </p:sp>
    </p:spTree>
    <p:extLst>
      <p:ext uri="{BB962C8B-B14F-4D97-AF65-F5344CB8AC3E}">
        <p14:creationId xmlns:p14="http://schemas.microsoft.com/office/powerpoint/2010/main" val="2028730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你们没看错，这里不是别人起诉腾讯，是腾讯起诉别人。</a:t>
            </a:r>
            <a:endParaRPr lang="en-US" altLang="zh-CN" dirty="0" smtClean="0"/>
          </a:p>
          <a:p>
            <a:r>
              <a:rPr lang="zh-CN" altLang="en-US" dirty="0" smtClean="0"/>
              <a:t>珊瑚虫</a:t>
            </a:r>
            <a:r>
              <a:rPr lang="en-US" altLang="zh-CN" dirty="0" smtClean="0"/>
              <a:t>QQ</a:t>
            </a:r>
            <a:r>
              <a:rPr lang="zh-CN" altLang="en-US" dirty="0" smtClean="0"/>
              <a:t>不知道大家有没有用过，反正我小时候用过，他不是借鉴，不是复用，甚至不是抄袭，而是把腾讯</a:t>
            </a:r>
            <a:r>
              <a:rPr lang="en-US" altLang="zh-CN" dirty="0" smtClean="0"/>
              <a:t>QQ</a:t>
            </a:r>
            <a:r>
              <a:rPr lang="zh-CN" altLang="en-US" dirty="0" smtClean="0"/>
              <a:t>改一改变成自己的，这种行为简直就是明目张胆，明火执仗</a:t>
            </a:r>
            <a:r>
              <a:rPr lang="zh-CN" altLang="en-US" dirty="0" smtClean="0"/>
              <a:t>。大家都是祖国的明天，以后不要学他啊。</a:t>
            </a:r>
            <a:endParaRPr lang="en-US" altLang="zh-CN" dirty="0" smtClean="0"/>
          </a:p>
          <a:p>
            <a:r>
              <a:rPr lang="zh-CN" altLang="en-US" dirty="0" smtClean="0"/>
              <a:t>这就是既复用了别人的思想又抄袭别人的表达，这肯定是违法</a:t>
            </a:r>
            <a:r>
              <a:rPr lang="zh-CN" altLang="en-US" dirty="0" smtClean="0"/>
              <a:t>的，罪有应得。</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22</a:t>
            </a:fld>
            <a:endParaRPr lang="zh-CN" altLang="en-US"/>
          </a:p>
        </p:txBody>
      </p:sp>
    </p:spTree>
    <p:extLst>
      <p:ext uri="{BB962C8B-B14F-4D97-AF65-F5344CB8AC3E}">
        <p14:creationId xmlns:p14="http://schemas.microsoft.com/office/powerpoint/2010/main" val="3675393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再回到我们的项目上，啊，俗话说</a:t>
            </a:r>
            <a:r>
              <a:rPr lang="zh-CN" altLang="en-US" dirty="0" smtClean="0"/>
              <a:t>得好，需求来源于生活而高于生活，我们从市面上已经存在的成功产品中复用的需求有</a:t>
            </a:r>
            <a:r>
              <a:rPr lang="zh-CN" altLang="en-US" dirty="0" smtClean="0"/>
              <a:t>：</a:t>
            </a:r>
            <a:endParaRPr lang="en-US" altLang="zh-CN" dirty="0" smtClean="0"/>
          </a:p>
          <a:p>
            <a:r>
              <a:rPr lang="zh-CN" altLang="en-US" dirty="0" smtClean="0"/>
              <a:t>下面我们再说舍弃需求</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23</a:t>
            </a:fld>
            <a:endParaRPr lang="zh-CN" altLang="en-US"/>
          </a:p>
        </p:txBody>
      </p:sp>
    </p:spTree>
    <p:extLst>
      <p:ext uri="{BB962C8B-B14F-4D97-AF65-F5344CB8AC3E}">
        <p14:creationId xmlns:p14="http://schemas.microsoft.com/office/powerpoint/2010/main" val="1393023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人月神话里面说程序员的天性是理想主义的，我觉得一点也没错。</a:t>
            </a:r>
            <a:endParaRPr lang="en-US" altLang="zh-CN" dirty="0" smtClean="0"/>
          </a:p>
          <a:p>
            <a:r>
              <a:rPr lang="zh-CN" altLang="en-US" dirty="0" smtClean="0"/>
              <a:t>为什么要舍弃需求呢？</a:t>
            </a:r>
            <a:endParaRPr lang="en-US" altLang="zh-CN" dirty="0" smtClean="0"/>
          </a:p>
          <a:p>
            <a:r>
              <a:rPr lang="zh-CN" altLang="en-US" dirty="0" smtClean="0"/>
              <a:t>一方面，如果你不舍弃应当舍弃的需求，项目范围就会变得无穷庞大，这个项目就会容易失败。</a:t>
            </a:r>
            <a:endParaRPr lang="en-US" altLang="zh-CN" dirty="0" smtClean="0"/>
          </a:p>
          <a:p>
            <a:r>
              <a:rPr lang="zh-CN" altLang="en-US" dirty="0" smtClean="0"/>
              <a:t>另一方面，如果你不舍弃那些看似有用实则没用的需求，这个项目就会变得无所不包而且莫名其妙。</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24</a:t>
            </a:fld>
            <a:endParaRPr lang="zh-CN" altLang="en-US"/>
          </a:p>
        </p:txBody>
      </p:sp>
    </p:spTree>
    <p:extLst>
      <p:ext uri="{BB962C8B-B14F-4D97-AF65-F5344CB8AC3E}">
        <p14:creationId xmlns:p14="http://schemas.microsoft.com/office/powerpoint/2010/main" val="233751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当项目刚开始的时候，每个程序员心中都是有星辰大海的</a:t>
            </a:r>
            <a:r>
              <a:rPr lang="zh-CN" altLang="en-US" dirty="0" smtClean="0"/>
              <a:t>。直到他们发现做不到为止。</a:t>
            </a:r>
            <a:endParaRPr lang="en-US" altLang="zh-CN" dirty="0" smtClean="0"/>
          </a:p>
          <a:p>
            <a:r>
              <a:rPr lang="zh-CN" altLang="en-US" dirty="0" smtClean="0"/>
              <a:t>比如说，如果我们要做一款游戏，我们就要做超大地图，成就系统，装备系统，宠物系统，天赋系统，转职系统，团队副本系统，团战系统，结婚生孩子系统。</a:t>
            </a:r>
            <a:endParaRPr lang="en-US" altLang="zh-CN" dirty="0" smtClean="0"/>
          </a:p>
          <a:p>
            <a:r>
              <a:rPr lang="zh-CN" altLang="en-US" dirty="0" smtClean="0"/>
              <a:t>这种感觉大家都懂</a:t>
            </a:r>
            <a:r>
              <a:rPr lang="zh-CN" altLang="en-US" dirty="0" smtClean="0"/>
              <a:t>，每个人都体会过，热情</a:t>
            </a:r>
            <a:r>
              <a:rPr lang="zh-CN" altLang="en-US" dirty="0" smtClean="0"/>
              <a:t>总是随时间退散的，如果不能通过持续成功产生的成就感维持热情的话，最终产生的一定是一个敷衍潦草的产品。</a:t>
            </a:r>
            <a:endParaRPr lang="en-US" altLang="zh-CN" dirty="0" smtClean="0"/>
          </a:p>
          <a:p>
            <a:r>
              <a:rPr lang="zh-CN" altLang="en-US" dirty="0" smtClean="0"/>
              <a:t>而一个超级庞大的项目范围，是成就感的最大杀手。</a:t>
            </a:r>
            <a:endParaRPr lang="en-US" altLang="zh-CN" dirty="0" smtClean="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25</a:t>
            </a:fld>
            <a:endParaRPr lang="zh-CN" altLang="en-US"/>
          </a:p>
        </p:txBody>
      </p:sp>
    </p:spTree>
    <p:extLst>
      <p:ext uri="{BB962C8B-B14F-4D97-AF65-F5344CB8AC3E}">
        <p14:creationId xmlns:p14="http://schemas.microsoft.com/office/powerpoint/2010/main" val="2353578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我们可以随便开点脑洞，给一些系统加一些看似有用的需求，只要你愿意加，总是能加上的，你可以给美团外卖内置游戏，给课程格子内置美团外卖，给人人网内置课程格子，你能说没用吗，明明有用啊</a:t>
            </a:r>
            <a:endParaRPr lang="en-US" altLang="zh-CN" dirty="0" smtClean="0"/>
          </a:p>
          <a:p>
            <a:r>
              <a:rPr lang="zh-CN" altLang="en-US" dirty="0" smtClean="0"/>
              <a:t>最后我们就可以搞出一个叫地球</a:t>
            </a:r>
            <a:r>
              <a:rPr lang="en-US" altLang="zh-CN" dirty="0" smtClean="0"/>
              <a:t>ONLINE</a:t>
            </a:r>
            <a:r>
              <a:rPr lang="zh-CN" altLang="en-US" dirty="0" smtClean="0"/>
              <a:t>，他一方面无所不能，一方面莫名其妙。</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26</a:t>
            </a:fld>
            <a:endParaRPr lang="zh-CN" altLang="en-US"/>
          </a:p>
        </p:txBody>
      </p:sp>
    </p:spTree>
    <p:extLst>
      <p:ext uri="{BB962C8B-B14F-4D97-AF65-F5344CB8AC3E}">
        <p14:creationId xmlns:p14="http://schemas.microsoft.com/office/powerpoint/2010/main" val="1352175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这是我们的人员分工。我本人在除文档之余还担任项目经历，曾婧在写文档之余负责主持会议，梁思宇在写文档之余负责绘制图表，陈云龙在写文档之余还负责</a:t>
            </a:r>
            <a:r>
              <a:rPr lang="en-US" altLang="zh-CN" dirty="0" smtClean="0"/>
              <a:t>……</a:t>
            </a:r>
            <a:r>
              <a:rPr lang="zh-CN" altLang="en-US" dirty="0" smtClean="0"/>
              <a:t>写文档。</a:t>
            </a:r>
            <a:endParaRPr lang="en-US" altLang="zh-CN" dirty="0" smtClean="0"/>
          </a:p>
          <a:p>
            <a:r>
              <a:rPr lang="zh-CN" altLang="en-US" dirty="0" smtClean="0"/>
              <a:t>下面呢我将会就我们在大作业中进行的一些思考，得到的一些理解，以及我们自以为做的比较好的地方做一些报告。</a:t>
            </a:r>
            <a:endParaRPr lang="en-US" altLang="zh-CN" dirty="0" smtClean="0"/>
          </a:p>
          <a:p>
            <a:r>
              <a:rPr lang="zh-CN" altLang="en-US" dirty="0" smtClean="0"/>
              <a:t>当然我不会面面俱到，像写用例文档写规格说明这些每个人都会的事情大家肯定也没有兴趣听，对于没什么好讲的东西我连提也不会提的。</a:t>
            </a:r>
            <a:endParaRPr lang="en-US" altLang="zh-CN" dirty="0" smtClean="0"/>
          </a:p>
          <a:p>
            <a:r>
              <a:rPr lang="zh-CN" altLang="en-US" dirty="0" smtClean="0"/>
              <a:t>我觉得，我们最后做出什么不重要，我们在做这个东西的过程中的思考过程才是重要的。</a:t>
            </a:r>
            <a:endParaRPr lang="en-US" altLang="zh-CN" dirty="0" smtClean="0"/>
          </a:p>
          <a:p>
            <a:r>
              <a:rPr lang="zh-CN" altLang="en-US" dirty="0" smtClean="0"/>
              <a:t>我已经尽量使得我的报告里多一些大家可能感兴趣的东西，如果还是显得枯燥的话，我提前恳请大家的原谅。</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a:t>
            </a:fld>
            <a:endParaRPr lang="zh-CN" altLang="en-US"/>
          </a:p>
        </p:txBody>
      </p:sp>
    </p:spTree>
    <p:extLst>
      <p:ext uri="{BB962C8B-B14F-4D97-AF65-F5344CB8AC3E}">
        <p14:creationId xmlns:p14="http://schemas.microsoft.com/office/powerpoint/2010/main" val="1146571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下面我们以头脑风暴过程中舍弃的需求为例谈谈我们的想法。</a:t>
            </a:r>
            <a:endParaRPr lang="en-US" altLang="zh-CN" dirty="0" smtClean="0"/>
          </a:p>
          <a:p>
            <a:r>
              <a:rPr lang="zh-CN" altLang="en-US" dirty="0" smtClean="0"/>
              <a:t>第一条，我们曾经提出买卖过程中要有一个聊天系统，就像阿里旺旺一样，然后谈笑间就被我们否决了。因为我们不能为一个本身还算简单的系统开发一个复杂的系统，这是个很荒唐的事情。再说，卖二手货的人又不是淘宝店小二，又不是整天守在电脑前一口一个亲的叫你，要实时交流系统有什么用呢？这就是一个看似有用的需求。</a:t>
            </a:r>
            <a:endParaRPr lang="en-US" altLang="zh-CN" dirty="0" smtClean="0"/>
          </a:p>
          <a:p>
            <a:r>
              <a:rPr lang="zh-CN" altLang="en-US" dirty="0" smtClean="0"/>
              <a:t>第二条，论坛积分能当钱用，这个不现实。给商品优惠，谁付差价？让运营者掏钱吗？这个系统原本就不挣钱，怎么还能倒贴钱呢？</a:t>
            </a:r>
            <a:endParaRPr lang="en-US" altLang="zh-CN" dirty="0" smtClean="0"/>
          </a:p>
          <a:p>
            <a:r>
              <a:rPr lang="zh-CN" altLang="en-US" dirty="0" smtClean="0"/>
              <a:t>第三条，虚拟币等等机制，让原本简单的东西变得复杂了。当初百度贴吧相比于天涯和猫扑最吸引人的地方在哪，就是简单，没有等级，没有金币，没有鲜花，甚至不用注册，就是聊天而已，搞那么复杂没有必要。再说，用虚拟币让自己的帖子置顶，这种“买关注”的情况显得太没有节操，岂不是跟百度的搜索排名一样。</a:t>
            </a:r>
            <a:endParaRPr lang="en-US" altLang="zh-CN" dirty="0" smtClean="0"/>
          </a:p>
          <a:p>
            <a:r>
              <a:rPr lang="zh-CN" altLang="en-US" dirty="0" smtClean="0"/>
              <a:t>下面我们再看我们用的一些需求工程方法。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27</a:t>
            </a:fld>
            <a:endParaRPr lang="zh-CN" altLang="en-US"/>
          </a:p>
        </p:txBody>
      </p:sp>
    </p:spTree>
    <p:extLst>
      <p:ext uri="{BB962C8B-B14F-4D97-AF65-F5344CB8AC3E}">
        <p14:creationId xmlns:p14="http://schemas.microsoft.com/office/powerpoint/2010/main" val="1144978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a:t>
            </a:r>
            <a:r>
              <a:rPr lang="zh-CN" altLang="en-US" dirty="0" smtClean="0"/>
              <a:t>张分析模型图，由用例图产生，需求规格说明书中的功能需求都是照着这</a:t>
            </a:r>
            <a:r>
              <a:rPr lang="en-US" altLang="zh-CN" dirty="0" smtClean="0"/>
              <a:t>15</a:t>
            </a:r>
            <a:r>
              <a:rPr lang="zh-CN" altLang="en-US" dirty="0" smtClean="0"/>
              <a:t>张分析模型图核对过的，保证每个人对文档的理解都没有偏差。</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29</a:t>
            </a:fld>
            <a:endParaRPr lang="zh-CN" altLang="en-US"/>
          </a:p>
        </p:txBody>
      </p:sp>
    </p:spTree>
    <p:extLst>
      <p:ext uri="{BB962C8B-B14F-4D97-AF65-F5344CB8AC3E}">
        <p14:creationId xmlns:p14="http://schemas.microsoft.com/office/powerpoint/2010/main" val="3631289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规格说明怎么写大家都会这里就不说了，我们就说一说我们认为比较难的地方吧。</a:t>
            </a:r>
            <a:endParaRPr lang="en-US" altLang="zh-CN" dirty="0" smtClean="0"/>
          </a:p>
          <a:p>
            <a:r>
              <a:rPr lang="zh-CN" altLang="en-US" dirty="0" smtClean="0"/>
              <a:t>一个是工程师思维。我认为工程师思维的本质是妥协，不是搞那些高大全的东西，而是在功能和成本之间寻求最好的平衡点。</a:t>
            </a:r>
            <a:endParaRPr lang="en-US" altLang="zh-CN" dirty="0" smtClean="0"/>
          </a:p>
          <a:p>
            <a:r>
              <a:rPr lang="zh-CN" altLang="en-US" dirty="0" smtClean="0"/>
              <a:t>我们做了必需的需求，并创造性地提出了有用的需求，而放弃了那些似乎有点用处但是性价比很差的需求。坚决摒弃了那些不现实和没用的需求。</a:t>
            </a:r>
            <a:endParaRPr lang="en-US" altLang="zh-CN" dirty="0" smtClean="0"/>
          </a:p>
          <a:p>
            <a:r>
              <a:rPr lang="zh-CN" altLang="en-US" dirty="0" smtClean="0"/>
              <a:t>要维持所有人对需求的一致理解，要避免记忆的不可靠性就要写文档，这是需要成本的。要避免自然语言的缺陷就要用形式化的语言，就要用模型，这是更需要成本的。</a:t>
            </a:r>
            <a:endParaRPr lang="en-US" altLang="zh-CN" dirty="0" smtClean="0"/>
          </a:p>
          <a:p>
            <a:r>
              <a:rPr lang="zh-CN" altLang="en-US" dirty="0" smtClean="0"/>
              <a:t>目标模型图和</a:t>
            </a:r>
            <a:r>
              <a:rPr lang="en-US" altLang="zh-CN" dirty="0" smtClean="0"/>
              <a:t>15</a:t>
            </a:r>
            <a:r>
              <a:rPr lang="zh-CN" altLang="en-US" dirty="0" smtClean="0"/>
              <a:t>张顺序图状态图活动图等等各种各样的图画的我也很头疼，这都是成本。</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30</a:t>
            </a:fld>
            <a:endParaRPr lang="zh-CN" altLang="en-US"/>
          </a:p>
        </p:txBody>
      </p:sp>
    </p:spTree>
    <p:extLst>
      <p:ext uri="{BB962C8B-B14F-4D97-AF65-F5344CB8AC3E}">
        <p14:creationId xmlns:p14="http://schemas.microsoft.com/office/powerpoint/2010/main" val="2547570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在需求工程方法上面，对这个项目而言，他不属于创新型项目，领域分析就不必要；观察法民族志更不用说了，没有任何应用的必要，也没有可行性。</a:t>
            </a:r>
            <a:endParaRPr lang="en-US" altLang="zh-CN" dirty="0" smtClean="0"/>
          </a:p>
          <a:p>
            <a:r>
              <a:rPr lang="zh-CN" altLang="en-US" dirty="0" smtClean="0"/>
              <a:t>在文档写作方面，我们充分吸取软工二写文档的经验，</a:t>
            </a:r>
            <a:r>
              <a:rPr lang="en-US" altLang="zh-CN" dirty="0" smtClean="0"/>
              <a:t>review</a:t>
            </a:r>
            <a:r>
              <a:rPr lang="zh-CN" altLang="en-US" dirty="0" smtClean="0"/>
              <a:t>文档的时候统一对其中不讲究的部分做了修改。比如说</a:t>
            </a:r>
            <a:r>
              <a:rPr lang="en-US" altLang="zh-CN" dirty="0" smtClean="0"/>
              <a:t>……</a:t>
            </a:r>
          </a:p>
          <a:p>
            <a:r>
              <a:rPr lang="zh-CN" altLang="en-US" dirty="0" smtClean="0"/>
              <a:t>再者，由于我们有一位杰出的</a:t>
            </a:r>
            <a:r>
              <a:rPr lang="en-US" altLang="zh-CN" dirty="0" smtClean="0"/>
              <a:t>UI</a:t>
            </a:r>
            <a:r>
              <a:rPr lang="zh-CN" altLang="en-US" dirty="0" smtClean="0"/>
              <a:t>设计师，原型做的优雅精致时尚简约，起到了很好的效果。</a:t>
            </a:r>
            <a:endParaRPr lang="en-US" altLang="zh-CN" dirty="0" smtClean="0"/>
          </a:p>
          <a:p>
            <a:r>
              <a:rPr lang="zh-CN" altLang="en-US" dirty="0" smtClean="0"/>
              <a:t>最后，我们的分析模型准确丰富，为需求规格的产出起到了很好的指导作用。</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31</a:t>
            </a:fld>
            <a:endParaRPr lang="zh-CN" altLang="en-US"/>
          </a:p>
        </p:txBody>
      </p:sp>
    </p:spTree>
    <p:extLst>
      <p:ext uri="{BB962C8B-B14F-4D97-AF65-F5344CB8AC3E}">
        <p14:creationId xmlns:p14="http://schemas.microsoft.com/office/powerpoint/2010/main" val="329323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我们的工作原则是：高效无痛。</a:t>
            </a:r>
            <a:endParaRPr lang="en-US" altLang="zh-CN" dirty="0" smtClean="0"/>
          </a:p>
          <a:p>
            <a:r>
              <a:rPr lang="zh-CN" altLang="en-US" dirty="0" smtClean="0"/>
              <a:t>工作中那种排除外界干扰效率最高的状态被称为流时间，人件中有一句话我比较认同：</a:t>
            </a:r>
            <a:r>
              <a:rPr lang="en-US" altLang="zh-CN" dirty="0" smtClean="0"/>
              <a:t>……</a:t>
            </a:r>
            <a:r>
              <a:rPr lang="zh-CN" altLang="en-US" dirty="0" smtClean="0"/>
              <a:t>。</a:t>
            </a:r>
            <a:endParaRPr lang="en-US" altLang="zh-CN" dirty="0" smtClean="0"/>
          </a:p>
          <a:p>
            <a:r>
              <a:rPr lang="zh-CN" altLang="en-US" dirty="0" smtClean="0"/>
              <a:t>这种现象其实普遍存在，大家都懂嘛，吃完晚饭回宿舍，写一会代码，看个电影，写一会代码，玩会游戏，写一会代码，刷一会知乎，写一会代码，一看表，半夜一点钟，突然就很心疼自己，发条朋友圈吧，你知道南大的半夜一点钟是什么样子吗？请学弟学妹们谨慎报考软件工程专业。</a:t>
            </a:r>
            <a:endParaRPr lang="en-US" altLang="zh-CN" dirty="0" smtClean="0"/>
          </a:p>
          <a:p>
            <a:r>
              <a:rPr lang="en-US" altLang="zh-CN" dirty="0" smtClean="0"/>
              <a:t>《</a:t>
            </a:r>
            <a:r>
              <a:rPr lang="zh-CN" altLang="en-US" dirty="0" smtClean="0"/>
              <a:t>人件</a:t>
            </a:r>
            <a:r>
              <a:rPr lang="en-US" altLang="zh-CN" dirty="0" smtClean="0"/>
              <a:t>》</a:t>
            </a:r>
            <a:r>
              <a:rPr lang="zh-CN" altLang="en-US" dirty="0" smtClean="0"/>
              <a:t>是反对长时间的共同工作的，我们在过往的实践中也发现了这一点，所以我们用共同工作的时间进行交流沟通、分配工作，然后各自完成各自的工作。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3</a:t>
            </a:fld>
            <a:endParaRPr lang="zh-CN" altLang="en-US"/>
          </a:p>
        </p:txBody>
      </p:sp>
    </p:spTree>
    <p:extLst>
      <p:ext uri="{BB962C8B-B14F-4D97-AF65-F5344CB8AC3E}">
        <p14:creationId xmlns:p14="http://schemas.microsoft.com/office/powerpoint/2010/main" val="174771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我们的工作流程很简单，所有提交的产物都是这么生产出来的</a:t>
            </a:r>
            <a:endParaRPr lang="en-US" altLang="zh-CN" dirty="0" smtClean="0"/>
          </a:p>
          <a:p>
            <a:r>
              <a:rPr lang="zh-CN" altLang="en-US" dirty="0" smtClean="0"/>
              <a:t>下面来看我们的具体问题</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5</a:t>
            </a:fld>
            <a:endParaRPr lang="zh-CN" altLang="en-US"/>
          </a:p>
        </p:txBody>
      </p:sp>
    </p:spTree>
    <p:extLst>
      <p:ext uri="{BB962C8B-B14F-4D97-AF65-F5344CB8AC3E}">
        <p14:creationId xmlns:p14="http://schemas.microsoft.com/office/powerpoint/2010/main" val="899627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需求获取方法我们使用的是面谈、头脑风暴和原型，面谈就不用说了大家都会，头脑风暴和原型我们后面再说</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12</a:t>
            </a:fld>
            <a:endParaRPr lang="zh-CN" altLang="en-US"/>
          </a:p>
        </p:txBody>
      </p:sp>
    </p:spTree>
    <p:extLst>
      <p:ext uri="{BB962C8B-B14F-4D97-AF65-F5344CB8AC3E}">
        <p14:creationId xmlns:p14="http://schemas.microsoft.com/office/powerpoint/2010/main" val="393861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我们已经通过目标分析给出了一个底线，也就是这个系统要实现业务需求至少要能做什么，</a:t>
            </a:r>
            <a:endParaRPr lang="en-US" altLang="zh-CN" dirty="0" smtClean="0"/>
          </a:p>
          <a:p>
            <a:r>
              <a:rPr lang="zh-CN" altLang="en-US" dirty="0" smtClean="0"/>
              <a:t>需求</a:t>
            </a:r>
            <a:r>
              <a:rPr lang="zh-CN" altLang="en-US" dirty="0" smtClean="0"/>
              <a:t>开发当然不止于满足底线，我们要做的不只是一个能用的产品还得是一个好用的产品。</a:t>
            </a:r>
            <a:endParaRPr lang="en-US" altLang="zh-CN" dirty="0" smtClean="0"/>
          </a:p>
          <a:p>
            <a:r>
              <a:rPr lang="zh-CN" altLang="en-US" dirty="0" smtClean="0"/>
              <a:t>做一个好用的产品是一件有创造性的事情，这件事情我们认为有两件事情是最重要的，一件叫做发现需求，一件叫做舍弃需求。</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13</a:t>
            </a:fld>
            <a:endParaRPr lang="zh-CN" altLang="en-US"/>
          </a:p>
        </p:txBody>
      </p:sp>
    </p:spTree>
    <p:extLst>
      <p:ext uri="{BB962C8B-B14F-4D97-AF65-F5344CB8AC3E}">
        <p14:creationId xmlns:p14="http://schemas.microsoft.com/office/powerpoint/2010/main" val="125994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用户真正需要什么，和他声称自己需要什么，是两回事。</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我听说有些男生会因为女朋友想看</a:t>
            </a:r>
            <a:r>
              <a:rPr lang="en-US" altLang="zh-CN" dirty="0" smtClean="0"/>
              <a:t>《</a:t>
            </a:r>
            <a:r>
              <a:rPr lang="zh-CN" altLang="en-US" dirty="0" smtClean="0"/>
              <a:t>小时代</a:t>
            </a:r>
            <a:r>
              <a:rPr lang="en-US" altLang="zh-CN" dirty="0" smtClean="0"/>
              <a:t>》</a:t>
            </a:r>
            <a:r>
              <a:rPr lang="zh-CN" altLang="en-US" dirty="0" smtClean="0"/>
              <a:t>而和女朋友产生分歧，啊，可能这个男生是真的想看电影。</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a:t>
            </a:r>
            <a:r>
              <a:rPr lang="zh-CN" altLang="en-US" dirty="0" smtClean="0"/>
              <a:t>用户声称：我要告诉其他人我有一本二手书要卖，我们是不是直接让他去填写书的信息然后发布到网上呢？</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我们会想用户说出这句话背后的动机是什么，不是“我要写一篇优雅的广告词”，而是“我要把我的书变成钱”。</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那么，把书变成钱有两种方法，一种是我告诉别人我要卖书，让别人来找我。另一种是，系统告诉你可能有人要买书，让你看看你要卖的是不是他想买的，让你去找他。</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所以呢，我们关于这个需求是这样设计的。</a:t>
            </a:r>
          </a:p>
        </p:txBody>
      </p:sp>
      <p:sp>
        <p:nvSpPr>
          <p:cNvPr id="4" name="灯片编号占位符 3"/>
          <p:cNvSpPr>
            <a:spLocks noGrp="1"/>
          </p:cNvSpPr>
          <p:nvPr>
            <p:ph type="sldNum" sz="quarter" idx="10"/>
          </p:nvPr>
        </p:nvSpPr>
        <p:spPr/>
        <p:txBody>
          <a:bodyPr/>
          <a:lstStyle/>
          <a:p>
            <a:fld id="{B1384BB5-1574-4C59-B469-6053B759AD84}" type="slidenum">
              <a:rPr lang="zh-CN" altLang="en-US" smtClean="0"/>
              <a:t>14</a:t>
            </a:fld>
            <a:endParaRPr lang="zh-CN" altLang="en-US"/>
          </a:p>
        </p:txBody>
      </p:sp>
    </p:spTree>
    <p:extLst>
      <p:ext uri="{BB962C8B-B14F-4D97-AF65-F5344CB8AC3E}">
        <p14:creationId xmlns:p14="http://schemas.microsoft.com/office/powerpoint/2010/main" val="1142392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当卖家要发布出售信息的时候，系统会顺便在界面上显示求购信息并且提供搜索功能。</a:t>
            </a:r>
            <a:endParaRPr lang="en-US" altLang="zh-CN" dirty="0" smtClean="0"/>
          </a:p>
          <a:p>
            <a:r>
              <a:rPr lang="zh-CN" altLang="en-US" dirty="0" smtClean="0"/>
              <a:t>如果用户碰巧找到了需要这件物品的买家，那么双方都可以省去很多麻烦。</a:t>
            </a:r>
            <a:endParaRPr lang="en-US" altLang="zh-CN" dirty="0" smtClean="0"/>
          </a:p>
          <a:p>
            <a:r>
              <a:rPr lang="zh-CN" altLang="en-US" dirty="0" smtClean="0"/>
              <a:t>其实</a:t>
            </a:r>
            <a:r>
              <a:rPr lang="zh-CN" altLang="en-US" dirty="0" smtClean="0"/>
              <a:t>这样是更人性化的，更自然的，成本更低的。</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15</a:t>
            </a:fld>
            <a:endParaRPr lang="zh-CN" altLang="en-US"/>
          </a:p>
        </p:txBody>
      </p:sp>
    </p:spTree>
    <p:extLst>
      <p:ext uri="{BB962C8B-B14F-4D97-AF65-F5344CB8AC3E}">
        <p14:creationId xmlns:p14="http://schemas.microsoft.com/office/powerpoint/2010/main" val="3856547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发现需求当然不是这么简单，他是一种充满创造性的活动</a:t>
            </a:r>
            <a:r>
              <a:rPr lang="zh-CN" altLang="en-US" dirty="0" smtClean="0"/>
              <a:t>。</a:t>
            </a:r>
            <a:endParaRPr lang="en-US" altLang="zh-CN" dirty="0" smtClean="0"/>
          </a:p>
          <a:p>
            <a:r>
              <a:rPr lang="zh-CN" altLang="en-US" dirty="0" smtClean="0"/>
              <a:t>下面是我结合一些案例的思考。</a:t>
            </a:r>
            <a:endParaRPr lang="zh-CN" altLang="en-US" dirty="0"/>
          </a:p>
        </p:txBody>
      </p:sp>
      <p:sp>
        <p:nvSpPr>
          <p:cNvPr id="4" name="灯片编号占位符 3"/>
          <p:cNvSpPr>
            <a:spLocks noGrp="1"/>
          </p:cNvSpPr>
          <p:nvPr>
            <p:ph type="sldNum" sz="quarter" idx="10"/>
          </p:nvPr>
        </p:nvSpPr>
        <p:spPr/>
        <p:txBody>
          <a:bodyPr/>
          <a:lstStyle/>
          <a:p>
            <a:fld id="{B1384BB5-1574-4C59-B469-6053B759AD84}" type="slidenum">
              <a:rPr lang="zh-CN" altLang="en-US" smtClean="0"/>
              <a:t>16</a:t>
            </a:fld>
            <a:endParaRPr lang="zh-CN" altLang="en-US"/>
          </a:p>
        </p:txBody>
      </p:sp>
    </p:spTree>
    <p:extLst>
      <p:ext uri="{BB962C8B-B14F-4D97-AF65-F5344CB8AC3E}">
        <p14:creationId xmlns:p14="http://schemas.microsoft.com/office/powerpoint/2010/main" val="2201638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13" name="Freeform 12"/>
          <p:cNvSpPr/>
          <p:nvPr/>
        </p:nvSpPr>
        <p:spPr>
          <a:xfrm>
            <a:off x="-8467" y="-16933"/>
            <a:ext cx="8754534" cy="6451600"/>
          </a:xfrm>
          <a:custGeom>
            <a:avLst/>
            <a:gdLst/>
            <a:ahLst/>
            <a:cxnLst/>
            <a:rect l="l" t="t" r="r" b="b"/>
            <a:pathLst>
              <a:path w="8754534" h="6451600">
                <a:moveTo>
                  <a:pt x="8373534" y="0"/>
                </a:moveTo>
                <a:lnTo>
                  <a:pt x="8754534" y="5994400"/>
                </a:lnTo>
                <a:lnTo>
                  <a:pt x="0" y="6451600"/>
                </a:lnTo>
                <a:lnTo>
                  <a:pt x="0" y="0"/>
                </a:lnTo>
                <a:lnTo>
                  <a:pt x="8373534" y="0"/>
                </a:lnTo>
                <a:close/>
              </a:path>
            </a:pathLst>
          </a:cu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10379" y="4445000"/>
            <a:ext cx="8464695" cy="1715811"/>
          </a:xfrm>
          <a:custGeom>
            <a:avLst/>
            <a:gdLst/>
            <a:ahLst/>
            <a:cxnLst/>
            <a:rect l="l" t="t" r="r" b="b"/>
            <a:pathLst>
              <a:path w="8428428" h="1878553">
                <a:moveTo>
                  <a:pt x="0" y="438229"/>
                </a:moveTo>
                <a:lnTo>
                  <a:pt x="8343246" y="0"/>
                </a:lnTo>
                <a:lnTo>
                  <a:pt x="8428428" y="1424838"/>
                </a:lnTo>
                <a:lnTo>
                  <a:pt x="7515" y="1878553"/>
                </a:lnTo>
                <a:lnTo>
                  <a:pt x="0" y="438229"/>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2864" y="0"/>
            <a:ext cx="5811235" cy="321615"/>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Freeform 29"/>
          <p:cNvSpPr/>
          <p:nvPr/>
        </p:nvSpPr>
        <p:spPr>
          <a:xfrm rot="21420000">
            <a:off x="-170768" y="213023"/>
            <a:ext cx="8480534" cy="5746008"/>
          </a:xfrm>
          <a:custGeom>
            <a:avLst/>
            <a:gdLst/>
            <a:ahLst/>
            <a:cxnLst/>
            <a:rect l="l" t="t" r="r" b="b"/>
            <a:pathLst>
              <a:path w="11307378" h="5746008">
                <a:moveTo>
                  <a:pt x="11270997" y="0"/>
                </a:moveTo>
                <a:lnTo>
                  <a:pt x="11307378" y="5746008"/>
                </a:lnTo>
                <a:lnTo>
                  <a:pt x="1" y="574313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451416" y="668338"/>
            <a:ext cx="7533524" cy="2766528"/>
          </a:xfrm>
        </p:spPr>
        <p:txBody>
          <a:bodyPr anchor="b">
            <a:normAutofit/>
          </a:bodyPr>
          <a:lstStyle>
            <a:lvl1pPr algn="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21420000">
            <a:off x="554462" y="3446830"/>
            <a:ext cx="7512060" cy="550333"/>
          </a:xfrm>
        </p:spPr>
        <p:txBody>
          <a:bodyPr anchor="t">
            <a:noAutofit/>
          </a:bodyPr>
          <a:lstStyle>
            <a:lvl1pPr marL="0" indent="0" algn="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21420000">
            <a:off x="3669071" y="4714242"/>
            <a:ext cx="4607740" cy="942356"/>
          </a:xfrm>
        </p:spPr>
        <p:txBody>
          <a:bodyPr/>
          <a:lstStyle>
            <a:lvl1pPr algn="ctr">
              <a:defRPr sz="4200">
                <a:solidFill>
                  <a:schemeClr val="accent1">
                    <a:lumMod val="50000"/>
                  </a:schemeClr>
                </a:solidFill>
              </a:defRPr>
            </a:lvl1pPr>
          </a:lstStyle>
          <a:p>
            <a:fld id="{6CF0F220-0FB6-4957-9ADD-A369E8314D55}" type="datetimeFigureOut">
              <a:rPr lang="zh-CN" altLang="en-US" smtClean="0"/>
              <a:t>2015/11/18</a:t>
            </a:fld>
            <a:endParaRPr lang="zh-CN" altLang="en-US"/>
          </a:p>
        </p:txBody>
      </p:sp>
      <p:sp>
        <p:nvSpPr>
          <p:cNvPr id="5" name="Footer Placeholder 4"/>
          <p:cNvSpPr>
            <a:spLocks noGrp="1"/>
          </p:cNvSpPr>
          <p:nvPr>
            <p:ph type="ftr" sz="quarter" idx="11"/>
          </p:nvPr>
        </p:nvSpPr>
        <p:spPr>
          <a:xfrm rot="21420000">
            <a:off x="-12134" y="4954635"/>
            <a:ext cx="2987069" cy="918361"/>
          </a:xfrm>
        </p:spPr>
        <p:txBody>
          <a:bodyPr vert="horz" lIns="91440" tIns="45720" rIns="91440" bIns="45720" rtlCol="0" anchor="ctr"/>
          <a:lstStyle>
            <a:lvl1pPr algn="r">
              <a:defRPr lang="en-US" sz="4200" dirty="0"/>
            </a:lvl1pPr>
          </a:lstStyle>
          <a:p>
            <a:endParaRPr lang="zh-CN" altLang="en-US"/>
          </a:p>
        </p:txBody>
      </p:sp>
      <p:sp>
        <p:nvSpPr>
          <p:cNvPr id="6" name="Slide Number Placeholder 5"/>
          <p:cNvSpPr>
            <a:spLocks noGrp="1"/>
          </p:cNvSpPr>
          <p:nvPr>
            <p:ph type="sldNum" sz="quarter" idx="12"/>
          </p:nvPr>
        </p:nvSpPr>
        <p:spPr>
          <a:xfrm rot="21420000">
            <a:off x="7401518" y="3819948"/>
            <a:ext cx="680390" cy="498470"/>
          </a:xfrm>
        </p:spPr>
        <p:txBody>
          <a:bodyPr/>
          <a:lstStyle>
            <a:lvl1pPr>
              <a:defRPr sz="2400">
                <a:solidFill>
                  <a:schemeClr val="tx1">
                    <a:lumMod val="75000"/>
                    <a:lumOff val="25000"/>
                  </a:schemeClr>
                </a:solidFill>
              </a:defRPr>
            </a:lvl1pPr>
          </a:lstStyle>
          <a:p>
            <a:fld id="{5A9C3545-F860-4B21-A656-81269ADE7159}" type="slidenum">
              <a:rPr lang="zh-CN" altLang="en-US" smtClean="0"/>
              <a:t>‹#›</a:t>
            </a:fld>
            <a:endParaRPr lang="zh-CN" altLang="en-US"/>
          </a:p>
        </p:txBody>
      </p:sp>
      <p:sp>
        <p:nvSpPr>
          <p:cNvPr id="33" name="5-Point Star 32"/>
          <p:cNvSpPr/>
          <p:nvPr/>
        </p:nvSpPr>
        <p:spPr>
          <a:xfrm rot="21420000">
            <a:off x="3121951" y="5057183"/>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4359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14350" y="4106333"/>
            <a:ext cx="7796031" cy="58884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4351" y="685800"/>
            <a:ext cx="7794385"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14335" y="4702923"/>
            <a:ext cx="7796046"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76579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7677" cy="3194903"/>
          </a:xfrm>
        </p:spPr>
        <p:txBody>
          <a:bodyPr anchor="ctr">
            <a:normAutofit/>
          </a:bodyPr>
          <a:lstStyle>
            <a:lvl1pPr algn="ctr">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14335" y="4106333"/>
            <a:ext cx="7796047"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1963740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841299" y="685800"/>
            <a:ext cx="7143765" cy="2916704"/>
          </a:xfrm>
        </p:spPr>
        <p:txBody>
          <a:bodyPr anchor="ctr">
            <a:normAutofit/>
          </a:bodyPr>
          <a:lstStyle>
            <a:lvl1pPr algn="ctr">
              <a:defRPr sz="48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162698" y="3610032"/>
            <a:ext cx="6500967"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514351" y="4106334"/>
            <a:ext cx="779766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
        <p:nvSpPr>
          <p:cNvPr id="10" name="TextBox 9"/>
          <p:cNvSpPr txBox="1"/>
          <p:nvPr/>
        </p:nvSpPr>
        <p:spPr>
          <a:xfrm>
            <a:off x="404280" y="88785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1" name="TextBox 10"/>
          <p:cNvSpPr txBox="1"/>
          <p:nvPr/>
        </p:nvSpPr>
        <p:spPr>
          <a:xfrm>
            <a:off x="7897147" y="290648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4338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14351" y="1723855"/>
            <a:ext cx="7796030" cy="2511835"/>
          </a:xfrm>
        </p:spPr>
        <p:txBody>
          <a:bodyPr anchor="b">
            <a:normAutofit/>
          </a:bodyPr>
          <a:lstStyle>
            <a:lvl1pPr algn="l">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14351" y="4247468"/>
            <a:ext cx="7796030"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2934397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514351" y="685801"/>
            <a:ext cx="7796030" cy="1151965"/>
          </a:xfrm>
        </p:spPr>
        <p:txBody>
          <a:bodyPr/>
          <a:lstStyle>
            <a:lvl1pPr algn="ctr">
              <a:defRPr/>
            </a:lvl1pPr>
          </a:lstStyle>
          <a:p>
            <a:r>
              <a:rPr lang="zh-CN" altLang="en-US" smtClean="0"/>
              <a:t>单击此处编辑母版标题样式</a:t>
            </a:r>
            <a:endParaRPr lang="en-US" dirty="0"/>
          </a:p>
        </p:txBody>
      </p:sp>
      <p:sp>
        <p:nvSpPr>
          <p:cNvPr id="7" name="Text Placeholder 2"/>
          <p:cNvSpPr>
            <a:spLocks noGrp="1"/>
          </p:cNvSpPr>
          <p:nvPr>
            <p:ph type="body" idx="1"/>
          </p:nvPr>
        </p:nvSpPr>
        <p:spPr>
          <a:xfrm>
            <a:off x="514352"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514352"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175967"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175966"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827785"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827785"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376736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514351" y="685801"/>
            <a:ext cx="7797662" cy="1151965"/>
          </a:xfrm>
        </p:spPr>
        <p:txBody>
          <a:bodyPr/>
          <a:lstStyle>
            <a:lvl1pPr algn="ctr">
              <a:defRPr/>
            </a:lvl1pPr>
          </a:lstStyle>
          <a:p>
            <a:r>
              <a:rPr lang="zh-CN" altLang="en-US" smtClean="0"/>
              <a:t>单击此处编辑母版标题样式</a:t>
            </a:r>
            <a:endParaRPr lang="en-US" dirty="0"/>
          </a:p>
        </p:txBody>
      </p:sp>
      <p:sp>
        <p:nvSpPr>
          <p:cNvPr id="19" name="Text Placeholder 2"/>
          <p:cNvSpPr>
            <a:spLocks noGrp="1"/>
          </p:cNvSpPr>
          <p:nvPr>
            <p:ph type="body" idx="1"/>
          </p:nvPr>
        </p:nvSpPr>
        <p:spPr>
          <a:xfrm>
            <a:off x="518880"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514335" y="2063396"/>
            <a:ext cx="2482596"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518880" y="4389288"/>
            <a:ext cx="2482596"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17805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176999" y="2063396"/>
            <a:ext cx="2482596"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176998" y="4389286"/>
            <a:ext cx="2483655"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82670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826614" y="2063394"/>
            <a:ext cx="2482596"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826614" y="4389284"/>
            <a:ext cx="2482596"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1105517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514351" y="2063396"/>
            <a:ext cx="7796030" cy="331119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4233306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685801"/>
            <a:ext cx="1698485" cy="4688785"/>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514351" y="685801"/>
            <a:ext cx="5928323" cy="4688785"/>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34105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358757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6030" cy="3193487"/>
          </a:xfrm>
        </p:spPr>
        <p:txBody>
          <a:bodyPr anchor="b">
            <a:normAutofit/>
          </a:bodyPr>
          <a:lstStyle>
            <a:lvl1pPr algn="l">
              <a:defRPr sz="5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51" y="3742267"/>
            <a:ext cx="7796030"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109037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7662" cy="1158140"/>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514350" y="2063396"/>
            <a:ext cx="3816536"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4495478" y="2063396"/>
            <a:ext cx="3814904"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25007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9569" y="2063396"/>
            <a:ext cx="3591317"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514352" y="2861733"/>
            <a:ext cx="3816534"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15340" y="2063396"/>
            <a:ext cx="359667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4495477" y="2861733"/>
            <a:ext cx="3816535"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327051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2681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228646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20232" y="685800"/>
            <a:ext cx="3095145" cy="2023252"/>
          </a:xfrm>
        </p:spPr>
        <p:txBody>
          <a:bodyPr anchor="b">
            <a:normAutofit/>
          </a:bodyPr>
          <a:lstStyle>
            <a:lvl1pPr algn="ctr">
              <a:defRPr sz="36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3784600" y="685801"/>
            <a:ext cx="4525781" cy="46887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20232" y="2709053"/>
            <a:ext cx="3095146"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133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0"/>
            <a:ext cx="4408172" cy="2023252"/>
          </a:xfrm>
        </p:spPr>
        <p:txBody>
          <a:bodyPr anchor="b">
            <a:normAutofit/>
          </a:bodyPr>
          <a:lstStyle>
            <a:lvl1pPr algn="ct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47740" y="1"/>
            <a:ext cx="3162641"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14351" y="2709053"/>
            <a:ext cx="440817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F0F220-0FB6-4957-9ADD-A369E8314D55}" type="datetimeFigureOut">
              <a:rPr lang="zh-CN" altLang="en-US" smtClean="0"/>
              <a:t>2015/11/18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52973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10" name="Group 9"/>
          <p:cNvGrpSpPr/>
          <p:nvPr/>
        </p:nvGrpSpPr>
        <p:grpSpPr>
          <a:xfrm>
            <a:off x="-19048" y="1"/>
            <a:ext cx="9004013"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514351" y="685801"/>
            <a:ext cx="7797662" cy="1151965"/>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4351" y="2063396"/>
            <a:ext cx="7797662" cy="3311189"/>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73562" y="5757334"/>
            <a:ext cx="2838450" cy="498470"/>
          </a:xfrm>
          <a:prstGeom prst="rect">
            <a:avLst/>
          </a:prstGeom>
        </p:spPr>
        <p:txBody>
          <a:bodyPr vert="horz" lIns="91440" tIns="45720" rIns="91440" bIns="45720" rtlCol="0" anchor="ctr"/>
          <a:lstStyle>
            <a:lvl1pPr algn="r">
              <a:defRPr sz="2800" cap="all" baseline="0">
                <a:solidFill>
                  <a:schemeClr val="accent1">
                    <a:lumMod val="50000"/>
                  </a:schemeClr>
                </a:solidFill>
              </a:defRPr>
            </a:lvl1pPr>
          </a:lstStyle>
          <a:p>
            <a:fld id="{6CF0F220-0FB6-4957-9ADD-A369E8314D55}" type="datetimeFigureOut">
              <a:rPr lang="zh-CN" altLang="en-US" smtClean="0"/>
              <a:t>2015/11/18</a:t>
            </a:fld>
            <a:endParaRPr lang="zh-CN" altLang="en-US"/>
          </a:p>
        </p:txBody>
      </p:sp>
      <p:sp>
        <p:nvSpPr>
          <p:cNvPr id="5" name="Footer Placeholder 4"/>
          <p:cNvSpPr>
            <a:spLocks noGrp="1"/>
          </p:cNvSpPr>
          <p:nvPr>
            <p:ph type="ftr" sz="quarter" idx="3"/>
          </p:nvPr>
        </p:nvSpPr>
        <p:spPr>
          <a:xfrm>
            <a:off x="514351" y="5757334"/>
            <a:ext cx="4124789" cy="498470"/>
          </a:xfrm>
          <a:prstGeom prst="rect">
            <a:avLst/>
          </a:prstGeom>
        </p:spPr>
        <p:txBody>
          <a:bodyPr vert="horz" lIns="91440" tIns="45720" rIns="91440" bIns="45720" rtlCol="0" anchor="ctr"/>
          <a:lstStyle>
            <a:lvl1pPr algn="l">
              <a:defRPr sz="28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4715341" y="5757334"/>
            <a:ext cx="680390" cy="498470"/>
          </a:xfrm>
          <a:prstGeom prst="rect">
            <a:avLst/>
          </a:prstGeom>
        </p:spPr>
        <p:txBody>
          <a:bodyPr vert="horz" lIns="91440" tIns="45720" rIns="91440" bIns="45720" rtlCol="0" anchor="ctr"/>
          <a:lstStyle>
            <a:lvl1pPr algn="ctr">
              <a:defRPr sz="2800" cap="all" baseline="0">
                <a:solidFill>
                  <a:schemeClr val="accent1">
                    <a:lumMod val="50000"/>
                  </a:schemeClr>
                </a:solidFill>
              </a:defRPr>
            </a:lvl1pPr>
          </a:lstStyle>
          <a:p>
            <a:fld id="{5A9C3545-F860-4B21-A656-81269ADE7159}" type="slidenum">
              <a:rPr lang="zh-CN" altLang="en-US" smtClean="0"/>
              <a:t>‹#›</a:t>
            </a:fld>
            <a:endParaRPr lang="zh-CN" altLang="en-US"/>
          </a:p>
        </p:txBody>
      </p:sp>
    </p:spTree>
    <p:extLst>
      <p:ext uri="{BB962C8B-B14F-4D97-AF65-F5344CB8AC3E}">
        <p14:creationId xmlns:p14="http://schemas.microsoft.com/office/powerpoint/2010/main" val="29627640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4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44</a:t>
            </a:r>
            <a:r>
              <a:rPr lang="zh-CN" altLang="en-US" dirty="0" smtClean="0"/>
              <a:t>组    南小二系统</a:t>
            </a:r>
            <a:endParaRPr lang="zh-CN" altLang="en-US" dirty="0"/>
          </a:p>
        </p:txBody>
      </p:sp>
      <p:sp>
        <p:nvSpPr>
          <p:cNvPr id="3" name="副标题 2"/>
          <p:cNvSpPr>
            <a:spLocks noGrp="1"/>
          </p:cNvSpPr>
          <p:nvPr>
            <p:ph type="subTitle" idx="1"/>
          </p:nvPr>
        </p:nvSpPr>
        <p:spPr/>
        <p:txBody>
          <a:bodyPr/>
          <a:lstStyle/>
          <a:p>
            <a:r>
              <a:rPr lang="zh-CN" altLang="en-US" dirty="0" smtClean="0"/>
              <a:t>需求工程结题报告</a:t>
            </a:r>
            <a:endParaRPr lang="en-US" altLang="zh-CN" dirty="0" smtClean="0"/>
          </a:p>
        </p:txBody>
      </p:sp>
    </p:spTree>
    <p:extLst>
      <p:ext uri="{BB962C8B-B14F-4D97-AF65-F5344CB8AC3E}">
        <p14:creationId xmlns:p14="http://schemas.microsoft.com/office/powerpoint/2010/main" val="618335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sz="quarter" idx="13"/>
          </p:nvPr>
        </p:nvPicPr>
        <p:blipFill>
          <a:blip r:embed="rId2"/>
          <a:stretch>
            <a:fillRect/>
          </a:stretch>
        </p:blipFill>
        <p:spPr>
          <a:xfrm>
            <a:off x="0" y="0"/>
            <a:ext cx="9172085" cy="6858000"/>
          </a:xfrm>
          <a:prstGeom prst="rect">
            <a:avLst/>
          </a:prstGeom>
        </p:spPr>
      </p:pic>
    </p:spTree>
    <p:extLst>
      <p:ext uri="{BB962C8B-B14F-4D97-AF65-F5344CB8AC3E}">
        <p14:creationId xmlns:p14="http://schemas.microsoft.com/office/powerpoint/2010/main" val="245358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quarter" idx="13"/>
          </p:nvPr>
        </p:nvPicPr>
        <p:blipFill>
          <a:blip r:embed="rId2"/>
          <a:stretch>
            <a:fillRect/>
          </a:stretch>
        </p:blipFill>
        <p:spPr>
          <a:xfrm>
            <a:off x="0" y="0"/>
            <a:ext cx="9187093" cy="6858000"/>
          </a:xfrm>
          <a:prstGeom prst="rect">
            <a:avLst/>
          </a:prstGeom>
        </p:spPr>
      </p:pic>
    </p:spTree>
    <p:extLst>
      <p:ext uri="{BB962C8B-B14F-4D97-AF65-F5344CB8AC3E}">
        <p14:creationId xmlns:p14="http://schemas.microsoft.com/office/powerpoint/2010/main" val="413836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需求获取方法</a:t>
            </a:r>
            <a:endParaRPr lang="zh-CN" altLang="en-US" dirty="0"/>
          </a:p>
        </p:txBody>
      </p:sp>
      <p:sp>
        <p:nvSpPr>
          <p:cNvPr id="3" name="内容占位符 2"/>
          <p:cNvSpPr>
            <a:spLocks noGrp="1"/>
          </p:cNvSpPr>
          <p:nvPr>
            <p:ph sz="quarter" idx="13"/>
          </p:nvPr>
        </p:nvSpPr>
        <p:spPr/>
        <p:txBody>
          <a:bodyPr/>
          <a:lstStyle/>
          <a:p>
            <a:r>
              <a:rPr lang="zh-CN" altLang="en-US" dirty="0" smtClean="0"/>
              <a:t>面谈</a:t>
            </a:r>
            <a:endParaRPr lang="en-US" altLang="zh-CN" dirty="0" smtClean="0"/>
          </a:p>
          <a:p>
            <a:r>
              <a:rPr lang="zh-CN" altLang="en-US" dirty="0"/>
              <a:t>头脑</a:t>
            </a:r>
            <a:r>
              <a:rPr lang="zh-CN" altLang="en-US" dirty="0" smtClean="0"/>
              <a:t>风暴</a:t>
            </a:r>
            <a:endParaRPr lang="en-US" altLang="zh-CN" dirty="0" smtClean="0"/>
          </a:p>
          <a:p>
            <a:r>
              <a:rPr lang="zh-CN" altLang="en-US" dirty="0"/>
              <a:t>原型</a:t>
            </a:r>
          </a:p>
        </p:txBody>
      </p:sp>
    </p:spTree>
    <p:extLst>
      <p:ext uri="{BB962C8B-B14F-4D97-AF65-F5344CB8AC3E}">
        <p14:creationId xmlns:p14="http://schemas.microsoft.com/office/powerpoint/2010/main" val="2794471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做一件好用的产品</a:t>
            </a:r>
            <a:r>
              <a:rPr lang="en-US" altLang="zh-CN" dirty="0" smtClean="0"/>
              <a:t/>
            </a:r>
            <a:br>
              <a:rPr lang="en-US" altLang="zh-CN" dirty="0" smtClean="0"/>
            </a:br>
            <a:r>
              <a:rPr lang="zh-CN" altLang="en-US" dirty="0" smtClean="0"/>
              <a:t>两</a:t>
            </a:r>
            <a:r>
              <a:rPr lang="zh-CN" altLang="en-US" dirty="0" smtClean="0"/>
              <a:t>件最重要的事</a:t>
            </a:r>
            <a:endParaRPr lang="zh-CN" altLang="en-US" dirty="0"/>
          </a:p>
        </p:txBody>
      </p:sp>
      <p:sp>
        <p:nvSpPr>
          <p:cNvPr id="3" name="内容占位符 2"/>
          <p:cNvSpPr>
            <a:spLocks noGrp="1"/>
          </p:cNvSpPr>
          <p:nvPr>
            <p:ph sz="quarter" idx="13"/>
          </p:nvPr>
        </p:nvSpPr>
        <p:spPr/>
        <p:txBody>
          <a:bodyPr/>
          <a:lstStyle/>
          <a:p>
            <a:r>
              <a:rPr lang="zh-CN" altLang="en-US" dirty="0" smtClean="0"/>
              <a:t>发现需求</a:t>
            </a:r>
            <a:endParaRPr lang="en-US" altLang="zh-CN" dirty="0" smtClean="0"/>
          </a:p>
          <a:p>
            <a:r>
              <a:rPr lang="zh-CN" altLang="en-US" dirty="0" smtClean="0"/>
              <a:t>舍弃需求</a:t>
            </a:r>
            <a:endParaRPr lang="zh-CN" altLang="en-US" dirty="0"/>
          </a:p>
        </p:txBody>
      </p:sp>
    </p:spTree>
    <p:extLst>
      <p:ext uri="{BB962C8B-B14F-4D97-AF65-F5344CB8AC3E}">
        <p14:creationId xmlns:p14="http://schemas.microsoft.com/office/powerpoint/2010/main" val="368130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a:t>
            </a:r>
            <a:endParaRPr lang="zh-CN" altLang="en-US" dirty="0"/>
          </a:p>
        </p:txBody>
      </p:sp>
      <p:sp>
        <p:nvSpPr>
          <p:cNvPr id="3" name="内容占位符 2"/>
          <p:cNvSpPr>
            <a:spLocks noGrp="1"/>
          </p:cNvSpPr>
          <p:nvPr>
            <p:ph sz="quarter" idx="13"/>
          </p:nvPr>
        </p:nvSpPr>
        <p:spPr>
          <a:xfrm>
            <a:off x="514350" y="2063396"/>
            <a:ext cx="8083550" cy="3311189"/>
          </a:xfrm>
        </p:spPr>
        <p:txBody>
          <a:bodyPr/>
          <a:lstStyle/>
          <a:p>
            <a:r>
              <a:rPr lang="zh-CN" altLang="en-US" dirty="0" smtClean="0"/>
              <a:t>找出用户真正需要什么，而不是他们声称自己需要什么。</a:t>
            </a:r>
            <a:endParaRPr lang="en-US" altLang="zh-CN" dirty="0" smtClean="0"/>
          </a:p>
          <a:p>
            <a:r>
              <a:rPr lang="zh-CN" altLang="en-US" dirty="0" smtClean="0"/>
              <a:t>例如：</a:t>
            </a:r>
            <a:endParaRPr lang="en-US" altLang="zh-CN" dirty="0" smtClean="0"/>
          </a:p>
          <a:p>
            <a:r>
              <a:rPr lang="zh-CN" altLang="en-US" dirty="0" smtClean="0"/>
              <a:t>当用户声称：我要告诉其他人我有一本二手书要卖</a:t>
            </a:r>
            <a:endParaRPr lang="zh-CN" altLang="en-US" dirty="0"/>
          </a:p>
        </p:txBody>
      </p:sp>
    </p:spTree>
    <p:extLst>
      <p:ext uri="{BB962C8B-B14F-4D97-AF65-F5344CB8AC3E}">
        <p14:creationId xmlns:p14="http://schemas.microsoft.com/office/powerpoint/2010/main" val="419672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a:t>
            </a:r>
            <a:endParaRPr lang="zh-CN" altLang="en-US" dirty="0"/>
          </a:p>
        </p:txBody>
      </p:sp>
      <p:pic>
        <p:nvPicPr>
          <p:cNvPr id="5" name="内容占位符 4"/>
          <p:cNvPicPr>
            <a:picLocks noGrp="1" noChangeAspect="1"/>
          </p:cNvPicPr>
          <p:nvPr>
            <p:ph sz="quarter" idx="13"/>
          </p:nvPr>
        </p:nvPicPr>
        <p:blipFill>
          <a:blip r:embed="rId3"/>
          <a:stretch>
            <a:fillRect/>
          </a:stretch>
        </p:blipFill>
        <p:spPr>
          <a:xfrm>
            <a:off x="285749" y="1843940"/>
            <a:ext cx="8424951" cy="3388460"/>
          </a:xfrm>
          <a:prstGeom prst="rect">
            <a:avLst/>
          </a:prstGeom>
        </p:spPr>
      </p:pic>
    </p:spTree>
    <p:extLst>
      <p:ext uri="{BB962C8B-B14F-4D97-AF65-F5344CB8AC3E}">
        <p14:creationId xmlns:p14="http://schemas.microsoft.com/office/powerpoint/2010/main" val="401994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发现需求从来不是一件简单的事情</a:t>
            </a:r>
            <a:endParaRPr lang="en-US" altLang="zh-CN" dirty="0" smtClean="0"/>
          </a:p>
          <a:p>
            <a:r>
              <a:rPr lang="zh-CN" altLang="en-US" dirty="0" smtClean="0"/>
              <a:t>发现需求充满创造性</a:t>
            </a:r>
            <a:endParaRPr lang="en-US" altLang="zh-CN" dirty="0" smtClean="0"/>
          </a:p>
          <a:p>
            <a:r>
              <a:rPr lang="zh-CN" altLang="en-US" dirty="0"/>
              <a:t>观察、联想</a:t>
            </a:r>
            <a:endParaRPr lang="en-US" altLang="zh-CN" dirty="0" smtClean="0"/>
          </a:p>
          <a:p>
            <a:r>
              <a:rPr lang="zh-CN" altLang="en-US" dirty="0"/>
              <a:t>组合</a:t>
            </a:r>
            <a:endParaRPr lang="en-US" altLang="zh-CN" dirty="0" smtClean="0"/>
          </a:p>
          <a:p>
            <a:r>
              <a:rPr lang="zh-CN" altLang="en-US" dirty="0" smtClean="0"/>
              <a:t>复用</a:t>
            </a:r>
            <a:endParaRPr lang="zh-CN" altLang="en-US" dirty="0"/>
          </a:p>
        </p:txBody>
      </p:sp>
    </p:spTree>
    <p:extLst>
      <p:ext uri="{BB962C8B-B14F-4D97-AF65-F5344CB8AC3E}">
        <p14:creationId xmlns:p14="http://schemas.microsoft.com/office/powerpoint/2010/main" val="1248038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发现需求：观察联想</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一维条形码：发明于</a:t>
            </a:r>
            <a:r>
              <a:rPr lang="en-US" altLang="zh-CN" dirty="0" smtClean="0"/>
              <a:t>1949</a:t>
            </a:r>
            <a:r>
              <a:rPr lang="zh-CN" altLang="en-US" dirty="0" smtClean="0"/>
              <a:t>年</a:t>
            </a:r>
            <a:endParaRPr lang="en-US" altLang="zh-CN" dirty="0" smtClean="0"/>
          </a:p>
          <a:p>
            <a:r>
              <a:rPr lang="zh-CN" altLang="en-US" dirty="0"/>
              <a:t>二</a:t>
            </a:r>
            <a:r>
              <a:rPr lang="zh-CN" altLang="en-US" dirty="0" smtClean="0"/>
              <a:t>维码：发明于</a:t>
            </a:r>
            <a:r>
              <a:rPr lang="en-US" altLang="zh-CN" dirty="0" smtClean="0"/>
              <a:t>1994</a:t>
            </a:r>
            <a:r>
              <a:rPr lang="zh-CN" altLang="en-US" dirty="0" smtClean="0"/>
              <a:t>年。日本 </a:t>
            </a:r>
            <a:r>
              <a:rPr lang="en-US" altLang="zh-CN" dirty="0"/>
              <a:t>Denso Wave </a:t>
            </a:r>
            <a:r>
              <a:rPr lang="zh-CN" altLang="en-US" dirty="0"/>
              <a:t>公司为了追踪汽车零件而</a:t>
            </a:r>
            <a:r>
              <a:rPr lang="zh-CN" altLang="en-US" dirty="0" smtClean="0"/>
              <a:t>设计</a:t>
            </a:r>
            <a:endParaRPr lang="en-US" altLang="zh-CN" dirty="0" smtClean="0"/>
          </a:p>
          <a:p>
            <a:r>
              <a:rPr lang="en-US" altLang="zh-CN" dirty="0" smtClean="0"/>
              <a:t>2012</a:t>
            </a:r>
            <a:r>
              <a:rPr lang="zh-CN" altLang="en-US" dirty="0" smtClean="0"/>
              <a:t>年：“中国二维码元年”二</a:t>
            </a:r>
            <a:r>
              <a:rPr lang="zh-CN" altLang="en-US" dirty="0"/>
              <a:t>维</a:t>
            </a:r>
            <a:r>
              <a:rPr lang="zh-CN" altLang="en-US" dirty="0" smtClean="0"/>
              <a:t>码大爆炸</a:t>
            </a:r>
            <a:endParaRPr lang="en-US" altLang="zh-CN" dirty="0" smtClean="0"/>
          </a:p>
          <a:p>
            <a:r>
              <a:rPr lang="zh-CN" altLang="en-US" dirty="0" smtClean="0"/>
              <a:t>与手机摄像头的结合</a:t>
            </a:r>
            <a:endParaRPr lang="en-US" altLang="zh-CN" dirty="0" smtClean="0"/>
          </a:p>
          <a:p>
            <a:r>
              <a:rPr lang="zh-CN" altLang="en-US" dirty="0" smtClean="0"/>
              <a:t>与移动互联网的结合</a:t>
            </a:r>
            <a:endParaRPr lang="en-US" altLang="zh-CN" dirty="0" smtClean="0"/>
          </a:p>
          <a:p>
            <a:r>
              <a:rPr lang="zh-CN" altLang="en-US" dirty="0"/>
              <a:t>三维</a:t>
            </a:r>
            <a:r>
              <a:rPr lang="zh-CN" altLang="en-US" dirty="0" smtClean="0"/>
              <a:t>码？</a:t>
            </a:r>
            <a:endParaRPr lang="zh-CN" altLang="en-US" dirty="0"/>
          </a:p>
        </p:txBody>
      </p:sp>
    </p:spTree>
    <p:extLst>
      <p:ext uri="{BB962C8B-B14F-4D97-AF65-F5344CB8AC3E}">
        <p14:creationId xmlns:p14="http://schemas.microsoft.com/office/powerpoint/2010/main" val="1022097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发现需求：观察联想</a:t>
            </a:r>
            <a:endParaRPr lang="zh-CN" altLang="en-US" dirty="0"/>
          </a:p>
        </p:txBody>
      </p:sp>
      <p:sp>
        <p:nvSpPr>
          <p:cNvPr id="3" name="内容占位符 2"/>
          <p:cNvSpPr>
            <a:spLocks noGrp="1"/>
          </p:cNvSpPr>
          <p:nvPr>
            <p:ph sz="quarter" idx="13"/>
          </p:nvPr>
        </p:nvSpPr>
        <p:spPr>
          <a:xfrm>
            <a:off x="514350" y="1843940"/>
            <a:ext cx="8112815" cy="3615956"/>
          </a:xfrm>
        </p:spPr>
        <p:txBody>
          <a:bodyPr>
            <a:normAutofit/>
          </a:bodyPr>
          <a:lstStyle/>
          <a:p>
            <a:r>
              <a:rPr lang="zh-CN" altLang="en-US" dirty="0" smtClean="0"/>
              <a:t>淘宝？</a:t>
            </a:r>
            <a:endParaRPr lang="en-US" altLang="zh-CN" dirty="0" smtClean="0"/>
          </a:p>
          <a:p>
            <a:pPr lvl="1"/>
            <a:r>
              <a:rPr lang="zh-CN" altLang="en-US" dirty="0" smtClean="0"/>
              <a:t>买卖双方可以对对方作出</a:t>
            </a:r>
            <a:r>
              <a:rPr lang="zh-CN" altLang="en-US" dirty="0" smtClean="0"/>
              <a:t>评价</a:t>
            </a:r>
            <a:r>
              <a:rPr lang="zh-CN" altLang="en-US" dirty="0"/>
              <a:t>。</a:t>
            </a:r>
            <a:r>
              <a:rPr lang="zh-CN" altLang="en-US" dirty="0" smtClean="0"/>
              <a:t>但</a:t>
            </a:r>
            <a:r>
              <a:rPr lang="zh-CN" altLang="en-US" dirty="0" smtClean="0"/>
              <a:t>不能对二手物品</a:t>
            </a:r>
            <a:r>
              <a:rPr lang="zh-CN" altLang="en-US" dirty="0" smtClean="0"/>
              <a:t>作出</a:t>
            </a:r>
            <a:r>
              <a:rPr lang="zh-CN" altLang="en-US" dirty="0" smtClean="0"/>
              <a:t>评价。</a:t>
            </a:r>
            <a:r>
              <a:rPr lang="zh-CN" altLang="en-US" dirty="0" smtClean="0"/>
              <a:t>因为</a:t>
            </a:r>
            <a:r>
              <a:rPr lang="zh-CN" altLang="en-US" dirty="0" smtClean="0"/>
              <a:t>与淘宝相比，所交易的物品不具有可重复性，评价物品无</a:t>
            </a:r>
            <a:r>
              <a:rPr lang="zh-CN" altLang="en-US" dirty="0" smtClean="0"/>
              <a:t>意义</a:t>
            </a:r>
            <a:endParaRPr lang="en-US" altLang="zh-CN" dirty="0" smtClean="0"/>
          </a:p>
          <a:p>
            <a:pPr lvl="1"/>
            <a:r>
              <a:rPr lang="zh-CN" altLang="en-US" dirty="0"/>
              <a:t>圈子</a:t>
            </a:r>
            <a:r>
              <a:rPr lang="zh-CN" altLang="en-US" dirty="0" smtClean="0"/>
              <a:t>小，无需在线支付</a:t>
            </a:r>
            <a:endParaRPr lang="en-US" altLang="zh-CN" dirty="0" smtClean="0"/>
          </a:p>
          <a:p>
            <a:r>
              <a:rPr lang="zh-CN" altLang="en-US" dirty="0" smtClean="0"/>
              <a:t>报纸广告？</a:t>
            </a:r>
            <a:endParaRPr lang="en-US" altLang="zh-CN" dirty="0" smtClean="0"/>
          </a:p>
          <a:p>
            <a:pPr lvl="1"/>
            <a:r>
              <a:rPr lang="zh-CN" altLang="en-US" dirty="0" smtClean="0"/>
              <a:t>发布出售或求购信息的本质类似于报纸广告</a:t>
            </a:r>
            <a:endParaRPr lang="en-US" altLang="zh-CN" dirty="0" smtClean="0"/>
          </a:p>
          <a:p>
            <a:pPr lvl="1"/>
            <a:r>
              <a:rPr lang="zh-CN" altLang="en-US" dirty="0" smtClean="0"/>
              <a:t>但是可以手动更新或自动更新状态</a:t>
            </a:r>
            <a:endParaRPr lang="en-US" altLang="zh-CN" dirty="0" smtClean="0"/>
          </a:p>
          <a:p>
            <a:pPr lvl="1"/>
            <a:r>
              <a:rPr lang="zh-CN" altLang="en-US" dirty="0" smtClean="0"/>
              <a:t>通过预留联系方式或站内信与发布者沟通</a:t>
            </a:r>
            <a:endParaRPr lang="zh-CN" altLang="en-US" dirty="0"/>
          </a:p>
        </p:txBody>
      </p:sp>
    </p:spTree>
    <p:extLst>
      <p:ext uri="{BB962C8B-B14F-4D97-AF65-F5344CB8AC3E}">
        <p14:creationId xmlns:p14="http://schemas.microsoft.com/office/powerpoint/2010/main" val="172678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发现需求：组合</a:t>
            </a:r>
            <a:endParaRPr lang="zh-CN" altLang="en-US" dirty="0"/>
          </a:p>
        </p:txBody>
      </p:sp>
      <p:sp>
        <p:nvSpPr>
          <p:cNvPr id="3" name="内容占位符 2"/>
          <p:cNvSpPr>
            <a:spLocks noGrp="1"/>
          </p:cNvSpPr>
          <p:nvPr>
            <p:ph sz="quarter" idx="13"/>
          </p:nvPr>
        </p:nvSpPr>
        <p:spPr>
          <a:xfrm>
            <a:off x="335445" y="1997135"/>
            <a:ext cx="8155473" cy="3515769"/>
          </a:xfrm>
        </p:spPr>
        <p:txBody>
          <a:bodyPr/>
          <a:lstStyle/>
          <a:p>
            <a:r>
              <a:rPr lang="zh-CN" altLang="en-US" dirty="0" smtClean="0"/>
              <a:t>如暖暖环游世界</a:t>
            </a:r>
            <a:endParaRPr lang="en-US" altLang="zh-CN" dirty="0" smtClean="0"/>
          </a:p>
          <a:p>
            <a:r>
              <a:rPr lang="zh-CN" altLang="en-US" dirty="0" smtClean="0"/>
              <a:t>爱美</a:t>
            </a:r>
            <a:r>
              <a:rPr lang="zh-CN" altLang="en-US" dirty="0" smtClean="0"/>
              <a:t>天性（刚需）</a:t>
            </a:r>
            <a:r>
              <a:rPr lang="en-US" altLang="zh-CN" dirty="0" smtClean="0"/>
              <a:t>+</a:t>
            </a:r>
            <a:r>
              <a:rPr lang="zh-CN" altLang="en-US" dirty="0" smtClean="0"/>
              <a:t>全球旅行</a:t>
            </a:r>
            <a:r>
              <a:rPr lang="en-US" altLang="zh-CN" dirty="0" smtClean="0"/>
              <a:t>+</a:t>
            </a:r>
            <a:r>
              <a:rPr lang="zh-CN" altLang="en-US" dirty="0" smtClean="0"/>
              <a:t>生而移动</a:t>
            </a:r>
            <a:r>
              <a:rPr lang="en-US" altLang="zh-CN" dirty="0" smtClean="0"/>
              <a:t>+</a:t>
            </a:r>
            <a:r>
              <a:rPr lang="zh-CN" altLang="en-US" dirty="0" smtClean="0"/>
              <a:t>超多服饰</a:t>
            </a:r>
            <a:r>
              <a:rPr lang="en-US" altLang="zh-CN" dirty="0" smtClean="0"/>
              <a:t>=</a:t>
            </a:r>
            <a:r>
              <a:rPr lang="zh-CN" altLang="en-US" dirty="0" smtClean="0"/>
              <a:t>中国区付费榜</a:t>
            </a:r>
            <a:r>
              <a:rPr lang="en-US" altLang="zh-CN" dirty="0" smtClean="0"/>
              <a:t>TOP1</a:t>
            </a:r>
          </a:p>
          <a:p>
            <a:r>
              <a:rPr lang="zh-CN" altLang="en-US" dirty="0"/>
              <a:t>暖暖的开发团队主要由女性</a:t>
            </a:r>
            <a:r>
              <a:rPr lang="zh-CN" altLang="en-US" dirty="0" smtClean="0"/>
              <a:t>组成</a:t>
            </a:r>
            <a:endParaRPr lang="en-US" altLang="zh-CN" dirty="0" smtClean="0"/>
          </a:p>
          <a:p>
            <a:r>
              <a:rPr lang="zh-CN" altLang="en-US" dirty="0"/>
              <a:t>操作简单，单线程独立</a:t>
            </a:r>
            <a:r>
              <a:rPr lang="zh-CN" altLang="en-US" dirty="0" smtClean="0"/>
              <a:t>任务</a:t>
            </a:r>
            <a:endParaRPr lang="en-US" altLang="zh-CN" dirty="0" smtClean="0"/>
          </a:p>
          <a:p>
            <a:r>
              <a:rPr lang="zh-CN" altLang="en-US" dirty="0"/>
              <a:t>暖暖在吸引了</a:t>
            </a:r>
            <a:r>
              <a:rPr lang="zh-CN" altLang="en-US" dirty="0" smtClean="0"/>
              <a:t>众多女性的</a:t>
            </a:r>
            <a:r>
              <a:rPr lang="zh-CN" altLang="en-US" dirty="0"/>
              <a:t>同时，也收获了一批热爱少女漫的宅男用户，挑战性的关卡和性感</a:t>
            </a:r>
            <a:r>
              <a:rPr lang="zh-CN" altLang="en-US" dirty="0" smtClean="0"/>
              <a:t>服装（也是刚需）的</a:t>
            </a:r>
            <a:r>
              <a:rPr lang="zh-CN" altLang="en-US" dirty="0"/>
              <a:t>提供</a:t>
            </a:r>
            <a:r>
              <a:rPr lang="zh-CN" altLang="en-US" dirty="0" smtClean="0"/>
              <a:t>功不可没</a:t>
            </a:r>
            <a:endParaRPr lang="en-US" altLang="zh-CN" dirty="0" smtClean="0"/>
          </a:p>
        </p:txBody>
      </p:sp>
    </p:spTree>
    <p:extLst>
      <p:ext uri="{BB962C8B-B14F-4D97-AF65-F5344CB8AC3E}">
        <p14:creationId xmlns:p14="http://schemas.microsoft.com/office/powerpoint/2010/main" val="415252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人员分工</a:t>
            </a:r>
            <a:endParaRPr lang="zh-CN" altLang="en-US" dirty="0"/>
          </a:p>
        </p:txBody>
      </p:sp>
      <p:graphicFrame>
        <p:nvGraphicFramePr>
          <p:cNvPr id="4" name="内容占位符 3"/>
          <p:cNvGraphicFramePr>
            <a:graphicFrameLocks noGrp="1"/>
          </p:cNvGraphicFramePr>
          <p:nvPr>
            <p:ph sz="quarter" idx="13"/>
            <p:extLst>
              <p:ext uri="{D42A27DB-BD31-4B8C-83A1-F6EECF244321}">
                <p14:modId xmlns:p14="http://schemas.microsoft.com/office/powerpoint/2010/main" val="425697415"/>
              </p:ext>
            </p:extLst>
          </p:nvPr>
        </p:nvGraphicFramePr>
        <p:xfrm>
          <a:off x="514351" y="2418711"/>
          <a:ext cx="7796213" cy="2483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8731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发现需求：组合</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大学生喜欢浪，而且喜欢晒</a:t>
            </a:r>
            <a:endParaRPr lang="en-US" altLang="zh-CN" dirty="0" smtClean="0"/>
          </a:p>
          <a:p>
            <a:r>
              <a:rPr lang="zh-CN" altLang="en-US" dirty="0"/>
              <a:t>大学生想要知道如何浪性价比</a:t>
            </a:r>
            <a:r>
              <a:rPr lang="zh-CN" altLang="en-US" dirty="0" smtClean="0"/>
              <a:t>最高</a:t>
            </a:r>
            <a:endParaRPr lang="en-US" altLang="zh-CN" dirty="0" smtClean="0"/>
          </a:p>
          <a:p>
            <a:r>
              <a:rPr lang="zh-CN" altLang="en-US" dirty="0" smtClean="0"/>
              <a:t>大学生愿意选择二手物品，从而省钱去浪</a:t>
            </a:r>
            <a:endParaRPr lang="en-US" altLang="zh-CN" dirty="0" smtClean="0"/>
          </a:p>
          <a:p>
            <a:r>
              <a:rPr lang="zh-CN" altLang="en-US" dirty="0" smtClean="0"/>
              <a:t>大学生希望将闲置物品变现，好有钱去浪</a:t>
            </a:r>
            <a:endParaRPr lang="en-US" altLang="zh-CN" dirty="0" smtClean="0"/>
          </a:p>
          <a:p>
            <a:r>
              <a:rPr lang="zh-CN" altLang="en-US" dirty="0" smtClean="0"/>
              <a:t>同校学生之间信任程度高</a:t>
            </a:r>
            <a:endParaRPr lang="en-US" altLang="zh-CN" dirty="0" smtClean="0"/>
          </a:p>
        </p:txBody>
      </p:sp>
    </p:spTree>
    <p:extLst>
      <p:ext uri="{BB962C8B-B14F-4D97-AF65-F5344CB8AC3E}">
        <p14:creationId xmlns:p14="http://schemas.microsoft.com/office/powerpoint/2010/main" val="4254406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发现需求：需求复用</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a:t>取其</a:t>
            </a:r>
            <a:r>
              <a:rPr lang="zh-CN" altLang="en-US" dirty="0" smtClean="0"/>
              <a:t>精华，去其糟粕</a:t>
            </a:r>
            <a:endParaRPr lang="en-US" altLang="zh-CN" dirty="0" smtClean="0"/>
          </a:p>
          <a:p>
            <a:r>
              <a:rPr lang="zh-CN" altLang="en-US" dirty="0" smtClean="0"/>
              <a:t>法律意识</a:t>
            </a:r>
            <a:endParaRPr lang="en-US" altLang="zh-CN" dirty="0" smtClean="0"/>
          </a:p>
          <a:p>
            <a:r>
              <a:rPr lang="zh-CN" altLang="en-US" dirty="0" smtClean="0"/>
              <a:t>案例：</a:t>
            </a:r>
            <a:endParaRPr lang="zh-CN" altLang="en-US" dirty="0"/>
          </a:p>
        </p:txBody>
      </p:sp>
    </p:spTree>
    <p:extLst>
      <p:ext uri="{BB962C8B-B14F-4D97-AF65-F5344CB8AC3E}">
        <p14:creationId xmlns:p14="http://schemas.microsoft.com/office/powerpoint/2010/main" val="193722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发现需求：需求复用</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腾讯诉珊瑚虫</a:t>
            </a:r>
            <a:r>
              <a:rPr lang="en-US" altLang="zh-CN" dirty="0" smtClean="0"/>
              <a:t>QQ</a:t>
            </a:r>
            <a:r>
              <a:rPr lang="zh-CN" altLang="en-US" dirty="0" smtClean="0"/>
              <a:t>侵权案</a:t>
            </a:r>
            <a:endParaRPr lang="en-US" altLang="zh-CN" dirty="0" smtClean="0"/>
          </a:p>
          <a:p>
            <a:r>
              <a:rPr lang="zh-CN" altLang="en-US" dirty="0"/>
              <a:t>“珊瑚虫”</a:t>
            </a:r>
            <a:r>
              <a:rPr lang="en-US" altLang="zh-CN" dirty="0"/>
              <a:t>QQ</a:t>
            </a:r>
            <a:r>
              <a:rPr lang="zh-CN" altLang="en-US" dirty="0"/>
              <a:t>对腾讯正版</a:t>
            </a:r>
            <a:r>
              <a:rPr lang="en-US" altLang="zh-CN" dirty="0"/>
              <a:t>QQ</a:t>
            </a:r>
            <a:r>
              <a:rPr lang="zh-CN" altLang="en-US" dirty="0"/>
              <a:t>进行了非法改动，并放置于互联网上供他人下载以获取巨额利益，严重侵犯了腾讯的著作权。</a:t>
            </a:r>
            <a:r>
              <a:rPr lang="en-US" altLang="zh-CN" dirty="0"/>
              <a:t>2008</a:t>
            </a:r>
            <a:r>
              <a:rPr lang="zh-CN" altLang="en-US" dirty="0"/>
              <a:t>年，腾迅以侵犯其软件著作权为由再次将“珊瑚虫”</a:t>
            </a:r>
            <a:r>
              <a:rPr lang="en-US" altLang="zh-CN" dirty="0"/>
              <a:t>QQ</a:t>
            </a:r>
            <a:r>
              <a:rPr lang="zh-CN" altLang="en-US" dirty="0"/>
              <a:t>原作者陈寿福告上</a:t>
            </a:r>
            <a:r>
              <a:rPr lang="zh-CN" altLang="en-US" dirty="0" smtClean="0"/>
              <a:t>法庭</a:t>
            </a:r>
            <a:endParaRPr lang="en-US" altLang="zh-CN" dirty="0" smtClean="0"/>
          </a:p>
          <a:p>
            <a:r>
              <a:rPr lang="zh-CN" altLang="en-US" dirty="0" smtClean="0"/>
              <a:t>法院</a:t>
            </a:r>
            <a:r>
              <a:rPr lang="zh-CN" altLang="en-US" dirty="0"/>
              <a:t>判决：被告人陈寿福犯侵犯著作权罪，被判处有期徒刑３年，并处罚金１２０万元；对被告人陈寿福违法所得总计１１７．２８万元予以追缴。</a:t>
            </a:r>
          </a:p>
        </p:txBody>
      </p:sp>
    </p:spTree>
    <p:extLst>
      <p:ext uri="{BB962C8B-B14F-4D97-AF65-F5344CB8AC3E}">
        <p14:creationId xmlns:p14="http://schemas.microsoft.com/office/powerpoint/2010/main" val="2172658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发现需求：需求复用</a:t>
            </a:r>
            <a:endParaRPr lang="zh-CN" altLang="en-US" dirty="0"/>
          </a:p>
        </p:txBody>
      </p:sp>
      <p:sp>
        <p:nvSpPr>
          <p:cNvPr id="3" name="内容占位符 2"/>
          <p:cNvSpPr>
            <a:spLocks noGrp="1"/>
          </p:cNvSpPr>
          <p:nvPr>
            <p:ph sz="quarter" idx="13"/>
          </p:nvPr>
        </p:nvSpPr>
        <p:spPr>
          <a:xfrm>
            <a:off x="514349" y="2063396"/>
            <a:ext cx="7797663" cy="3311189"/>
          </a:xfrm>
        </p:spPr>
        <p:txBody>
          <a:bodyPr>
            <a:normAutofit/>
          </a:bodyPr>
          <a:lstStyle/>
          <a:p>
            <a:r>
              <a:rPr lang="zh-CN" altLang="en-US" dirty="0" smtClean="0"/>
              <a:t>我们复用的有：</a:t>
            </a:r>
            <a:endParaRPr lang="en-US" altLang="zh-CN" dirty="0" smtClean="0"/>
          </a:p>
          <a:p>
            <a:r>
              <a:rPr lang="en-US" altLang="zh-CN" dirty="0" smtClean="0"/>
              <a:t>X</a:t>
            </a:r>
            <a:r>
              <a:rPr lang="zh-CN" altLang="en-US" dirty="0" smtClean="0"/>
              <a:t>乎：赞同回答</a:t>
            </a:r>
            <a:endParaRPr lang="en-US" altLang="zh-CN" dirty="0" smtClean="0"/>
          </a:p>
          <a:p>
            <a:r>
              <a:rPr lang="en-US" altLang="zh-CN" dirty="0" smtClean="0"/>
              <a:t>X</a:t>
            </a:r>
            <a:r>
              <a:rPr lang="zh-CN" altLang="en-US" dirty="0" smtClean="0"/>
              <a:t>度知道：采纳最佳</a:t>
            </a:r>
            <a:endParaRPr lang="en-US" altLang="zh-CN" dirty="0" smtClean="0"/>
          </a:p>
          <a:p>
            <a:r>
              <a:rPr lang="en-US" altLang="zh-CN" dirty="0" smtClean="0"/>
              <a:t>X</a:t>
            </a:r>
            <a:r>
              <a:rPr lang="zh-CN" altLang="en-US" dirty="0" smtClean="0"/>
              <a:t>宝：双方互评</a:t>
            </a:r>
            <a:endParaRPr lang="en-US" altLang="zh-CN" dirty="0" smtClean="0"/>
          </a:p>
          <a:p>
            <a:r>
              <a:rPr lang="en-US" altLang="zh-CN" dirty="0" smtClean="0"/>
              <a:t>X</a:t>
            </a:r>
            <a:r>
              <a:rPr lang="zh-CN" altLang="en-US" dirty="0" smtClean="0"/>
              <a:t>荆站：学校邮箱验证</a:t>
            </a:r>
            <a:endParaRPr lang="zh-CN" altLang="en-US" dirty="0"/>
          </a:p>
        </p:txBody>
      </p:sp>
    </p:spTree>
    <p:extLst>
      <p:ext uri="{BB962C8B-B14F-4D97-AF65-F5344CB8AC3E}">
        <p14:creationId xmlns:p14="http://schemas.microsoft.com/office/powerpoint/2010/main" val="459957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舍弃需求</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程序员的天性：理想主义</a:t>
            </a:r>
            <a:r>
              <a:rPr lang="en-US" altLang="zh-CN" dirty="0" smtClean="0"/>
              <a:t>——《</a:t>
            </a:r>
            <a:r>
              <a:rPr lang="zh-CN" altLang="en-US" dirty="0" smtClean="0"/>
              <a:t>人月神话</a:t>
            </a:r>
            <a:r>
              <a:rPr lang="en-US" altLang="zh-CN" dirty="0" smtClean="0"/>
              <a:t>》</a:t>
            </a:r>
          </a:p>
          <a:p>
            <a:r>
              <a:rPr lang="zh-CN" altLang="en-US" dirty="0" smtClean="0"/>
              <a:t>早期无限的野心、无穷庞大的项目范围为</a:t>
            </a:r>
            <a:r>
              <a:rPr lang="zh-CN" altLang="en-US" dirty="0" smtClean="0"/>
              <a:t>日后的失败埋下祸根</a:t>
            </a:r>
            <a:endParaRPr lang="en-US" altLang="zh-CN" dirty="0" smtClean="0"/>
          </a:p>
          <a:p>
            <a:r>
              <a:rPr lang="zh-CN" altLang="en-US" dirty="0" smtClean="0"/>
              <a:t>舍弃看似有用的需求</a:t>
            </a:r>
            <a:endParaRPr lang="zh-CN" altLang="en-US" dirty="0"/>
          </a:p>
        </p:txBody>
      </p:sp>
    </p:spTree>
    <p:extLst>
      <p:ext uri="{BB962C8B-B14F-4D97-AF65-F5344CB8AC3E}">
        <p14:creationId xmlns:p14="http://schemas.microsoft.com/office/powerpoint/2010/main" val="43098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舍弃需求：避免理想主义</a:t>
            </a:r>
            <a:endParaRPr lang="zh-CN" altLang="en-US" dirty="0"/>
          </a:p>
        </p:txBody>
      </p:sp>
      <p:pic>
        <p:nvPicPr>
          <p:cNvPr id="5" name="内容占位符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797149" y="3002080"/>
            <a:ext cx="5868169" cy="3912113"/>
          </a:xfrm>
        </p:spPr>
      </p:pic>
      <p:sp>
        <p:nvSpPr>
          <p:cNvPr id="4" name="内容占位符 3"/>
          <p:cNvSpPr>
            <a:spLocks noGrp="1"/>
          </p:cNvSpPr>
          <p:nvPr>
            <p:ph sz="quarter" idx="14"/>
          </p:nvPr>
        </p:nvSpPr>
        <p:spPr>
          <a:xfrm>
            <a:off x="514351" y="1843940"/>
            <a:ext cx="7797662" cy="3311189"/>
          </a:xfrm>
        </p:spPr>
        <p:txBody>
          <a:bodyPr/>
          <a:lstStyle/>
          <a:p>
            <a:r>
              <a:rPr lang="zh-CN" altLang="en-US" dirty="0" smtClean="0"/>
              <a:t>项目刚开始的时候，每个程序员的心中都有星辰大海</a:t>
            </a:r>
            <a:endParaRPr lang="en-US" altLang="zh-CN" dirty="0" smtClean="0"/>
          </a:p>
          <a:p>
            <a:r>
              <a:rPr lang="zh-CN" altLang="en-US" dirty="0" smtClean="0"/>
              <a:t>直到他们发现做不到为止</a:t>
            </a:r>
            <a:endParaRPr lang="en-US" altLang="zh-CN" dirty="0" smtClean="0"/>
          </a:p>
        </p:txBody>
      </p:sp>
    </p:spTree>
    <p:extLst>
      <p:ext uri="{BB962C8B-B14F-4D97-AF65-F5344CB8AC3E}">
        <p14:creationId xmlns:p14="http://schemas.microsoft.com/office/powerpoint/2010/main" val="1330997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舍弃需求：看似有用的需求</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美</a:t>
            </a:r>
            <a:r>
              <a:rPr lang="zh-CN" altLang="en-US" dirty="0"/>
              <a:t>团外</a:t>
            </a:r>
            <a:r>
              <a:rPr lang="zh-CN" altLang="en-US" dirty="0" smtClean="0"/>
              <a:t>卖：内置几款游戏供用户打发时间？</a:t>
            </a:r>
            <a:endParaRPr lang="en-US" altLang="zh-CN" dirty="0" smtClean="0"/>
          </a:p>
          <a:p>
            <a:r>
              <a:rPr lang="zh-CN" altLang="en-US" dirty="0" smtClean="0"/>
              <a:t>课程格子：内置美团外卖，供学生订餐？</a:t>
            </a:r>
            <a:endParaRPr lang="en-US" altLang="zh-CN" dirty="0" smtClean="0"/>
          </a:p>
          <a:p>
            <a:r>
              <a:rPr lang="zh-CN" altLang="en-US" dirty="0"/>
              <a:t>人人</a:t>
            </a:r>
            <a:r>
              <a:rPr lang="zh-CN" altLang="en-US" dirty="0" smtClean="0"/>
              <a:t>网：内置课程格子，供学生评价课程？</a:t>
            </a:r>
            <a:endParaRPr lang="en-US" altLang="zh-CN" dirty="0" smtClean="0"/>
          </a:p>
          <a:p>
            <a:r>
              <a:rPr lang="zh-CN" altLang="en-US" dirty="0" smtClean="0"/>
              <a:t>地球</a:t>
            </a:r>
            <a:r>
              <a:rPr lang="en-US" altLang="zh-CN" dirty="0" smtClean="0"/>
              <a:t>online</a:t>
            </a:r>
            <a:r>
              <a:rPr lang="zh-CN" altLang="en-US" dirty="0" smtClean="0"/>
              <a:t>：内置人人网、</a:t>
            </a:r>
            <a:r>
              <a:rPr lang="en-US" altLang="zh-CN" dirty="0" smtClean="0"/>
              <a:t>12306</a:t>
            </a:r>
            <a:r>
              <a:rPr lang="zh-CN" altLang="en-US" dirty="0" smtClean="0"/>
              <a:t>、淘宝、打车、携程、地图、</a:t>
            </a:r>
            <a:r>
              <a:rPr lang="en-US" altLang="zh-CN" dirty="0" smtClean="0"/>
              <a:t>TSS</a:t>
            </a:r>
            <a:r>
              <a:rPr lang="zh-CN" altLang="en-US" dirty="0" smtClean="0"/>
              <a:t>？</a:t>
            </a:r>
            <a:endParaRPr lang="zh-CN" altLang="en-US" dirty="0"/>
          </a:p>
        </p:txBody>
      </p:sp>
    </p:spTree>
    <p:extLst>
      <p:ext uri="{BB962C8B-B14F-4D97-AF65-F5344CB8AC3E}">
        <p14:creationId xmlns:p14="http://schemas.microsoft.com/office/powerpoint/2010/main" val="3605591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舍弃需求：我们舍弃的需求</a:t>
            </a:r>
            <a:endParaRPr lang="zh-CN" altLang="en-US" dirty="0"/>
          </a:p>
        </p:txBody>
      </p:sp>
      <p:sp>
        <p:nvSpPr>
          <p:cNvPr id="3" name="内容占位符 2"/>
          <p:cNvSpPr>
            <a:spLocks noGrp="1"/>
          </p:cNvSpPr>
          <p:nvPr>
            <p:ph sz="quarter" idx="13"/>
          </p:nvPr>
        </p:nvSpPr>
        <p:spPr>
          <a:xfrm>
            <a:off x="514350" y="1843940"/>
            <a:ext cx="7797663" cy="3754308"/>
          </a:xfrm>
        </p:spPr>
        <p:txBody>
          <a:bodyPr>
            <a:normAutofit/>
          </a:bodyPr>
          <a:lstStyle/>
          <a:p>
            <a:r>
              <a:rPr lang="zh-CN" altLang="zh-CN" dirty="0"/>
              <a:t>需要一个类似阿里旺旺的聊天系统，可以显示卖家是不是在线，这样买家可以实时交流</a:t>
            </a:r>
            <a:r>
              <a:rPr lang="zh-CN" altLang="zh-CN" dirty="0" smtClean="0"/>
              <a:t>。</a:t>
            </a:r>
            <a:endParaRPr lang="en-US" altLang="zh-CN" dirty="0" smtClean="0"/>
          </a:p>
          <a:p>
            <a:r>
              <a:rPr lang="zh-CN" altLang="zh-CN" dirty="0"/>
              <a:t>论坛的活跃用户、</a:t>
            </a:r>
            <a:r>
              <a:rPr lang="zh-CN" altLang="zh-CN" dirty="0" smtClean="0"/>
              <a:t>多</a:t>
            </a:r>
            <a:r>
              <a:rPr lang="zh-CN" altLang="en-US" dirty="0"/>
              <a:t>赞</a:t>
            </a:r>
            <a:r>
              <a:rPr lang="zh-CN" altLang="zh-CN" dirty="0" smtClean="0"/>
              <a:t>的</a:t>
            </a:r>
            <a:r>
              <a:rPr lang="zh-CN" altLang="zh-CN" dirty="0"/>
              <a:t>用户可以按比奖励一定的积分，积分可以按某种比例对要买的商品进行</a:t>
            </a:r>
            <a:r>
              <a:rPr lang="zh-CN" altLang="zh-CN" dirty="0" smtClean="0"/>
              <a:t>优惠。</a:t>
            </a:r>
            <a:endParaRPr lang="en-US" altLang="zh-CN" dirty="0"/>
          </a:p>
          <a:p>
            <a:r>
              <a:rPr lang="zh-CN" altLang="zh-CN" dirty="0" smtClean="0"/>
              <a:t>用户可以给论坛中的优秀的帖子投币。虚拟</a:t>
            </a:r>
            <a:r>
              <a:rPr lang="zh-CN" altLang="zh-CN" dirty="0"/>
              <a:t>币可以在一定程度上为商品提供优惠</a:t>
            </a:r>
            <a:r>
              <a:rPr lang="zh-CN" altLang="zh-CN" dirty="0" smtClean="0"/>
              <a:t>。虚拟</a:t>
            </a:r>
            <a:r>
              <a:rPr lang="zh-CN" altLang="zh-CN" dirty="0"/>
              <a:t>币还可以用于让自己的商品置顶、高亮</a:t>
            </a:r>
            <a:r>
              <a:rPr lang="zh-CN" altLang="zh-CN" dirty="0" smtClean="0"/>
              <a:t>。</a:t>
            </a:r>
            <a:endParaRPr lang="en-US" altLang="zh-CN" dirty="0" smtClean="0"/>
          </a:p>
          <a:p>
            <a:pPr algn="r"/>
            <a:r>
              <a:rPr lang="zh-CN" altLang="en-US" dirty="0" smtClean="0"/>
              <a:t>摘自</a:t>
            </a:r>
            <a:r>
              <a:rPr lang="en-US" altLang="zh-CN" dirty="0" smtClean="0"/>
              <a:t>《</a:t>
            </a:r>
            <a:r>
              <a:rPr lang="zh-CN" altLang="en-US" dirty="0" smtClean="0"/>
              <a:t>头脑风暴活动记录</a:t>
            </a:r>
            <a:r>
              <a:rPr lang="en-US" altLang="zh-CN" dirty="0" smtClean="0"/>
              <a:t>》</a:t>
            </a:r>
            <a:endParaRPr lang="zh-CN" altLang="en-US" dirty="0"/>
          </a:p>
        </p:txBody>
      </p:sp>
    </p:spTree>
    <p:extLst>
      <p:ext uri="{BB962C8B-B14F-4D97-AF65-F5344CB8AC3E}">
        <p14:creationId xmlns:p14="http://schemas.microsoft.com/office/powerpoint/2010/main" val="793418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endParaRPr lang="zh-CN" altLang="en-US" dirty="0"/>
          </a:p>
        </p:txBody>
      </p:sp>
    </p:spTree>
    <p:extLst>
      <p:ext uri="{BB962C8B-B14F-4D97-AF65-F5344CB8AC3E}">
        <p14:creationId xmlns:p14="http://schemas.microsoft.com/office/powerpoint/2010/main" val="2073976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分析模型</a:t>
            </a:r>
            <a:endParaRPr lang="zh-CN" altLang="en-US" dirty="0"/>
          </a:p>
        </p:txBody>
      </p:sp>
      <p:sp>
        <p:nvSpPr>
          <p:cNvPr id="3" name="内容占位符 2"/>
          <p:cNvSpPr>
            <a:spLocks noGrp="1"/>
          </p:cNvSpPr>
          <p:nvPr>
            <p:ph sz="quarter" idx="13"/>
          </p:nvPr>
        </p:nvSpPr>
        <p:spPr/>
        <p:txBody>
          <a:bodyPr/>
          <a:lstStyle/>
          <a:p>
            <a:r>
              <a:rPr lang="zh-CN" altLang="en-US" dirty="0" smtClean="0"/>
              <a:t>形式化</a:t>
            </a:r>
            <a:endParaRPr lang="en-US" altLang="zh-CN" dirty="0" smtClean="0"/>
          </a:p>
          <a:p>
            <a:r>
              <a:rPr lang="zh-CN" altLang="en-US" dirty="0"/>
              <a:t>消除</a:t>
            </a:r>
            <a:r>
              <a:rPr lang="zh-CN" altLang="en-US" dirty="0" smtClean="0"/>
              <a:t>歧义</a:t>
            </a:r>
            <a:endParaRPr lang="en-US" altLang="zh-CN" dirty="0" smtClean="0"/>
          </a:p>
          <a:p>
            <a:r>
              <a:rPr lang="zh-CN" altLang="en-US" dirty="0"/>
              <a:t>统一认识</a:t>
            </a:r>
          </a:p>
        </p:txBody>
      </p:sp>
      <p:sp>
        <p:nvSpPr>
          <p:cNvPr id="4" name="内容占位符 3"/>
          <p:cNvSpPr>
            <a:spLocks noGrp="1"/>
          </p:cNvSpPr>
          <p:nvPr>
            <p:ph sz="quarter" idx="14"/>
          </p:nvPr>
        </p:nvSpPr>
        <p:spPr/>
        <p:txBody>
          <a:bodyPr/>
          <a:lstStyle/>
          <a:p>
            <a:endParaRPr lang="zh-CN" altLang="en-US"/>
          </a:p>
        </p:txBody>
      </p:sp>
    </p:spTree>
    <p:extLst>
      <p:ext uri="{BB962C8B-B14F-4D97-AF65-F5344CB8AC3E}">
        <p14:creationId xmlns:p14="http://schemas.microsoft.com/office/powerpoint/2010/main" val="160032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a:t>
            </a:r>
            <a:r>
              <a:rPr lang="zh-CN" altLang="en-US" dirty="0" smtClean="0"/>
              <a:t>原则：高效无痛</a:t>
            </a:r>
            <a:endParaRPr lang="zh-CN" altLang="en-US" dirty="0"/>
          </a:p>
        </p:txBody>
      </p:sp>
      <p:sp>
        <p:nvSpPr>
          <p:cNvPr id="3" name="内容占位符 2"/>
          <p:cNvSpPr>
            <a:spLocks noGrp="1"/>
          </p:cNvSpPr>
          <p:nvPr>
            <p:ph sz="quarter" idx="13"/>
          </p:nvPr>
        </p:nvSpPr>
        <p:spPr/>
        <p:txBody>
          <a:bodyPr/>
          <a:lstStyle/>
          <a:p>
            <a:r>
              <a:rPr lang="zh-CN" altLang="en-US" dirty="0" smtClean="0"/>
              <a:t>一个小时的流时间真正有产出，但夹杂在</a:t>
            </a:r>
            <a:r>
              <a:rPr lang="en-US" altLang="zh-CN" dirty="0" smtClean="0"/>
              <a:t>11</a:t>
            </a:r>
            <a:r>
              <a:rPr lang="zh-CN" altLang="en-US" dirty="0" smtClean="0"/>
              <a:t>个打断之间的</a:t>
            </a:r>
            <a:r>
              <a:rPr lang="en-US" altLang="zh-CN" dirty="0" smtClean="0"/>
              <a:t>10</a:t>
            </a:r>
            <a:r>
              <a:rPr lang="zh-CN" altLang="en-US" dirty="0" smtClean="0"/>
              <a:t>个</a:t>
            </a:r>
            <a:r>
              <a:rPr lang="en-US" altLang="zh-CN" dirty="0" smtClean="0"/>
              <a:t>6</a:t>
            </a:r>
            <a:r>
              <a:rPr lang="zh-CN" altLang="en-US" dirty="0" smtClean="0"/>
              <a:t>分钟的工作时段等于什么都完不成。</a:t>
            </a:r>
            <a:endParaRPr lang="en-US" altLang="zh-CN" dirty="0" smtClean="0"/>
          </a:p>
          <a:p>
            <a:pPr marL="1714500" lvl="5" indent="0">
              <a:buNone/>
            </a:pPr>
            <a:r>
              <a:rPr lang="en-US" altLang="zh-CN" sz="2000" dirty="0" smtClean="0"/>
              <a:t>	</a:t>
            </a:r>
            <a:r>
              <a:rPr lang="en-US" altLang="zh-CN" sz="2000" dirty="0"/>
              <a:t>——《</a:t>
            </a:r>
            <a:r>
              <a:rPr lang="zh-CN" altLang="en-US" sz="2000" dirty="0"/>
              <a:t>人件</a:t>
            </a:r>
            <a:r>
              <a:rPr lang="en-US" altLang="zh-CN" sz="2000" dirty="0"/>
              <a:t>》</a:t>
            </a:r>
          </a:p>
        </p:txBody>
      </p:sp>
      <p:sp>
        <p:nvSpPr>
          <p:cNvPr id="4" name="内容占位符 3"/>
          <p:cNvSpPr>
            <a:spLocks noGrp="1"/>
          </p:cNvSpPr>
          <p:nvPr>
            <p:ph sz="quarter" idx="14"/>
          </p:nvPr>
        </p:nvSpPr>
        <p:spPr/>
        <p:txBody>
          <a:bodyPr>
            <a:normAutofit lnSpcReduction="10000"/>
          </a:bodyPr>
          <a:lstStyle/>
          <a:p>
            <a:r>
              <a:rPr lang="zh-CN" altLang="en-US" dirty="0" smtClean="0"/>
              <a:t>在过往的大作业实践中，一个普遍的现象引起了我们的注意：长时间、高负荷、以口头约定和人脑记忆代替会议记录，在机房和研讨间里充满不正式的讨论和打断的共同工作时间，实际上是低效而痛苦的。</a:t>
            </a:r>
            <a:endParaRPr lang="en-US" altLang="zh-CN" dirty="0" smtClean="0"/>
          </a:p>
          <a:p>
            <a:r>
              <a:rPr lang="zh-CN" altLang="en-US" dirty="0" smtClean="0"/>
              <a:t>在本次团队作业实践中，我们决定改变以前的工作方式。</a:t>
            </a:r>
            <a:endParaRPr lang="zh-CN" altLang="en-US" dirty="0"/>
          </a:p>
        </p:txBody>
      </p:sp>
    </p:spTree>
    <p:extLst>
      <p:ext uri="{BB962C8B-B14F-4D97-AF65-F5344CB8AC3E}">
        <p14:creationId xmlns:p14="http://schemas.microsoft.com/office/powerpoint/2010/main" val="3384103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难点</a:t>
            </a:r>
            <a:endParaRPr lang="zh-CN" altLang="en-US" dirty="0"/>
          </a:p>
        </p:txBody>
      </p:sp>
      <p:sp>
        <p:nvSpPr>
          <p:cNvPr id="3" name="内容占位符 2"/>
          <p:cNvSpPr>
            <a:spLocks noGrp="1"/>
          </p:cNvSpPr>
          <p:nvPr>
            <p:ph sz="quarter" idx="13"/>
          </p:nvPr>
        </p:nvSpPr>
        <p:spPr>
          <a:xfrm>
            <a:off x="514351" y="1843940"/>
            <a:ext cx="7797663" cy="3748477"/>
          </a:xfrm>
        </p:spPr>
        <p:txBody>
          <a:bodyPr>
            <a:normAutofit/>
          </a:bodyPr>
          <a:lstStyle/>
          <a:p>
            <a:r>
              <a:rPr lang="zh-CN" altLang="en-US" dirty="0"/>
              <a:t>工程师</a:t>
            </a:r>
            <a:r>
              <a:rPr lang="zh-CN" altLang="en-US" dirty="0" smtClean="0"/>
              <a:t>思维</a:t>
            </a:r>
            <a:endParaRPr lang="en-US" altLang="zh-CN" dirty="0" smtClean="0"/>
          </a:p>
          <a:p>
            <a:r>
              <a:rPr lang="zh-CN" altLang="en-US" dirty="0" smtClean="0"/>
              <a:t>创造性地发现需求和舍弃需求</a:t>
            </a:r>
            <a:endParaRPr lang="en-US" altLang="zh-CN" dirty="0" smtClean="0"/>
          </a:p>
          <a:p>
            <a:r>
              <a:rPr lang="zh-CN" altLang="en-US" dirty="0" smtClean="0"/>
              <a:t>始终保持所有成员对需求的一致理解</a:t>
            </a:r>
            <a:endParaRPr lang="en-US" altLang="zh-CN" dirty="0" smtClean="0"/>
          </a:p>
          <a:p>
            <a:pPr lvl="1"/>
            <a:r>
              <a:rPr lang="zh-CN" altLang="en-US" dirty="0" smtClean="0"/>
              <a:t>人脑记忆不可靠</a:t>
            </a:r>
            <a:endParaRPr lang="en-US" altLang="zh-CN" dirty="0" smtClean="0"/>
          </a:p>
          <a:p>
            <a:pPr lvl="1"/>
            <a:r>
              <a:rPr lang="zh-CN" altLang="en-US" dirty="0"/>
              <a:t>语文</a:t>
            </a:r>
            <a:r>
              <a:rPr lang="zh-CN" altLang="en-US" dirty="0" smtClean="0"/>
              <a:t>表达能力各有不同</a:t>
            </a:r>
            <a:endParaRPr lang="en-US" altLang="zh-CN" dirty="0" smtClean="0"/>
          </a:p>
          <a:p>
            <a:pPr lvl="1"/>
            <a:r>
              <a:rPr lang="zh-CN" altLang="en-US" dirty="0" smtClean="0"/>
              <a:t>自然语言歧义</a:t>
            </a:r>
            <a:endParaRPr lang="en-US" altLang="zh-CN" dirty="0" smtClean="0"/>
          </a:p>
          <a:p>
            <a:pPr lvl="1"/>
            <a:r>
              <a:rPr lang="zh-CN" altLang="en-US" dirty="0" smtClean="0"/>
              <a:t>使用形式化的分析模型核对文档</a:t>
            </a:r>
          </a:p>
          <a:p>
            <a:pPr marL="1371600" lvl="3" indent="0">
              <a:buNone/>
            </a:pPr>
            <a:endParaRPr lang="en-US" altLang="zh-CN" dirty="0" smtClean="0"/>
          </a:p>
        </p:txBody>
      </p:sp>
    </p:spTree>
    <p:extLst>
      <p:ext uri="{BB962C8B-B14F-4D97-AF65-F5344CB8AC3E}">
        <p14:creationId xmlns:p14="http://schemas.microsoft.com/office/powerpoint/2010/main" val="2316572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成功之处</a:t>
            </a:r>
            <a:endParaRPr lang="zh-CN" altLang="en-US" dirty="0"/>
          </a:p>
        </p:txBody>
      </p:sp>
      <p:sp>
        <p:nvSpPr>
          <p:cNvPr id="3" name="内容占位符 2"/>
          <p:cNvSpPr>
            <a:spLocks noGrp="1"/>
          </p:cNvSpPr>
          <p:nvPr>
            <p:ph sz="quarter" idx="13"/>
          </p:nvPr>
        </p:nvSpPr>
        <p:spPr>
          <a:xfrm>
            <a:off x="514351" y="1967474"/>
            <a:ext cx="7919966" cy="3465917"/>
          </a:xfrm>
        </p:spPr>
        <p:txBody>
          <a:bodyPr>
            <a:normAutofit fontScale="92500" lnSpcReduction="10000"/>
          </a:bodyPr>
          <a:lstStyle/>
          <a:p>
            <a:r>
              <a:rPr lang="zh-CN" altLang="en-US" dirty="0" smtClean="0"/>
              <a:t>根据</a:t>
            </a:r>
            <a:r>
              <a:rPr lang="zh-CN" altLang="en-US" dirty="0"/>
              <a:t>项目实际剪裁需求工程方法</a:t>
            </a:r>
            <a:endParaRPr lang="en-US" altLang="zh-CN" dirty="0"/>
          </a:p>
          <a:p>
            <a:pPr lvl="1"/>
            <a:r>
              <a:rPr lang="zh-CN" altLang="en-US" dirty="0"/>
              <a:t>领域分析？观察法？民族志</a:t>
            </a:r>
            <a:r>
              <a:rPr lang="zh-CN" altLang="en-US" dirty="0" smtClean="0"/>
              <a:t>？</a:t>
            </a:r>
            <a:endParaRPr lang="en-US" altLang="zh-CN" dirty="0" smtClean="0"/>
          </a:p>
          <a:p>
            <a:r>
              <a:rPr lang="zh-CN" altLang="en-US" dirty="0" smtClean="0"/>
              <a:t>文档详略得当，用语考究</a:t>
            </a:r>
            <a:endParaRPr lang="en-US" altLang="zh-CN" dirty="0" smtClean="0"/>
          </a:p>
          <a:p>
            <a:pPr lvl="1"/>
            <a:r>
              <a:rPr lang="zh-CN" altLang="en-US" dirty="0" smtClean="0"/>
              <a:t>“物品详细信息”</a:t>
            </a:r>
            <a:r>
              <a:rPr lang="en-US" altLang="zh-CN" dirty="0"/>
              <a:t>	</a:t>
            </a:r>
            <a:r>
              <a:rPr lang="zh-CN" altLang="en-US" dirty="0" smtClean="0"/>
              <a:t>“物品的标题、描述、价格、图片信息”</a:t>
            </a:r>
            <a:endParaRPr lang="en-US" altLang="zh-CN" dirty="0" smtClean="0"/>
          </a:p>
          <a:p>
            <a:pPr lvl="1"/>
            <a:r>
              <a:rPr lang="zh-CN" altLang="en-US" dirty="0" smtClean="0"/>
              <a:t>“字数超过</a:t>
            </a:r>
            <a:r>
              <a:rPr lang="en-US" altLang="zh-CN" dirty="0" smtClean="0"/>
              <a:t>50</a:t>
            </a:r>
            <a:r>
              <a:rPr lang="zh-CN" altLang="en-US" dirty="0" smtClean="0"/>
              <a:t>字”</a:t>
            </a:r>
            <a:r>
              <a:rPr lang="en-US" altLang="zh-CN" dirty="0"/>
              <a:t>	</a:t>
            </a:r>
            <a:r>
              <a:rPr lang="zh-CN" altLang="en-US" dirty="0" smtClean="0"/>
              <a:t>“字数大于不等于</a:t>
            </a:r>
            <a:r>
              <a:rPr lang="en-US" altLang="zh-CN" dirty="0" smtClean="0"/>
              <a:t>50</a:t>
            </a:r>
            <a:r>
              <a:rPr lang="zh-CN" altLang="en-US" dirty="0" smtClean="0"/>
              <a:t>字”</a:t>
            </a:r>
            <a:endParaRPr lang="en-US" altLang="zh-CN" dirty="0" smtClean="0"/>
          </a:p>
          <a:p>
            <a:pPr lvl="1"/>
            <a:r>
              <a:rPr lang="zh-CN" altLang="en-US" dirty="0" smtClean="0"/>
              <a:t>“系统简单易用”</a:t>
            </a:r>
            <a:r>
              <a:rPr lang="en-US" altLang="zh-CN" dirty="0" smtClean="0"/>
              <a:t>	</a:t>
            </a:r>
            <a:r>
              <a:rPr lang="zh-CN" altLang="en-US" dirty="0" smtClean="0"/>
              <a:t>“新注册用户平均能在</a:t>
            </a:r>
            <a:r>
              <a:rPr lang="en-US" altLang="zh-CN" dirty="0" smtClean="0"/>
              <a:t>3</a:t>
            </a:r>
            <a:r>
              <a:rPr lang="zh-CN" altLang="en-US" dirty="0" smtClean="0"/>
              <a:t>分钟之内第一次完成发布出售信息任务”</a:t>
            </a:r>
            <a:endParaRPr lang="en-US" altLang="zh-CN" dirty="0"/>
          </a:p>
          <a:p>
            <a:r>
              <a:rPr lang="zh-CN" altLang="en-US" dirty="0" smtClean="0"/>
              <a:t>原型优雅精致时尚简约地体现了交互设计</a:t>
            </a:r>
            <a:endParaRPr lang="en-US" altLang="zh-CN" dirty="0" smtClean="0"/>
          </a:p>
          <a:p>
            <a:r>
              <a:rPr lang="zh-CN" altLang="en-US" dirty="0" smtClean="0"/>
              <a:t>分析模型准确丰富</a:t>
            </a:r>
            <a:endParaRPr lang="en-US" altLang="zh-CN" dirty="0" smtClean="0"/>
          </a:p>
        </p:txBody>
      </p:sp>
    </p:spTree>
    <p:extLst>
      <p:ext uri="{BB962C8B-B14F-4D97-AF65-F5344CB8AC3E}">
        <p14:creationId xmlns:p14="http://schemas.microsoft.com/office/powerpoint/2010/main" val="75587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原因分析</a:t>
            </a:r>
            <a:endParaRPr lang="zh-CN" altLang="en-US" dirty="0"/>
          </a:p>
        </p:txBody>
      </p:sp>
      <p:sp>
        <p:nvSpPr>
          <p:cNvPr id="3" name="内容占位符 2"/>
          <p:cNvSpPr>
            <a:spLocks noGrp="1"/>
          </p:cNvSpPr>
          <p:nvPr>
            <p:ph sz="quarter" idx="13"/>
          </p:nvPr>
        </p:nvSpPr>
        <p:spPr>
          <a:xfrm>
            <a:off x="514351" y="2076548"/>
            <a:ext cx="7796030" cy="2483392"/>
          </a:xfrm>
        </p:spPr>
        <p:txBody>
          <a:bodyPr/>
          <a:lstStyle/>
          <a:p>
            <a:r>
              <a:rPr lang="zh-CN" altLang="en-US" dirty="0" smtClean="0"/>
              <a:t>整个团队严格要求自己，对项目的期望一直保持在较高水平，热情始终高涨。</a:t>
            </a:r>
            <a:endParaRPr lang="en-US" altLang="zh-CN" dirty="0" smtClean="0"/>
          </a:p>
          <a:p>
            <a:r>
              <a:rPr lang="zh-CN" altLang="en-US" dirty="0" smtClean="0"/>
              <a:t>团队成员能力整体较强，在过往</a:t>
            </a:r>
            <a:r>
              <a:rPr lang="zh-CN" altLang="en-US" dirty="0" smtClean="0"/>
              <a:t>的各类大</a:t>
            </a:r>
            <a:r>
              <a:rPr lang="zh-CN" altLang="en-US" dirty="0" smtClean="0"/>
              <a:t>作业中均有成功经验。</a:t>
            </a:r>
            <a:endParaRPr lang="en-US" altLang="zh-CN" dirty="0" smtClean="0"/>
          </a:p>
          <a:p>
            <a:r>
              <a:rPr lang="zh-CN" altLang="en-US" dirty="0"/>
              <a:t>恰当</a:t>
            </a:r>
            <a:r>
              <a:rPr lang="zh-CN" altLang="en-US" dirty="0" smtClean="0"/>
              <a:t>的使用了高效</a:t>
            </a:r>
            <a:r>
              <a:rPr lang="zh-CN" altLang="en-US" dirty="0" smtClean="0"/>
              <a:t>的工程</a:t>
            </a:r>
            <a:r>
              <a:rPr lang="zh-CN" altLang="en-US" dirty="0" smtClean="0"/>
              <a:t>方法，以好的过程产生好的质量。</a:t>
            </a:r>
            <a:endParaRPr lang="zh-CN" altLang="en-US" dirty="0"/>
          </a:p>
        </p:txBody>
      </p:sp>
    </p:spTree>
    <p:extLst>
      <p:ext uri="{BB962C8B-B14F-4D97-AF65-F5344CB8AC3E}">
        <p14:creationId xmlns:p14="http://schemas.microsoft.com/office/powerpoint/2010/main" val="37172127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不足之处</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思维定势：没有跳出既有系统的框架</a:t>
            </a:r>
            <a:endParaRPr lang="en-US" altLang="zh-CN" dirty="0" smtClean="0"/>
          </a:p>
          <a:p>
            <a:r>
              <a:rPr lang="zh-CN" altLang="en-US" dirty="0" smtClean="0"/>
              <a:t>没有坚持使用结构化的团队管理方法</a:t>
            </a:r>
            <a:endParaRPr lang="zh-CN" altLang="en-US" dirty="0"/>
          </a:p>
        </p:txBody>
      </p:sp>
    </p:spTree>
    <p:extLst>
      <p:ext uri="{BB962C8B-B14F-4D97-AF65-F5344CB8AC3E}">
        <p14:creationId xmlns:p14="http://schemas.microsoft.com/office/powerpoint/2010/main" val="1257213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9882" y="2249558"/>
            <a:ext cx="7797662" cy="1151965"/>
          </a:xfrm>
        </p:spPr>
        <p:txBody>
          <a:bodyPr/>
          <a:lstStyle/>
          <a:p>
            <a:r>
              <a:rPr lang="en-US" altLang="zh-CN" dirty="0" smtClean="0"/>
              <a:t>THX!</a:t>
            </a:r>
            <a:endParaRPr lang="zh-CN" altLang="en-US" dirty="0"/>
          </a:p>
        </p:txBody>
      </p:sp>
    </p:spTree>
    <p:extLst>
      <p:ext uri="{BB962C8B-B14F-4D97-AF65-F5344CB8AC3E}">
        <p14:creationId xmlns:p14="http://schemas.microsoft.com/office/powerpoint/2010/main" val="16803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工作原则：</a:t>
            </a:r>
            <a:r>
              <a:rPr lang="en-US" altLang="zh-CN" dirty="0" smtClean="0"/>
              <a:t>8 HOURs before </a:t>
            </a:r>
            <a:r>
              <a:rPr lang="en-US" altLang="zh-CN" dirty="0" err="1" smtClean="0"/>
              <a:t>ddl</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en-US" dirty="0" smtClean="0"/>
              <a:t>为了防范可能发生的风险，并预留出足够的应对时间，我们每次的作业都在</a:t>
            </a:r>
            <a:r>
              <a:rPr lang="en-US" altLang="zh-CN" dirty="0" smtClean="0"/>
              <a:t>DDL</a:t>
            </a:r>
            <a:r>
              <a:rPr lang="zh-CN" altLang="en-US" dirty="0" smtClean="0"/>
              <a:t>前</a:t>
            </a:r>
            <a:r>
              <a:rPr lang="en-US" altLang="zh-CN" dirty="0" smtClean="0"/>
              <a:t>8</a:t>
            </a:r>
            <a:r>
              <a:rPr lang="zh-CN" altLang="en-US" dirty="0" smtClean="0"/>
              <a:t>小时之前提交</a:t>
            </a:r>
            <a:endParaRPr lang="zh-CN" altLang="en-US" dirty="0"/>
          </a:p>
        </p:txBody>
      </p:sp>
    </p:spTree>
    <p:extLst>
      <p:ext uri="{BB962C8B-B14F-4D97-AF65-F5344CB8AC3E}">
        <p14:creationId xmlns:p14="http://schemas.microsoft.com/office/powerpoint/2010/main" val="23966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工作流程</a:t>
            </a:r>
            <a:endParaRPr lang="zh-CN" altLang="en-US" dirty="0"/>
          </a:p>
        </p:txBody>
      </p:sp>
      <p:sp>
        <p:nvSpPr>
          <p:cNvPr id="3" name="内容占位符 2"/>
          <p:cNvSpPr>
            <a:spLocks noGrp="1"/>
          </p:cNvSpPr>
          <p:nvPr>
            <p:ph sz="quarter" idx="13"/>
          </p:nvPr>
        </p:nvSpPr>
        <p:spPr>
          <a:xfrm>
            <a:off x="514350" y="2063396"/>
            <a:ext cx="7046510" cy="3311189"/>
          </a:xfrm>
        </p:spPr>
        <p:txBody>
          <a:bodyPr>
            <a:normAutofit/>
          </a:bodyPr>
          <a:lstStyle/>
          <a:p>
            <a:r>
              <a:rPr lang="zh-CN" altLang="en-US" dirty="0" smtClean="0"/>
              <a:t>线下开会研究需求，统一认识，记录会议成果</a:t>
            </a:r>
            <a:endParaRPr lang="en-US" altLang="zh-CN" dirty="0"/>
          </a:p>
          <a:p>
            <a:r>
              <a:rPr lang="zh-CN" altLang="en-US" dirty="0" smtClean="0"/>
              <a:t>根据会议记录，分工并产出文档、图表、原型等</a:t>
            </a:r>
            <a:endParaRPr lang="en-US" altLang="zh-CN" dirty="0" smtClean="0"/>
          </a:p>
          <a:p>
            <a:r>
              <a:rPr lang="zh-CN" altLang="en-US" dirty="0" smtClean="0"/>
              <a:t>如果有必要，以线上或线下非正式的方式进行沟通和确认</a:t>
            </a:r>
            <a:endParaRPr lang="en-US" altLang="zh-CN" dirty="0" smtClean="0"/>
          </a:p>
          <a:p>
            <a:r>
              <a:rPr lang="zh-CN" altLang="en-US" smtClean="0"/>
              <a:t>对所有产物进行复核，保证其一致且无偏离</a:t>
            </a:r>
            <a:endParaRPr lang="en-US" altLang="zh-CN" dirty="0" smtClean="0"/>
          </a:p>
          <a:p>
            <a:endParaRPr lang="en-US" altLang="zh-CN" dirty="0"/>
          </a:p>
        </p:txBody>
      </p:sp>
    </p:spTree>
    <p:extLst>
      <p:ext uri="{BB962C8B-B14F-4D97-AF65-F5344CB8AC3E}">
        <p14:creationId xmlns:p14="http://schemas.microsoft.com/office/powerpoint/2010/main" val="3843752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问题描述</a:t>
            </a:r>
            <a:endParaRPr lang="zh-CN" altLang="en-US" dirty="0"/>
          </a:p>
        </p:txBody>
      </p:sp>
      <p:sp>
        <p:nvSpPr>
          <p:cNvPr id="3" name="内容占位符 2"/>
          <p:cNvSpPr>
            <a:spLocks noGrp="1"/>
          </p:cNvSpPr>
          <p:nvPr>
            <p:ph sz="quarter" idx="13"/>
          </p:nvPr>
        </p:nvSpPr>
        <p:spPr>
          <a:xfrm>
            <a:off x="514351" y="1612586"/>
            <a:ext cx="8100839" cy="3530645"/>
          </a:xfrm>
        </p:spPr>
        <p:txBody>
          <a:bodyPr>
            <a:noAutofit/>
          </a:bodyPr>
          <a:lstStyle/>
          <a:p>
            <a:r>
              <a:rPr lang="zh-CN" altLang="zh-CN" dirty="0"/>
              <a:t>许多</a:t>
            </a:r>
            <a:r>
              <a:rPr lang="zh-CN" altLang="zh-CN" dirty="0" smtClean="0"/>
              <a:t>大学生</a:t>
            </a:r>
            <a:r>
              <a:rPr lang="zh-CN" altLang="en-US" dirty="0" smtClean="0"/>
              <a:t>需要一个渠道来买卖</a:t>
            </a:r>
            <a:r>
              <a:rPr lang="zh-CN" altLang="en-US" dirty="0" smtClean="0"/>
              <a:t>经济实惠的</a:t>
            </a:r>
            <a:r>
              <a:rPr lang="zh-CN" altLang="zh-CN" dirty="0" smtClean="0"/>
              <a:t>二手</a:t>
            </a:r>
            <a:r>
              <a:rPr lang="zh-CN" altLang="zh-CN" dirty="0"/>
              <a:t>商品；大家也需要一个关于购物的交流平台，分享各自的购物体验。大学生需要有这么一款可以满足以下几点的</a:t>
            </a:r>
            <a:r>
              <a:rPr lang="en-US" altLang="zh-CN" dirty="0"/>
              <a:t>app</a:t>
            </a:r>
            <a:r>
              <a:rPr lang="zh-CN" altLang="zh-CN" dirty="0"/>
              <a:t>： </a:t>
            </a:r>
          </a:p>
          <a:p>
            <a:r>
              <a:rPr lang="en-US" altLang="zh-CN" dirty="0"/>
              <a:t>1. </a:t>
            </a:r>
            <a:r>
              <a:rPr lang="zh-CN" altLang="zh-CN" dirty="0"/>
              <a:t>通过该</a:t>
            </a:r>
            <a:r>
              <a:rPr lang="en-US" altLang="zh-CN" dirty="0"/>
              <a:t>app</a:t>
            </a:r>
            <a:r>
              <a:rPr lang="zh-CN" altLang="zh-CN" dirty="0"/>
              <a:t>大学生可以交流关于购物的体验和想法。</a:t>
            </a:r>
          </a:p>
          <a:p>
            <a:r>
              <a:rPr lang="en-US" altLang="zh-CN" dirty="0"/>
              <a:t>2. </a:t>
            </a:r>
            <a:r>
              <a:rPr lang="zh-CN" altLang="zh-CN" dirty="0"/>
              <a:t>该</a:t>
            </a:r>
            <a:r>
              <a:rPr lang="en-US" altLang="zh-CN" dirty="0"/>
              <a:t>app</a:t>
            </a:r>
            <a:r>
              <a:rPr lang="zh-CN" altLang="zh-CN" dirty="0"/>
              <a:t>提供校内二手商品出售广告功能，学生可以把自己不需要的但是能用的东西的信息展示出来（比如旧自行车、笔记本电脑、教材等等），方便需要的学生前来询问。 </a:t>
            </a:r>
          </a:p>
          <a:p>
            <a:r>
              <a:rPr lang="en-US" altLang="zh-CN" dirty="0"/>
              <a:t>3. </a:t>
            </a:r>
            <a:r>
              <a:rPr lang="zh-CN" altLang="zh-CN" dirty="0"/>
              <a:t>学生可以通过该</a:t>
            </a:r>
            <a:r>
              <a:rPr lang="en-US" altLang="zh-CN" dirty="0"/>
              <a:t>app</a:t>
            </a:r>
            <a:r>
              <a:rPr lang="zh-CN" altLang="zh-CN" dirty="0"/>
              <a:t>求购二手商品，一方面满足购买者对产品经济性的需求，一方面帮助出售者发现自己不再需要的东西并将其变现。</a:t>
            </a:r>
          </a:p>
          <a:p>
            <a:endParaRPr lang="zh-CN" altLang="en-US" dirty="0"/>
          </a:p>
        </p:txBody>
      </p:sp>
    </p:spTree>
    <p:extLst>
      <p:ext uri="{BB962C8B-B14F-4D97-AF65-F5344CB8AC3E}">
        <p14:creationId xmlns:p14="http://schemas.microsoft.com/office/powerpoint/2010/main" val="3517471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业务需求</a:t>
            </a:r>
            <a:endParaRPr lang="zh-CN" altLang="en-US" dirty="0"/>
          </a:p>
        </p:txBody>
      </p:sp>
      <p:sp>
        <p:nvSpPr>
          <p:cNvPr id="3" name="内容占位符 2"/>
          <p:cNvSpPr>
            <a:spLocks noGrp="1"/>
          </p:cNvSpPr>
          <p:nvPr>
            <p:ph sz="quarter" idx="13"/>
          </p:nvPr>
        </p:nvSpPr>
        <p:spPr>
          <a:xfrm>
            <a:off x="514349" y="2063396"/>
            <a:ext cx="7797663" cy="3311189"/>
          </a:xfrm>
        </p:spPr>
        <p:txBody>
          <a:bodyPr/>
          <a:lstStyle/>
          <a:p>
            <a:r>
              <a:rPr lang="zh-CN" altLang="zh-CN" dirty="0" smtClean="0"/>
              <a:t>促进</a:t>
            </a:r>
            <a:r>
              <a:rPr lang="zh-CN" altLang="en-US" dirty="0" smtClean="0"/>
              <a:t>大学生</a:t>
            </a:r>
            <a:r>
              <a:rPr lang="zh-CN" altLang="zh-CN" dirty="0" smtClean="0"/>
              <a:t>消费</a:t>
            </a:r>
            <a:r>
              <a:rPr lang="zh-CN" altLang="zh-CN" dirty="0"/>
              <a:t>体验交流</a:t>
            </a:r>
            <a:r>
              <a:rPr lang="zh-CN" altLang="zh-CN" dirty="0" smtClean="0"/>
              <a:t>共享</a:t>
            </a:r>
            <a:endParaRPr lang="en-US" altLang="zh-CN" dirty="0" smtClean="0"/>
          </a:p>
          <a:p>
            <a:r>
              <a:rPr lang="zh-CN" altLang="zh-CN" dirty="0" smtClean="0"/>
              <a:t>拓宽</a:t>
            </a:r>
            <a:r>
              <a:rPr lang="zh-CN" altLang="en-US" dirty="0" smtClean="0"/>
              <a:t>大学生的</a:t>
            </a:r>
            <a:r>
              <a:rPr lang="zh-CN" altLang="zh-CN" dirty="0" smtClean="0"/>
              <a:t>二手</a:t>
            </a:r>
            <a:r>
              <a:rPr lang="zh-CN" altLang="zh-CN" dirty="0"/>
              <a:t>物品出售</a:t>
            </a:r>
            <a:r>
              <a:rPr lang="zh-CN" altLang="zh-CN" dirty="0" smtClean="0"/>
              <a:t>渠道</a:t>
            </a:r>
            <a:endParaRPr lang="en-US" altLang="zh-CN" dirty="0" smtClean="0"/>
          </a:p>
          <a:p>
            <a:r>
              <a:rPr lang="zh-CN" altLang="zh-CN" dirty="0" smtClean="0"/>
              <a:t>方便</a:t>
            </a:r>
            <a:r>
              <a:rPr lang="zh-CN" altLang="en-US" dirty="0" smtClean="0"/>
              <a:t>大学生的</a:t>
            </a:r>
            <a:r>
              <a:rPr lang="zh-CN" altLang="zh-CN" dirty="0" smtClean="0"/>
              <a:t>二手</a:t>
            </a:r>
            <a:r>
              <a:rPr lang="zh-CN" altLang="zh-CN" dirty="0"/>
              <a:t>物品购买。</a:t>
            </a:r>
            <a:endParaRPr lang="zh-CN" altLang="en-US" dirty="0"/>
          </a:p>
        </p:txBody>
      </p:sp>
    </p:spTree>
    <p:extLst>
      <p:ext uri="{BB962C8B-B14F-4D97-AF65-F5344CB8AC3E}">
        <p14:creationId xmlns:p14="http://schemas.microsoft.com/office/powerpoint/2010/main" val="180852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目标分析</a:t>
            </a:r>
            <a:endParaRPr lang="zh-CN" altLang="en-US" dirty="0"/>
          </a:p>
        </p:txBody>
      </p:sp>
      <p:sp>
        <p:nvSpPr>
          <p:cNvPr id="3" name="内容占位符 2"/>
          <p:cNvSpPr>
            <a:spLocks noGrp="1"/>
          </p:cNvSpPr>
          <p:nvPr>
            <p:ph sz="quarter" idx="13"/>
          </p:nvPr>
        </p:nvSpPr>
        <p:spPr>
          <a:xfrm>
            <a:off x="514349" y="2063396"/>
            <a:ext cx="7797663" cy="3311189"/>
          </a:xfrm>
        </p:spPr>
        <p:txBody>
          <a:bodyPr>
            <a:normAutofit/>
          </a:bodyPr>
          <a:lstStyle/>
          <a:p>
            <a:r>
              <a:rPr lang="zh-CN" altLang="en-US" dirty="0" smtClean="0"/>
              <a:t>分析系统要达成什么目标</a:t>
            </a:r>
            <a:endParaRPr lang="en-US" altLang="zh-CN" dirty="0" smtClean="0"/>
          </a:p>
          <a:p>
            <a:r>
              <a:rPr lang="zh-CN" altLang="en-US" dirty="0" smtClean="0"/>
              <a:t>为了达成这些目标，需要达成什么子目标</a:t>
            </a:r>
            <a:endParaRPr lang="en-US" altLang="zh-CN" dirty="0" smtClean="0"/>
          </a:p>
          <a:p>
            <a:r>
              <a:rPr lang="zh-CN" altLang="en-US" dirty="0" smtClean="0"/>
              <a:t>为了达成这些目标，需要提供什么操作（功能）</a:t>
            </a:r>
            <a:endParaRPr lang="en-US" altLang="zh-CN" dirty="0" smtClean="0"/>
          </a:p>
          <a:p>
            <a:r>
              <a:rPr lang="zh-CN" altLang="en-US" dirty="0" smtClean="0"/>
              <a:t>为了达成这些目标，需要什么主体的参与</a:t>
            </a:r>
            <a:endParaRPr lang="en-US" altLang="zh-CN" dirty="0" smtClean="0"/>
          </a:p>
          <a:p>
            <a:r>
              <a:rPr lang="zh-CN" altLang="en-US" dirty="0" smtClean="0"/>
              <a:t>产生需求“底线”</a:t>
            </a:r>
            <a:r>
              <a:rPr lang="zh-CN" altLang="en-US" dirty="0"/>
              <a:t>：</a:t>
            </a:r>
            <a:r>
              <a:rPr lang="zh-CN" altLang="en-US" dirty="0" smtClean="0"/>
              <a:t>三</a:t>
            </a:r>
            <a:r>
              <a:rPr lang="zh-CN" altLang="en-US" dirty="0"/>
              <a:t>个模块</a:t>
            </a:r>
            <a:r>
              <a:rPr lang="zh-CN" altLang="en-US" dirty="0" smtClean="0"/>
              <a:t>：买、卖、论坛</a:t>
            </a:r>
            <a:endParaRPr lang="zh-CN" altLang="en-US" dirty="0"/>
          </a:p>
          <a:p>
            <a:endParaRPr lang="en-US" altLang="zh-CN" dirty="0" smtClean="0"/>
          </a:p>
        </p:txBody>
      </p:sp>
    </p:spTree>
    <p:extLst>
      <p:ext uri="{BB962C8B-B14F-4D97-AF65-F5344CB8AC3E}">
        <p14:creationId xmlns:p14="http://schemas.microsoft.com/office/powerpoint/2010/main" val="98412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987646"/>
          </a:xfrm>
          <a:prstGeom prst="rect">
            <a:avLst/>
          </a:prstGeom>
        </p:spPr>
      </p:pic>
    </p:spTree>
    <p:extLst>
      <p:ext uri="{BB962C8B-B14F-4D97-AF65-F5344CB8AC3E}">
        <p14:creationId xmlns:p14="http://schemas.microsoft.com/office/powerpoint/2010/main" val="632891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TM04033927[[fn=主要事件]]</Template>
  <TotalTime>923</TotalTime>
  <Words>4015</Words>
  <Application>Microsoft Office PowerPoint</Application>
  <PresentationFormat>全屏显示(4:3)</PresentationFormat>
  <Paragraphs>252</Paragraphs>
  <Slides>34</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宋体</vt:lpstr>
      <vt:lpstr>Arial</vt:lpstr>
      <vt:lpstr>Calibri</vt:lpstr>
      <vt:lpstr>Impact</vt:lpstr>
      <vt:lpstr>主要事件</vt:lpstr>
      <vt:lpstr>44组    南小二系统</vt:lpstr>
      <vt:lpstr>人员分工</vt:lpstr>
      <vt:lpstr>工作原则：高效无痛</vt:lpstr>
      <vt:lpstr>工作原则：8 HOURs before ddl</vt:lpstr>
      <vt:lpstr>工作流程</vt:lpstr>
      <vt:lpstr>问题描述</vt:lpstr>
      <vt:lpstr>业务需求</vt:lpstr>
      <vt:lpstr>目标分析</vt:lpstr>
      <vt:lpstr>PowerPoint 演示文稿</vt:lpstr>
      <vt:lpstr>PowerPoint 演示文稿</vt:lpstr>
      <vt:lpstr>PowerPoint 演示文稿</vt:lpstr>
      <vt:lpstr>需求获取方法</vt:lpstr>
      <vt:lpstr>做一件好用的产品 两件最重要的事</vt:lpstr>
      <vt:lpstr>发现需求</vt:lpstr>
      <vt:lpstr>发现需求</vt:lpstr>
      <vt:lpstr>发现需求</vt:lpstr>
      <vt:lpstr>发现需求：观察联想</vt:lpstr>
      <vt:lpstr>发现需求：观察联想</vt:lpstr>
      <vt:lpstr>发现需求：组合</vt:lpstr>
      <vt:lpstr>发现需求：组合</vt:lpstr>
      <vt:lpstr>发现需求：需求复用</vt:lpstr>
      <vt:lpstr>发现需求：需求复用</vt:lpstr>
      <vt:lpstr>发现需求：需求复用</vt:lpstr>
      <vt:lpstr>舍弃需求</vt:lpstr>
      <vt:lpstr>舍弃需求：避免理想主义</vt:lpstr>
      <vt:lpstr>舍弃需求：看似有用的需求</vt:lpstr>
      <vt:lpstr>舍弃需求：我们舍弃的需求</vt:lpstr>
      <vt:lpstr>原型</vt:lpstr>
      <vt:lpstr>分析模型</vt:lpstr>
      <vt:lpstr>难点</vt:lpstr>
      <vt:lpstr>成功之处</vt:lpstr>
      <vt:lpstr>原因分析</vt:lpstr>
      <vt:lpstr>不足之处</vt:lpstr>
      <vt:lpstr>THX!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NBALALA</dc:title>
  <dc:creator>sy L</dc:creator>
  <cp:lastModifiedBy>丁霄汉</cp:lastModifiedBy>
  <cp:revision>66</cp:revision>
  <dcterms:created xsi:type="dcterms:W3CDTF">2015-06-16T18:08:11Z</dcterms:created>
  <dcterms:modified xsi:type="dcterms:W3CDTF">2015-11-18T13:50:15Z</dcterms:modified>
</cp:coreProperties>
</file>