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9" r:id="rId2"/>
    <p:sldId id="260" r:id="rId3"/>
    <p:sldId id="261" r:id="rId4"/>
    <p:sldId id="258"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2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imbiat\Documents\project\QUESTION%201.1%20Visualization.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imbiat\Documents\project\q1%20visualization.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imbiat\Documents\project\updated.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imbiat\Documents\project\difference.csv"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[QUESTION 1.1 Visualization.xlsx]Sheet1!PivotTable3</c:name>
    <c:fmtId val="14"/>
  </c:pivotSource>
  <c:chart>
    <c:title>
      <c:tx>
        <c:rich>
          <a:bodyPr rot="0" spcFirstLastPara="1" vertOverflow="ellipsis" vert="horz" wrap="square" anchor="ctr" anchorCtr="1"/>
          <a:lstStyle/>
          <a:p>
            <a:pPr algn="r">
              <a:defRPr sz="1600" b="1" i="0" u="none" strike="noStrike" kern="1200" spc="100" baseline="0">
                <a:solidFill>
                  <a:schemeClr val="accent2">
                    <a:lumMod val="60000"/>
                    <a:lumOff val="40000"/>
                  </a:schemeClr>
                </a:solidFill>
                <a:effectLst>
                  <a:outerShdw blurRad="50800" dist="38100" dir="5400000" algn="t" rotWithShape="0">
                    <a:prstClr val="black">
                      <a:alpha val="40000"/>
                    </a:prstClr>
                  </a:outerShdw>
                </a:effectLst>
                <a:latin typeface="+mn-lt"/>
                <a:ea typeface="+mn-ea"/>
                <a:cs typeface="+mn-cs"/>
              </a:defRPr>
            </a:pPr>
            <a:r>
              <a:rPr lang="en-US" dirty="0" smtClean="0">
                <a:solidFill>
                  <a:schemeClr val="accent2">
                    <a:lumMod val="60000"/>
                    <a:lumOff val="40000"/>
                  </a:schemeClr>
                </a:solidFill>
              </a:rPr>
              <a:t>Total</a:t>
            </a:r>
            <a:r>
              <a:rPr lang="en-US" baseline="0" dirty="0" smtClean="0">
                <a:solidFill>
                  <a:schemeClr val="accent2">
                    <a:lumMod val="60000"/>
                    <a:lumOff val="40000"/>
                  </a:schemeClr>
                </a:solidFill>
              </a:rPr>
              <a:t> rental order for movies in the family category</a:t>
            </a:r>
            <a:endParaRPr lang="en-US" dirty="0">
              <a:solidFill>
                <a:schemeClr val="accent2">
                  <a:lumMod val="60000"/>
                  <a:lumOff val="40000"/>
                </a:schemeClr>
              </a:solidFill>
            </a:endParaRPr>
          </a:p>
        </c:rich>
      </c:tx>
      <c:layout>
        <c:manualLayout>
          <c:xMode val="edge"/>
          <c:yMode val="edge"/>
          <c:x val="0.43287634172265144"/>
          <c:y val="2.2217436197276837E-2"/>
        </c:manualLayout>
      </c:layout>
      <c:overlay val="0"/>
      <c:spPr>
        <a:noFill/>
        <a:ln>
          <a:noFill/>
        </a:ln>
        <a:effectLst/>
      </c:spPr>
      <c:txPr>
        <a:bodyPr rot="0" spcFirstLastPara="1" vertOverflow="ellipsis" vert="horz" wrap="square" anchor="ctr" anchorCtr="1"/>
        <a:lstStyle/>
        <a:p>
          <a:pPr algn="r">
            <a:defRPr sz="1600" b="1" i="0" u="none" strike="noStrike" kern="1200" spc="100" baseline="0">
              <a:solidFill>
                <a:schemeClr val="accent2">
                  <a:lumMod val="60000"/>
                  <a:lumOff val="40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1-BF0B-43F6-BA65-5E58A4B48FE4}"/>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3-BF0B-43F6-BA65-5E58A4B48FE4}"/>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5-BF0B-43F6-BA65-5E58A4B48FE4}"/>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7-BF0B-43F6-BA65-5E58A4B48FE4}"/>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9-BF0B-43F6-BA65-5E58A4B48FE4}"/>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B-BF0B-43F6-BA65-5E58A4B48FE4}"/>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1"/>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15:layout/>
              </c:ext>
            </c:extLst>
          </c:dLbls>
          <c:cat>
            <c:strRef>
              <c:f>Sheet1!$A$4:$A$10</c:f>
              <c:strCache>
                <c:ptCount val="6"/>
                <c:pt idx="0">
                  <c:v>Animation</c:v>
                </c:pt>
                <c:pt idx="1">
                  <c:v>Children</c:v>
                </c:pt>
                <c:pt idx="2">
                  <c:v>Classics</c:v>
                </c:pt>
                <c:pt idx="3">
                  <c:v>Comedy</c:v>
                </c:pt>
                <c:pt idx="4">
                  <c:v>Family</c:v>
                </c:pt>
                <c:pt idx="5">
                  <c:v>Music</c:v>
                </c:pt>
              </c:strCache>
            </c:strRef>
          </c:cat>
          <c:val>
            <c:numRef>
              <c:f>Sheet1!$B$4:$B$10</c:f>
              <c:numCache>
                <c:formatCode>General</c:formatCode>
                <c:ptCount val="6"/>
                <c:pt idx="0">
                  <c:v>1166</c:v>
                </c:pt>
                <c:pt idx="1">
                  <c:v>945</c:v>
                </c:pt>
                <c:pt idx="2">
                  <c:v>939</c:v>
                </c:pt>
                <c:pt idx="3">
                  <c:v>941</c:v>
                </c:pt>
                <c:pt idx="4">
                  <c:v>1096</c:v>
                </c:pt>
                <c:pt idx="5">
                  <c:v>830</c:v>
                </c:pt>
              </c:numCache>
            </c:numRef>
          </c:val>
          <c:extLst>
            <c:ext xmlns:c16="http://schemas.microsoft.com/office/drawing/2014/chart" uri="{C3380CC4-5D6E-409C-BE32-E72D297353CC}">
              <c16:uniqueId val="{0000000C-BF0B-43F6-BA65-5E58A4B48FE4}"/>
            </c:ext>
          </c:extLst>
        </c:ser>
        <c:dLbls>
          <c:showLegendKey val="0"/>
          <c:showVal val="1"/>
          <c:showCatName val="1"/>
          <c:showSerName val="0"/>
          <c:showPercent val="0"/>
          <c:showBubbleSize val="0"/>
          <c:showLeaderLines val="1"/>
        </c:dLbls>
      </c:pie3DChart>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[q1 visualization.xlsx]Sheet2!PivotTable1</c:name>
    <c:fmtId val="1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smtClean="0"/>
              <a:t>Rental</a:t>
            </a:r>
            <a:r>
              <a:rPr lang="en-US" baseline="0" dirty="0" smtClean="0"/>
              <a:t> Orders comparison between store 1 and 2</a:t>
            </a:r>
            <a:endParaRPr lang="en-US"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pivotFmt>
      <c:pivotFmt>
        <c:idx val="1"/>
        <c:spPr>
          <a:solidFill>
            <a:schemeClr val="accent1"/>
          </a:solidFill>
          <a:ln>
            <a:noFill/>
          </a:ln>
          <a:effectLst/>
          <a:sp3d/>
        </c:spPr>
        <c:marker>
          <c:symbol val="none"/>
        </c:marker>
      </c:pivotFmt>
      <c:pivotFmt>
        <c:idx val="2"/>
        <c:spPr>
          <a:solidFill>
            <a:schemeClr val="accent1"/>
          </a:solidFill>
          <a:ln>
            <a:noFill/>
          </a:ln>
          <a:effectLst/>
          <a:sp3d/>
        </c:spPr>
        <c:marker>
          <c:symbol val="none"/>
        </c:marker>
      </c:pivotFmt>
      <c:pivotFmt>
        <c:idx val="3"/>
        <c:spPr>
          <a:solidFill>
            <a:schemeClr val="accent1"/>
          </a:solidFill>
          <a:ln>
            <a:noFill/>
          </a:ln>
          <a:effectLst/>
          <a:sp3d/>
        </c:spPr>
        <c:marker>
          <c:symbol val="none"/>
        </c:marker>
      </c:pivotFmt>
      <c:pivotFmt>
        <c:idx val="4"/>
        <c:spPr>
          <a:solidFill>
            <a:schemeClr val="accent1"/>
          </a:solidFill>
          <a:ln>
            <a:noFill/>
          </a:ln>
          <a:effectLst/>
          <a:sp3d/>
        </c:spPr>
        <c:marker>
          <c:symbol val="none"/>
        </c:marker>
      </c:pivotFmt>
      <c:pivotFmt>
        <c:idx val="5"/>
        <c:spPr>
          <a:solidFill>
            <a:schemeClr val="accent1"/>
          </a:solidFill>
          <a:ln>
            <a:noFill/>
          </a:ln>
          <a:effectLst/>
          <a:sp3d/>
        </c:spPr>
        <c:marker>
          <c:symbol val="none"/>
        </c:marker>
      </c:pivotFmt>
      <c:pivotFmt>
        <c:idx val="6"/>
        <c:spPr>
          <a:solidFill>
            <a:schemeClr val="accent1"/>
          </a:solidFill>
          <a:ln>
            <a:noFill/>
          </a:ln>
          <a:effectLst/>
          <a:sp3d/>
        </c:spPr>
        <c:marker>
          <c:symbol val="none"/>
        </c:marker>
      </c:pivotFmt>
      <c:pivotFmt>
        <c:idx val="7"/>
        <c:spPr>
          <a:solidFill>
            <a:schemeClr val="accent1"/>
          </a:solidFill>
          <a:ln>
            <a:noFill/>
          </a:ln>
          <a:effectLst/>
          <a:sp3d/>
        </c:spPr>
        <c:marker>
          <c:symbol val="none"/>
        </c:marker>
      </c:pivotFmt>
      <c:pivotFmt>
        <c:idx val="8"/>
        <c:spPr>
          <a:solidFill>
            <a:schemeClr val="accent1"/>
          </a:solidFill>
          <a:ln>
            <a:noFill/>
          </a:ln>
          <a:effectLst/>
          <a:sp3d/>
        </c:spPr>
        <c:marker>
          <c:symbol val="none"/>
        </c:marker>
      </c:pivotFmt>
      <c:pivotFmt>
        <c:idx val="9"/>
        <c:spPr>
          <a:solidFill>
            <a:schemeClr val="accent1"/>
          </a:solidFill>
          <a:ln>
            <a:noFill/>
          </a:ln>
          <a:effectLst/>
          <a:sp3d/>
        </c:spPr>
        <c:marker>
          <c:symbol val="none"/>
        </c:marker>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9.7641219212883365E-2"/>
          <c:y val="0.21070391560414117"/>
          <c:w val="0.83813085699443868"/>
          <c:h val="0.5501722569030072"/>
        </c:manualLayout>
      </c:layout>
      <c:bar3DChart>
        <c:barDir val="col"/>
        <c:grouping val="clustered"/>
        <c:varyColors val="0"/>
        <c:ser>
          <c:idx val="0"/>
          <c:order val="0"/>
          <c:tx>
            <c:strRef>
              <c:f>Sheet2!$B$3:$B$4</c:f>
              <c:strCache>
                <c:ptCount val="1"/>
                <c:pt idx="0">
                  <c:v>1</c:v>
                </c:pt>
              </c:strCache>
            </c:strRef>
          </c:tx>
          <c:spPr>
            <a:solidFill>
              <a:schemeClr val="accent1"/>
            </a:solidFill>
            <a:ln>
              <a:noFill/>
            </a:ln>
            <a:effectLst/>
            <a:sp3d/>
          </c:spPr>
          <c:invertIfNegative val="0"/>
          <c:cat>
            <c:multiLvlStrRef>
              <c:f>Sheet2!$A$5:$A$12</c:f>
              <c:multiLvlStrCache>
                <c:ptCount val="5"/>
                <c:lvl>
                  <c:pt idx="0">
                    <c:v>5</c:v>
                  </c:pt>
                  <c:pt idx="1">
                    <c:v>6</c:v>
                  </c:pt>
                  <c:pt idx="2">
                    <c:v>7</c:v>
                  </c:pt>
                  <c:pt idx="3">
                    <c:v>8</c:v>
                  </c:pt>
                  <c:pt idx="4">
                    <c:v>2</c:v>
                  </c:pt>
                </c:lvl>
                <c:lvl>
                  <c:pt idx="0">
                    <c:v>2005</c:v>
                  </c:pt>
                  <c:pt idx="4">
                    <c:v>2006</c:v>
                  </c:pt>
                </c:lvl>
              </c:multiLvlStrCache>
            </c:multiLvlStrRef>
          </c:cat>
          <c:val>
            <c:numRef>
              <c:f>Sheet2!$B$5:$B$12</c:f>
              <c:numCache>
                <c:formatCode>General</c:formatCode>
                <c:ptCount val="5"/>
                <c:pt idx="0">
                  <c:v>558</c:v>
                </c:pt>
                <c:pt idx="1">
                  <c:v>1163</c:v>
                </c:pt>
                <c:pt idx="2">
                  <c:v>3342</c:v>
                </c:pt>
                <c:pt idx="3">
                  <c:v>2892</c:v>
                </c:pt>
                <c:pt idx="4">
                  <c:v>85</c:v>
                </c:pt>
              </c:numCache>
            </c:numRef>
          </c:val>
          <c:extLst>
            <c:ext xmlns:c16="http://schemas.microsoft.com/office/drawing/2014/chart" uri="{C3380CC4-5D6E-409C-BE32-E72D297353CC}">
              <c16:uniqueId val="{00000000-91FB-4ECB-9CF2-4CCD18BC9565}"/>
            </c:ext>
          </c:extLst>
        </c:ser>
        <c:ser>
          <c:idx val="1"/>
          <c:order val="1"/>
          <c:tx>
            <c:strRef>
              <c:f>Sheet2!$C$3:$C$4</c:f>
              <c:strCache>
                <c:ptCount val="1"/>
                <c:pt idx="0">
                  <c:v>2</c:v>
                </c:pt>
              </c:strCache>
            </c:strRef>
          </c:tx>
          <c:spPr>
            <a:solidFill>
              <a:schemeClr val="accent2"/>
            </a:solidFill>
            <a:ln>
              <a:noFill/>
            </a:ln>
            <a:effectLst/>
            <a:sp3d/>
          </c:spPr>
          <c:invertIfNegative val="0"/>
          <c:cat>
            <c:multiLvlStrRef>
              <c:f>Sheet2!$A$5:$A$12</c:f>
              <c:multiLvlStrCache>
                <c:ptCount val="5"/>
                <c:lvl>
                  <c:pt idx="0">
                    <c:v>5</c:v>
                  </c:pt>
                  <c:pt idx="1">
                    <c:v>6</c:v>
                  </c:pt>
                  <c:pt idx="2">
                    <c:v>7</c:v>
                  </c:pt>
                  <c:pt idx="3">
                    <c:v>8</c:v>
                  </c:pt>
                  <c:pt idx="4">
                    <c:v>2</c:v>
                  </c:pt>
                </c:lvl>
                <c:lvl>
                  <c:pt idx="0">
                    <c:v>2005</c:v>
                  </c:pt>
                  <c:pt idx="4">
                    <c:v>2006</c:v>
                  </c:pt>
                </c:lvl>
              </c:multiLvlStrCache>
            </c:multiLvlStrRef>
          </c:cat>
          <c:val>
            <c:numRef>
              <c:f>Sheet2!$C$5:$C$12</c:f>
              <c:numCache>
                <c:formatCode>General</c:formatCode>
                <c:ptCount val="5"/>
                <c:pt idx="0">
                  <c:v>598</c:v>
                </c:pt>
                <c:pt idx="1">
                  <c:v>1148</c:v>
                </c:pt>
                <c:pt idx="2">
                  <c:v>3367</c:v>
                </c:pt>
                <c:pt idx="3">
                  <c:v>2794</c:v>
                </c:pt>
                <c:pt idx="4">
                  <c:v>97</c:v>
                </c:pt>
              </c:numCache>
            </c:numRef>
          </c:val>
          <c:extLst>
            <c:ext xmlns:c16="http://schemas.microsoft.com/office/drawing/2014/chart" uri="{C3380CC4-5D6E-409C-BE32-E72D297353CC}">
              <c16:uniqueId val="{00000001-91FB-4ECB-9CF2-4CCD18BC9565}"/>
            </c:ext>
          </c:extLst>
        </c:ser>
        <c:dLbls>
          <c:showLegendKey val="0"/>
          <c:showVal val="0"/>
          <c:showCatName val="0"/>
          <c:showSerName val="0"/>
          <c:showPercent val="0"/>
          <c:showBubbleSize val="0"/>
        </c:dLbls>
        <c:gapWidth val="150"/>
        <c:shape val="box"/>
        <c:axId val="181273951"/>
        <c:axId val="174386015"/>
        <c:axId val="0"/>
      </c:bar3DChart>
      <c:catAx>
        <c:axId val="18127395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smtClean="0"/>
                  <a:t>Rental</a:t>
                </a:r>
                <a:r>
                  <a:rPr lang="en-US" baseline="0" dirty="0" smtClean="0"/>
                  <a:t> Year  &amp; Rental Month </a:t>
                </a:r>
                <a:endParaRPr lang="en-US" dirty="0"/>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386015"/>
        <c:crosses val="autoZero"/>
        <c:auto val="1"/>
        <c:lblAlgn val="ctr"/>
        <c:lblOffset val="100"/>
        <c:noMultiLvlLbl val="0"/>
      </c:catAx>
      <c:valAx>
        <c:axId val="174386015"/>
        <c:scaling>
          <c:orientation val="minMax"/>
        </c:scaling>
        <c:delete val="0"/>
        <c:axPos val="l"/>
        <c:majorGridlines>
          <c:spPr>
            <a:ln w="9525" cap="flat" cmpd="sng" algn="ctr">
              <a:solidFill>
                <a:schemeClr val="accent2">
                  <a:lumMod val="40000"/>
                  <a:lumOff val="60000"/>
                </a:schemeClr>
              </a:solidFill>
              <a:round/>
            </a:ln>
            <a:effectLst/>
          </c:spPr>
        </c:majorGridlines>
        <c:title>
          <c:tx>
            <c:rich>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100" baseline="0" dirty="0" smtClean="0"/>
                  <a:t> </a:t>
                </a:r>
                <a:r>
                  <a:rPr lang="en-US" sz="1100" baseline="0" dirty="0" err="1" smtClean="0"/>
                  <a:t>Rental_count</a:t>
                </a:r>
                <a:endParaRPr lang="en-US" sz="1100" dirty="0"/>
              </a:p>
            </c:rich>
          </c:tx>
          <c:layout/>
          <c:overlay val="0"/>
          <c:spPr>
            <a:noFill/>
            <a:ln>
              <a:noFill/>
            </a:ln>
            <a:effectLst/>
          </c:spPr>
          <c:txPr>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273951"/>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[updated.csv]Sheet1!PivotTable5</c:name>
    <c:fmtId val="4"/>
  </c:pivotSource>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s>
    <c:plotArea>
      <c:layout>
        <c:manualLayout>
          <c:layoutTarget val="inner"/>
          <c:xMode val="edge"/>
          <c:yMode val="edge"/>
          <c:x val="0.10722627895530372"/>
          <c:y val="8.657990870511495E-2"/>
          <c:w val="0.66407336323140187"/>
          <c:h val="0.80847921651855936"/>
        </c:manualLayout>
      </c:layout>
      <c:barChart>
        <c:barDir val="col"/>
        <c:grouping val="clustered"/>
        <c:varyColors val="0"/>
        <c:ser>
          <c:idx val="0"/>
          <c:order val="0"/>
          <c:tx>
            <c:strRef>
              <c:f>Sheet1!$B$3:$B$4</c:f>
              <c:strCache>
                <c:ptCount val="1"/>
                <c:pt idx="0">
                  <c:v>Clara Shaw</c:v>
                </c:pt>
              </c:strCache>
            </c:strRef>
          </c:tx>
          <c:spPr>
            <a:solidFill>
              <a:schemeClr val="accent1"/>
            </a:solidFill>
            <a:ln>
              <a:noFill/>
            </a:ln>
            <a:effectLst/>
          </c:spPr>
          <c:invertIfNegative val="0"/>
          <c:cat>
            <c:strRef>
              <c:f>Sheet1!$A$5:$A$9</c:f>
              <c:strCache>
                <c:ptCount val="4"/>
                <c:pt idx="0">
                  <c:v>Feb</c:v>
                </c:pt>
                <c:pt idx="1">
                  <c:v>Mar</c:v>
                </c:pt>
                <c:pt idx="2">
                  <c:v>Apr</c:v>
                </c:pt>
                <c:pt idx="3">
                  <c:v>May</c:v>
                </c:pt>
              </c:strCache>
            </c:strRef>
          </c:cat>
          <c:val>
            <c:numRef>
              <c:f>Sheet1!$B$5:$B$9</c:f>
              <c:numCache>
                <c:formatCode>General</c:formatCode>
                <c:ptCount val="4"/>
                <c:pt idx="0">
                  <c:v>22.94</c:v>
                </c:pt>
                <c:pt idx="1">
                  <c:v>72.84</c:v>
                </c:pt>
                <c:pt idx="2">
                  <c:v>93.82</c:v>
                </c:pt>
              </c:numCache>
            </c:numRef>
          </c:val>
          <c:extLst>
            <c:ext xmlns:c16="http://schemas.microsoft.com/office/drawing/2014/chart" uri="{C3380CC4-5D6E-409C-BE32-E72D297353CC}">
              <c16:uniqueId val="{00000000-2007-47F4-B293-AD1DD9864CC8}"/>
            </c:ext>
          </c:extLst>
        </c:ser>
        <c:ser>
          <c:idx val="1"/>
          <c:order val="1"/>
          <c:tx>
            <c:strRef>
              <c:f>Sheet1!$C$3:$C$4</c:f>
              <c:strCache>
                <c:ptCount val="1"/>
                <c:pt idx="0">
                  <c:v>Eleanor Hunt</c:v>
                </c:pt>
              </c:strCache>
            </c:strRef>
          </c:tx>
          <c:spPr>
            <a:solidFill>
              <a:schemeClr val="accent2"/>
            </a:solidFill>
            <a:ln>
              <a:noFill/>
            </a:ln>
            <a:effectLst/>
          </c:spPr>
          <c:invertIfNegative val="0"/>
          <c:cat>
            <c:strRef>
              <c:f>Sheet1!$A$5:$A$9</c:f>
              <c:strCache>
                <c:ptCount val="4"/>
                <c:pt idx="0">
                  <c:v>Feb</c:v>
                </c:pt>
                <c:pt idx="1">
                  <c:v>Mar</c:v>
                </c:pt>
                <c:pt idx="2">
                  <c:v>Apr</c:v>
                </c:pt>
                <c:pt idx="3">
                  <c:v>May</c:v>
                </c:pt>
              </c:strCache>
            </c:strRef>
          </c:cat>
          <c:val>
            <c:numRef>
              <c:f>Sheet1!$C$5:$C$9</c:f>
              <c:numCache>
                <c:formatCode>General</c:formatCode>
                <c:ptCount val="4"/>
                <c:pt idx="0">
                  <c:v>22.95</c:v>
                </c:pt>
                <c:pt idx="1">
                  <c:v>87.82</c:v>
                </c:pt>
                <c:pt idx="2">
                  <c:v>100.78</c:v>
                </c:pt>
              </c:numCache>
            </c:numRef>
          </c:val>
          <c:extLst>
            <c:ext xmlns:c16="http://schemas.microsoft.com/office/drawing/2014/chart" uri="{C3380CC4-5D6E-409C-BE32-E72D297353CC}">
              <c16:uniqueId val="{00000001-2007-47F4-B293-AD1DD9864CC8}"/>
            </c:ext>
          </c:extLst>
        </c:ser>
        <c:ser>
          <c:idx val="2"/>
          <c:order val="2"/>
          <c:tx>
            <c:strRef>
              <c:f>Sheet1!$D$3:$D$4</c:f>
              <c:strCache>
                <c:ptCount val="1"/>
                <c:pt idx="0">
                  <c:v>Karl Seal</c:v>
                </c:pt>
              </c:strCache>
            </c:strRef>
          </c:tx>
          <c:spPr>
            <a:solidFill>
              <a:schemeClr val="accent3"/>
            </a:solidFill>
            <a:ln>
              <a:noFill/>
            </a:ln>
            <a:effectLst/>
          </c:spPr>
          <c:invertIfNegative val="0"/>
          <c:cat>
            <c:strRef>
              <c:f>Sheet1!$A$5:$A$9</c:f>
              <c:strCache>
                <c:ptCount val="4"/>
                <c:pt idx="0">
                  <c:v>Feb</c:v>
                </c:pt>
                <c:pt idx="1">
                  <c:v>Mar</c:v>
                </c:pt>
                <c:pt idx="2">
                  <c:v>Apr</c:v>
                </c:pt>
                <c:pt idx="3">
                  <c:v>May</c:v>
                </c:pt>
              </c:strCache>
            </c:strRef>
          </c:cat>
          <c:val>
            <c:numRef>
              <c:f>Sheet1!$D$5:$D$9</c:f>
              <c:numCache>
                <c:formatCode>General</c:formatCode>
                <c:ptCount val="4"/>
                <c:pt idx="0">
                  <c:v>41.91</c:v>
                </c:pt>
                <c:pt idx="1">
                  <c:v>76.87</c:v>
                </c:pt>
                <c:pt idx="2">
                  <c:v>89.8</c:v>
                </c:pt>
              </c:numCache>
            </c:numRef>
          </c:val>
          <c:extLst>
            <c:ext xmlns:c16="http://schemas.microsoft.com/office/drawing/2014/chart" uri="{C3380CC4-5D6E-409C-BE32-E72D297353CC}">
              <c16:uniqueId val="{00000002-2007-47F4-B293-AD1DD9864CC8}"/>
            </c:ext>
          </c:extLst>
        </c:ser>
        <c:ser>
          <c:idx val="3"/>
          <c:order val="3"/>
          <c:tx>
            <c:strRef>
              <c:f>Sheet1!$E$3:$E$4</c:f>
              <c:strCache>
                <c:ptCount val="1"/>
                <c:pt idx="0">
                  <c:v>Marion Snyder</c:v>
                </c:pt>
              </c:strCache>
            </c:strRef>
          </c:tx>
          <c:spPr>
            <a:solidFill>
              <a:schemeClr val="accent4"/>
            </a:solidFill>
            <a:ln>
              <a:noFill/>
            </a:ln>
            <a:effectLst/>
          </c:spPr>
          <c:invertIfNegative val="0"/>
          <c:cat>
            <c:strRef>
              <c:f>Sheet1!$A$5:$A$9</c:f>
              <c:strCache>
                <c:ptCount val="4"/>
                <c:pt idx="0">
                  <c:v>Feb</c:v>
                </c:pt>
                <c:pt idx="1">
                  <c:v>Mar</c:v>
                </c:pt>
                <c:pt idx="2">
                  <c:v>Apr</c:v>
                </c:pt>
                <c:pt idx="3">
                  <c:v>May</c:v>
                </c:pt>
              </c:strCache>
            </c:strRef>
          </c:cat>
          <c:val>
            <c:numRef>
              <c:f>Sheet1!$E$5:$E$9</c:f>
              <c:numCache>
                <c:formatCode>General</c:formatCode>
                <c:ptCount val="4"/>
                <c:pt idx="0">
                  <c:v>44.92</c:v>
                </c:pt>
                <c:pt idx="1">
                  <c:v>58.88</c:v>
                </c:pt>
                <c:pt idx="2">
                  <c:v>85.82</c:v>
                </c:pt>
                <c:pt idx="3">
                  <c:v>4.99</c:v>
                </c:pt>
              </c:numCache>
            </c:numRef>
          </c:val>
          <c:extLst>
            <c:ext xmlns:c16="http://schemas.microsoft.com/office/drawing/2014/chart" uri="{C3380CC4-5D6E-409C-BE32-E72D297353CC}">
              <c16:uniqueId val="{00000003-2007-47F4-B293-AD1DD9864CC8}"/>
            </c:ext>
          </c:extLst>
        </c:ser>
        <c:ser>
          <c:idx val="4"/>
          <c:order val="4"/>
          <c:tx>
            <c:strRef>
              <c:f>Sheet1!$F$3:$F$4</c:f>
              <c:strCache>
                <c:ptCount val="1"/>
                <c:pt idx="0">
                  <c:v>Rhonda Kennedy</c:v>
                </c:pt>
              </c:strCache>
            </c:strRef>
          </c:tx>
          <c:spPr>
            <a:solidFill>
              <a:schemeClr val="accent5"/>
            </a:solidFill>
            <a:ln>
              <a:noFill/>
            </a:ln>
            <a:effectLst/>
          </c:spPr>
          <c:invertIfNegative val="0"/>
          <c:cat>
            <c:strRef>
              <c:f>Sheet1!$A$5:$A$9</c:f>
              <c:strCache>
                <c:ptCount val="4"/>
                <c:pt idx="0">
                  <c:v>Feb</c:v>
                </c:pt>
                <c:pt idx="1">
                  <c:v>Mar</c:v>
                </c:pt>
                <c:pt idx="2">
                  <c:v>Apr</c:v>
                </c:pt>
                <c:pt idx="3">
                  <c:v>May</c:v>
                </c:pt>
              </c:strCache>
            </c:strRef>
          </c:cat>
          <c:val>
            <c:numRef>
              <c:f>Sheet1!$F$5:$F$9</c:f>
              <c:numCache>
                <c:formatCode>General</c:formatCode>
                <c:ptCount val="4"/>
                <c:pt idx="0">
                  <c:v>19.96</c:v>
                </c:pt>
                <c:pt idx="1">
                  <c:v>74.849999999999994</c:v>
                </c:pt>
                <c:pt idx="2">
                  <c:v>96.81</c:v>
                </c:pt>
              </c:numCache>
            </c:numRef>
          </c:val>
          <c:extLst>
            <c:ext xmlns:c16="http://schemas.microsoft.com/office/drawing/2014/chart" uri="{C3380CC4-5D6E-409C-BE32-E72D297353CC}">
              <c16:uniqueId val="{00000004-2007-47F4-B293-AD1DD9864CC8}"/>
            </c:ext>
          </c:extLst>
        </c:ser>
        <c:dLbls>
          <c:showLegendKey val="0"/>
          <c:showVal val="0"/>
          <c:showCatName val="0"/>
          <c:showSerName val="0"/>
          <c:showPercent val="0"/>
          <c:showBubbleSize val="0"/>
        </c:dLbls>
        <c:gapWidth val="219"/>
        <c:overlap val="-27"/>
        <c:axId val="344358975"/>
        <c:axId val="344364799"/>
      </c:barChart>
      <c:catAx>
        <c:axId val="34435897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smtClean="0"/>
                  <a:t>MONTH</a:t>
                </a:r>
                <a:endParaRPr lang="en-US" dirty="0"/>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4364799"/>
        <c:crosses val="autoZero"/>
        <c:auto val="1"/>
        <c:lblAlgn val="ctr"/>
        <c:lblOffset val="100"/>
        <c:noMultiLvlLbl val="0"/>
      </c:catAx>
      <c:valAx>
        <c:axId val="3443647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smtClean="0"/>
                  <a:t>PAYMENT</a:t>
                </a:r>
                <a:r>
                  <a:rPr lang="en-US" baseline="0" dirty="0" smtClean="0"/>
                  <a:t> AMOUNT (USD)</a:t>
                </a:r>
                <a:endParaRPr lang="en-US" dirty="0"/>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4358975"/>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[difference.csv]Sheet1!PivotTable11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smtClean="0"/>
              <a:t>Payment</a:t>
            </a:r>
            <a:r>
              <a:rPr lang="en-US" baseline="0" dirty="0" smtClean="0"/>
              <a:t> difference for the top paying  customers over the months </a:t>
            </a:r>
            <a:endParaRPr lang="en-US"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
        <c:idx val="18"/>
        <c:spPr>
          <a:solidFill>
            <a:schemeClr val="accent1"/>
          </a:solidFill>
          <a:ln>
            <a:noFill/>
          </a:ln>
          <a:effectLst/>
        </c:spPr>
        <c:marker>
          <c:symbol val="none"/>
        </c:marker>
      </c:pivotFmt>
      <c:pivotFmt>
        <c:idx val="19"/>
        <c:spPr>
          <a:solidFill>
            <a:schemeClr val="accent1"/>
          </a:solidFill>
          <a:ln>
            <a:noFill/>
          </a:ln>
          <a:effectLst/>
        </c:spPr>
        <c:marker>
          <c:symbol val="none"/>
        </c:marker>
      </c:pivotFmt>
      <c:pivotFmt>
        <c:idx val="20"/>
        <c:spPr>
          <a:solidFill>
            <a:schemeClr val="accent1"/>
          </a:solidFill>
          <a:ln>
            <a:noFill/>
          </a:ln>
          <a:effectLst/>
        </c:spPr>
        <c:marker>
          <c:symbol val="none"/>
        </c:marker>
      </c:pivotFmt>
      <c:pivotFmt>
        <c:idx val="21"/>
        <c:spPr>
          <a:solidFill>
            <a:schemeClr val="accent1"/>
          </a:solidFill>
          <a:ln>
            <a:noFill/>
          </a:ln>
          <a:effectLst/>
        </c:spPr>
        <c:marker>
          <c:symbol val="none"/>
        </c:marker>
      </c:pivotFmt>
      <c:pivotFmt>
        <c:idx val="22"/>
        <c:spPr>
          <a:solidFill>
            <a:schemeClr val="accent1"/>
          </a:solidFill>
          <a:ln>
            <a:noFill/>
          </a:ln>
          <a:effectLst/>
        </c:spPr>
        <c:marker>
          <c:symbol val="none"/>
        </c:marker>
      </c:pivotFmt>
      <c:pivotFmt>
        <c:idx val="23"/>
        <c:spPr>
          <a:solidFill>
            <a:schemeClr val="accent1"/>
          </a:solidFill>
          <a:ln>
            <a:noFill/>
          </a:ln>
          <a:effectLst/>
        </c:spPr>
        <c:marker>
          <c:symbol val="none"/>
        </c:marker>
      </c:pivotFmt>
      <c:pivotFmt>
        <c:idx val="24"/>
        <c:spPr>
          <a:solidFill>
            <a:schemeClr val="accent1"/>
          </a:solidFill>
          <a:ln>
            <a:noFill/>
          </a:ln>
          <a:effectLst/>
        </c:spPr>
        <c:marker>
          <c:symbol val="none"/>
        </c:marker>
      </c:pivotFmt>
      <c:pivotFmt>
        <c:idx val="25"/>
        <c:spPr>
          <a:solidFill>
            <a:schemeClr val="accent1"/>
          </a:solidFill>
          <a:ln>
            <a:noFill/>
          </a:ln>
          <a:effectLst/>
        </c:spPr>
        <c:marker>
          <c:symbol val="none"/>
        </c:marker>
      </c:pivotFmt>
      <c:pivotFmt>
        <c:idx val="26"/>
        <c:spPr>
          <a:solidFill>
            <a:schemeClr val="accent1"/>
          </a:solidFill>
          <a:ln>
            <a:noFill/>
          </a:ln>
          <a:effectLst/>
        </c:spPr>
        <c:marker>
          <c:symbol val="none"/>
        </c:marker>
      </c:pivotFmt>
      <c:pivotFmt>
        <c:idx val="27"/>
        <c:spPr>
          <a:solidFill>
            <a:schemeClr val="accent1"/>
          </a:solidFill>
          <a:ln>
            <a:noFill/>
          </a:ln>
          <a:effectLst/>
        </c:spPr>
        <c:marker>
          <c:symbol val="none"/>
        </c:marker>
      </c:pivotFmt>
      <c:pivotFmt>
        <c:idx val="28"/>
        <c:spPr>
          <a:solidFill>
            <a:schemeClr val="accent1"/>
          </a:solidFill>
          <a:ln>
            <a:noFill/>
          </a:ln>
          <a:effectLst/>
        </c:spPr>
        <c:marker>
          <c:symbol val="none"/>
        </c:marker>
      </c:pivotFmt>
      <c:pivotFmt>
        <c:idx val="29"/>
        <c:spPr>
          <a:solidFill>
            <a:schemeClr val="accent1"/>
          </a:solidFill>
          <a:ln>
            <a:noFill/>
          </a:ln>
          <a:effectLst/>
        </c:spPr>
        <c:marker>
          <c:symbol val="none"/>
        </c:marker>
      </c:pivotFmt>
    </c:pivotFmts>
    <c:plotArea>
      <c:layout>
        <c:manualLayout>
          <c:layoutTarget val="inner"/>
          <c:xMode val="edge"/>
          <c:yMode val="edge"/>
          <c:x val="6.2075521312800225E-2"/>
          <c:y val="0.14381982517534261"/>
          <c:w val="0.73164681939723974"/>
          <c:h val="0.76352981809472931"/>
        </c:manualLayout>
      </c:layout>
      <c:barChart>
        <c:barDir val="col"/>
        <c:grouping val="clustered"/>
        <c:varyColors val="0"/>
        <c:ser>
          <c:idx val="0"/>
          <c:order val="0"/>
          <c:tx>
            <c:strRef>
              <c:f>Sheet1!$B$3:$B$4</c:f>
              <c:strCache>
                <c:ptCount val="1"/>
                <c:pt idx="0">
                  <c:v>Ana Bradley</c:v>
                </c:pt>
              </c:strCache>
            </c:strRef>
          </c:tx>
          <c:spPr>
            <a:solidFill>
              <a:schemeClr val="accent1"/>
            </a:solidFill>
            <a:ln>
              <a:noFill/>
            </a:ln>
            <a:effectLst/>
          </c:spPr>
          <c:invertIfNegative val="0"/>
          <c:cat>
            <c:strRef>
              <c:f>Sheet1!$A$5:$A$9</c:f>
              <c:strCache>
                <c:ptCount val="4"/>
                <c:pt idx="0">
                  <c:v>Feb</c:v>
                </c:pt>
                <c:pt idx="1">
                  <c:v>Mar</c:v>
                </c:pt>
                <c:pt idx="2">
                  <c:v>Apr</c:v>
                </c:pt>
                <c:pt idx="3">
                  <c:v>May</c:v>
                </c:pt>
              </c:strCache>
            </c:strRef>
          </c:cat>
          <c:val>
            <c:numRef>
              <c:f>Sheet1!$B$5:$B$9</c:f>
              <c:numCache>
                <c:formatCode>General</c:formatCode>
                <c:ptCount val="4"/>
                <c:pt idx="0">
                  <c:v>0</c:v>
                </c:pt>
                <c:pt idx="1">
                  <c:v>51.88</c:v>
                </c:pt>
                <c:pt idx="2">
                  <c:v>1.04</c:v>
                </c:pt>
                <c:pt idx="3">
                  <c:v>-69.89</c:v>
                </c:pt>
              </c:numCache>
            </c:numRef>
          </c:val>
          <c:extLst>
            <c:ext xmlns:c16="http://schemas.microsoft.com/office/drawing/2014/chart" uri="{C3380CC4-5D6E-409C-BE32-E72D297353CC}">
              <c16:uniqueId val="{00000000-4B78-4232-B899-47BEBFB6053D}"/>
            </c:ext>
          </c:extLst>
        </c:ser>
        <c:ser>
          <c:idx val="1"/>
          <c:order val="1"/>
          <c:tx>
            <c:strRef>
              <c:f>Sheet1!$C$3:$C$4</c:f>
              <c:strCache>
                <c:ptCount val="1"/>
                <c:pt idx="0">
                  <c:v>Clara Shaw</c:v>
                </c:pt>
              </c:strCache>
            </c:strRef>
          </c:tx>
          <c:spPr>
            <a:solidFill>
              <a:schemeClr val="accent2"/>
            </a:solidFill>
            <a:ln>
              <a:noFill/>
            </a:ln>
            <a:effectLst/>
          </c:spPr>
          <c:invertIfNegative val="0"/>
          <c:cat>
            <c:strRef>
              <c:f>Sheet1!$A$5:$A$9</c:f>
              <c:strCache>
                <c:ptCount val="4"/>
                <c:pt idx="0">
                  <c:v>Feb</c:v>
                </c:pt>
                <c:pt idx="1">
                  <c:v>Mar</c:v>
                </c:pt>
                <c:pt idx="2">
                  <c:v>Apr</c:v>
                </c:pt>
                <c:pt idx="3">
                  <c:v>May</c:v>
                </c:pt>
              </c:strCache>
            </c:strRef>
          </c:cat>
          <c:val>
            <c:numRef>
              <c:f>Sheet1!$C$5:$C$9</c:f>
              <c:numCache>
                <c:formatCode>General</c:formatCode>
                <c:ptCount val="4"/>
                <c:pt idx="0">
                  <c:v>0</c:v>
                </c:pt>
                <c:pt idx="1">
                  <c:v>49.9</c:v>
                </c:pt>
                <c:pt idx="2">
                  <c:v>20.98</c:v>
                </c:pt>
              </c:numCache>
            </c:numRef>
          </c:val>
          <c:extLst>
            <c:ext xmlns:c16="http://schemas.microsoft.com/office/drawing/2014/chart" uri="{C3380CC4-5D6E-409C-BE32-E72D297353CC}">
              <c16:uniqueId val="{00000001-4B78-4232-B899-47BEBFB6053D}"/>
            </c:ext>
          </c:extLst>
        </c:ser>
        <c:ser>
          <c:idx val="2"/>
          <c:order val="2"/>
          <c:tx>
            <c:strRef>
              <c:f>Sheet1!$D$3:$D$4</c:f>
              <c:strCache>
                <c:ptCount val="1"/>
                <c:pt idx="0">
                  <c:v>Curtis Irby</c:v>
                </c:pt>
              </c:strCache>
            </c:strRef>
          </c:tx>
          <c:spPr>
            <a:solidFill>
              <a:schemeClr val="accent3"/>
            </a:solidFill>
            <a:ln>
              <a:noFill/>
            </a:ln>
            <a:effectLst/>
          </c:spPr>
          <c:invertIfNegative val="0"/>
          <c:cat>
            <c:strRef>
              <c:f>Sheet1!$A$5:$A$9</c:f>
              <c:strCache>
                <c:ptCount val="4"/>
                <c:pt idx="0">
                  <c:v>Feb</c:v>
                </c:pt>
                <c:pt idx="1">
                  <c:v>Mar</c:v>
                </c:pt>
                <c:pt idx="2">
                  <c:v>Apr</c:v>
                </c:pt>
                <c:pt idx="3">
                  <c:v>May</c:v>
                </c:pt>
              </c:strCache>
            </c:strRef>
          </c:cat>
          <c:val>
            <c:numRef>
              <c:f>Sheet1!$D$5:$D$9</c:f>
              <c:numCache>
                <c:formatCode>General</c:formatCode>
                <c:ptCount val="4"/>
                <c:pt idx="0">
                  <c:v>0</c:v>
                </c:pt>
                <c:pt idx="1">
                  <c:v>63.89</c:v>
                </c:pt>
                <c:pt idx="2">
                  <c:v>-31.97</c:v>
                </c:pt>
                <c:pt idx="3">
                  <c:v>-51.87</c:v>
                </c:pt>
              </c:numCache>
            </c:numRef>
          </c:val>
          <c:extLst>
            <c:ext xmlns:c16="http://schemas.microsoft.com/office/drawing/2014/chart" uri="{C3380CC4-5D6E-409C-BE32-E72D297353CC}">
              <c16:uniqueId val="{00000002-4B78-4232-B899-47BEBFB6053D}"/>
            </c:ext>
          </c:extLst>
        </c:ser>
        <c:ser>
          <c:idx val="3"/>
          <c:order val="3"/>
          <c:tx>
            <c:strRef>
              <c:f>Sheet1!$E$3:$E$4</c:f>
              <c:strCache>
                <c:ptCount val="1"/>
                <c:pt idx="0">
                  <c:v>Eleanor Hunt</c:v>
                </c:pt>
              </c:strCache>
            </c:strRef>
          </c:tx>
          <c:spPr>
            <a:solidFill>
              <a:schemeClr val="accent4"/>
            </a:solidFill>
            <a:ln>
              <a:noFill/>
            </a:ln>
            <a:effectLst/>
          </c:spPr>
          <c:invertIfNegative val="0"/>
          <c:cat>
            <c:strRef>
              <c:f>Sheet1!$A$5:$A$9</c:f>
              <c:strCache>
                <c:ptCount val="4"/>
                <c:pt idx="0">
                  <c:v>Feb</c:v>
                </c:pt>
                <c:pt idx="1">
                  <c:v>Mar</c:v>
                </c:pt>
                <c:pt idx="2">
                  <c:v>Apr</c:v>
                </c:pt>
                <c:pt idx="3">
                  <c:v>May</c:v>
                </c:pt>
              </c:strCache>
            </c:strRef>
          </c:cat>
          <c:val>
            <c:numRef>
              <c:f>Sheet1!$E$5:$E$9</c:f>
              <c:numCache>
                <c:formatCode>General</c:formatCode>
                <c:ptCount val="4"/>
                <c:pt idx="0">
                  <c:v>0</c:v>
                </c:pt>
                <c:pt idx="1">
                  <c:v>64.87</c:v>
                </c:pt>
                <c:pt idx="2">
                  <c:v>12.96</c:v>
                </c:pt>
              </c:numCache>
            </c:numRef>
          </c:val>
          <c:extLst>
            <c:ext xmlns:c16="http://schemas.microsoft.com/office/drawing/2014/chart" uri="{C3380CC4-5D6E-409C-BE32-E72D297353CC}">
              <c16:uniqueId val="{00000003-4B78-4232-B899-47BEBFB6053D}"/>
            </c:ext>
          </c:extLst>
        </c:ser>
        <c:ser>
          <c:idx val="4"/>
          <c:order val="4"/>
          <c:tx>
            <c:strRef>
              <c:f>Sheet1!$F$3:$F$4</c:f>
              <c:strCache>
                <c:ptCount val="1"/>
                <c:pt idx="0">
                  <c:v>Karl Seal</c:v>
                </c:pt>
              </c:strCache>
            </c:strRef>
          </c:tx>
          <c:spPr>
            <a:solidFill>
              <a:schemeClr val="accent5"/>
            </a:solidFill>
            <a:ln>
              <a:noFill/>
            </a:ln>
            <a:effectLst/>
          </c:spPr>
          <c:invertIfNegative val="0"/>
          <c:cat>
            <c:strRef>
              <c:f>Sheet1!$A$5:$A$9</c:f>
              <c:strCache>
                <c:ptCount val="4"/>
                <c:pt idx="0">
                  <c:v>Feb</c:v>
                </c:pt>
                <c:pt idx="1">
                  <c:v>Mar</c:v>
                </c:pt>
                <c:pt idx="2">
                  <c:v>Apr</c:v>
                </c:pt>
                <c:pt idx="3">
                  <c:v>May</c:v>
                </c:pt>
              </c:strCache>
            </c:strRef>
          </c:cat>
          <c:val>
            <c:numRef>
              <c:f>Sheet1!$F$5:$F$9</c:f>
              <c:numCache>
                <c:formatCode>General</c:formatCode>
                <c:ptCount val="4"/>
                <c:pt idx="0">
                  <c:v>0</c:v>
                </c:pt>
                <c:pt idx="1">
                  <c:v>34.96</c:v>
                </c:pt>
                <c:pt idx="2">
                  <c:v>12.93</c:v>
                </c:pt>
              </c:numCache>
            </c:numRef>
          </c:val>
          <c:extLst>
            <c:ext xmlns:c16="http://schemas.microsoft.com/office/drawing/2014/chart" uri="{C3380CC4-5D6E-409C-BE32-E72D297353CC}">
              <c16:uniqueId val="{00000004-4B78-4232-B899-47BEBFB6053D}"/>
            </c:ext>
          </c:extLst>
        </c:ser>
        <c:ser>
          <c:idx val="5"/>
          <c:order val="5"/>
          <c:tx>
            <c:strRef>
              <c:f>Sheet1!$G$3:$G$4</c:f>
              <c:strCache>
                <c:ptCount val="1"/>
                <c:pt idx="0">
                  <c:v>Marcia Dean</c:v>
                </c:pt>
              </c:strCache>
            </c:strRef>
          </c:tx>
          <c:spPr>
            <a:solidFill>
              <a:schemeClr val="accent6"/>
            </a:solidFill>
            <a:ln>
              <a:noFill/>
            </a:ln>
            <a:effectLst/>
          </c:spPr>
          <c:invertIfNegative val="0"/>
          <c:cat>
            <c:strRef>
              <c:f>Sheet1!$A$5:$A$9</c:f>
              <c:strCache>
                <c:ptCount val="4"/>
                <c:pt idx="0">
                  <c:v>Feb</c:v>
                </c:pt>
                <c:pt idx="1">
                  <c:v>Mar</c:v>
                </c:pt>
                <c:pt idx="2">
                  <c:v>Apr</c:v>
                </c:pt>
                <c:pt idx="3">
                  <c:v>May</c:v>
                </c:pt>
              </c:strCache>
            </c:strRef>
          </c:cat>
          <c:val>
            <c:numRef>
              <c:f>Sheet1!$G$5:$G$9</c:f>
              <c:numCache>
                <c:formatCode>General</c:formatCode>
                <c:ptCount val="4"/>
                <c:pt idx="0">
                  <c:v>0</c:v>
                </c:pt>
                <c:pt idx="1">
                  <c:v>15.98</c:v>
                </c:pt>
                <c:pt idx="2">
                  <c:v>19.899999999999999</c:v>
                </c:pt>
                <c:pt idx="3">
                  <c:v>-72.81</c:v>
                </c:pt>
              </c:numCache>
            </c:numRef>
          </c:val>
          <c:extLst>
            <c:ext xmlns:c16="http://schemas.microsoft.com/office/drawing/2014/chart" uri="{C3380CC4-5D6E-409C-BE32-E72D297353CC}">
              <c16:uniqueId val="{00000005-4B78-4232-B899-47BEBFB6053D}"/>
            </c:ext>
          </c:extLst>
        </c:ser>
        <c:ser>
          <c:idx val="6"/>
          <c:order val="6"/>
          <c:tx>
            <c:strRef>
              <c:f>Sheet1!$H$3:$H$4</c:f>
              <c:strCache>
                <c:ptCount val="1"/>
                <c:pt idx="0">
                  <c:v>Marion Snyder</c:v>
                </c:pt>
              </c:strCache>
            </c:strRef>
          </c:tx>
          <c:spPr>
            <a:solidFill>
              <a:schemeClr val="accent1">
                <a:lumMod val="60000"/>
              </a:schemeClr>
            </a:solidFill>
            <a:ln>
              <a:noFill/>
            </a:ln>
            <a:effectLst/>
          </c:spPr>
          <c:invertIfNegative val="0"/>
          <c:cat>
            <c:strRef>
              <c:f>Sheet1!$A$5:$A$9</c:f>
              <c:strCache>
                <c:ptCount val="4"/>
                <c:pt idx="0">
                  <c:v>Feb</c:v>
                </c:pt>
                <c:pt idx="1">
                  <c:v>Mar</c:v>
                </c:pt>
                <c:pt idx="2">
                  <c:v>Apr</c:v>
                </c:pt>
                <c:pt idx="3">
                  <c:v>May</c:v>
                </c:pt>
              </c:strCache>
            </c:strRef>
          </c:cat>
          <c:val>
            <c:numRef>
              <c:f>Sheet1!$H$5:$H$9</c:f>
              <c:numCache>
                <c:formatCode>General</c:formatCode>
                <c:ptCount val="4"/>
                <c:pt idx="0">
                  <c:v>0</c:v>
                </c:pt>
                <c:pt idx="1">
                  <c:v>13.96</c:v>
                </c:pt>
                <c:pt idx="2">
                  <c:v>26.94</c:v>
                </c:pt>
                <c:pt idx="3">
                  <c:v>-80.83</c:v>
                </c:pt>
              </c:numCache>
            </c:numRef>
          </c:val>
          <c:extLst>
            <c:ext xmlns:c16="http://schemas.microsoft.com/office/drawing/2014/chart" uri="{C3380CC4-5D6E-409C-BE32-E72D297353CC}">
              <c16:uniqueId val="{00000006-4B78-4232-B899-47BEBFB6053D}"/>
            </c:ext>
          </c:extLst>
        </c:ser>
        <c:ser>
          <c:idx val="7"/>
          <c:order val="7"/>
          <c:tx>
            <c:strRef>
              <c:f>Sheet1!$I$3:$I$4</c:f>
              <c:strCache>
                <c:ptCount val="1"/>
                <c:pt idx="0">
                  <c:v>Mike Way</c:v>
                </c:pt>
              </c:strCache>
            </c:strRef>
          </c:tx>
          <c:spPr>
            <a:solidFill>
              <a:schemeClr val="accent2">
                <a:lumMod val="60000"/>
              </a:schemeClr>
            </a:solidFill>
            <a:ln>
              <a:noFill/>
            </a:ln>
            <a:effectLst/>
          </c:spPr>
          <c:invertIfNegative val="0"/>
          <c:cat>
            <c:strRef>
              <c:f>Sheet1!$A$5:$A$9</c:f>
              <c:strCache>
                <c:ptCount val="4"/>
                <c:pt idx="0">
                  <c:v>Feb</c:v>
                </c:pt>
                <c:pt idx="1">
                  <c:v>Mar</c:v>
                </c:pt>
                <c:pt idx="2">
                  <c:v>Apr</c:v>
                </c:pt>
                <c:pt idx="3">
                  <c:v>May</c:v>
                </c:pt>
              </c:strCache>
            </c:strRef>
          </c:cat>
          <c:val>
            <c:numRef>
              <c:f>Sheet1!$I$5:$I$9</c:f>
              <c:numCache>
                <c:formatCode>General</c:formatCode>
                <c:ptCount val="4"/>
                <c:pt idx="0">
                  <c:v>0</c:v>
                </c:pt>
                <c:pt idx="1">
                  <c:v>28.91</c:v>
                </c:pt>
                <c:pt idx="2">
                  <c:v>-2.97</c:v>
                </c:pt>
              </c:numCache>
            </c:numRef>
          </c:val>
          <c:extLst>
            <c:ext xmlns:c16="http://schemas.microsoft.com/office/drawing/2014/chart" uri="{C3380CC4-5D6E-409C-BE32-E72D297353CC}">
              <c16:uniqueId val="{00000007-4B78-4232-B899-47BEBFB6053D}"/>
            </c:ext>
          </c:extLst>
        </c:ser>
        <c:ser>
          <c:idx val="8"/>
          <c:order val="8"/>
          <c:tx>
            <c:strRef>
              <c:f>Sheet1!$J$3:$J$4</c:f>
              <c:strCache>
                <c:ptCount val="1"/>
                <c:pt idx="0">
                  <c:v>Rhonda Kennedy</c:v>
                </c:pt>
              </c:strCache>
            </c:strRef>
          </c:tx>
          <c:spPr>
            <a:solidFill>
              <a:schemeClr val="accent3">
                <a:lumMod val="60000"/>
              </a:schemeClr>
            </a:solidFill>
            <a:ln>
              <a:noFill/>
            </a:ln>
            <a:effectLst/>
          </c:spPr>
          <c:invertIfNegative val="0"/>
          <c:cat>
            <c:strRef>
              <c:f>Sheet1!$A$5:$A$9</c:f>
              <c:strCache>
                <c:ptCount val="4"/>
                <c:pt idx="0">
                  <c:v>Feb</c:v>
                </c:pt>
                <c:pt idx="1">
                  <c:v>Mar</c:v>
                </c:pt>
                <c:pt idx="2">
                  <c:v>Apr</c:v>
                </c:pt>
                <c:pt idx="3">
                  <c:v>May</c:v>
                </c:pt>
              </c:strCache>
            </c:strRef>
          </c:cat>
          <c:val>
            <c:numRef>
              <c:f>Sheet1!$J$5:$J$9</c:f>
              <c:numCache>
                <c:formatCode>General</c:formatCode>
                <c:ptCount val="4"/>
                <c:pt idx="0">
                  <c:v>0</c:v>
                </c:pt>
                <c:pt idx="1">
                  <c:v>54.89</c:v>
                </c:pt>
                <c:pt idx="2">
                  <c:v>21.96</c:v>
                </c:pt>
              </c:numCache>
            </c:numRef>
          </c:val>
          <c:extLst>
            <c:ext xmlns:c16="http://schemas.microsoft.com/office/drawing/2014/chart" uri="{C3380CC4-5D6E-409C-BE32-E72D297353CC}">
              <c16:uniqueId val="{00000008-4B78-4232-B899-47BEBFB6053D}"/>
            </c:ext>
          </c:extLst>
        </c:ser>
        <c:ser>
          <c:idx val="9"/>
          <c:order val="9"/>
          <c:tx>
            <c:strRef>
              <c:f>Sheet1!$K$3:$K$4</c:f>
              <c:strCache>
                <c:ptCount val="1"/>
                <c:pt idx="0">
                  <c:v>Tommy Collazo</c:v>
                </c:pt>
              </c:strCache>
            </c:strRef>
          </c:tx>
          <c:spPr>
            <a:solidFill>
              <a:schemeClr val="accent4">
                <a:lumMod val="60000"/>
              </a:schemeClr>
            </a:solidFill>
            <a:ln>
              <a:noFill/>
            </a:ln>
            <a:effectLst/>
          </c:spPr>
          <c:invertIfNegative val="0"/>
          <c:cat>
            <c:strRef>
              <c:f>Sheet1!$A$5:$A$9</c:f>
              <c:strCache>
                <c:ptCount val="4"/>
                <c:pt idx="0">
                  <c:v>Feb</c:v>
                </c:pt>
                <c:pt idx="1">
                  <c:v>Mar</c:v>
                </c:pt>
                <c:pt idx="2">
                  <c:v>Apr</c:v>
                </c:pt>
                <c:pt idx="3">
                  <c:v>May</c:v>
                </c:pt>
              </c:strCache>
            </c:strRef>
          </c:cat>
          <c:val>
            <c:numRef>
              <c:f>Sheet1!$K$5:$K$9</c:f>
              <c:numCache>
                <c:formatCode>General</c:formatCode>
                <c:ptCount val="4"/>
                <c:pt idx="0">
                  <c:v>0</c:v>
                </c:pt>
                <c:pt idx="1">
                  <c:v>41.95</c:v>
                </c:pt>
                <c:pt idx="2">
                  <c:v>21.94</c:v>
                </c:pt>
              </c:numCache>
            </c:numRef>
          </c:val>
          <c:extLst>
            <c:ext xmlns:c16="http://schemas.microsoft.com/office/drawing/2014/chart" uri="{C3380CC4-5D6E-409C-BE32-E72D297353CC}">
              <c16:uniqueId val="{00000009-4B78-4232-B899-47BEBFB6053D}"/>
            </c:ext>
          </c:extLst>
        </c:ser>
        <c:dLbls>
          <c:showLegendKey val="0"/>
          <c:showVal val="0"/>
          <c:showCatName val="0"/>
          <c:showSerName val="0"/>
          <c:showPercent val="0"/>
          <c:showBubbleSize val="0"/>
        </c:dLbls>
        <c:gapWidth val="219"/>
        <c:overlap val="-27"/>
        <c:axId val="939619775"/>
        <c:axId val="939616863"/>
      </c:barChart>
      <c:catAx>
        <c:axId val="93961977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smtClean="0"/>
                  <a:t>MONTHS</a:t>
                </a:r>
                <a:endParaRPr lang="en-US" dirty="0"/>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39616863"/>
        <c:crosses val="autoZero"/>
        <c:auto val="1"/>
        <c:lblAlgn val="ctr"/>
        <c:lblOffset val="100"/>
        <c:noMultiLvlLbl val="0"/>
      </c:catAx>
      <c:valAx>
        <c:axId val="93961686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smtClean="0"/>
                  <a:t>PAYMENTS DIFFERENCE (USD)</a:t>
                </a:r>
                <a:endParaRPr lang="en-US" dirty="0"/>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39619775"/>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3/18/2022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702966" y="624110"/>
            <a:ext cx="9801646" cy="709740"/>
          </a:xfrm>
        </p:spPr>
        <p:txBody>
          <a:bodyPr>
            <a:noAutofit/>
          </a:bodyPr>
          <a:lstStyle/>
          <a:p>
            <a:r>
              <a:rPr lang="en-US" sz="2000" b="1" dirty="0" smtClean="0"/>
              <a:t>QUESTION 1</a:t>
            </a:r>
            <a:br>
              <a:rPr lang="en-US" sz="2000" b="1" dirty="0" smtClean="0"/>
            </a:br>
            <a:r>
              <a:rPr lang="en-US" sz="2000" b="1" dirty="0" smtClean="0"/>
              <a:t>What is the relationship between all the movies rented in the family category?</a:t>
            </a:r>
            <a:endParaRPr lang="en-US" sz="2000" b="1" dirty="0"/>
          </a:p>
        </p:txBody>
      </p:sp>
      <p:sp>
        <p:nvSpPr>
          <p:cNvPr id="11" name="Content Placeholder 10"/>
          <p:cNvSpPr>
            <a:spLocks noGrp="1"/>
          </p:cNvSpPr>
          <p:nvPr>
            <p:ph sz="half" idx="2"/>
          </p:nvPr>
        </p:nvSpPr>
        <p:spPr>
          <a:xfrm>
            <a:off x="7190747" y="1543575"/>
            <a:ext cx="4313864" cy="4848836"/>
          </a:xfrm>
        </p:spPr>
        <p:txBody>
          <a:bodyPr/>
          <a:lstStyle/>
          <a:p>
            <a:pPr>
              <a:buFont typeface="Wingdings" panose="05000000000000000000" pitchFamily="2" charset="2"/>
              <a:buChar char="v"/>
            </a:pPr>
            <a:r>
              <a:rPr lang="en-US" sz="1400" dirty="0" smtClean="0"/>
              <a:t>This shows that families enjoy watching </a:t>
            </a:r>
            <a:r>
              <a:rPr lang="en-US" sz="1400" b="1" dirty="0" smtClean="0"/>
              <a:t>animation</a:t>
            </a:r>
            <a:r>
              <a:rPr lang="en-US" sz="1400" dirty="0" smtClean="0"/>
              <a:t> movies more than other </a:t>
            </a:r>
            <a:r>
              <a:rPr lang="en-US" sz="1400" dirty="0"/>
              <a:t>family </a:t>
            </a:r>
            <a:r>
              <a:rPr lang="en-US" sz="1400" dirty="0" smtClean="0"/>
              <a:t>categories of movies.</a:t>
            </a:r>
          </a:p>
          <a:p>
            <a:pPr marL="0" indent="0">
              <a:buNone/>
            </a:pPr>
            <a:endParaRPr lang="en-US" sz="1400" dirty="0" smtClean="0"/>
          </a:p>
          <a:p>
            <a:pPr>
              <a:buFont typeface="Wingdings" panose="05000000000000000000" pitchFamily="2" charset="2"/>
              <a:buChar char="v"/>
            </a:pPr>
            <a:r>
              <a:rPr lang="en-US" sz="1400" dirty="0" smtClean="0"/>
              <a:t>Also we can deduce from the rental orders that the movies in the other categories get rented well too due to the closeness of their orders to that of the animation movies(Family, comedy, classics and children).</a:t>
            </a:r>
          </a:p>
          <a:p>
            <a:pPr>
              <a:buFont typeface="Wingdings" panose="05000000000000000000" pitchFamily="2" charset="2"/>
              <a:buChar char="v"/>
            </a:pPr>
            <a:endParaRPr lang="en-US" sz="1400" dirty="0"/>
          </a:p>
          <a:p>
            <a:pPr>
              <a:buFont typeface="Wingdings" panose="05000000000000000000" pitchFamily="2" charset="2"/>
              <a:buChar char="v"/>
            </a:pPr>
            <a:r>
              <a:rPr lang="en-US" sz="1400" dirty="0" smtClean="0"/>
              <a:t>Lastly, this shows that families are not as interested in watching musical movies as they do others.</a:t>
            </a:r>
          </a:p>
          <a:p>
            <a:pPr>
              <a:buFont typeface="Wingdings" panose="05000000000000000000" pitchFamily="2" charset="2"/>
              <a:buChar char="v"/>
            </a:pPr>
            <a:endParaRPr lang="en-US" dirty="0"/>
          </a:p>
          <a:p>
            <a:pPr marL="0" indent="0">
              <a:buNone/>
            </a:pPr>
            <a:endParaRPr lang="en-US" dirty="0"/>
          </a:p>
        </p:txBody>
      </p:sp>
      <p:graphicFrame>
        <p:nvGraphicFramePr>
          <p:cNvPr id="8" name="Content Placeholder 7"/>
          <p:cNvGraphicFramePr>
            <a:graphicFrameLocks noGrp="1"/>
          </p:cNvGraphicFramePr>
          <p:nvPr>
            <p:ph sz="half" idx="1"/>
            <p:extLst>
              <p:ext uri="{D42A27DB-BD31-4B8C-83A1-F6EECF244321}">
                <p14:modId xmlns:p14="http://schemas.microsoft.com/office/powerpoint/2010/main" val="1445107291"/>
              </p:ext>
            </p:extLst>
          </p:nvPr>
        </p:nvGraphicFramePr>
        <p:xfrm>
          <a:off x="1306287" y="1543575"/>
          <a:ext cx="5596164" cy="514460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304648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85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a:xfrm>
            <a:off x="1663338" y="624110"/>
            <a:ext cx="9841274" cy="656050"/>
          </a:xfrm>
        </p:spPr>
        <p:txBody>
          <a:bodyPr>
            <a:normAutofit/>
          </a:bodyPr>
          <a:lstStyle/>
          <a:p>
            <a:r>
              <a:rPr lang="en-US" sz="2000" b="1" dirty="0" smtClean="0"/>
              <a:t>QUESTION 2: What was the total rental order per store per months?</a:t>
            </a:r>
            <a:endParaRPr lang="en-US" sz="2000" b="1" dirty="0"/>
          </a:p>
        </p:txBody>
      </p:sp>
      <p:sp>
        <p:nvSpPr>
          <p:cNvPr id="11" name="Content Placeholder 10"/>
          <p:cNvSpPr>
            <a:spLocks noGrp="1"/>
          </p:cNvSpPr>
          <p:nvPr>
            <p:ph sz="half" idx="2"/>
          </p:nvPr>
        </p:nvSpPr>
        <p:spPr>
          <a:xfrm>
            <a:off x="8203473" y="2126222"/>
            <a:ext cx="3301137" cy="3777622"/>
          </a:xfrm>
        </p:spPr>
        <p:txBody>
          <a:bodyPr>
            <a:normAutofit/>
          </a:bodyPr>
          <a:lstStyle/>
          <a:p>
            <a:pPr>
              <a:buFont typeface="Wingdings" panose="05000000000000000000" pitchFamily="2" charset="2"/>
              <a:buChar char="v"/>
            </a:pPr>
            <a:r>
              <a:rPr lang="en-US" sz="1600" dirty="0" smtClean="0"/>
              <a:t>We can see that there is close competition of rentals orders between the two stores per month over the years</a:t>
            </a:r>
            <a:endParaRPr lang="en-US" sz="1600" dirty="0"/>
          </a:p>
        </p:txBody>
      </p:sp>
      <p:graphicFrame>
        <p:nvGraphicFramePr>
          <p:cNvPr id="14" name="Content Placeholder 13"/>
          <p:cNvGraphicFramePr>
            <a:graphicFrameLocks noGrp="1"/>
          </p:cNvGraphicFramePr>
          <p:nvPr>
            <p:ph sz="half" idx="1"/>
            <p:extLst>
              <p:ext uri="{D42A27DB-BD31-4B8C-83A1-F6EECF244321}">
                <p14:modId xmlns:p14="http://schemas.microsoft.com/office/powerpoint/2010/main" val="1269783944"/>
              </p:ext>
            </p:extLst>
          </p:nvPr>
        </p:nvGraphicFramePr>
        <p:xfrm>
          <a:off x="517358" y="1564105"/>
          <a:ext cx="7442277" cy="433973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67368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6618" y="174171"/>
            <a:ext cx="10267993" cy="592183"/>
          </a:xfrm>
        </p:spPr>
        <p:txBody>
          <a:bodyPr>
            <a:normAutofit/>
          </a:bodyPr>
          <a:lstStyle/>
          <a:p>
            <a:r>
              <a:rPr lang="en-US" sz="1400" b="1" dirty="0" smtClean="0"/>
              <a:t>QUESTION 3: </a:t>
            </a:r>
            <a:r>
              <a:rPr lang="en-US" sz="1400" b="1" dirty="0" smtClean="0"/>
              <a:t>What is the trend of payments made by the top 5 paying customers over the months?</a:t>
            </a:r>
            <a:endParaRPr lang="en-US" sz="1400" b="1" dirty="0"/>
          </a:p>
        </p:txBody>
      </p:sp>
      <p:sp>
        <p:nvSpPr>
          <p:cNvPr id="4" name="Content Placeholder 3"/>
          <p:cNvSpPr>
            <a:spLocks noGrp="1"/>
          </p:cNvSpPr>
          <p:nvPr>
            <p:ph sz="half" idx="2"/>
          </p:nvPr>
        </p:nvSpPr>
        <p:spPr>
          <a:xfrm>
            <a:off x="7376160" y="1018903"/>
            <a:ext cx="4128451" cy="5451565"/>
          </a:xfrm>
        </p:spPr>
        <p:txBody>
          <a:bodyPr/>
          <a:lstStyle/>
          <a:p>
            <a:r>
              <a:rPr lang="en-US" sz="1400" dirty="0" smtClean="0"/>
              <a:t>This shows the </a:t>
            </a:r>
            <a:r>
              <a:rPr lang="en-US" sz="1400" dirty="0" smtClean="0"/>
              <a:t>top 5 customers payments increased monthl</a:t>
            </a:r>
            <a:r>
              <a:rPr lang="en-US" sz="1400" dirty="0" smtClean="0"/>
              <a:t>y</a:t>
            </a:r>
            <a:r>
              <a:rPr lang="en-US" sz="1400" dirty="0" smtClean="0"/>
              <a:t> from February</a:t>
            </a:r>
            <a:r>
              <a:rPr lang="en-US" sz="1400" dirty="0" smtClean="0"/>
              <a:t> to April.</a:t>
            </a:r>
            <a:endParaRPr lang="en-US" sz="1400" dirty="0" smtClean="0"/>
          </a:p>
          <a:p>
            <a:endParaRPr lang="en-US" sz="1400" dirty="0"/>
          </a:p>
          <a:p>
            <a:r>
              <a:rPr lang="en-US" sz="1400" dirty="0" smtClean="0"/>
              <a:t>However</a:t>
            </a:r>
            <a:r>
              <a:rPr lang="en-US" sz="1400" dirty="0" smtClean="0"/>
              <a:t>, in the month of may, only one of the customers (</a:t>
            </a:r>
            <a:r>
              <a:rPr lang="en-US" sz="1400" dirty="0" err="1" smtClean="0"/>
              <a:t>marion</a:t>
            </a:r>
            <a:r>
              <a:rPr lang="en-US" sz="1400" dirty="0" smtClean="0"/>
              <a:t>) made a pay. i.e. the rental store made less earnings from these customers in may.</a:t>
            </a:r>
            <a:endParaRPr lang="en-US" sz="1400" dirty="0"/>
          </a:p>
          <a:p>
            <a:r>
              <a:rPr lang="en-US" sz="1400" dirty="0" smtClean="0"/>
              <a:t>Also, the top paying customer is </a:t>
            </a:r>
          </a:p>
          <a:p>
            <a:pPr marL="0" indent="0">
              <a:buNone/>
            </a:pPr>
            <a:r>
              <a:rPr lang="en-US" sz="1400" dirty="0" smtClean="0"/>
              <a:t>      Eleanor Hunt</a:t>
            </a:r>
            <a:endParaRPr lang="en-US" sz="1400" b="1" dirty="0" smtClean="0">
              <a:solidFill>
                <a:srgbClr val="000000"/>
              </a:solidFill>
              <a:latin typeface="Calibri" panose="020F0502020204030204" pitchFamily="34" charset="0"/>
            </a:endParaRPr>
          </a:p>
          <a:p>
            <a:endParaRPr lang="en-US" dirty="0"/>
          </a:p>
        </p:txBody>
      </p:sp>
      <p:graphicFrame>
        <p:nvGraphicFramePr>
          <p:cNvPr id="6" name="Content Placeholder 5"/>
          <p:cNvGraphicFramePr>
            <a:graphicFrameLocks noGrp="1"/>
          </p:cNvGraphicFramePr>
          <p:nvPr>
            <p:ph sz="half" idx="1"/>
            <p:extLst>
              <p:ext uri="{D42A27DB-BD31-4B8C-83A1-F6EECF244321}">
                <p14:modId xmlns:p14="http://schemas.microsoft.com/office/powerpoint/2010/main" val="169511620"/>
              </p:ext>
            </p:extLst>
          </p:nvPr>
        </p:nvGraphicFramePr>
        <p:xfrm>
          <a:off x="862149" y="1018903"/>
          <a:ext cx="6040301" cy="545156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076843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359018" y="156754"/>
            <a:ext cx="10145594" cy="1018903"/>
          </a:xfrm>
        </p:spPr>
        <p:txBody>
          <a:bodyPr>
            <a:noAutofit/>
          </a:bodyPr>
          <a:lstStyle/>
          <a:p>
            <a:r>
              <a:rPr lang="en-US" sz="2000" b="1" dirty="0" smtClean="0"/>
              <a:t>QUESTION 4</a:t>
            </a:r>
            <a:br>
              <a:rPr lang="en-US" sz="2000" b="1" dirty="0" smtClean="0"/>
            </a:br>
            <a:r>
              <a:rPr lang="en-US" sz="2000" b="1" dirty="0" smtClean="0"/>
              <a:t>What is the comparison in </a:t>
            </a:r>
            <a:r>
              <a:rPr lang="en-US" sz="2000" b="1" dirty="0"/>
              <a:t>the payment amounts in each successive </a:t>
            </a:r>
            <a:r>
              <a:rPr lang="en-US" sz="2000" b="1" dirty="0" smtClean="0"/>
              <a:t>month for the top 10 paying customers?</a:t>
            </a:r>
            <a:endParaRPr lang="en-US" sz="2000" b="1" dirty="0"/>
          </a:p>
        </p:txBody>
      </p:sp>
      <p:sp>
        <p:nvSpPr>
          <p:cNvPr id="11" name="Content Placeholder 10"/>
          <p:cNvSpPr>
            <a:spLocks noGrp="1"/>
          </p:cNvSpPr>
          <p:nvPr>
            <p:ph sz="half" idx="2"/>
          </p:nvPr>
        </p:nvSpPr>
        <p:spPr>
          <a:xfrm>
            <a:off x="8368937" y="1271452"/>
            <a:ext cx="3361508" cy="5207725"/>
          </a:xfrm>
        </p:spPr>
        <p:txBody>
          <a:bodyPr>
            <a:normAutofit/>
          </a:bodyPr>
          <a:lstStyle/>
          <a:p>
            <a:r>
              <a:rPr lang="en-US" sz="1400" dirty="0" smtClean="0"/>
              <a:t>In march, customers paid more than the previous month </a:t>
            </a:r>
          </a:p>
          <a:p>
            <a:endParaRPr lang="en-US" sz="1400" dirty="0"/>
          </a:p>
          <a:p>
            <a:r>
              <a:rPr lang="en-US" sz="1400" dirty="0" smtClean="0"/>
              <a:t>In April, only two customers (Curtis and Mike) paid lesser than they did previously.</a:t>
            </a:r>
          </a:p>
          <a:p>
            <a:endParaRPr lang="en-US" sz="1400" dirty="0"/>
          </a:p>
          <a:p>
            <a:r>
              <a:rPr lang="en-US" sz="1400" dirty="0" smtClean="0"/>
              <a:t>However, in the month of may, most customers made lesser payments than they did previously while the others made no payments as there were no orders made by them.  </a:t>
            </a:r>
            <a:endParaRPr lang="en-US" sz="1400" dirty="0" smtClean="0"/>
          </a:p>
          <a:p>
            <a:endParaRPr lang="en-US" sz="1400" dirty="0"/>
          </a:p>
          <a:p>
            <a:r>
              <a:rPr lang="en-US" sz="1400" dirty="0" smtClean="0"/>
              <a:t>Lastly, Eleanor had the largest payment difference in march. This was approximately 64 (</a:t>
            </a:r>
            <a:r>
              <a:rPr lang="en-US" sz="1400" dirty="0" err="1" smtClean="0"/>
              <a:t>usd</a:t>
            </a:r>
            <a:r>
              <a:rPr lang="en-US" sz="1400" dirty="0" smtClean="0"/>
              <a:t>).</a:t>
            </a:r>
            <a:endParaRPr lang="en-US" sz="1400" dirty="0"/>
          </a:p>
        </p:txBody>
      </p:sp>
      <p:graphicFrame>
        <p:nvGraphicFramePr>
          <p:cNvPr id="6" name="Chart 5"/>
          <p:cNvGraphicFramePr>
            <a:graphicFrameLocks/>
          </p:cNvGraphicFramePr>
          <p:nvPr>
            <p:extLst>
              <p:ext uri="{D42A27DB-BD31-4B8C-83A1-F6EECF244321}">
                <p14:modId xmlns:p14="http://schemas.microsoft.com/office/powerpoint/2010/main" val="2191912779"/>
              </p:ext>
            </p:extLst>
          </p:nvPr>
        </p:nvGraphicFramePr>
        <p:xfrm>
          <a:off x="1105988" y="1488893"/>
          <a:ext cx="6696891" cy="479760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02101211"/>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430</TotalTime>
  <Words>316</Words>
  <Application>Microsoft Office PowerPoint</Application>
  <PresentationFormat>Widescreen</PresentationFormat>
  <Paragraphs>32</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Century Gothic</vt:lpstr>
      <vt:lpstr>Wingdings</vt:lpstr>
      <vt:lpstr>Wingdings 3</vt:lpstr>
      <vt:lpstr>Wisp</vt:lpstr>
      <vt:lpstr>QUESTION 1 What is the relationship between all the movies rented in the family category?</vt:lpstr>
      <vt:lpstr>QUESTION 2: What was the total rental order per store per months?</vt:lpstr>
      <vt:lpstr>QUESTION 3: What is the trend of payments made by the top 5 paying customers over the months?</vt:lpstr>
      <vt:lpstr>QUESTION 4 What is the comparison in the payment amounts in each successive month for the top 10 paying customers?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WORK</dc:title>
  <dc:creator>Simbiat</dc:creator>
  <cp:lastModifiedBy>Simbiat</cp:lastModifiedBy>
  <cp:revision>24</cp:revision>
  <dcterms:created xsi:type="dcterms:W3CDTF">2022-03-18T10:22:37Z</dcterms:created>
  <dcterms:modified xsi:type="dcterms:W3CDTF">2022-03-18T19:14:59Z</dcterms:modified>
</cp:coreProperties>
</file>