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0"/>
  </p:normalViewPr>
  <p:slideViewPr>
    <p:cSldViewPr snapToGrid="0" snapToObjects="1">
      <p:cViewPr>
        <p:scale>
          <a:sx n="87" d="100"/>
          <a:sy n="87" d="100"/>
        </p:scale>
        <p:origin x="153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user\Downloads\Football-field-template%202-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user/Downloads/perso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1723252603796952E-2"/>
          <c:w val="0.95023395739784511"/>
          <c:h val="0.9018910379534905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484D8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Comps!$E$3:$E$9</c:f>
              <c:numCache>
                <c:formatCode>0.0\x</c:formatCode>
                <c:ptCount val="7"/>
                <c:pt idx="0">
                  <c:v>13.88</c:v>
                </c:pt>
                <c:pt idx="1">
                  <c:v>19.18</c:v>
                </c:pt>
                <c:pt idx="2">
                  <c:v>14.82</c:v>
                </c:pt>
                <c:pt idx="3">
                  <c:v>21.77</c:v>
                </c:pt>
                <c:pt idx="4">
                  <c:v>16.02</c:v>
                </c:pt>
                <c:pt idx="5">
                  <c:v>10.99</c:v>
                </c:pt>
                <c:pt idx="6">
                  <c:v>15.06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4-6A47-B0F9-C18CC4AF8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54282719"/>
        <c:axId val="1254274079"/>
      </c:barChart>
      <c:catAx>
        <c:axId val="125428271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fr-FR"/>
          </a:p>
        </c:txPr>
        <c:crossAx val="1254274079"/>
        <c:crosses val="autoZero"/>
        <c:auto val="1"/>
        <c:lblAlgn val="ctr"/>
        <c:lblOffset val="100"/>
        <c:noMultiLvlLbl val="0"/>
      </c:catAx>
      <c:valAx>
        <c:axId val="1254274079"/>
        <c:scaling>
          <c:orientation val="minMax"/>
        </c:scaling>
        <c:delete val="1"/>
        <c:axPos val="l"/>
        <c:numFmt formatCode="0.0\x" sourceLinked="1"/>
        <c:majorTickMark val="none"/>
        <c:minorTickMark val="none"/>
        <c:tickLblPos val="nextTo"/>
        <c:crossAx val="125428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 b="0">
          <a:latin typeface="Arial" panose="020B0604020202020204" pitchFamily="34" charset="0"/>
          <a:cs typeface="Arial" panose="020B0604020202020204" pitchFamily="34" charset="0"/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90553080874965E-2"/>
          <c:y val="0.20185303767142765"/>
          <c:w val="0.90417310664605877"/>
          <c:h val="0.690243902439024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Football!$B$7</c:f>
              <c:strCache>
                <c:ptCount val="1"/>
                <c:pt idx="0">
                  <c:v>Low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dLbls>
            <c:numFmt formatCode="\€#,##0.00" sourceLinked="0"/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Football!$A$8:$A$10</c:f>
              <c:strCache>
                <c:ptCount val="3"/>
                <c:pt idx="0">
                  <c:v>DCF </c:v>
                </c:pt>
                <c:pt idx="1">
                  <c:v>Trading Comparables
11x - 21.8x EV/EBITDA</c:v>
                </c:pt>
                <c:pt idx="2">
                  <c:v>Precedent Transactions
16,8x - 21x EV/EBITDA</c:v>
                </c:pt>
              </c:strCache>
            </c:strRef>
          </c:cat>
          <c:val>
            <c:numRef>
              <c:f>Football!$B$8:$B$10</c:f>
              <c:numCache>
                <c:formatCode>_ * #\ ##0.00_)\ _$_ ;_ * \(#\ ##0.00\)\ _$_ ;_ * "-"??_)\ _$_ ;_ @_ </c:formatCode>
                <c:ptCount val="3"/>
                <c:pt idx="0">
                  <c:v>158</c:v>
                </c:pt>
                <c:pt idx="1">
                  <c:v>179.5</c:v>
                </c:pt>
                <c:pt idx="2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6E-EB40-8C6A-D2D25C66F66D}"/>
            </c:ext>
          </c:extLst>
        </c:ser>
        <c:ser>
          <c:idx val="2"/>
          <c:order val="1"/>
          <c:tx>
            <c:strRef>
              <c:f>Football!$C$7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AFCA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delete val="1"/>
          </c:dLbls>
          <c:cat>
            <c:strRef>
              <c:f>Football!$A$8:$A$10</c:f>
              <c:strCache>
                <c:ptCount val="3"/>
                <c:pt idx="0">
                  <c:v>DCF </c:v>
                </c:pt>
                <c:pt idx="1">
                  <c:v>Trading Comparables
11x - 21.8x EV/EBITDA</c:v>
                </c:pt>
                <c:pt idx="2">
                  <c:v>Precedent Transactions
16,8x - 21x EV/EBITDA</c:v>
                </c:pt>
              </c:strCache>
            </c:strRef>
          </c:cat>
          <c:val>
            <c:numRef>
              <c:f>Football!$C$8:$C$10</c:f>
              <c:numCache>
                <c:formatCode>_ * #\ ##0.00_)\ _$_ ;_ * \(#\ ##0.00\)\ _$_ ;_ * "-"??_)\ _$_ ;_ @_ </c:formatCode>
                <c:ptCount val="3"/>
                <c:pt idx="0">
                  <c:v>43</c:v>
                </c:pt>
                <c:pt idx="1">
                  <c:v>176.23000000000002</c:v>
                </c:pt>
                <c:pt idx="2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6E-EB40-8C6A-D2D25C66F66D}"/>
            </c:ext>
          </c:extLst>
        </c:ser>
        <c:ser>
          <c:idx val="1"/>
          <c:order val="2"/>
          <c:tx>
            <c:strRef>
              <c:f>Football!$D$7</c:f>
              <c:strCache>
                <c:ptCount val="1"/>
                <c:pt idx="0">
                  <c:v>High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dLbls>
            <c:dLbl>
              <c:idx val="1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86E-EB40-8C6A-D2D25C66F66D}"/>
                </c:ext>
              </c:extLst>
            </c:dLbl>
            <c:numFmt formatCode="\€#,##0.00" sourceLinked="0"/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Football!$A$8:$A$10</c:f>
              <c:strCache>
                <c:ptCount val="3"/>
                <c:pt idx="0">
                  <c:v>DCF </c:v>
                </c:pt>
                <c:pt idx="1">
                  <c:v>Trading Comparables
11x - 21.8x EV/EBITDA</c:v>
                </c:pt>
                <c:pt idx="2">
                  <c:v>Precedent Transactions
16,8x - 21x EV/EBITDA</c:v>
                </c:pt>
              </c:strCache>
            </c:strRef>
          </c:cat>
          <c:val>
            <c:numRef>
              <c:f>Football!$D$8:$D$10</c:f>
              <c:numCache>
                <c:formatCode>_ * #\ ##0.00_)\ _$_ ;_ * \(#\ ##0.00\)\ _$_ ;_ * "-"??_)\ _$_ ;_ @_ </c:formatCode>
                <c:ptCount val="3"/>
                <c:pt idx="0">
                  <c:v>201</c:v>
                </c:pt>
                <c:pt idx="1">
                  <c:v>355.73</c:v>
                </c:pt>
                <c:pt idx="2">
                  <c:v>342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6E-EB40-8C6A-D2D25C66F6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33270488"/>
        <c:axId val="1"/>
      </c:barChart>
      <c:catAx>
        <c:axId val="633270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7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633270488"/>
        <c:crosses val="autoZero"/>
        <c:crossBetween val="between"/>
        <c:majorUnit val="1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BC1C2-4A6C-B643-BB91-DB02BC46B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E630B0-337C-E94D-88A8-65272C982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AB5CB-9D7D-2945-96A7-D33E43A7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B6442-36CA-6B41-A71D-D09EBB03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719B58-1FE1-134C-8A24-F8DF60C5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9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FBC1AB-8905-F14A-A739-9EF3C4EE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C42782-C3A4-C847-A41A-D071C8503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9597B-05D0-034B-9FCA-2E3F6E83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D7AF7-8B1A-C447-82B1-E1791AF7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31C2A-0E7B-D744-BA44-AD103179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86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90E622-69BE-4C4A-BC47-F0883E76A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5515BB-C74B-6C49-BE71-E38911C7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63B02C-160E-224C-B916-AE5CF931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EB9AD-31EB-B44A-97A6-54F23B11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EB7F8-6F81-FF4F-8EDA-4B0982E8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12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5901A-B59B-DB41-97A8-D80E7A2C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942001-5B34-5D4E-B097-50C5A2165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03EA7-B350-F845-8303-D54507EC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E8DE9C-0A42-5342-9BAD-945878DD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49B5B9-C240-BF48-9C64-F47D18B4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06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D5926-B191-DC4F-A25A-745ADF92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D42FF9-8AE8-5E46-BD19-82729C56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60BC51-3E9F-7347-87B7-3AA9E642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5FC109-3097-214C-84FA-F688E071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78102E-9C14-D140-857C-0380F99F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35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547B3-845F-404E-9659-6B4C24B4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26D744-5B8D-5844-8793-A49E8A797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E8A661-CFAE-044B-ADD5-38CF3CCE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2F26-65B9-6743-A452-1E00AA97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8B08DD-8213-874C-B2F8-4933E732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E3F780-59D3-8847-897E-ECE68254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40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607467-E5B4-E149-BD3B-E62B2128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FE56C5-8B23-754C-916C-0A070254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099837-3BF2-0A49-BEE7-B3818A672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37E51A-5AE9-3140-8F61-08B8BF4FC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E8151F-661A-7341-9CCB-FDEC11E15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6C8DB-B233-B141-862B-260B84C6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5FA05D-DA08-CD44-BF77-B5423C75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C073AE-1520-2543-B422-57A30E54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02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C88A9-E094-9941-A3A0-BB1D3ACC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AE72B4-4C99-F84B-A52C-DD9893E2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BE22CC-1466-DB45-92F4-B44F1EB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B7F02B-7395-3249-AE26-4979CEC8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67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652674-0FE3-2F4F-AE3C-56BAC964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0E813E-742E-0647-919B-8DD110E8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A5EFF4-F4DC-C44A-98A1-EE2850E1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A1C1F-8518-454D-9436-C568EDC3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B2F95-A503-3843-A798-B0C874737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2B2119-BC3E-E543-B0FF-7239F637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B02D7A-4F14-4548-8C32-358665CD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74E6AD-64B8-CA43-AD0C-ABDFF623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5049E0-6AD3-634D-A111-6364F2E8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6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A24B1-AEE2-BD4F-93E9-788549B7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9DD6AD-260B-904C-B165-412722F70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5053A8-FDCA-8146-9CA4-30B02675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E5B11B-88F3-7549-8155-4DEF4D19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D4D7A3-067B-1C43-B96E-A99FFCE3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DAE32-FFEB-0343-8AEB-45949FC6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99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E75269-5448-344F-8E85-357051A4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C4B65D-9FA8-7943-B015-4ACA083A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8A8D4-638F-0441-983C-262A6BF7D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E7BA-284D-A14F-8154-B947CBBBCCEE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6CFE03-DE59-D346-93B6-761A80B5D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DFF7A-CEDD-0847-8635-A78263DB5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CC70B-EAB1-AE48-BCE8-933E63E48D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12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chart" Target="../charts/chart2.xml"/><Relationship Id="rId10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BAC98D83-A24E-9F2A-E977-5C0F7D1EB63D}"/>
              </a:ext>
            </a:extLst>
          </p:cNvPr>
          <p:cNvGraphicFramePr>
            <a:graphicFrameLocks/>
          </p:cNvGraphicFramePr>
          <p:nvPr/>
        </p:nvGraphicFramePr>
        <p:xfrm>
          <a:off x="363810" y="1491595"/>
          <a:ext cx="5612988" cy="1996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object 7">
            <a:extLst>
              <a:ext uri="{FF2B5EF4-FFF2-40B4-BE49-F238E27FC236}">
                <a16:creationId xmlns:a16="http://schemas.microsoft.com/office/drawing/2014/main" id="{5F5DCD63-1551-A74B-BEFD-D7BC3EEF79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8401"/>
            <a:ext cx="599607" cy="691867"/>
          </a:xfrm>
          <a:prstGeom prst="rect">
            <a:avLst/>
          </a:prstGeom>
        </p:spPr>
      </p:pic>
      <p:pic>
        <p:nvPicPr>
          <p:cNvPr id="16" name="object 47">
            <a:extLst>
              <a:ext uri="{FF2B5EF4-FFF2-40B4-BE49-F238E27FC236}">
                <a16:creationId xmlns:a16="http://schemas.microsoft.com/office/drawing/2014/main" id="{36AE10C8-306A-3D46-87D0-2DFE3A3995F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17782" y="3393476"/>
            <a:ext cx="642054" cy="249726"/>
          </a:xfrm>
          <a:prstGeom prst="rect">
            <a:avLst/>
          </a:prstGeom>
        </p:spPr>
      </p:pic>
      <p:pic>
        <p:nvPicPr>
          <p:cNvPr id="17" name="object 48">
            <a:extLst>
              <a:ext uri="{FF2B5EF4-FFF2-40B4-BE49-F238E27FC236}">
                <a16:creationId xmlns:a16="http://schemas.microsoft.com/office/drawing/2014/main" id="{93C67E61-9345-224A-AED7-3999806F1F6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1199" y="3397027"/>
            <a:ext cx="476105" cy="209173"/>
          </a:xfrm>
          <a:prstGeom prst="rect">
            <a:avLst/>
          </a:prstGeom>
        </p:spPr>
      </p:pic>
      <p:pic>
        <p:nvPicPr>
          <p:cNvPr id="18" name="object 49">
            <a:extLst>
              <a:ext uri="{FF2B5EF4-FFF2-40B4-BE49-F238E27FC236}">
                <a16:creationId xmlns:a16="http://schemas.microsoft.com/office/drawing/2014/main" id="{467500A2-A208-F14A-920F-7B16BF819C9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72421" y="3386158"/>
            <a:ext cx="443226" cy="242063"/>
          </a:xfrm>
          <a:prstGeom prst="rect">
            <a:avLst/>
          </a:prstGeom>
        </p:spPr>
      </p:pic>
      <p:pic>
        <p:nvPicPr>
          <p:cNvPr id="4110" name="Picture 14" descr="2017-logo unilever - cpe">
            <a:extLst>
              <a:ext uri="{FF2B5EF4-FFF2-40B4-BE49-F238E27FC236}">
                <a16:creationId xmlns:a16="http://schemas.microsoft.com/office/drawing/2014/main" id="{6D369184-DECF-4E44-A0A5-7E16DBF8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4" y="3339485"/>
            <a:ext cx="357705" cy="3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Logo - Kenvue participará en la «dbAccess Global Consumer Conference» de  Deutsche Bank el 8 de junio de 2023 | Business Wire">
            <a:extLst>
              <a:ext uri="{FF2B5EF4-FFF2-40B4-BE49-F238E27FC236}">
                <a16:creationId xmlns:a16="http://schemas.microsoft.com/office/drawing/2014/main" id="{886294BB-C36A-C34A-85DA-90ACD97C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11" y="3314296"/>
            <a:ext cx="780196" cy="3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Shiseido Logo : histoire, signification de l'emblème">
            <a:extLst>
              <a:ext uri="{FF2B5EF4-FFF2-40B4-BE49-F238E27FC236}">
                <a16:creationId xmlns:a16="http://schemas.microsoft.com/office/drawing/2014/main" id="{1B763B26-99B1-A449-8CA7-EBD71D93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230" y="3337444"/>
            <a:ext cx="526570" cy="2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D92F8044-B5F0-DD4D-B457-1F2494C4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931" y="3433145"/>
            <a:ext cx="695983" cy="11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ject 59">
            <a:extLst>
              <a:ext uri="{FF2B5EF4-FFF2-40B4-BE49-F238E27FC236}">
                <a16:creationId xmlns:a16="http://schemas.microsoft.com/office/drawing/2014/main" id="{73419A98-D77A-714D-8EB6-2BB67920B1D0}"/>
              </a:ext>
            </a:extLst>
          </p:cNvPr>
          <p:cNvSpPr txBox="1"/>
          <p:nvPr/>
        </p:nvSpPr>
        <p:spPr>
          <a:xfrm>
            <a:off x="363810" y="1451942"/>
            <a:ext cx="1699166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450" b="1" i="1" dirty="0">
                <a:solidFill>
                  <a:srgbClr val="002060"/>
                </a:solidFill>
                <a:latin typeface="Arial"/>
                <a:cs typeface="Arial"/>
              </a:rPr>
              <a:t>EV/2023A EBITDA </a:t>
            </a:r>
            <a:endParaRPr sz="1450" b="1" i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grpSp>
        <p:nvGrpSpPr>
          <p:cNvPr id="35" name="object 7">
            <a:extLst>
              <a:ext uri="{FF2B5EF4-FFF2-40B4-BE49-F238E27FC236}">
                <a16:creationId xmlns:a16="http://schemas.microsoft.com/office/drawing/2014/main" id="{A9CCAE19-7AE9-054B-90F1-302F28A6C7F1}"/>
              </a:ext>
            </a:extLst>
          </p:cNvPr>
          <p:cNvGrpSpPr/>
          <p:nvPr/>
        </p:nvGrpSpPr>
        <p:grpSpPr>
          <a:xfrm>
            <a:off x="6284287" y="1515345"/>
            <a:ext cx="5612988" cy="225898"/>
            <a:chOff x="405396" y="1292400"/>
            <a:chExt cx="6497955" cy="243841"/>
          </a:xfrm>
        </p:grpSpPr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2657D522-4EDA-6B47-8006-E4A70965F924}"/>
                </a:ext>
              </a:extLst>
            </p:cNvPr>
            <p:cNvSpPr/>
            <p:nvPr/>
          </p:nvSpPr>
          <p:spPr>
            <a:xfrm>
              <a:off x="405396" y="1292400"/>
              <a:ext cx="6497955" cy="243841"/>
            </a:xfrm>
            <a:custGeom>
              <a:avLst/>
              <a:gdLst/>
              <a:ahLst/>
              <a:cxnLst/>
              <a:rect l="l" t="t" r="r" b="b"/>
              <a:pathLst>
                <a:path w="6497955" h="243840">
                  <a:moveTo>
                    <a:pt x="6497587" y="0"/>
                  </a:moveTo>
                  <a:lnTo>
                    <a:pt x="6497587" y="0"/>
                  </a:lnTo>
                  <a:lnTo>
                    <a:pt x="0" y="0"/>
                  </a:lnTo>
                  <a:lnTo>
                    <a:pt x="0" y="243840"/>
                  </a:lnTo>
                  <a:lnTo>
                    <a:pt x="6497587" y="243840"/>
                  </a:lnTo>
                  <a:lnTo>
                    <a:pt x="6497587" y="0"/>
                  </a:lnTo>
                  <a:close/>
                </a:path>
              </a:pathLst>
            </a:custGeom>
            <a:solidFill>
              <a:srgbClr val="F6F5F7"/>
            </a:solidFill>
            <a:ln>
              <a:solidFill>
                <a:schemeClr val="tx2"/>
              </a:solidFill>
            </a:ln>
          </p:spPr>
          <p:txBody>
            <a:bodyPr wrap="square" lIns="0" tIns="0" rIns="0" bIns="0" rtlCol="0"/>
            <a:lstStyle/>
            <a:p>
              <a:r>
                <a:rPr lang="fr-CA" sz="1200" b="1" spc="-5" dirty="0">
                  <a:solidFill>
                    <a:srgbClr val="010031"/>
                  </a:solidFill>
                  <a:latin typeface="Arial"/>
                  <a:cs typeface="Arial"/>
                </a:rPr>
                <a:t>             Target                 </a:t>
              </a:r>
              <a:r>
                <a:rPr lang="fr-CA" sz="1200" b="1" spc="-5" dirty="0" err="1">
                  <a:solidFill>
                    <a:srgbClr val="010031"/>
                  </a:solidFill>
                  <a:latin typeface="Arial"/>
                  <a:cs typeface="Arial"/>
                </a:rPr>
                <a:t>Acquirer</a:t>
              </a:r>
              <a:r>
                <a:rPr lang="fr-CA" sz="1200" b="1" spc="-5" dirty="0">
                  <a:solidFill>
                    <a:srgbClr val="010031"/>
                  </a:solidFill>
                  <a:latin typeface="Arial"/>
                  <a:cs typeface="Arial"/>
                </a:rPr>
                <a:t>                   EV(€m)                 EV/EBITDA </a:t>
              </a:r>
              <a:endParaRPr sz="1200" dirty="0"/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4C465008-E359-1A43-80A5-0C11674ECB25}"/>
                </a:ext>
              </a:extLst>
            </p:cNvPr>
            <p:cNvSpPr/>
            <p:nvPr/>
          </p:nvSpPr>
          <p:spPr>
            <a:xfrm>
              <a:off x="405396" y="1292400"/>
              <a:ext cx="6497955" cy="243840"/>
            </a:xfrm>
            <a:custGeom>
              <a:avLst/>
              <a:gdLst/>
              <a:ahLst/>
              <a:cxnLst/>
              <a:rect l="l" t="t" r="r" b="b"/>
              <a:pathLst>
                <a:path w="6497955" h="243840">
                  <a:moveTo>
                    <a:pt x="0" y="243840"/>
                  </a:moveTo>
                  <a:lnTo>
                    <a:pt x="6497587" y="243840"/>
                  </a:lnTo>
                </a:path>
                <a:path w="6497955" h="243840">
                  <a:moveTo>
                    <a:pt x="0" y="0"/>
                  </a:moveTo>
                  <a:lnTo>
                    <a:pt x="6497587" y="0"/>
                  </a:lnTo>
                </a:path>
              </a:pathLst>
            </a:custGeom>
            <a:ln w="12700">
              <a:solidFill>
                <a:srgbClr val="010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Picture 14" descr="2017-logo unilever - cpe">
            <a:extLst>
              <a:ext uri="{FF2B5EF4-FFF2-40B4-BE49-F238E27FC236}">
                <a16:creationId xmlns:a16="http://schemas.microsoft.com/office/drawing/2014/main" id="{7352DE34-1E79-B041-A3F3-F2FFB52E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928" y="2446863"/>
            <a:ext cx="636713" cy="63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Carver Korea Co., Ltd's Competitors, Revenue, Number of Employees, Funding,  Acquisitions &amp; News - Owler Company Profile">
            <a:extLst>
              <a:ext uri="{FF2B5EF4-FFF2-40B4-BE49-F238E27FC236}">
                <a16:creationId xmlns:a16="http://schemas.microsoft.com/office/drawing/2014/main" id="{1BBADBBA-1EAF-3046-AAFD-0292DB9A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31" y="2574485"/>
            <a:ext cx="1069686" cy="35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FA0D1F7-78C0-A942-B706-259A2B833462}"/>
              </a:ext>
            </a:extLst>
          </p:cNvPr>
          <p:cNvSpPr txBox="1"/>
          <p:nvPr/>
        </p:nvSpPr>
        <p:spPr>
          <a:xfrm>
            <a:off x="9270303" y="255546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  <a:cs typeface="Arial" panose="020B0604020202020204" pitchFamily="34" charset="0"/>
              </a:rPr>
              <a:t>2300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FAF665A-4872-A44A-BC2B-68C2A2F30CA4}"/>
              </a:ext>
            </a:extLst>
          </p:cNvPr>
          <p:cNvSpPr txBox="1"/>
          <p:nvPr/>
        </p:nvSpPr>
        <p:spPr>
          <a:xfrm>
            <a:off x="8974839" y="2004172"/>
            <a:ext cx="38491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fr-CA" sz="1600" spc="-75" dirty="0">
                <a:solidFill>
                  <a:srgbClr val="002060"/>
                </a:solidFill>
                <a:cs typeface="Arial" panose="020B0604020202020204" pitchFamily="34" charset="0"/>
              </a:rPr>
              <a:t>           355                            21,0x</a:t>
            </a:r>
            <a:endParaRPr lang="fr-CA" sz="14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" name="object 22">
            <a:extLst>
              <a:ext uri="{FF2B5EF4-FFF2-40B4-BE49-F238E27FC236}">
                <a16:creationId xmlns:a16="http://schemas.microsoft.com/office/drawing/2014/main" id="{BFD0FB09-A900-DF1C-A266-954B15CE83C8}"/>
              </a:ext>
            </a:extLst>
          </p:cNvPr>
          <p:cNvSpPr txBox="1"/>
          <p:nvPr/>
        </p:nvSpPr>
        <p:spPr>
          <a:xfrm>
            <a:off x="363810" y="1079787"/>
            <a:ext cx="5612988" cy="330438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764" dirty="0"/>
              <a:t>Trading </a:t>
            </a:r>
            <a:r>
              <a:rPr lang="en-US" sz="1764" dirty="0" err="1"/>
              <a:t>Comparables</a:t>
            </a:r>
            <a:endParaRPr lang="en-US" sz="1764" dirty="0"/>
          </a:p>
        </p:txBody>
      </p:sp>
      <p:sp>
        <p:nvSpPr>
          <p:cNvPr id="4" name="object 21">
            <a:extLst>
              <a:ext uri="{FF2B5EF4-FFF2-40B4-BE49-F238E27FC236}">
                <a16:creationId xmlns:a16="http://schemas.microsoft.com/office/drawing/2014/main" id="{2DE18B5D-5D2C-88EF-C511-10A8C8882B86}"/>
              </a:ext>
            </a:extLst>
          </p:cNvPr>
          <p:cNvSpPr txBox="1"/>
          <p:nvPr/>
        </p:nvSpPr>
        <p:spPr>
          <a:xfrm>
            <a:off x="6284287" y="1080497"/>
            <a:ext cx="5612988" cy="330438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764" dirty="0"/>
              <a:t>Precedent Transactions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E8B502C2-B1BC-947F-8F8D-91BAFBFFF456}"/>
              </a:ext>
            </a:extLst>
          </p:cNvPr>
          <p:cNvSpPr txBox="1">
            <a:spLocks/>
          </p:cNvSpPr>
          <p:nvPr/>
        </p:nvSpPr>
        <p:spPr>
          <a:xfrm>
            <a:off x="0" y="153876"/>
            <a:ext cx="11963768" cy="666120"/>
          </a:xfrm>
          <a:prstGeom prst="rect">
            <a:avLst/>
          </a:prstGeom>
        </p:spPr>
        <p:txBody>
          <a:bodyPr vert="horz" wrap="square" lIns="0" tIns="19598" rIns="0" bIns="0" rtlCol="0">
            <a:spAutoFit/>
          </a:bodyPr>
          <a:lstStyle>
            <a:lvl1pPr>
              <a:defRPr sz="2939" b="0" i="0">
                <a:solidFill>
                  <a:srgbClr val="4F4946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8664" marR="0" lvl="0" indent="0" algn="r" defTabSz="914400" rtl="1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L’Oréal –</a:t>
            </a:r>
            <a:r>
              <a:rPr lang="en-US" sz="2800" b="1" kern="0" spc="-15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Valuation Summary</a:t>
            </a:r>
            <a:br>
              <a:rPr kumimoji="0" lang="en-US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1400" kern="0" spc="-15" dirty="0">
                <a:solidFill>
                  <a:sysClr val="windowText" lastClr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We have presented below a multi-criteria valuation summary</a:t>
            </a:r>
            <a:endParaRPr kumimoji="0" lang="en-US" sz="1600" b="0" i="0" u="none" strike="noStrike" kern="0" cap="none" spc="-8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p_FootNote">
            <a:extLst>
              <a:ext uri="{FF2B5EF4-FFF2-40B4-BE49-F238E27FC236}">
                <a16:creationId xmlns:a16="http://schemas.microsoft.com/office/drawing/2014/main" id="{D0F0CADD-8D5C-970C-3337-E7A1AF251A9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3809" y="6577760"/>
            <a:ext cx="8229600" cy="20005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>
            <a:defPPr>
              <a:defRPr lang="en-US"/>
            </a:defPPr>
            <a:lvl1pPr marL="406400" indent="-406400">
              <a:defRPr sz="800" i="1">
                <a:solidFill>
                  <a:schemeClr val="tx2"/>
                </a:solidFill>
              </a:defRPr>
            </a:lvl1pPr>
          </a:lstStyle>
          <a:p>
            <a:pPr marL="457200" lvl="0" indent="-457200"/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	- Valuation as of December 2024</a:t>
            </a:r>
          </a:p>
          <a:p>
            <a:pPr marL="457200" lvl="0" indent="-457200"/>
            <a:r>
              <a:rPr lang="en-US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Sources:	Company, Brokers’ Analysis, S&amp;P Capital IQ as of 17 September 2024, Press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749AF26-28CD-0A4A-8415-0A94B88472D4}"/>
              </a:ext>
            </a:extLst>
          </p:cNvPr>
          <p:cNvSpPr txBox="1"/>
          <p:nvPr/>
        </p:nvSpPr>
        <p:spPr>
          <a:xfrm>
            <a:off x="10581057" y="2545804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  <a:cs typeface="Arial" panose="020B0604020202020204" pitchFamily="34" charset="0"/>
              </a:rPr>
              <a:t>16,6x</a:t>
            </a:r>
          </a:p>
        </p:txBody>
      </p:sp>
      <p:pic>
        <p:nvPicPr>
          <p:cNvPr id="1026" name="Picture 2" descr="Naturium">
            <a:extLst>
              <a:ext uri="{FF2B5EF4-FFF2-40B4-BE49-F238E27FC236}">
                <a16:creationId xmlns:a16="http://schemas.microsoft.com/office/drawing/2014/main" id="{036A5B68-EED3-384C-9FE7-DE24BBB53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31" y="1863546"/>
            <a:ext cx="597179" cy="59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f Cosmetics Logo PNG vector in SVG, PDF, AI, CDR format">
            <a:extLst>
              <a:ext uri="{FF2B5EF4-FFF2-40B4-BE49-F238E27FC236}">
                <a16:creationId xmlns:a16="http://schemas.microsoft.com/office/drawing/2014/main" id="{2FD9A0A4-63A8-C248-A4F0-4FFD165DB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551" y="1910189"/>
            <a:ext cx="716488" cy="53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Chart 1">
            <a:extLst>
              <a:ext uri="{FF2B5EF4-FFF2-40B4-BE49-F238E27FC236}">
                <a16:creationId xmlns:a16="http://schemas.microsoft.com/office/drawing/2014/main" id="{43476021-39C8-4D40-82A8-4A4697E02F79}"/>
              </a:ext>
            </a:extLst>
          </p:cNvPr>
          <p:cNvGraphicFramePr>
            <a:graphicFrameLocks/>
          </p:cNvGraphicFramePr>
          <p:nvPr/>
        </p:nvGraphicFramePr>
        <p:xfrm>
          <a:off x="5993782" y="3106756"/>
          <a:ext cx="5969986" cy="3671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48" name="Line 3">
            <a:extLst>
              <a:ext uri="{FF2B5EF4-FFF2-40B4-BE49-F238E27FC236}">
                <a16:creationId xmlns:a16="http://schemas.microsoft.com/office/drawing/2014/main" id="{D71013E9-E47B-4B2B-AAE5-C95317EE1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9445" y="5794372"/>
            <a:ext cx="5491372" cy="0"/>
          </a:xfrm>
          <a:prstGeom prst="line">
            <a:avLst/>
          </a:prstGeom>
          <a:noFill/>
          <a:ln w="3810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A"/>
          </a:p>
        </p:txBody>
      </p:sp>
      <p:sp>
        <p:nvSpPr>
          <p:cNvPr id="50" name="Text Box 5">
            <a:extLst>
              <a:ext uri="{FF2B5EF4-FFF2-40B4-BE49-F238E27FC236}">
                <a16:creationId xmlns:a16="http://schemas.microsoft.com/office/drawing/2014/main" id="{3A2B71B8-6B10-404E-9AE0-A7EB78BED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629" y="6055136"/>
            <a:ext cx="1547347" cy="170431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Current share price = €325</a:t>
            </a:r>
          </a:p>
        </p:txBody>
      </p:sp>
      <p:sp>
        <p:nvSpPr>
          <p:cNvPr id="51" name="Line 3">
            <a:extLst>
              <a:ext uri="{FF2B5EF4-FFF2-40B4-BE49-F238E27FC236}">
                <a16:creationId xmlns:a16="http://schemas.microsoft.com/office/drawing/2014/main" id="{9B5012EC-D45F-7D43-8622-3C54F1D72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24" y="2342726"/>
            <a:ext cx="494337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A" dirty="0"/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E97F6098-B88F-B441-9772-CB3248A4C2ED}"/>
              </a:ext>
            </a:extLst>
          </p:cNvPr>
          <p:cNvSpPr txBox="1"/>
          <p:nvPr/>
        </p:nvSpPr>
        <p:spPr>
          <a:xfrm>
            <a:off x="535001" y="4470132"/>
            <a:ext cx="3943608" cy="12436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34391" tIns="67194" rIns="134391" bIns="67194" anchor="t" anchorCtr="0" compatLnSpc="1">
            <a:spAutoFit/>
          </a:bodyPr>
          <a:lstStyle/>
          <a:p>
            <a:pPr algn="ctr">
              <a:spcBef>
                <a:spcPts val="441"/>
              </a:spcBef>
              <a:buSzPct val="10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b="1" dirty="0" err="1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Using</a:t>
            </a:r>
            <a:r>
              <a:rPr lang="fr-CA" b="1" dirty="0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fr-CA" b="1" dirty="0" err="1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several</a:t>
            </a:r>
            <a:r>
              <a:rPr lang="fr-CA" b="1" dirty="0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fr-CA" b="1" dirty="0" err="1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valuation</a:t>
            </a:r>
            <a:r>
              <a:rPr lang="fr-CA" b="1" dirty="0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fr-CA" b="1" dirty="0" err="1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methods</a:t>
            </a:r>
            <a:r>
              <a:rPr lang="fr-CA" b="1" dirty="0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and </a:t>
            </a:r>
            <a:r>
              <a:rPr lang="fr-CA" b="1" dirty="0" err="1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taking</a:t>
            </a:r>
            <a:r>
              <a:rPr lang="fr-CA" b="1" dirty="0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fr-CA" b="1" dirty="0" err="1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into</a:t>
            </a:r>
            <a:r>
              <a:rPr lang="fr-CA" b="1" dirty="0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fr-CA" b="1" dirty="0" err="1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account</a:t>
            </a:r>
            <a:r>
              <a:rPr lang="fr-CA" b="1" dirty="0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an EBITDA of €11bn in FY2024, </a:t>
            </a:r>
            <a:r>
              <a:rPr lang="fr-CA" b="1" dirty="0" err="1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we</a:t>
            </a:r>
            <a:r>
              <a:rPr lang="fr-CA" b="1" dirty="0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fr-CA" b="1" dirty="0" err="1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obtain</a:t>
            </a:r>
            <a:r>
              <a:rPr lang="fr-CA" b="1" dirty="0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an </a:t>
            </a:r>
            <a:r>
              <a:rPr lang="fr-CA" b="1" dirty="0" err="1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average</a:t>
            </a:r>
            <a:r>
              <a:rPr lang="fr-CA" b="1" dirty="0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EV of €154 </a:t>
            </a:r>
            <a:r>
              <a:rPr lang="fr-CA" b="1" dirty="0" err="1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bn</a:t>
            </a:r>
            <a:r>
              <a:rPr lang="fr-CA" b="1" dirty="0">
                <a:solidFill>
                  <a:srgbClr val="00206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. </a:t>
            </a:r>
            <a:endParaRPr lang="en-US" b="1" spc="-8" dirty="0">
              <a:solidFill>
                <a:srgbClr val="002060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55" name="object 70">
            <a:extLst>
              <a:ext uri="{FF2B5EF4-FFF2-40B4-BE49-F238E27FC236}">
                <a16:creationId xmlns:a16="http://schemas.microsoft.com/office/drawing/2014/main" id="{0F887882-00C3-784D-AD19-40391A9B2D15}"/>
              </a:ext>
            </a:extLst>
          </p:cNvPr>
          <p:cNvSpPr/>
          <p:nvPr/>
        </p:nvSpPr>
        <p:spPr>
          <a:xfrm>
            <a:off x="4478609" y="4039275"/>
            <a:ext cx="854300" cy="861714"/>
          </a:xfrm>
          <a:custGeom>
            <a:avLst/>
            <a:gdLst/>
            <a:ahLst/>
            <a:cxnLst/>
            <a:rect l="l" t="t" r="r" b="b"/>
            <a:pathLst>
              <a:path w="289559" h="1035685">
                <a:moveTo>
                  <a:pt x="0" y="0"/>
                </a:moveTo>
                <a:lnTo>
                  <a:pt x="289327" y="1035075"/>
                </a:lnTo>
              </a:path>
            </a:pathLst>
          </a:custGeom>
          <a:ln w="19050">
            <a:solidFill>
              <a:srgbClr val="EA01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71">
            <a:extLst>
              <a:ext uri="{FF2B5EF4-FFF2-40B4-BE49-F238E27FC236}">
                <a16:creationId xmlns:a16="http://schemas.microsoft.com/office/drawing/2014/main" id="{3F7783AB-77DD-D14F-8A55-63D0996A4A28}"/>
              </a:ext>
            </a:extLst>
          </p:cNvPr>
          <p:cNvSpPr/>
          <p:nvPr/>
        </p:nvSpPr>
        <p:spPr>
          <a:xfrm>
            <a:off x="4538873" y="4885499"/>
            <a:ext cx="794036" cy="1133257"/>
          </a:xfrm>
          <a:custGeom>
            <a:avLst/>
            <a:gdLst/>
            <a:ahLst/>
            <a:cxnLst/>
            <a:rect l="l" t="t" r="r" b="b"/>
            <a:pathLst>
              <a:path w="289559" h="1035050">
                <a:moveTo>
                  <a:pt x="289131" y="0"/>
                </a:moveTo>
                <a:lnTo>
                  <a:pt x="0" y="1034881"/>
                </a:lnTo>
              </a:path>
            </a:pathLst>
          </a:custGeom>
          <a:ln w="19050">
            <a:solidFill>
              <a:srgbClr val="EA01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4629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2aaa8e39-1169-403e-9b1e-38ad8b5e0bb8"/>
  <p:tag name="UPSLIDESHAPELIBITEMEDITIONDATE" val="638266701038856221"/>
  <p:tag name="UPSLIDESHAPELIBITEMLASTCREATOR" val="BrockA"/>
  <p:tag name="UPSLIDESHAPELIBITEMNAME" val="Full Footnote (A4)"/>
  <p:tag name="UPSLIDESTOREDSHAPELOCATION" val="c:\boxshare\box\upslide\categories\Corporate Branding\Landscape A4\Footnotes.lib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Macintosh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Feriel ADLI</dc:creator>
  <cp:lastModifiedBy>Feriel ADLI</cp:lastModifiedBy>
  <cp:revision>1</cp:revision>
  <dcterms:created xsi:type="dcterms:W3CDTF">2024-09-18T20:47:17Z</dcterms:created>
  <dcterms:modified xsi:type="dcterms:W3CDTF">2024-09-18T20:47:52Z</dcterms:modified>
</cp:coreProperties>
</file>