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4D84"/>
    <a:srgbClr val="BED1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06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9E800-29B0-4998-984F-00EC07FA3971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0824F-8A16-41F0-A22F-87FD917E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9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0824F-8A16-41F0-A22F-87FD917EB6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19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00824F-8A16-41F0-A22F-87FD917EB6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2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F49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F49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F49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86572" y="4847844"/>
            <a:ext cx="146685" cy="190500"/>
          </a:xfrm>
          <a:custGeom>
            <a:avLst/>
            <a:gdLst/>
            <a:ahLst/>
            <a:cxnLst/>
            <a:rect l="l" t="t" r="r" b="b"/>
            <a:pathLst>
              <a:path w="146684" h="190500">
                <a:moveTo>
                  <a:pt x="118872" y="0"/>
                </a:moveTo>
                <a:lnTo>
                  <a:pt x="76200" y="0"/>
                </a:lnTo>
                <a:lnTo>
                  <a:pt x="56388" y="22860"/>
                </a:lnTo>
                <a:lnTo>
                  <a:pt x="118872" y="0"/>
                </a:lnTo>
                <a:close/>
              </a:path>
              <a:path w="146684" h="190500">
                <a:moveTo>
                  <a:pt x="146304" y="26416"/>
                </a:moveTo>
                <a:lnTo>
                  <a:pt x="0" y="26416"/>
                </a:lnTo>
                <a:lnTo>
                  <a:pt x="0" y="42926"/>
                </a:lnTo>
                <a:lnTo>
                  <a:pt x="0" y="96266"/>
                </a:lnTo>
                <a:lnTo>
                  <a:pt x="0" y="115316"/>
                </a:lnTo>
                <a:lnTo>
                  <a:pt x="0" y="172466"/>
                </a:lnTo>
                <a:lnTo>
                  <a:pt x="0" y="190246"/>
                </a:lnTo>
                <a:lnTo>
                  <a:pt x="146304" y="190246"/>
                </a:lnTo>
                <a:lnTo>
                  <a:pt x="146304" y="172466"/>
                </a:lnTo>
                <a:lnTo>
                  <a:pt x="24892" y="172466"/>
                </a:lnTo>
                <a:lnTo>
                  <a:pt x="24892" y="115316"/>
                </a:lnTo>
                <a:lnTo>
                  <a:pt x="116205" y="115316"/>
                </a:lnTo>
                <a:lnTo>
                  <a:pt x="116205" y="96266"/>
                </a:lnTo>
                <a:lnTo>
                  <a:pt x="24892" y="96266"/>
                </a:lnTo>
                <a:lnTo>
                  <a:pt x="24892" y="42926"/>
                </a:lnTo>
                <a:lnTo>
                  <a:pt x="146304" y="42926"/>
                </a:lnTo>
                <a:lnTo>
                  <a:pt x="146304" y="26416"/>
                </a:lnTo>
                <a:close/>
              </a:path>
            </a:pathLst>
          </a:custGeom>
          <a:solidFill>
            <a:srgbClr val="171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545068" y="4873752"/>
            <a:ext cx="361315" cy="165100"/>
          </a:xfrm>
          <a:custGeom>
            <a:avLst/>
            <a:gdLst/>
            <a:ahLst/>
            <a:cxnLst/>
            <a:rect l="l" t="t" r="r" b="b"/>
            <a:pathLst>
              <a:path w="361315" h="165100">
                <a:moveTo>
                  <a:pt x="199644" y="164592"/>
                </a:moveTo>
                <a:lnTo>
                  <a:pt x="178142" y="122199"/>
                </a:lnTo>
                <a:lnTo>
                  <a:pt x="167525" y="101244"/>
                </a:lnTo>
                <a:lnTo>
                  <a:pt x="139573" y="46126"/>
                </a:lnTo>
                <a:lnTo>
                  <a:pt x="139573" y="101244"/>
                </a:lnTo>
                <a:lnTo>
                  <a:pt x="60452" y="101244"/>
                </a:lnTo>
                <a:lnTo>
                  <a:pt x="99568" y="22771"/>
                </a:lnTo>
                <a:lnTo>
                  <a:pt x="139573" y="101244"/>
                </a:lnTo>
                <a:lnTo>
                  <a:pt x="139573" y="46126"/>
                </a:lnTo>
                <a:lnTo>
                  <a:pt x="127736" y="22771"/>
                </a:lnTo>
                <a:lnTo>
                  <a:pt x="116205" y="0"/>
                </a:lnTo>
                <a:lnTo>
                  <a:pt x="83693" y="0"/>
                </a:lnTo>
                <a:lnTo>
                  <a:pt x="0" y="164592"/>
                </a:lnTo>
                <a:lnTo>
                  <a:pt x="28194" y="164592"/>
                </a:lnTo>
                <a:lnTo>
                  <a:pt x="49784" y="122199"/>
                </a:lnTo>
                <a:lnTo>
                  <a:pt x="150241" y="122199"/>
                </a:lnTo>
                <a:lnTo>
                  <a:pt x="171704" y="164592"/>
                </a:lnTo>
                <a:lnTo>
                  <a:pt x="199644" y="164592"/>
                </a:lnTo>
                <a:close/>
              </a:path>
              <a:path w="361315" h="165100">
                <a:moveTo>
                  <a:pt x="361188" y="146558"/>
                </a:moveTo>
                <a:lnTo>
                  <a:pt x="234696" y="146558"/>
                </a:lnTo>
                <a:lnTo>
                  <a:pt x="234696" y="508"/>
                </a:lnTo>
                <a:lnTo>
                  <a:pt x="211836" y="508"/>
                </a:lnTo>
                <a:lnTo>
                  <a:pt x="211836" y="146558"/>
                </a:lnTo>
                <a:lnTo>
                  <a:pt x="211836" y="164338"/>
                </a:lnTo>
                <a:lnTo>
                  <a:pt x="361188" y="164338"/>
                </a:lnTo>
                <a:lnTo>
                  <a:pt x="361188" y="146558"/>
                </a:lnTo>
                <a:close/>
              </a:path>
            </a:pathLst>
          </a:custGeom>
          <a:solidFill>
            <a:srgbClr val="171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86928" y="4873752"/>
            <a:ext cx="170688" cy="164592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767828" y="4846320"/>
            <a:ext cx="388620" cy="2057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827531" cy="82613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82600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6096">
            <a:solidFill>
              <a:srgbClr val="474D8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9371" y="102488"/>
            <a:ext cx="8525256" cy="605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F494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25625" y="2073401"/>
            <a:ext cx="6499225" cy="1643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470146" y="4920951"/>
            <a:ext cx="204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7535" y="4692396"/>
            <a:ext cx="228600" cy="29362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7962900" y="4733290"/>
            <a:ext cx="561340" cy="253365"/>
          </a:xfrm>
          <a:custGeom>
            <a:avLst/>
            <a:gdLst/>
            <a:ahLst/>
            <a:cxnLst/>
            <a:rect l="l" t="t" r="r" b="b"/>
            <a:pathLst>
              <a:path w="561340" h="253364">
                <a:moveTo>
                  <a:pt x="310896" y="253238"/>
                </a:moveTo>
                <a:lnTo>
                  <a:pt x="277393" y="188074"/>
                </a:lnTo>
                <a:lnTo>
                  <a:pt x="260845" y="155879"/>
                </a:lnTo>
                <a:lnTo>
                  <a:pt x="217297" y="71170"/>
                </a:lnTo>
                <a:lnTo>
                  <a:pt x="217297" y="155879"/>
                </a:lnTo>
                <a:lnTo>
                  <a:pt x="94107" y="155879"/>
                </a:lnTo>
                <a:lnTo>
                  <a:pt x="155067" y="35267"/>
                </a:lnTo>
                <a:lnTo>
                  <a:pt x="217297" y="155879"/>
                </a:lnTo>
                <a:lnTo>
                  <a:pt x="217297" y="71170"/>
                </a:lnTo>
                <a:lnTo>
                  <a:pt x="198843" y="35267"/>
                </a:lnTo>
                <a:lnTo>
                  <a:pt x="180848" y="254"/>
                </a:lnTo>
                <a:lnTo>
                  <a:pt x="130302" y="254"/>
                </a:lnTo>
                <a:lnTo>
                  <a:pt x="0" y="253238"/>
                </a:lnTo>
                <a:lnTo>
                  <a:pt x="43942" y="253238"/>
                </a:lnTo>
                <a:lnTo>
                  <a:pt x="77597" y="188074"/>
                </a:lnTo>
                <a:lnTo>
                  <a:pt x="233934" y="188074"/>
                </a:lnTo>
                <a:lnTo>
                  <a:pt x="267462" y="253238"/>
                </a:lnTo>
                <a:lnTo>
                  <a:pt x="310896" y="253238"/>
                </a:lnTo>
                <a:close/>
              </a:path>
              <a:path w="561340" h="253364">
                <a:moveTo>
                  <a:pt x="560832" y="224790"/>
                </a:moveTo>
                <a:lnTo>
                  <a:pt x="365887" y="224790"/>
                </a:lnTo>
                <a:lnTo>
                  <a:pt x="365887" y="0"/>
                </a:lnTo>
                <a:lnTo>
                  <a:pt x="330708" y="0"/>
                </a:lnTo>
                <a:lnTo>
                  <a:pt x="330708" y="224790"/>
                </a:lnTo>
                <a:lnTo>
                  <a:pt x="330708" y="252730"/>
                </a:lnTo>
                <a:lnTo>
                  <a:pt x="560832" y="252730"/>
                </a:lnTo>
                <a:lnTo>
                  <a:pt x="560832" y="2247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6640" y="4733544"/>
            <a:ext cx="265430" cy="253365"/>
          </a:xfrm>
          <a:custGeom>
            <a:avLst/>
            <a:gdLst/>
            <a:ahLst/>
            <a:cxnLst/>
            <a:rect l="l" t="t" r="r" b="b"/>
            <a:pathLst>
              <a:path w="265429" h="253364">
                <a:moveTo>
                  <a:pt x="160908" y="0"/>
                </a:moveTo>
                <a:lnTo>
                  <a:pt x="0" y="0"/>
                </a:lnTo>
                <a:lnTo>
                  <a:pt x="0" y="252983"/>
                </a:lnTo>
                <a:lnTo>
                  <a:pt x="36575" y="252983"/>
                </a:lnTo>
                <a:lnTo>
                  <a:pt x="36575" y="146723"/>
                </a:lnTo>
                <a:lnTo>
                  <a:pt x="187887" y="146723"/>
                </a:lnTo>
                <a:lnTo>
                  <a:pt x="221567" y="131222"/>
                </a:lnTo>
                <a:lnTo>
                  <a:pt x="234415" y="117132"/>
                </a:lnTo>
                <a:lnTo>
                  <a:pt x="36575" y="117132"/>
                </a:lnTo>
                <a:lnTo>
                  <a:pt x="36575" y="29578"/>
                </a:lnTo>
                <a:lnTo>
                  <a:pt x="233117" y="29578"/>
                </a:lnTo>
                <a:lnTo>
                  <a:pt x="225409" y="19548"/>
                </a:lnTo>
                <a:lnTo>
                  <a:pt x="197903" y="5047"/>
                </a:lnTo>
                <a:lnTo>
                  <a:pt x="160908" y="0"/>
                </a:lnTo>
                <a:close/>
              </a:path>
              <a:path w="265429" h="253364">
                <a:moveTo>
                  <a:pt x="187887" y="146723"/>
                </a:moveTo>
                <a:lnTo>
                  <a:pt x="141477" y="146723"/>
                </a:lnTo>
                <a:lnTo>
                  <a:pt x="218820" y="252983"/>
                </a:lnTo>
                <a:lnTo>
                  <a:pt x="265175" y="252983"/>
                </a:lnTo>
                <a:lnTo>
                  <a:pt x="256143" y="241314"/>
                </a:lnTo>
                <a:lnTo>
                  <a:pt x="234537" y="213059"/>
                </a:lnTo>
                <a:lnTo>
                  <a:pt x="208597" y="178355"/>
                </a:lnTo>
                <a:lnTo>
                  <a:pt x="186562" y="147332"/>
                </a:lnTo>
                <a:lnTo>
                  <a:pt x="187887" y="146723"/>
                </a:lnTo>
                <a:close/>
              </a:path>
              <a:path w="265429" h="253364">
                <a:moveTo>
                  <a:pt x="233117" y="29578"/>
                </a:moveTo>
                <a:lnTo>
                  <a:pt x="160274" y="29578"/>
                </a:lnTo>
                <a:lnTo>
                  <a:pt x="179433" y="31918"/>
                </a:lnTo>
                <a:lnTo>
                  <a:pt x="194008" y="38334"/>
                </a:lnTo>
                <a:lnTo>
                  <a:pt x="204225" y="47923"/>
                </a:lnTo>
                <a:lnTo>
                  <a:pt x="210311" y="59778"/>
                </a:lnTo>
                <a:lnTo>
                  <a:pt x="212308" y="68928"/>
                </a:lnTo>
                <a:lnTo>
                  <a:pt x="211994" y="78644"/>
                </a:lnTo>
                <a:lnTo>
                  <a:pt x="184165" y="113207"/>
                </a:lnTo>
                <a:lnTo>
                  <a:pt x="156082" y="117132"/>
                </a:lnTo>
                <a:lnTo>
                  <a:pt x="234415" y="117132"/>
                </a:lnTo>
                <a:lnTo>
                  <a:pt x="240950" y="109964"/>
                </a:lnTo>
                <a:lnTo>
                  <a:pt x="249142" y="88823"/>
                </a:lnTo>
                <a:lnTo>
                  <a:pt x="250570" y="73063"/>
                </a:lnTo>
                <a:lnTo>
                  <a:pt x="243079" y="42541"/>
                </a:lnTo>
                <a:lnTo>
                  <a:pt x="233117" y="295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55892" y="4689347"/>
            <a:ext cx="605155" cy="318770"/>
          </a:xfrm>
          <a:custGeom>
            <a:avLst/>
            <a:gdLst/>
            <a:ahLst/>
            <a:cxnLst/>
            <a:rect l="l" t="t" r="r" b="b"/>
            <a:pathLst>
              <a:path w="605154" h="318770">
                <a:moveTo>
                  <a:pt x="230124" y="268732"/>
                </a:moveTo>
                <a:lnTo>
                  <a:pt x="35687" y="268732"/>
                </a:lnTo>
                <a:lnTo>
                  <a:pt x="35687" y="43942"/>
                </a:lnTo>
                <a:lnTo>
                  <a:pt x="0" y="43942"/>
                </a:lnTo>
                <a:lnTo>
                  <a:pt x="0" y="268732"/>
                </a:lnTo>
                <a:lnTo>
                  <a:pt x="0" y="296672"/>
                </a:lnTo>
                <a:lnTo>
                  <a:pt x="230124" y="296672"/>
                </a:lnTo>
                <a:lnTo>
                  <a:pt x="230124" y="268732"/>
                </a:lnTo>
                <a:close/>
              </a:path>
              <a:path w="605154" h="318770">
                <a:moveTo>
                  <a:pt x="239268" y="44196"/>
                </a:moveTo>
                <a:lnTo>
                  <a:pt x="200914" y="44196"/>
                </a:lnTo>
                <a:lnTo>
                  <a:pt x="164592" y="134112"/>
                </a:lnTo>
                <a:lnTo>
                  <a:pt x="191008" y="134112"/>
                </a:lnTo>
                <a:lnTo>
                  <a:pt x="239268" y="44196"/>
                </a:lnTo>
                <a:close/>
              </a:path>
              <a:path w="605154" h="318770">
                <a:moveTo>
                  <a:pt x="605028" y="160756"/>
                </a:moveTo>
                <a:lnTo>
                  <a:pt x="599224" y="118211"/>
                </a:lnTo>
                <a:lnTo>
                  <a:pt x="582599" y="79870"/>
                </a:lnTo>
                <a:lnTo>
                  <a:pt x="562991" y="55600"/>
                </a:lnTo>
                <a:lnTo>
                  <a:pt x="562991" y="160756"/>
                </a:lnTo>
                <a:lnTo>
                  <a:pt x="552170" y="209473"/>
                </a:lnTo>
                <a:lnTo>
                  <a:pt x="523024" y="249466"/>
                </a:lnTo>
                <a:lnTo>
                  <a:pt x="480529" y="276542"/>
                </a:lnTo>
                <a:lnTo>
                  <a:pt x="429641" y="286486"/>
                </a:lnTo>
                <a:lnTo>
                  <a:pt x="378853" y="276542"/>
                </a:lnTo>
                <a:lnTo>
                  <a:pt x="337210" y="249466"/>
                </a:lnTo>
                <a:lnTo>
                  <a:pt x="309054" y="209473"/>
                </a:lnTo>
                <a:lnTo>
                  <a:pt x="298704" y="160756"/>
                </a:lnTo>
                <a:lnTo>
                  <a:pt x="308660" y="111582"/>
                </a:lnTo>
                <a:lnTo>
                  <a:pt x="336372" y="70573"/>
                </a:lnTo>
                <a:lnTo>
                  <a:pt x="378587" y="42468"/>
                </a:lnTo>
                <a:lnTo>
                  <a:pt x="432054" y="32029"/>
                </a:lnTo>
                <a:lnTo>
                  <a:pt x="484390" y="42468"/>
                </a:lnTo>
                <a:lnTo>
                  <a:pt x="525856" y="70573"/>
                </a:lnTo>
                <a:lnTo>
                  <a:pt x="553148" y="111582"/>
                </a:lnTo>
                <a:lnTo>
                  <a:pt x="562991" y="160756"/>
                </a:lnTo>
                <a:lnTo>
                  <a:pt x="562991" y="55600"/>
                </a:lnTo>
                <a:lnTo>
                  <a:pt x="521449" y="22072"/>
                </a:lnTo>
                <a:lnTo>
                  <a:pt x="479221" y="5791"/>
                </a:lnTo>
                <a:lnTo>
                  <a:pt x="430784" y="0"/>
                </a:lnTo>
                <a:lnTo>
                  <a:pt x="381673" y="5791"/>
                </a:lnTo>
                <a:lnTo>
                  <a:pt x="339191" y="22072"/>
                </a:lnTo>
                <a:lnTo>
                  <a:pt x="304355" y="47294"/>
                </a:lnTo>
                <a:lnTo>
                  <a:pt x="278193" y="79870"/>
                </a:lnTo>
                <a:lnTo>
                  <a:pt x="261734" y="118211"/>
                </a:lnTo>
                <a:lnTo>
                  <a:pt x="256032" y="160756"/>
                </a:lnTo>
                <a:lnTo>
                  <a:pt x="262293" y="204558"/>
                </a:lnTo>
                <a:lnTo>
                  <a:pt x="279971" y="242760"/>
                </a:lnTo>
                <a:lnTo>
                  <a:pt x="307352" y="274320"/>
                </a:lnTo>
                <a:lnTo>
                  <a:pt x="342747" y="298170"/>
                </a:lnTo>
                <a:lnTo>
                  <a:pt x="384454" y="313258"/>
                </a:lnTo>
                <a:lnTo>
                  <a:pt x="430784" y="318516"/>
                </a:lnTo>
                <a:lnTo>
                  <a:pt x="477113" y="313296"/>
                </a:lnTo>
                <a:lnTo>
                  <a:pt x="518731" y="298310"/>
                </a:lnTo>
                <a:lnTo>
                  <a:pt x="536270" y="286486"/>
                </a:lnTo>
                <a:lnTo>
                  <a:pt x="553999" y="274548"/>
                </a:lnTo>
                <a:lnTo>
                  <a:pt x="581240" y="243027"/>
                </a:lnTo>
                <a:lnTo>
                  <a:pt x="598805" y="204762"/>
                </a:lnTo>
                <a:lnTo>
                  <a:pt x="605028" y="16075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5240" y="3080004"/>
            <a:ext cx="2312035" cy="36830"/>
          </a:xfrm>
          <a:custGeom>
            <a:avLst/>
            <a:gdLst/>
            <a:ahLst/>
            <a:cxnLst/>
            <a:rect l="l" t="t" r="r" b="b"/>
            <a:pathLst>
              <a:path w="2312035" h="36830">
                <a:moveTo>
                  <a:pt x="2311908" y="0"/>
                </a:moveTo>
                <a:lnTo>
                  <a:pt x="0" y="0"/>
                </a:lnTo>
                <a:lnTo>
                  <a:pt x="0" y="36575"/>
                </a:lnTo>
                <a:lnTo>
                  <a:pt x="2311908" y="36575"/>
                </a:lnTo>
                <a:lnTo>
                  <a:pt x="2311908" y="0"/>
                </a:lnTo>
                <a:close/>
              </a:path>
            </a:pathLst>
          </a:custGeom>
          <a:solidFill>
            <a:srgbClr val="C8003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706367" cy="514349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904869" y="2627502"/>
            <a:ext cx="4066540" cy="8976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5" dirty="0">
                <a:latin typeface="Arial MT"/>
                <a:cs typeface="Arial MT"/>
              </a:rPr>
              <a:t>19 September 2024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endParaRPr sz="16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877945" y="1219327"/>
            <a:ext cx="38823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fr-FR" sz="2400" b="1" spc="-5" dirty="0"/>
              <a:t>L’Oréal </a:t>
            </a:r>
            <a:br>
              <a:rPr lang="fr-FR" sz="2400" spc="-5" dirty="0"/>
            </a:br>
            <a:r>
              <a:rPr lang="fr-FR" sz="2400" i="1" spc="-5" dirty="0"/>
              <a:t>Discussion Materials</a:t>
            </a:r>
            <a:endParaRPr lang="fr-FR" sz="2400" i="1" dirty="0"/>
          </a:p>
        </p:txBody>
      </p:sp>
      <p:pic>
        <p:nvPicPr>
          <p:cNvPr id="10" name="Picture 2" descr="Societe Generale Logo, symbol, meaning, history, PNG, brand">
            <a:extLst>
              <a:ext uri="{FF2B5EF4-FFF2-40B4-BE49-F238E27FC236}">
                <a16:creationId xmlns:a16="http://schemas.microsoft.com/office/drawing/2014/main" id="{E4B2017D-7780-6219-E009-60DF3B6F1E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5325" b="36666"/>
          <a:stretch>
            <a:fillRect/>
          </a:stretch>
        </p:blipFill>
        <p:spPr>
          <a:xfrm>
            <a:off x="3904869" y="3209012"/>
            <a:ext cx="1672173" cy="26344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19929" y="239649"/>
            <a:ext cx="43059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Rentabilité</a:t>
            </a:r>
            <a:r>
              <a:rPr spc="-30" dirty="0"/>
              <a:t> </a:t>
            </a:r>
            <a:r>
              <a:rPr spc="-5" dirty="0"/>
              <a:t>d’exploitation des</a:t>
            </a:r>
            <a:r>
              <a:rPr spc="-25" dirty="0"/>
              <a:t> </a:t>
            </a:r>
            <a:r>
              <a:rPr spc="-5" dirty="0"/>
              <a:t>divisions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29474" y="1295323"/>
          <a:ext cx="7084057" cy="2617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3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5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9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9453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%</a:t>
                      </a:r>
                      <a:r>
                        <a:rPr sz="1200" i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dirty="0">
                          <a:latin typeface="Arial"/>
                          <a:cs typeface="Arial"/>
                        </a:rPr>
                        <a:t>chiffre</a:t>
                      </a:r>
                      <a:r>
                        <a:rPr sz="120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d’affaires)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988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R="29527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7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Produits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Professionnels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5016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19,1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20,1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10,4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71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Produits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Grand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Public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20,7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20,2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9530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21,3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95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902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L’Oréal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Luxe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23,8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22,6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20,4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38"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étique</a:t>
                      </a:r>
                      <a:r>
                        <a:rPr sz="1400" spc="-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/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26,5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23,3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28,9</a:t>
                      </a:r>
                      <a:r>
                        <a:rPr sz="135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016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Total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groupe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avant</a:t>
                      </a:r>
                      <a:r>
                        <a:rPr sz="14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alloué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22,2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21,4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20,7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951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 allou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é</a:t>
                      </a:r>
                      <a:r>
                        <a:rPr sz="1400" spc="-1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baseline="24691" dirty="0">
                          <a:latin typeface="Arial MT"/>
                          <a:cs typeface="Arial MT"/>
                        </a:rPr>
                        <a:t>*</a:t>
                      </a:r>
                      <a:endParaRPr sz="1350" baseline="24691">
                        <a:latin typeface="Arial MT"/>
                        <a:cs typeface="Arial MT"/>
                      </a:endParaRPr>
                    </a:p>
                  </a:txBody>
                  <a:tcPr marL="0" marR="0" marT="25400" marB="0"/>
                </a:tc>
                <a:tc>
                  <a:txBody>
                    <a:bodyPr/>
                    <a:lstStyle/>
                    <a:p>
                      <a:pPr marR="35115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2,7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L="35750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2,8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tc>
                  <a:txBody>
                    <a:bodyPr/>
                    <a:lstStyle/>
                    <a:p>
                      <a:pPr marR="29591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2,7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spc="5" dirty="0">
                          <a:latin typeface="Arial MT"/>
                          <a:cs typeface="Arial MT"/>
                        </a:rPr>
                        <a:t>%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5461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2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Groupe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après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4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alloué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351790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19,5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36703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18,6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96545" algn="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18,0</a:t>
                      </a:r>
                      <a:r>
                        <a:rPr sz="13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5731" y="4582769"/>
            <a:ext cx="82048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*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Frais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des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directions</a:t>
            </a:r>
            <a:r>
              <a:rPr sz="9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fonctionnelles</a:t>
            </a:r>
            <a:r>
              <a:rPr sz="900" i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recherche</a:t>
            </a:r>
            <a:r>
              <a:rPr sz="9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fondamentale</a:t>
            </a:r>
            <a:r>
              <a:rPr sz="900" i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et</a:t>
            </a:r>
            <a:r>
              <a:rPr sz="900" i="1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charges</a:t>
            </a:r>
            <a:r>
              <a:rPr sz="9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d’actions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gratuites</a:t>
            </a:r>
            <a:r>
              <a:rPr sz="9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non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affectés</a:t>
            </a:r>
            <a:r>
              <a:rPr sz="9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aux divisions,</a:t>
            </a:r>
            <a:r>
              <a:rPr sz="9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en</a:t>
            </a:r>
            <a:r>
              <a:rPr sz="900" i="1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pourcentage</a:t>
            </a:r>
            <a:r>
              <a:rPr sz="9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du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chiffre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d’affaires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 total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24885" marR="5080" indent="-1383030">
              <a:lnSpc>
                <a:spcPts val="2160"/>
              </a:lnSpc>
              <a:spcBef>
                <a:spcPts val="375"/>
              </a:spcBef>
            </a:pPr>
            <a:r>
              <a:rPr dirty="0"/>
              <a:t>Comptes </a:t>
            </a:r>
            <a:r>
              <a:rPr spc="-5" dirty="0"/>
              <a:t>de résultat </a:t>
            </a:r>
            <a:r>
              <a:rPr dirty="0"/>
              <a:t>consolidé : </a:t>
            </a:r>
            <a:r>
              <a:rPr spc="-5" dirty="0"/>
              <a:t>du </a:t>
            </a:r>
            <a:r>
              <a:rPr dirty="0"/>
              <a:t>résultat </a:t>
            </a:r>
            <a:r>
              <a:rPr spc="-5" dirty="0"/>
              <a:t>d’exploitation </a:t>
            </a:r>
            <a:r>
              <a:rPr spc="-545" dirty="0"/>
              <a:t> </a:t>
            </a:r>
            <a:r>
              <a:rPr dirty="0"/>
              <a:t>au</a:t>
            </a:r>
            <a:r>
              <a:rPr spc="-25" dirty="0"/>
              <a:t> </a:t>
            </a:r>
            <a:r>
              <a:rPr dirty="0"/>
              <a:t>résultat</a:t>
            </a:r>
            <a:r>
              <a:rPr spc="-45" dirty="0"/>
              <a:t> </a:t>
            </a:r>
            <a:r>
              <a:rPr dirty="0"/>
              <a:t>net</a:t>
            </a:r>
            <a:r>
              <a:rPr spc="-15" dirty="0"/>
              <a:t> </a:t>
            </a:r>
            <a:r>
              <a:rPr dirty="0"/>
              <a:t>hors</a:t>
            </a:r>
            <a:r>
              <a:rPr spc="-25" dirty="0"/>
              <a:t> </a:t>
            </a:r>
            <a:r>
              <a:rPr dirty="0"/>
              <a:t>éléments</a:t>
            </a:r>
            <a:r>
              <a:rPr spc="-30" dirty="0"/>
              <a:t> </a:t>
            </a:r>
            <a:r>
              <a:rPr dirty="0"/>
              <a:t>non</a:t>
            </a:r>
            <a:r>
              <a:rPr spc="-15" dirty="0"/>
              <a:t> </a:t>
            </a:r>
            <a:r>
              <a:rPr dirty="0"/>
              <a:t>récurrents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18147" y="826008"/>
          <a:ext cx="8713470" cy="38076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4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2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2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45720">
                        <a:lnSpc>
                          <a:spcPct val="100000"/>
                        </a:lnSpc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10" dirty="0">
                          <a:latin typeface="Arial"/>
                          <a:cs typeface="Arial"/>
                        </a:rPr>
                        <a:t> millions</a:t>
                      </a:r>
                      <a:r>
                        <a:rPr sz="12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10" dirty="0">
                          <a:latin typeface="Arial"/>
                          <a:cs typeface="Arial"/>
                        </a:rPr>
                        <a:t>d’euros)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149225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768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Évolution </a:t>
                      </a:r>
                      <a:r>
                        <a:rPr sz="1100" b="1" spc="-29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 vs. </a:t>
                      </a:r>
                      <a:r>
                        <a:rPr sz="1100" b="1" spc="-29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943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d’exploitation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lnT w="19050">
                      <a:solidFill>
                        <a:srgbClr val="474D84"/>
                      </a:solidFill>
                      <a:prstDash val="solid"/>
                    </a:lnT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888,4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547,5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357,2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18,4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19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Produits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charges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financières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dividendes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reçus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30.2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39941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62,7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36,5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817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Dividendes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Sanofi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363,0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407034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363,0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L="40767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372,4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136525" marR="702945">
                        <a:lnSpc>
                          <a:spcPts val="144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avant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impôt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sociétés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mises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en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équivalence, </a:t>
                      </a:r>
                      <a:r>
                        <a:rPr sz="1200" b="1" spc="-3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hors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éléments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2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récurrents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221,1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847,9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693,0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16,4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71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Impôts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sur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les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résultats,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hors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éléments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récurrents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31432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748,8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486,7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marL="31496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547,9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217">
                <a:tc>
                  <a:txBody>
                    <a:bodyPr/>
                    <a:lstStyle/>
                    <a:p>
                      <a:pPr marL="136525" marR="147574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Résultat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net des sociétés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mises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en équivalence </a:t>
                      </a:r>
                      <a:r>
                        <a:rPr sz="1200" spc="-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hors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éléments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récurrents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L="57848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0,0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L="44640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1,0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 marL="44767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11366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001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Intérêts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minoritaires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48514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6,1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48450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5,4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 marL="4857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1,1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8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65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net hors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éléments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2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récurrents,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20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groupe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466,2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356,9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 marL="28130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144,8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3111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993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B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(en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uros)</a:t>
                      </a:r>
                      <a:r>
                        <a:rPr sz="1200" b="1" i="1" dirty="0">
                          <a:latin typeface="Arial"/>
                          <a:cs typeface="Arial"/>
                        </a:rPr>
                        <a:t>*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4,38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7,74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3,82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12,7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8419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993"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Nombre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d’actions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moyen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dilué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563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247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153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562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813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129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561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233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745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8419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95731" y="4739741"/>
            <a:ext cx="389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*</a:t>
            </a:r>
            <a:r>
              <a:rPr sz="900" i="1" spc="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Bénéfice</a:t>
            </a:r>
            <a:r>
              <a:rPr sz="9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net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dilué par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action,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hors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éléments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non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récurrents,</a:t>
            </a:r>
            <a:r>
              <a:rPr sz="9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part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du groupe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57643" y="1489583"/>
          <a:ext cx="7415527" cy="2610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59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millions</a:t>
                      </a:r>
                      <a:r>
                        <a:rPr sz="12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d’euros)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1935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R="241300" algn="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19">
                <a:tc>
                  <a:txBody>
                    <a:bodyPr/>
                    <a:lstStyle/>
                    <a:p>
                      <a:pPr marL="91440" marR="3613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3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hors</a:t>
                      </a:r>
                      <a:r>
                        <a:rPr sz="13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éléments</a:t>
                      </a:r>
                      <a:r>
                        <a:rPr sz="13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non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récurrents, </a:t>
                      </a:r>
                      <a:r>
                        <a:rPr sz="1350" b="1" spc="-3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du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groupe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466,2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356,9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1130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144,8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143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Éléments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non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récurrents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139,5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606,9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322,3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Dont</a:t>
                      </a:r>
                      <a:r>
                        <a:rPr sz="135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: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18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autres</a:t>
                      </a:r>
                      <a:r>
                        <a:rPr sz="135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produits</a:t>
                      </a:r>
                      <a:r>
                        <a:rPr sz="135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et</a:t>
                      </a:r>
                      <a:r>
                        <a:rPr sz="135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charges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170,3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436,5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407,1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36004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" dirty="0">
                          <a:latin typeface="Arial"/>
                          <a:cs typeface="Arial"/>
                        </a:rPr>
                        <a:t>effets</a:t>
                      </a:r>
                      <a:r>
                        <a:rPr sz="135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spc="-5" dirty="0">
                          <a:latin typeface="Arial"/>
                          <a:cs typeface="Arial"/>
                        </a:rPr>
                        <a:t>d’impôts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35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30,8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0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5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170,4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350" i="1" dirty="0">
                          <a:latin typeface="Arial"/>
                          <a:cs typeface="Arial"/>
                        </a:rPr>
                        <a:t>+</a:t>
                      </a:r>
                      <a:r>
                        <a:rPr sz="135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i="1" dirty="0">
                          <a:latin typeface="Arial"/>
                          <a:cs typeface="Arial"/>
                        </a:rPr>
                        <a:t>84,8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3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net</a:t>
                      </a:r>
                      <a:r>
                        <a:rPr sz="13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13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du groupe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07645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326,7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361950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750,0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07010" algn="r">
                        <a:lnSpc>
                          <a:spcPct val="100000"/>
                        </a:lnSpc>
                        <a:spcBef>
                          <a:spcPts val="575"/>
                        </a:spcBef>
                      </a:pPr>
                      <a:r>
                        <a:rPr sz="1350" b="1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5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latin typeface="Arial"/>
                          <a:cs typeface="Arial"/>
                        </a:rPr>
                        <a:t>822,5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30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852930" marR="5080" indent="3098165">
              <a:lnSpc>
                <a:spcPts val="2160"/>
              </a:lnSpc>
              <a:spcBef>
                <a:spcPts val="375"/>
              </a:spcBef>
            </a:pPr>
            <a:r>
              <a:rPr dirty="0"/>
              <a:t>Comptes</a:t>
            </a:r>
            <a:r>
              <a:rPr spc="-35" dirty="0"/>
              <a:t> </a:t>
            </a:r>
            <a:r>
              <a:rPr dirty="0"/>
              <a:t>de résultat</a:t>
            </a:r>
            <a:r>
              <a:rPr spc="-40" dirty="0"/>
              <a:t> </a:t>
            </a:r>
            <a:r>
              <a:rPr dirty="0"/>
              <a:t>consolidé</a:t>
            </a:r>
            <a:r>
              <a:rPr spc="-30" dirty="0"/>
              <a:t> </a:t>
            </a:r>
            <a:r>
              <a:rPr dirty="0"/>
              <a:t>: </a:t>
            </a:r>
            <a:r>
              <a:rPr spc="-540" dirty="0"/>
              <a:t> </a:t>
            </a:r>
            <a:r>
              <a:rPr dirty="0"/>
              <a:t>du</a:t>
            </a:r>
            <a:r>
              <a:rPr spc="-20" dirty="0"/>
              <a:t> </a:t>
            </a:r>
            <a:r>
              <a:rPr dirty="0"/>
              <a:t>résultat</a:t>
            </a:r>
            <a:r>
              <a:rPr spc="-40" dirty="0"/>
              <a:t> </a:t>
            </a:r>
            <a:r>
              <a:rPr dirty="0"/>
              <a:t>net</a:t>
            </a:r>
            <a:r>
              <a:rPr spc="-20" dirty="0"/>
              <a:t> </a:t>
            </a:r>
            <a:r>
              <a:rPr dirty="0"/>
              <a:t>hors</a:t>
            </a:r>
            <a:r>
              <a:rPr spc="-25" dirty="0"/>
              <a:t> </a:t>
            </a:r>
            <a:r>
              <a:rPr dirty="0"/>
              <a:t>éléments</a:t>
            </a:r>
            <a:r>
              <a:rPr spc="-25" dirty="0"/>
              <a:t> </a:t>
            </a:r>
            <a:r>
              <a:rPr dirty="0"/>
              <a:t>non</a:t>
            </a:r>
            <a:r>
              <a:rPr spc="-15" dirty="0"/>
              <a:t> </a:t>
            </a:r>
            <a:r>
              <a:rPr dirty="0"/>
              <a:t>récurrents</a:t>
            </a:r>
            <a:r>
              <a:rPr spc="-60" dirty="0"/>
              <a:t> </a:t>
            </a:r>
            <a:r>
              <a:rPr dirty="0"/>
              <a:t>au résultat</a:t>
            </a:r>
            <a:r>
              <a:rPr spc="-50" dirty="0"/>
              <a:t> </a:t>
            </a:r>
            <a:r>
              <a:rPr dirty="0"/>
              <a:t>net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0886" y="854202"/>
          <a:ext cx="8927464" cy="3852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7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9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millions</a:t>
                      </a:r>
                      <a:r>
                        <a:rPr sz="12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d’euros)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259079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R="114300" algn="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41275" marR="31115" indent="13208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%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Évolution </a:t>
                      </a:r>
                      <a:r>
                        <a:rPr sz="11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S1-20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vs.</a:t>
                      </a:r>
                      <a:r>
                        <a:rPr sz="11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S1-19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Résultat</a:t>
                      </a:r>
                      <a:r>
                        <a:rPr sz="1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net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332,7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755,2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823,6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26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Amortissement</a:t>
                      </a:r>
                      <a:r>
                        <a:rPr sz="13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provisions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923,8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958,2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787,4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26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+/-</a:t>
                      </a:r>
                      <a:r>
                        <a:rPr sz="13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values</a:t>
                      </a:r>
                      <a:r>
                        <a:rPr sz="13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cessions</a:t>
                      </a:r>
                      <a:r>
                        <a:rPr sz="13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d’actifs,</a:t>
                      </a:r>
                      <a:r>
                        <a:rPr sz="13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var.</a:t>
                      </a:r>
                      <a:r>
                        <a:rPr sz="130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3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impôts</a:t>
                      </a:r>
                      <a:r>
                        <a:rPr sz="13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différés</a:t>
                      </a:r>
                      <a:r>
                        <a:rPr sz="13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3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autres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48,8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89,9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58,4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968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Résultat</a:t>
                      </a:r>
                      <a:r>
                        <a:rPr sz="13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sociétés</a:t>
                      </a:r>
                      <a:r>
                        <a:rPr sz="130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mises</a:t>
                      </a:r>
                      <a:r>
                        <a:rPr sz="130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équivalence</a:t>
                      </a:r>
                      <a:r>
                        <a:rPr sz="13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net</a:t>
                      </a:r>
                      <a:r>
                        <a:rPr sz="13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dividendes</a:t>
                      </a:r>
                      <a:r>
                        <a:rPr sz="13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reçus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dirty="0">
                          <a:latin typeface="Arial MT"/>
                          <a:cs typeface="Arial MT"/>
                        </a:rPr>
                        <a:t>─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1,0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0,7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Marge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brute</a:t>
                      </a:r>
                      <a:r>
                        <a:rPr sz="13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d’autofinancement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3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305,3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802,3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668,6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19,3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%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6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15" dirty="0">
                          <a:latin typeface="Arial MT"/>
                          <a:cs typeface="Arial MT"/>
                        </a:rPr>
                        <a:t>Variation</a:t>
                      </a:r>
                      <a:r>
                        <a:rPr sz="13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besoin</a:t>
                      </a:r>
                      <a:r>
                        <a:rPr sz="130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fonds</a:t>
                      </a:r>
                      <a:r>
                        <a:rPr sz="13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roulement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813,0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460,4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889,2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6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Investissements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559,8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231,0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504,8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7909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Flux opérationnel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932,5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031,8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1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274,6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b="1" spc="-5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34,0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5" dirty="0">
                          <a:latin typeface="Arial"/>
                          <a:cs typeface="Arial"/>
                        </a:rPr>
                        <a:t>%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026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Dividendes versés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198,2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221,1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82,6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027">
                <a:tc>
                  <a:txBody>
                    <a:bodyPr/>
                    <a:lstStyle/>
                    <a:p>
                      <a:pPr marL="35560">
                        <a:lnSpc>
                          <a:spcPts val="1525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Prises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participation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7,2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9,4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316,5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027">
                <a:tc>
                  <a:txBody>
                    <a:bodyPr/>
                    <a:lstStyle/>
                    <a:p>
                      <a:pPr marL="35560">
                        <a:lnSpc>
                          <a:spcPts val="1530"/>
                        </a:lnSpc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Remboursement</a:t>
                      </a:r>
                      <a:r>
                        <a:rPr sz="1300" spc="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dette</a:t>
                      </a:r>
                      <a:r>
                        <a:rPr sz="13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location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158,3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425,8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219,7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5963">
                <a:tc>
                  <a:txBody>
                    <a:bodyPr/>
                    <a:lstStyle/>
                    <a:p>
                      <a:pPr marL="35560">
                        <a:lnSpc>
                          <a:spcPts val="153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Rachat d’actions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747,3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001">
                <a:tc>
                  <a:txBody>
                    <a:bodyPr/>
                    <a:lstStyle/>
                    <a:p>
                      <a:pPr marL="35560">
                        <a:lnSpc>
                          <a:spcPts val="153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Augmentation</a:t>
                      </a:r>
                      <a:r>
                        <a:rPr sz="13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de capital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38,6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60,0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28,1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5988">
                <a:tc>
                  <a:txBody>
                    <a:bodyPr/>
                    <a:lstStyle/>
                    <a:p>
                      <a:pPr marL="35560">
                        <a:lnSpc>
                          <a:spcPts val="1530"/>
                        </a:lnSpc>
                      </a:pPr>
                      <a:r>
                        <a:rPr sz="1300" spc="-10" dirty="0">
                          <a:latin typeface="Arial MT"/>
                          <a:cs typeface="Arial MT"/>
                        </a:rPr>
                        <a:t>Autres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14,0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latin typeface="Arial MT"/>
                          <a:cs typeface="Arial MT"/>
                        </a:rPr>
                        <a:t>49,2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300" spc="-5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5" dirty="0">
                          <a:latin typeface="Arial MT"/>
                          <a:cs typeface="Arial MT"/>
                        </a:rPr>
                        <a:t>25,2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8010"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Cash</a:t>
                      </a:r>
                      <a:r>
                        <a:rPr sz="13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flow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résiduel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406,6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3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3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639,1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69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3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350" dirty="0">
                          <a:latin typeface="Arial MT"/>
                          <a:cs typeface="Arial MT"/>
                        </a:rPr>
                        <a:t>290,9</a:t>
                      </a:r>
                      <a:endParaRPr sz="1350">
                        <a:latin typeface="Arial MT"/>
                        <a:cs typeface="Arial MT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94346" y="239649"/>
            <a:ext cx="17341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Tableau</a:t>
            </a:r>
            <a:r>
              <a:rPr spc="-65" dirty="0"/>
              <a:t> </a:t>
            </a:r>
            <a:r>
              <a:rPr dirty="0"/>
              <a:t>de</a:t>
            </a:r>
            <a:r>
              <a:rPr spc="-35" dirty="0"/>
              <a:t> </a:t>
            </a:r>
            <a:r>
              <a:rPr spc="-5" dirty="0"/>
              <a:t>flux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7601" y="143637"/>
            <a:ext cx="5905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Bi</a:t>
            </a:r>
            <a:r>
              <a:rPr spc="-10" dirty="0"/>
              <a:t>l</a:t>
            </a:r>
            <a:r>
              <a:rPr dirty="0"/>
              <a:t>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53782" y="428625"/>
            <a:ext cx="16776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4F4946"/>
                </a:solidFill>
                <a:latin typeface="Arial MT"/>
                <a:cs typeface="Arial MT"/>
              </a:rPr>
              <a:t>(en</a:t>
            </a:r>
            <a:r>
              <a:rPr sz="1400" spc="-55" dirty="0">
                <a:solidFill>
                  <a:srgbClr val="4F49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946"/>
                </a:solidFill>
                <a:latin typeface="Arial MT"/>
                <a:cs typeface="Arial MT"/>
              </a:rPr>
              <a:t>milliards</a:t>
            </a:r>
            <a:r>
              <a:rPr sz="1400" spc="-55" dirty="0">
                <a:solidFill>
                  <a:srgbClr val="4F4946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F4946"/>
                </a:solidFill>
                <a:latin typeface="Arial MT"/>
                <a:cs typeface="Arial MT"/>
              </a:rPr>
              <a:t>d’euros)</a:t>
            </a:r>
            <a:endParaRPr sz="14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638288" y="1395983"/>
          <a:ext cx="610870" cy="2971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60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50">
                        <a:latin typeface="Times New Roman"/>
                        <a:cs typeface="Times New Roman"/>
                      </a:endParaRPr>
                    </a:p>
                    <a:p>
                      <a:pPr marR="14732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28,9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7E9DD"/>
                      </a:solidFill>
                      <a:prstDash val="solid"/>
                    </a:lnL>
                    <a:lnR w="9525">
                      <a:solidFill>
                        <a:srgbClr val="F7E9DD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F7E9DD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968">
                <a:tc>
                  <a:txBody>
                    <a:bodyPr/>
                    <a:lstStyle/>
                    <a:p>
                      <a:pPr marR="190500" algn="r">
                        <a:lnSpc>
                          <a:spcPts val="885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636363"/>
                      </a:solidFill>
                      <a:prstDash val="solid"/>
                    </a:lnB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pPr marR="190500" algn="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4,3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9525">
                      <a:solidFill>
                        <a:srgbClr val="C8B8B5"/>
                      </a:solidFill>
                      <a:prstDash val="solid"/>
                    </a:lnL>
                    <a:lnR w="9525">
                      <a:solidFill>
                        <a:srgbClr val="C8B8B5"/>
                      </a:solidFill>
                      <a:prstDash val="solid"/>
                    </a:lnR>
                    <a:lnT w="9525">
                      <a:solidFill>
                        <a:srgbClr val="636363"/>
                      </a:solidFill>
                      <a:prstDash val="solid"/>
                    </a:lnT>
                    <a:lnB w="9525">
                      <a:solidFill>
                        <a:srgbClr val="C8B8B5"/>
                      </a:solidFill>
                      <a:prstDash val="solid"/>
                    </a:lnB>
                    <a:solidFill>
                      <a:srgbClr val="E0D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34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R="147955" algn="r">
                        <a:lnSpc>
                          <a:spcPct val="10000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10,6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T w="9525">
                      <a:solidFill>
                        <a:srgbClr val="C8B8B5"/>
                      </a:solidFill>
                      <a:prstDash val="solid"/>
                    </a:lnT>
                    <a:solidFill>
                      <a:srgbClr val="AA8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36191" y="1528572"/>
          <a:ext cx="609600" cy="283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339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29,9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7E9DD"/>
                      </a:solidFill>
                      <a:prstDash val="solid"/>
                    </a:lnL>
                    <a:lnR w="9525">
                      <a:solidFill>
                        <a:srgbClr val="F7E9DD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F7E9DD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93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8,6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9525">
                      <a:solidFill>
                        <a:srgbClr val="C8B8B5"/>
                      </a:solidFill>
                      <a:prstDash val="solid"/>
                    </a:lnL>
                    <a:lnR w="9525">
                      <a:solidFill>
                        <a:srgbClr val="C8B8B5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C8B8B5"/>
                      </a:solidFill>
                      <a:prstDash val="solid"/>
                    </a:lnB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9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5,3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74930" marB="0">
                    <a:lnT w="9525">
                      <a:solidFill>
                        <a:srgbClr val="C8B8B5"/>
                      </a:solidFill>
                      <a:prstDash val="solid"/>
                    </a:lnT>
                    <a:solidFill>
                      <a:srgbClr val="E0D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061716" y="1395983"/>
          <a:ext cx="609600" cy="29717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933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30,8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7E9DD"/>
                      </a:solidFill>
                      <a:prstDash val="solid"/>
                    </a:lnL>
                    <a:lnR w="9525">
                      <a:solidFill>
                        <a:srgbClr val="F7E9DD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F7E9DD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7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8,6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8B8B5"/>
                      </a:solidFill>
                      <a:prstDash val="solid"/>
                    </a:lnL>
                    <a:lnR w="9525">
                      <a:solidFill>
                        <a:srgbClr val="C8B8B5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C8B8B5"/>
                      </a:solidFill>
                      <a:prstDash val="solid"/>
                    </a:lnB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623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6,4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11760" marB="0">
                    <a:lnT w="9525">
                      <a:solidFill>
                        <a:srgbClr val="C8B8B5"/>
                      </a:solidFill>
                      <a:prstDash val="solid"/>
                    </a:lnT>
                    <a:solidFill>
                      <a:srgbClr val="E0D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112764" y="1528572"/>
          <a:ext cx="610870" cy="283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9034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47955" algn="r">
                        <a:lnSpc>
                          <a:spcPct val="100000"/>
                        </a:lnSpc>
                        <a:spcBef>
                          <a:spcPts val="75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29,4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F7E9DD"/>
                      </a:solidFill>
                      <a:prstDash val="solid"/>
                    </a:lnL>
                    <a:lnR w="9525">
                      <a:solidFill>
                        <a:srgbClr val="F7E9DD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F7E9DD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19">
                <a:tc>
                  <a:txBody>
                    <a:bodyPr/>
                    <a:lstStyle/>
                    <a:p>
                      <a:pPr marR="190500" algn="r">
                        <a:lnSpc>
                          <a:spcPts val="86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636363"/>
                      </a:solidFill>
                      <a:prstDash val="solid"/>
                    </a:lnL>
                    <a:lnR w="9525">
                      <a:solidFill>
                        <a:srgbClr val="636363"/>
                      </a:solidFill>
                      <a:prstDash val="solid"/>
                    </a:lnR>
                    <a:lnT w="9525">
                      <a:solidFill>
                        <a:srgbClr val="F7E9DD"/>
                      </a:solidFill>
                      <a:prstDash val="solid"/>
                    </a:lnT>
                    <a:lnB w="9525">
                      <a:solidFill>
                        <a:srgbClr val="636363"/>
                      </a:solidFill>
                      <a:prstDash val="solid"/>
                    </a:lnB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452">
                <a:tc>
                  <a:txBody>
                    <a:bodyPr/>
                    <a:lstStyle/>
                    <a:p>
                      <a:pPr marR="190500" algn="r">
                        <a:lnSpc>
                          <a:spcPts val="137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9525">
                      <a:solidFill>
                        <a:srgbClr val="C8B8B5"/>
                      </a:solidFill>
                      <a:prstDash val="solid"/>
                    </a:lnL>
                    <a:lnR w="9525">
                      <a:solidFill>
                        <a:srgbClr val="C8B8B5"/>
                      </a:solidFill>
                      <a:prstDash val="solid"/>
                    </a:lnR>
                    <a:lnT w="9525">
                      <a:solidFill>
                        <a:srgbClr val="636363"/>
                      </a:solidFill>
                      <a:prstDash val="solid"/>
                    </a:lnT>
                    <a:lnB w="9525">
                      <a:solidFill>
                        <a:srgbClr val="C8B8B5"/>
                      </a:solidFill>
                      <a:prstDash val="solid"/>
                    </a:lnB>
                    <a:solidFill>
                      <a:srgbClr val="E0D4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R="19050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9,6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T w="9525">
                      <a:solidFill>
                        <a:srgbClr val="C8B8B5"/>
                      </a:solidFill>
                      <a:prstDash val="solid"/>
                    </a:lnT>
                    <a:solidFill>
                      <a:srgbClr val="AA85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381504" y="796797"/>
            <a:ext cx="5918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Actif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01053" y="796797"/>
            <a:ext cx="7753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Passif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63036" y="1154684"/>
            <a:ext cx="8940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30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juin 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39088" y="1164793"/>
            <a:ext cx="925194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Arial"/>
                <a:cs typeface="Arial"/>
              </a:rPr>
              <a:t>31</a:t>
            </a:r>
            <a:r>
              <a:rPr sz="1200" b="1" spc="-5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déc.</a:t>
            </a:r>
            <a:r>
              <a:rPr sz="1200" b="1" spc="-4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8883" y="2256282"/>
            <a:ext cx="70739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b="1" spc="-45" dirty="0">
                <a:latin typeface="Arial"/>
                <a:cs typeface="Arial"/>
              </a:rPr>
              <a:t>A</a:t>
            </a:r>
            <a:r>
              <a:rPr sz="1100" b="1" dirty="0">
                <a:latin typeface="Arial"/>
                <a:cs typeface="Arial"/>
              </a:rPr>
              <a:t>ct</a:t>
            </a:r>
            <a:r>
              <a:rPr sz="1100" b="1" spc="5" dirty="0">
                <a:latin typeface="Arial"/>
                <a:cs typeface="Arial"/>
              </a:rPr>
              <a:t>i</a:t>
            </a:r>
            <a:r>
              <a:rPr sz="1100" b="1" dirty="0">
                <a:latin typeface="Arial"/>
                <a:cs typeface="Arial"/>
              </a:rPr>
              <a:t>fs non  courants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840" y="2377439"/>
            <a:ext cx="116205" cy="116205"/>
            <a:chOff x="243840" y="2377439"/>
            <a:chExt cx="116205" cy="116205"/>
          </a:xfrm>
        </p:grpSpPr>
        <p:sp>
          <p:nvSpPr>
            <p:cNvPr id="14" name="object 14"/>
            <p:cNvSpPr/>
            <p:nvPr/>
          </p:nvSpPr>
          <p:spPr>
            <a:xfrm>
              <a:off x="256794" y="239039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89915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9915" y="89916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6794" y="2390393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0" y="89916"/>
                  </a:moveTo>
                  <a:lnTo>
                    <a:pt x="89915" y="89916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89916"/>
                  </a:lnTo>
                  <a:close/>
                </a:path>
              </a:pathLst>
            </a:custGeom>
            <a:ln w="25908">
              <a:solidFill>
                <a:srgbClr val="CAD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356608" y="2276983"/>
            <a:ext cx="11747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Capitaux</a:t>
            </a:r>
            <a:r>
              <a:rPr sz="1100" b="1" spc="-6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propres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42232" y="2321051"/>
            <a:ext cx="116205" cy="116205"/>
            <a:chOff x="4142232" y="2321051"/>
            <a:chExt cx="116205" cy="116205"/>
          </a:xfrm>
        </p:grpSpPr>
        <p:sp>
          <p:nvSpPr>
            <p:cNvPr id="18" name="object 18"/>
            <p:cNvSpPr/>
            <p:nvPr/>
          </p:nvSpPr>
          <p:spPr>
            <a:xfrm>
              <a:off x="4155186" y="2334005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89915" y="0"/>
                  </a:moveTo>
                  <a:lnTo>
                    <a:pt x="0" y="0"/>
                  </a:lnTo>
                  <a:lnTo>
                    <a:pt x="0" y="89916"/>
                  </a:lnTo>
                  <a:lnTo>
                    <a:pt x="89915" y="89916"/>
                  </a:lnTo>
                  <a:lnTo>
                    <a:pt x="89915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55186" y="2334005"/>
              <a:ext cx="90170" cy="90170"/>
            </a:xfrm>
            <a:custGeom>
              <a:avLst/>
              <a:gdLst/>
              <a:ahLst/>
              <a:cxnLst/>
              <a:rect l="l" t="t" r="r" b="b"/>
              <a:pathLst>
                <a:path w="90170" h="90169">
                  <a:moveTo>
                    <a:pt x="0" y="89916"/>
                  </a:moveTo>
                  <a:lnTo>
                    <a:pt x="89915" y="89916"/>
                  </a:lnTo>
                  <a:lnTo>
                    <a:pt x="89915" y="0"/>
                  </a:lnTo>
                  <a:lnTo>
                    <a:pt x="0" y="0"/>
                  </a:lnTo>
                  <a:lnTo>
                    <a:pt x="0" y="89916"/>
                  </a:lnTo>
                  <a:close/>
                </a:path>
              </a:pathLst>
            </a:custGeom>
            <a:ln w="25908">
              <a:solidFill>
                <a:srgbClr val="CAD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142232" y="3398520"/>
            <a:ext cx="97790" cy="97790"/>
            <a:chOff x="4142232" y="3398520"/>
            <a:chExt cx="97790" cy="97790"/>
          </a:xfrm>
        </p:grpSpPr>
        <p:sp>
          <p:nvSpPr>
            <p:cNvPr id="21" name="object 21"/>
            <p:cNvSpPr/>
            <p:nvPr/>
          </p:nvSpPr>
          <p:spPr>
            <a:xfrm>
              <a:off x="4155186" y="341147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71627" y="71627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474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55186" y="3411474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7"/>
                  </a:moveTo>
                  <a:lnTo>
                    <a:pt x="71627" y="71627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7"/>
                  </a:lnTo>
                  <a:close/>
                </a:path>
              </a:pathLst>
            </a:custGeom>
            <a:ln w="25908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356608" y="3344417"/>
            <a:ext cx="1439545" cy="588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Passifs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spc="-5" dirty="0">
                <a:latin typeface="Arial"/>
                <a:cs typeface="Arial"/>
              </a:rPr>
              <a:t>non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courants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100" b="1" dirty="0">
                <a:latin typeface="Arial"/>
                <a:cs typeface="Arial"/>
              </a:rPr>
              <a:t>Dettes</a:t>
            </a:r>
            <a:r>
              <a:rPr sz="1100" b="1" spc="-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financières</a:t>
            </a:r>
            <a:r>
              <a:rPr sz="1100" b="1" spc="-5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*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b="1" spc="-5" dirty="0">
                <a:latin typeface="Arial"/>
                <a:cs typeface="Arial"/>
              </a:rPr>
              <a:t>(courantes</a:t>
            </a:r>
            <a:r>
              <a:rPr sz="800" b="1" dirty="0">
                <a:latin typeface="Arial"/>
                <a:cs typeface="Arial"/>
              </a:rPr>
              <a:t> &amp; non</a:t>
            </a:r>
            <a:r>
              <a:rPr sz="800" b="1" spc="-5" dirty="0">
                <a:latin typeface="Arial"/>
                <a:cs typeface="Arial"/>
              </a:rPr>
              <a:t> courantes)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5531" y="3700729"/>
            <a:ext cx="1042035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5" dirty="0">
                <a:latin typeface="Arial"/>
                <a:cs typeface="Arial"/>
              </a:rPr>
              <a:t>Actifs</a:t>
            </a:r>
            <a:r>
              <a:rPr sz="1100" b="1" spc="-7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courants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43840" y="3761232"/>
            <a:ext cx="99060" cy="97790"/>
            <a:chOff x="243840" y="3761232"/>
            <a:chExt cx="99060" cy="97790"/>
          </a:xfrm>
        </p:grpSpPr>
        <p:sp>
          <p:nvSpPr>
            <p:cNvPr id="26" name="object 26"/>
            <p:cNvSpPr/>
            <p:nvPr/>
          </p:nvSpPr>
          <p:spPr>
            <a:xfrm>
              <a:off x="256794" y="3774186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73151" y="0"/>
                  </a:moveTo>
                  <a:lnTo>
                    <a:pt x="0" y="0"/>
                  </a:lnTo>
                  <a:lnTo>
                    <a:pt x="0" y="71627"/>
                  </a:lnTo>
                  <a:lnTo>
                    <a:pt x="73151" y="71627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474D8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56794" y="3774186"/>
              <a:ext cx="73660" cy="71755"/>
            </a:xfrm>
            <a:custGeom>
              <a:avLst/>
              <a:gdLst/>
              <a:ahLst/>
              <a:cxnLst/>
              <a:rect l="l" t="t" r="r" b="b"/>
              <a:pathLst>
                <a:path w="73660" h="71754">
                  <a:moveTo>
                    <a:pt x="0" y="71627"/>
                  </a:moveTo>
                  <a:lnTo>
                    <a:pt x="73151" y="71627"/>
                  </a:lnTo>
                  <a:lnTo>
                    <a:pt x="73151" y="0"/>
                  </a:lnTo>
                  <a:lnTo>
                    <a:pt x="0" y="0"/>
                  </a:lnTo>
                  <a:lnTo>
                    <a:pt x="0" y="71627"/>
                  </a:lnTo>
                  <a:close/>
                </a:path>
              </a:pathLst>
            </a:custGeom>
            <a:ln w="25907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4142232" y="3729228"/>
            <a:ext cx="97790" cy="97790"/>
            <a:chOff x="4142232" y="3729228"/>
            <a:chExt cx="97790" cy="97790"/>
          </a:xfrm>
        </p:grpSpPr>
        <p:sp>
          <p:nvSpPr>
            <p:cNvPr id="29" name="object 29"/>
            <p:cNvSpPr/>
            <p:nvPr/>
          </p:nvSpPr>
          <p:spPr>
            <a:xfrm>
              <a:off x="4155186" y="374218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E0D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5186" y="374218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25908">
              <a:solidFill>
                <a:srgbClr val="E0D4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243840" y="4174235"/>
            <a:ext cx="97790" cy="99060"/>
            <a:chOff x="243840" y="4174235"/>
            <a:chExt cx="97790" cy="99060"/>
          </a:xfrm>
        </p:grpSpPr>
        <p:sp>
          <p:nvSpPr>
            <p:cNvPr id="32" name="object 32"/>
            <p:cNvSpPr/>
            <p:nvPr/>
          </p:nvSpPr>
          <p:spPr>
            <a:xfrm>
              <a:off x="256794" y="4187189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7162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71628" y="73152"/>
                  </a:lnTo>
                  <a:lnTo>
                    <a:pt x="71628" y="0"/>
                  </a:lnTo>
                  <a:close/>
                </a:path>
              </a:pathLst>
            </a:custGeom>
            <a:solidFill>
              <a:srgbClr val="E0D4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56794" y="4187189"/>
              <a:ext cx="71755" cy="73660"/>
            </a:xfrm>
            <a:custGeom>
              <a:avLst/>
              <a:gdLst/>
              <a:ahLst/>
              <a:cxnLst/>
              <a:rect l="l" t="t" r="r" b="b"/>
              <a:pathLst>
                <a:path w="71754" h="73660">
                  <a:moveTo>
                    <a:pt x="0" y="73152"/>
                  </a:moveTo>
                  <a:lnTo>
                    <a:pt x="71628" y="73152"/>
                  </a:lnTo>
                  <a:lnTo>
                    <a:pt x="71628" y="0"/>
                  </a:lnTo>
                  <a:lnTo>
                    <a:pt x="0" y="0"/>
                  </a:lnTo>
                  <a:lnTo>
                    <a:pt x="0" y="73152"/>
                  </a:lnTo>
                  <a:close/>
                </a:path>
              </a:pathLst>
            </a:custGeom>
            <a:ln w="25908">
              <a:solidFill>
                <a:srgbClr val="E0D4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142232" y="4064508"/>
            <a:ext cx="97790" cy="97790"/>
            <a:chOff x="4142232" y="4064508"/>
            <a:chExt cx="97790" cy="97790"/>
          </a:xfrm>
        </p:grpSpPr>
        <p:sp>
          <p:nvSpPr>
            <p:cNvPr id="35" name="object 35"/>
            <p:cNvSpPr/>
            <p:nvPr/>
          </p:nvSpPr>
          <p:spPr>
            <a:xfrm>
              <a:off x="4155186" y="407746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71627" y="0"/>
                  </a:moveTo>
                  <a:lnTo>
                    <a:pt x="0" y="0"/>
                  </a:lnTo>
                  <a:lnTo>
                    <a:pt x="0" y="71628"/>
                  </a:lnTo>
                  <a:lnTo>
                    <a:pt x="71627" y="71628"/>
                  </a:lnTo>
                  <a:lnTo>
                    <a:pt x="71627" y="0"/>
                  </a:lnTo>
                  <a:close/>
                </a:path>
              </a:pathLst>
            </a:custGeom>
            <a:solidFill>
              <a:srgbClr val="AA857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155186" y="4077462"/>
              <a:ext cx="71755" cy="71755"/>
            </a:xfrm>
            <a:custGeom>
              <a:avLst/>
              <a:gdLst/>
              <a:ahLst/>
              <a:cxnLst/>
              <a:rect l="l" t="t" r="r" b="b"/>
              <a:pathLst>
                <a:path w="71754" h="71754">
                  <a:moveTo>
                    <a:pt x="0" y="71628"/>
                  </a:moveTo>
                  <a:lnTo>
                    <a:pt x="71627" y="71628"/>
                  </a:lnTo>
                  <a:lnTo>
                    <a:pt x="71627" y="0"/>
                  </a:lnTo>
                  <a:lnTo>
                    <a:pt x="0" y="0"/>
                  </a:lnTo>
                  <a:lnTo>
                    <a:pt x="0" y="71628"/>
                  </a:lnTo>
                  <a:close/>
                </a:path>
              </a:pathLst>
            </a:custGeom>
            <a:ln w="25908">
              <a:solidFill>
                <a:srgbClr val="AA857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56608" y="4021328"/>
            <a:ext cx="11442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P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si</a:t>
            </a:r>
            <a:r>
              <a:rPr sz="1100" b="1" spc="5" dirty="0">
                <a:latin typeface="Arial"/>
                <a:cs typeface="Arial"/>
              </a:rPr>
              <a:t>f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c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ura</a:t>
            </a:r>
            <a:r>
              <a:rPr sz="1100" b="1" spc="-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ts</a:t>
            </a:r>
            <a:endParaRPr sz="1100">
              <a:latin typeface="Arial"/>
              <a:cs typeface="Arial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38" name="object 38"/>
          <p:cNvSpPr txBox="1"/>
          <p:nvPr/>
        </p:nvSpPr>
        <p:spPr>
          <a:xfrm>
            <a:off x="433527" y="4122216"/>
            <a:ext cx="616521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Trésorerie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050">
              <a:latin typeface="Arial"/>
              <a:cs typeface="Arial"/>
            </a:endParaRPr>
          </a:p>
          <a:p>
            <a:pPr marL="221615">
              <a:lnSpc>
                <a:spcPct val="100000"/>
              </a:lnSpc>
              <a:spcBef>
                <a:spcPts val="5"/>
              </a:spcBef>
              <a:tabLst>
                <a:tab pos="1192530" algn="l"/>
                <a:tab pos="2746375" algn="l"/>
                <a:tab pos="5085080" algn="l"/>
                <a:tab pos="5804535" algn="l"/>
              </a:tabLst>
            </a:pP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tal	43,8	45,9	</a:t>
            </a:r>
            <a:r>
              <a:rPr sz="1400" b="1" spc="-114" dirty="0">
                <a:latin typeface="Arial"/>
                <a:cs typeface="Arial"/>
              </a:rPr>
              <a:t>T</a:t>
            </a:r>
            <a:r>
              <a:rPr sz="1400" b="1" spc="-10" dirty="0">
                <a:latin typeface="Arial"/>
                <a:cs typeface="Arial"/>
              </a:rPr>
              <a:t>o</a:t>
            </a:r>
            <a:r>
              <a:rPr sz="1400" b="1" dirty="0">
                <a:latin typeface="Arial"/>
                <a:cs typeface="Arial"/>
              </a:rPr>
              <a:t>tal	43,8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55483" y="1154684"/>
            <a:ext cx="892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30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juin 2020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06846" y="1154684"/>
            <a:ext cx="9264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latin typeface="Arial"/>
                <a:cs typeface="Arial"/>
              </a:rPr>
              <a:t>31</a:t>
            </a:r>
            <a:r>
              <a:rPr sz="1200" b="1" spc="-30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déc.</a:t>
            </a:r>
            <a:r>
              <a:rPr sz="1200" b="1" spc="-35" dirty="0">
                <a:latin typeface="Arial"/>
                <a:cs typeface="Arial"/>
              </a:rPr>
              <a:t> </a:t>
            </a:r>
            <a:r>
              <a:rPr sz="1200" b="1" spc="-5" dirty="0">
                <a:latin typeface="Arial"/>
                <a:cs typeface="Arial"/>
              </a:rPr>
              <a:t>2019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5731" y="4739741"/>
            <a:ext cx="6305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*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Y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compris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1 859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m€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 au titre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 la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dette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financière</a:t>
            </a:r>
            <a:r>
              <a:rPr sz="900" i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location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à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fin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juin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2020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(IFRS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16)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et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2 036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m€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 à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fin</a:t>
            </a:r>
            <a:r>
              <a:rPr sz="900" i="1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spc="-5" dirty="0">
                <a:solidFill>
                  <a:srgbClr val="7E7E7E"/>
                </a:solidFill>
                <a:latin typeface="Arial"/>
                <a:cs typeface="Arial"/>
              </a:rPr>
              <a:t>décembre</a:t>
            </a:r>
            <a:r>
              <a:rPr sz="900" i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2019</a:t>
            </a:r>
            <a:endParaRPr sz="9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79511" y="4448962"/>
            <a:ext cx="3727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45,9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25625" y="2073401"/>
          <a:ext cx="6478903" cy="1630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7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9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200" i="1" spc="-5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millions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d’euros)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31</a:t>
                      </a:r>
                      <a:r>
                        <a:rPr sz="14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décembre</a:t>
                      </a:r>
                      <a:r>
                        <a:rPr sz="14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39751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juin</a:t>
                      </a:r>
                      <a:r>
                        <a:rPr sz="14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Trésorerie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nette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5480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399,3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161,7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3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Trésorerie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nette</a:t>
                      </a:r>
                      <a:endParaRPr sz="14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hors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dette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location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548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435,2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484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020,5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1479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45" dirty="0">
                          <a:latin typeface="Arial MT"/>
                          <a:cs typeface="Arial MT"/>
                        </a:rPr>
                        <a:t>Taux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d’endettement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*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685" algn="ctr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N.A.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186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N.A.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742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35070" y="239649"/>
            <a:ext cx="50914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Trésorerie</a:t>
            </a:r>
            <a:r>
              <a:rPr spc="-45" dirty="0"/>
              <a:t> </a:t>
            </a:r>
            <a:r>
              <a:rPr dirty="0"/>
              <a:t>/</a:t>
            </a:r>
            <a:r>
              <a:rPr spc="-10" dirty="0"/>
              <a:t> </a:t>
            </a:r>
            <a:r>
              <a:rPr spc="-5" dirty="0"/>
              <a:t>dette</a:t>
            </a:r>
            <a:r>
              <a:rPr spc="-35" dirty="0"/>
              <a:t> </a:t>
            </a:r>
            <a:r>
              <a:rPr spc="-5" dirty="0"/>
              <a:t>nette</a:t>
            </a:r>
            <a:r>
              <a:rPr spc="-20" dirty="0"/>
              <a:t> </a:t>
            </a:r>
            <a:r>
              <a:rPr spc="-5" dirty="0"/>
              <a:t>et</a:t>
            </a:r>
            <a:r>
              <a:rPr spc="-20" dirty="0"/>
              <a:t> </a:t>
            </a:r>
            <a:r>
              <a:rPr dirty="0"/>
              <a:t>taux</a:t>
            </a:r>
            <a:r>
              <a:rPr spc="-15" dirty="0"/>
              <a:t> </a:t>
            </a:r>
            <a:r>
              <a:rPr spc="-5" dirty="0"/>
              <a:t>d’endettement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95731" y="4704384"/>
            <a:ext cx="29337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*</a:t>
            </a:r>
            <a:r>
              <a:rPr sz="900" i="1" spc="2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Dette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financière</a:t>
            </a:r>
            <a:r>
              <a:rPr sz="900" i="1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nette</a:t>
            </a:r>
            <a:r>
              <a:rPr sz="9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/ capitaux</a:t>
            </a:r>
            <a:r>
              <a:rPr sz="900" i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propres</a:t>
            </a:r>
            <a:r>
              <a:rPr sz="900" i="1" spc="-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part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du</a:t>
            </a:r>
            <a:r>
              <a:rPr sz="900" i="1" spc="-1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7E7E7E"/>
                </a:solidFill>
                <a:latin typeface="Arial"/>
                <a:cs typeface="Arial"/>
              </a:rPr>
              <a:t>groupe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475" y="3279394"/>
            <a:ext cx="8613140" cy="1443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-------------------------Avertissement</a:t>
            </a:r>
            <a:r>
              <a:rPr sz="900" b="1" spc="1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/</a:t>
            </a:r>
            <a:r>
              <a:rPr sz="900" b="1" spc="10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Disclaimer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dirty="0">
                <a:latin typeface="Arial"/>
                <a:cs typeface="Arial"/>
              </a:rPr>
              <a:t>-------------------------</a:t>
            </a:r>
            <a:endParaRPr sz="900">
              <a:latin typeface="Arial"/>
              <a:cs typeface="Arial"/>
            </a:endParaRPr>
          </a:p>
          <a:p>
            <a:pPr marL="12700" marR="5080" algn="just">
              <a:lnSpc>
                <a:spcPct val="99800"/>
              </a:lnSpc>
              <a:spcBef>
                <a:spcPts val="15"/>
              </a:spcBef>
            </a:pPr>
            <a:r>
              <a:rPr sz="800" dirty="0">
                <a:latin typeface="Arial MT"/>
                <a:cs typeface="Arial MT"/>
              </a:rPr>
              <a:t>« </a:t>
            </a:r>
            <a:r>
              <a:rPr sz="800" spc="-5" dirty="0">
                <a:latin typeface="Arial MT"/>
                <a:cs typeface="Arial MT"/>
              </a:rPr>
              <a:t>Ce </a:t>
            </a:r>
            <a:r>
              <a:rPr sz="800" dirty="0">
                <a:latin typeface="Arial MT"/>
                <a:cs typeface="Arial MT"/>
              </a:rPr>
              <a:t>document </a:t>
            </a:r>
            <a:r>
              <a:rPr sz="800" spc="-5" dirty="0">
                <a:latin typeface="Arial MT"/>
                <a:cs typeface="Arial MT"/>
              </a:rPr>
              <a:t>ne </a:t>
            </a:r>
            <a:r>
              <a:rPr sz="800" dirty="0">
                <a:latin typeface="Arial MT"/>
                <a:cs typeface="Arial MT"/>
              </a:rPr>
              <a:t>constitue </a:t>
            </a:r>
            <a:r>
              <a:rPr sz="800" spc="-5" dirty="0">
                <a:latin typeface="Arial MT"/>
                <a:cs typeface="Arial MT"/>
              </a:rPr>
              <a:t>pas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une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offre </a:t>
            </a:r>
            <a:r>
              <a:rPr sz="800" dirty="0">
                <a:latin typeface="Arial MT"/>
                <a:cs typeface="Arial MT"/>
              </a:rPr>
              <a:t>de </a:t>
            </a:r>
            <a:r>
              <a:rPr sz="800" spc="-5" dirty="0">
                <a:latin typeface="Arial MT"/>
                <a:cs typeface="Arial MT"/>
              </a:rPr>
              <a:t>vente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ou </a:t>
            </a:r>
            <a:r>
              <a:rPr sz="800" dirty="0">
                <a:latin typeface="Arial MT"/>
                <a:cs typeface="Arial MT"/>
              </a:rPr>
              <a:t>la </a:t>
            </a:r>
            <a:r>
              <a:rPr sz="800" spc="-5" dirty="0">
                <a:latin typeface="Arial MT"/>
                <a:cs typeface="Arial MT"/>
              </a:rPr>
              <a:t>sollicitation </a:t>
            </a:r>
            <a:r>
              <a:rPr sz="800" dirty="0">
                <a:latin typeface="Arial MT"/>
                <a:cs typeface="Arial MT"/>
              </a:rPr>
              <a:t>d</a:t>
            </a:r>
            <a:r>
              <a:rPr sz="800" dirty="0">
                <a:latin typeface="MS PGothic"/>
                <a:cs typeface="MS PGothic"/>
              </a:rPr>
              <a:t>’</a:t>
            </a:r>
            <a:r>
              <a:rPr sz="800" dirty="0">
                <a:latin typeface="Arial MT"/>
                <a:cs typeface="Arial MT"/>
              </a:rPr>
              <a:t>une </a:t>
            </a:r>
            <a:r>
              <a:rPr sz="800" spc="-5" dirty="0">
                <a:latin typeface="Arial MT"/>
                <a:cs typeface="Arial MT"/>
              </a:rPr>
              <a:t>offre d</a:t>
            </a:r>
            <a:r>
              <a:rPr sz="800" spc="-5" dirty="0">
                <a:latin typeface="MS PGothic"/>
                <a:cs typeface="MS PGothic"/>
              </a:rPr>
              <a:t>’</a:t>
            </a:r>
            <a:r>
              <a:rPr sz="800" spc="-5" dirty="0">
                <a:latin typeface="Arial MT"/>
                <a:cs typeface="Arial MT"/>
              </a:rPr>
              <a:t>achat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 titres L</a:t>
            </a:r>
            <a:r>
              <a:rPr sz="800" spc="-5" dirty="0">
                <a:latin typeface="MS PGothic"/>
                <a:cs typeface="MS PGothic"/>
              </a:rPr>
              <a:t>’</a:t>
            </a:r>
            <a:r>
              <a:rPr sz="800" spc="-5" dirty="0">
                <a:latin typeface="Arial MT"/>
                <a:cs typeface="Arial MT"/>
              </a:rPr>
              <a:t>Oréal. </a:t>
            </a:r>
            <a:r>
              <a:rPr sz="800" dirty="0">
                <a:latin typeface="Arial MT"/>
                <a:cs typeface="Arial MT"/>
              </a:rPr>
              <a:t>Si </a:t>
            </a:r>
            <a:r>
              <a:rPr sz="800" spc="-5" dirty="0">
                <a:latin typeface="Arial MT"/>
                <a:cs typeface="Arial MT"/>
              </a:rPr>
              <a:t>vous souhaitez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obtenir </a:t>
            </a:r>
            <a:r>
              <a:rPr sz="800" spc="-5" dirty="0">
                <a:latin typeface="Arial MT"/>
                <a:cs typeface="Arial MT"/>
              </a:rPr>
              <a:t>des </a:t>
            </a:r>
            <a:r>
              <a:rPr sz="800" dirty="0">
                <a:latin typeface="Arial MT"/>
                <a:cs typeface="Arial MT"/>
              </a:rPr>
              <a:t>informations plus </a:t>
            </a:r>
            <a:r>
              <a:rPr sz="800" spc="-5" dirty="0">
                <a:latin typeface="Arial MT"/>
                <a:cs typeface="Arial MT"/>
              </a:rPr>
              <a:t>complètes concernant</a:t>
            </a:r>
            <a:r>
              <a:rPr sz="800" spc="2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L</a:t>
            </a:r>
            <a:r>
              <a:rPr sz="800" dirty="0">
                <a:latin typeface="MS PGothic"/>
                <a:cs typeface="MS PGothic"/>
              </a:rPr>
              <a:t>’</a:t>
            </a:r>
            <a:r>
              <a:rPr sz="800" dirty="0">
                <a:latin typeface="Arial MT"/>
                <a:cs typeface="Arial MT"/>
              </a:rPr>
              <a:t>Oréal,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nous vous </a:t>
            </a:r>
            <a:r>
              <a:rPr sz="800" dirty="0">
                <a:latin typeface="Arial MT"/>
                <a:cs typeface="Arial MT"/>
              </a:rPr>
              <a:t>invitons à </a:t>
            </a:r>
            <a:r>
              <a:rPr sz="800" spc="-5" dirty="0">
                <a:latin typeface="Arial MT"/>
                <a:cs typeface="Arial MT"/>
              </a:rPr>
              <a:t>vous </a:t>
            </a:r>
            <a:r>
              <a:rPr sz="800" dirty="0">
                <a:latin typeface="Arial MT"/>
                <a:cs typeface="Arial MT"/>
              </a:rPr>
              <a:t>reporter aux documents </a:t>
            </a:r>
            <a:r>
              <a:rPr sz="800" spc="-5" dirty="0">
                <a:latin typeface="Arial MT"/>
                <a:cs typeface="Arial MT"/>
              </a:rPr>
              <a:t>publics déposés en </a:t>
            </a:r>
            <a:r>
              <a:rPr sz="800" dirty="0">
                <a:latin typeface="Arial MT"/>
                <a:cs typeface="Arial MT"/>
              </a:rPr>
              <a:t>France auprès </a:t>
            </a:r>
            <a:r>
              <a:rPr sz="800" spc="-5" dirty="0">
                <a:latin typeface="Arial MT"/>
                <a:cs typeface="Arial MT"/>
              </a:rPr>
              <a:t>de </a:t>
            </a:r>
            <a:r>
              <a:rPr sz="800" dirty="0">
                <a:latin typeface="Arial MT"/>
                <a:cs typeface="Arial MT"/>
              </a:rPr>
              <a:t>l</a:t>
            </a:r>
            <a:r>
              <a:rPr sz="800" dirty="0">
                <a:latin typeface="MS PGothic"/>
                <a:cs typeface="MS PGothic"/>
              </a:rPr>
              <a:t>’</a:t>
            </a:r>
            <a:r>
              <a:rPr sz="800" dirty="0">
                <a:latin typeface="Arial MT"/>
                <a:cs typeface="Arial MT"/>
              </a:rPr>
              <a:t>Autorité </a:t>
            </a:r>
            <a:r>
              <a:rPr sz="800" spc="5" dirty="0">
                <a:latin typeface="Arial MT"/>
                <a:cs typeface="Arial MT"/>
              </a:rPr>
              <a:t>des </a:t>
            </a:r>
            <a:r>
              <a:rPr sz="800" spc="-5" dirty="0">
                <a:latin typeface="Arial MT"/>
                <a:cs typeface="Arial MT"/>
              </a:rPr>
              <a:t>Marchés Financiers (également disponibles </a:t>
            </a:r>
            <a:r>
              <a:rPr sz="800" dirty="0">
                <a:latin typeface="Arial MT"/>
                <a:cs typeface="Arial MT"/>
              </a:rPr>
              <a:t>en version anglaise sur notre site </a:t>
            </a:r>
            <a:r>
              <a:rPr sz="800" spc="-5" dirty="0">
                <a:latin typeface="Arial MT"/>
                <a:cs typeface="Arial MT"/>
              </a:rPr>
              <a:t>Internet 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www.loreal-finance.com).Ce</a:t>
            </a:r>
            <a:r>
              <a:rPr sz="800" dirty="0">
                <a:latin typeface="Arial MT"/>
                <a:cs typeface="Arial MT"/>
              </a:rPr>
              <a:t> document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peut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contenir</a:t>
            </a:r>
            <a:r>
              <a:rPr sz="800" dirty="0">
                <a:latin typeface="Arial MT"/>
                <a:cs typeface="Arial MT"/>
              </a:rPr>
              <a:t> certaines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déclarations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</a:t>
            </a:r>
            <a:r>
              <a:rPr sz="800" dirty="0">
                <a:latin typeface="Arial MT"/>
                <a:cs typeface="Arial MT"/>
              </a:rPr>
              <a:t> nature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prévisionnelle.</a:t>
            </a:r>
            <a:r>
              <a:rPr sz="800" dirty="0">
                <a:latin typeface="Arial MT"/>
                <a:cs typeface="Arial MT"/>
              </a:rPr>
              <a:t> Bien que la Société estime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que</a:t>
            </a:r>
            <a:r>
              <a:rPr sz="800" dirty="0">
                <a:latin typeface="Arial MT"/>
                <a:cs typeface="Arial MT"/>
              </a:rPr>
              <a:t> ces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déclarations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reposent</a:t>
            </a:r>
            <a:r>
              <a:rPr sz="800" dirty="0">
                <a:latin typeface="Arial MT"/>
                <a:cs typeface="Arial MT"/>
              </a:rPr>
              <a:t> sur</a:t>
            </a:r>
            <a:r>
              <a:rPr sz="800" spc="22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des</a:t>
            </a:r>
            <a:r>
              <a:rPr sz="800" spc="2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hypothèses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raisonnables à la date de publication </a:t>
            </a:r>
            <a:r>
              <a:rPr sz="800" spc="5" dirty="0">
                <a:latin typeface="Arial MT"/>
                <a:cs typeface="Arial MT"/>
              </a:rPr>
              <a:t>du </a:t>
            </a:r>
            <a:r>
              <a:rPr sz="800" dirty="0">
                <a:latin typeface="Arial MT"/>
                <a:cs typeface="Arial MT"/>
              </a:rPr>
              <a:t>présent communiqué, elles sont </a:t>
            </a:r>
            <a:r>
              <a:rPr sz="800" spc="-5" dirty="0">
                <a:latin typeface="Arial MT"/>
                <a:cs typeface="Arial MT"/>
              </a:rPr>
              <a:t>par </a:t>
            </a:r>
            <a:r>
              <a:rPr sz="800" dirty="0">
                <a:latin typeface="Arial MT"/>
                <a:cs typeface="Arial MT"/>
              </a:rPr>
              <a:t>nature soumises à des </a:t>
            </a:r>
            <a:r>
              <a:rPr sz="800" spc="-5" dirty="0">
                <a:latin typeface="Arial MT"/>
                <a:cs typeface="Arial MT"/>
              </a:rPr>
              <a:t>risques </a:t>
            </a:r>
            <a:r>
              <a:rPr sz="800" dirty="0">
                <a:latin typeface="Arial MT"/>
                <a:cs typeface="Arial MT"/>
              </a:rPr>
              <a:t>et incertitudes </a:t>
            </a:r>
            <a:r>
              <a:rPr sz="800" spc="-5" dirty="0">
                <a:latin typeface="Arial MT"/>
                <a:cs typeface="Arial MT"/>
              </a:rPr>
              <a:t>pouvant </a:t>
            </a:r>
            <a:r>
              <a:rPr sz="800" dirty="0">
                <a:latin typeface="Arial MT"/>
                <a:cs typeface="Arial MT"/>
              </a:rPr>
              <a:t>donner lieu à un </a:t>
            </a:r>
            <a:r>
              <a:rPr sz="800" spc="-5" dirty="0">
                <a:latin typeface="Arial MT"/>
                <a:cs typeface="Arial MT"/>
              </a:rPr>
              <a:t>écart entre </a:t>
            </a:r>
            <a:r>
              <a:rPr sz="800" dirty="0">
                <a:latin typeface="Arial MT"/>
                <a:cs typeface="Arial MT"/>
              </a:rPr>
              <a:t>les chiffres </a:t>
            </a:r>
            <a:r>
              <a:rPr sz="800" spc="-5" dirty="0">
                <a:latin typeface="Arial MT"/>
                <a:cs typeface="Arial MT"/>
              </a:rPr>
              <a:t>réels </a:t>
            </a:r>
            <a:r>
              <a:rPr sz="800" dirty="0">
                <a:latin typeface="Arial MT"/>
                <a:cs typeface="Arial MT"/>
              </a:rPr>
              <a:t>et ceux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indiqués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ou</a:t>
            </a:r>
            <a:r>
              <a:rPr sz="800" dirty="0">
                <a:latin typeface="Arial MT"/>
                <a:cs typeface="Arial MT"/>
              </a:rPr>
              <a:t> induits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dans</a:t>
            </a:r>
            <a:r>
              <a:rPr sz="800" spc="2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ces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déclarations.»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5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800" i="1" dirty="0">
                <a:latin typeface="Arial"/>
                <a:cs typeface="Arial"/>
              </a:rPr>
              <a:t>"This </a:t>
            </a:r>
            <a:r>
              <a:rPr sz="800" i="1" spc="-5" dirty="0">
                <a:latin typeface="Arial"/>
                <a:cs typeface="Arial"/>
              </a:rPr>
              <a:t>document </a:t>
            </a:r>
            <a:r>
              <a:rPr sz="800" i="1" dirty="0">
                <a:latin typeface="Arial"/>
                <a:cs typeface="Arial"/>
              </a:rPr>
              <a:t>does </a:t>
            </a:r>
            <a:r>
              <a:rPr sz="800" i="1" spc="-5" dirty="0">
                <a:latin typeface="Arial"/>
                <a:cs typeface="Arial"/>
              </a:rPr>
              <a:t>not </a:t>
            </a:r>
            <a:r>
              <a:rPr sz="800" i="1" dirty="0">
                <a:latin typeface="Arial"/>
                <a:cs typeface="Arial"/>
              </a:rPr>
              <a:t>constitute </a:t>
            </a:r>
            <a:r>
              <a:rPr sz="800" i="1" spc="-5" dirty="0">
                <a:latin typeface="Arial"/>
                <a:cs typeface="Arial"/>
              </a:rPr>
              <a:t>an offer </a:t>
            </a:r>
            <a:r>
              <a:rPr sz="800" i="1" dirty="0">
                <a:latin typeface="Arial"/>
                <a:cs typeface="Arial"/>
              </a:rPr>
              <a:t>to sell, </a:t>
            </a:r>
            <a:r>
              <a:rPr sz="800" i="1" spc="-5" dirty="0">
                <a:latin typeface="Arial"/>
                <a:cs typeface="Arial"/>
              </a:rPr>
              <a:t>or </a:t>
            </a:r>
            <a:r>
              <a:rPr sz="800" i="1" dirty="0">
                <a:latin typeface="Arial"/>
                <a:cs typeface="Arial"/>
              </a:rPr>
              <a:t>a </a:t>
            </a:r>
            <a:r>
              <a:rPr sz="800" i="1" spc="-5" dirty="0">
                <a:latin typeface="Arial"/>
                <a:cs typeface="Arial"/>
              </a:rPr>
              <a:t>solicitation of an offer </a:t>
            </a:r>
            <a:r>
              <a:rPr sz="800" i="1" dirty="0">
                <a:latin typeface="Arial"/>
                <a:cs typeface="Arial"/>
              </a:rPr>
              <a:t>to buy, </a:t>
            </a:r>
            <a:r>
              <a:rPr sz="800" i="1" spc="-5" dirty="0">
                <a:latin typeface="Arial"/>
                <a:cs typeface="Arial"/>
              </a:rPr>
              <a:t>L’Oréal shares. </a:t>
            </a:r>
            <a:r>
              <a:rPr sz="800" i="1" dirty="0">
                <a:latin typeface="Arial"/>
                <a:cs typeface="Arial"/>
              </a:rPr>
              <a:t>If you </a:t>
            </a:r>
            <a:r>
              <a:rPr sz="800" i="1" spc="-5" dirty="0">
                <a:latin typeface="Arial"/>
                <a:cs typeface="Arial"/>
              </a:rPr>
              <a:t>wish </a:t>
            </a:r>
            <a:r>
              <a:rPr sz="800" i="1" dirty="0">
                <a:latin typeface="Arial"/>
                <a:cs typeface="Arial"/>
              </a:rPr>
              <a:t>to </a:t>
            </a:r>
            <a:r>
              <a:rPr sz="800" i="1" spc="-5" dirty="0">
                <a:latin typeface="Arial"/>
                <a:cs typeface="Arial"/>
              </a:rPr>
              <a:t>obtain </a:t>
            </a:r>
            <a:r>
              <a:rPr sz="800" i="1" dirty="0">
                <a:latin typeface="Arial"/>
                <a:cs typeface="Arial"/>
              </a:rPr>
              <a:t>more comprehensive </a:t>
            </a:r>
            <a:r>
              <a:rPr sz="800" i="1" spc="-5" dirty="0">
                <a:latin typeface="Arial"/>
                <a:cs typeface="Arial"/>
              </a:rPr>
              <a:t>information </a:t>
            </a:r>
            <a:r>
              <a:rPr sz="800" i="1" dirty="0">
                <a:latin typeface="Arial"/>
                <a:cs typeface="Arial"/>
              </a:rPr>
              <a:t>about </a:t>
            </a:r>
            <a:r>
              <a:rPr sz="800" i="1" spc="-5" dirty="0">
                <a:latin typeface="Arial"/>
                <a:cs typeface="Arial"/>
              </a:rPr>
              <a:t>L’Oréal, </a:t>
            </a:r>
            <a:r>
              <a:rPr sz="800" i="1" dirty="0">
                <a:latin typeface="Arial"/>
                <a:cs typeface="Arial"/>
              </a:rPr>
              <a:t>please </a:t>
            </a:r>
            <a:r>
              <a:rPr sz="800" i="1" spc="-5" dirty="0">
                <a:latin typeface="Arial"/>
                <a:cs typeface="Arial"/>
              </a:rPr>
              <a:t>refer </a:t>
            </a:r>
            <a:r>
              <a:rPr sz="800" i="1" dirty="0">
                <a:latin typeface="Arial"/>
                <a:cs typeface="Arial"/>
              </a:rPr>
              <a:t>to </a:t>
            </a:r>
            <a:r>
              <a:rPr sz="800" i="1" spc="5" dirty="0">
                <a:latin typeface="Arial"/>
                <a:cs typeface="Arial"/>
              </a:rPr>
              <a:t>the 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public documents registered </a:t>
            </a:r>
            <a:r>
              <a:rPr sz="800" i="1" dirty="0">
                <a:latin typeface="Arial"/>
                <a:cs typeface="Arial"/>
              </a:rPr>
              <a:t>in </a:t>
            </a:r>
            <a:r>
              <a:rPr sz="800" i="1" spc="-5" dirty="0">
                <a:latin typeface="Arial"/>
                <a:cs typeface="Arial"/>
              </a:rPr>
              <a:t>France </a:t>
            </a:r>
            <a:r>
              <a:rPr sz="800" i="1" dirty="0">
                <a:latin typeface="Arial"/>
                <a:cs typeface="Arial"/>
              </a:rPr>
              <a:t>with the Autorité </a:t>
            </a:r>
            <a:r>
              <a:rPr sz="800" i="1" spc="-5" dirty="0">
                <a:latin typeface="Arial"/>
                <a:cs typeface="Arial"/>
              </a:rPr>
              <a:t>des Marchés Financiers (which are </a:t>
            </a:r>
            <a:r>
              <a:rPr sz="800" i="1" dirty="0">
                <a:latin typeface="Arial"/>
                <a:cs typeface="Arial"/>
              </a:rPr>
              <a:t>also </a:t>
            </a:r>
            <a:r>
              <a:rPr sz="800" i="1" spc="-5" dirty="0">
                <a:latin typeface="Arial"/>
                <a:cs typeface="Arial"/>
              </a:rPr>
              <a:t>available </a:t>
            </a:r>
            <a:r>
              <a:rPr sz="800" i="1" dirty="0">
                <a:latin typeface="Arial"/>
                <a:cs typeface="Arial"/>
              </a:rPr>
              <a:t>in English </a:t>
            </a:r>
            <a:r>
              <a:rPr sz="800" i="1" spc="-5" dirty="0">
                <a:latin typeface="Arial"/>
                <a:cs typeface="Arial"/>
              </a:rPr>
              <a:t>on our Internet site: www.loreal-finance.com).This document may contain 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some</a:t>
            </a:r>
            <a:r>
              <a:rPr sz="800" i="1" spc="7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forward-looking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statements.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Although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the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Company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considers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that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these</a:t>
            </a:r>
            <a:r>
              <a:rPr sz="800" i="1" spc="6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statements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are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based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on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reasonable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hypotheses</a:t>
            </a:r>
            <a:r>
              <a:rPr sz="800" i="1" spc="9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at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the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date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of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publication</a:t>
            </a:r>
            <a:r>
              <a:rPr sz="800" i="1" spc="8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of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this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release,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they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are</a:t>
            </a:r>
            <a:r>
              <a:rPr sz="800" i="1" spc="7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by</a:t>
            </a:r>
            <a:r>
              <a:rPr sz="800" i="1" spc="8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their 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nature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subject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to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risks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and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uncertainties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which</a:t>
            </a:r>
            <a:r>
              <a:rPr sz="800" i="1" spc="-5" dirty="0">
                <a:latin typeface="Arial"/>
                <a:cs typeface="Arial"/>
              </a:rPr>
              <a:t> could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cause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actual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results </a:t>
            </a:r>
            <a:r>
              <a:rPr sz="800" i="1" dirty="0">
                <a:latin typeface="Arial"/>
                <a:cs typeface="Arial"/>
              </a:rPr>
              <a:t>to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differ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materially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from</a:t>
            </a:r>
            <a:r>
              <a:rPr sz="800" i="1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those</a:t>
            </a:r>
            <a:r>
              <a:rPr sz="800" i="1" spc="20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indicated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or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projected</a:t>
            </a:r>
            <a:r>
              <a:rPr sz="800" i="1" spc="15" dirty="0">
                <a:latin typeface="Arial"/>
                <a:cs typeface="Arial"/>
              </a:rPr>
              <a:t> </a:t>
            </a:r>
            <a:r>
              <a:rPr sz="800" i="1" dirty="0">
                <a:latin typeface="Arial"/>
                <a:cs typeface="Arial"/>
              </a:rPr>
              <a:t>in</a:t>
            </a:r>
            <a:r>
              <a:rPr sz="800" i="1" spc="5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these</a:t>
            </a:r>
            <a:r>
              <a:rPr sz="800" i="1" spc="10" dirty="0">
                <a:latin typeface="Arial"/>
                <a:cs typeface="Arial"/>
              </a:rPr>
              <a:t> </a:t>
            </a:r>
            <a:r>
              <a:rPr sz="800" i="1" spc="-5" dirty="0">
                <a:latin typeface="Arial"/>
                <a:cs typeface="Arial"/>
              </a:rPr>
              <a:t>statements."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767828" y="4846320"/>
            <a:ext cx="1138555" cy="205740"/>
            <a:chOff x="7767828" y="4846320"/>
            <a:chExt cx="1138555" cy="205740"/>
          </a:xfrm>
        </p:grpSpPr>
        <p:sp>
          <p:nvSpPr>
            <p:cNvPr id="4" name="object 4"/>
            <p:cNvSpPr/>
            <p:nvPr/>
          </p:nvSpPr>
          <p:spPr>
            <a:xfrm>
              <a:off x="8386572" y="4847844"/>
              <a:ext cx="520065" cy="190500"/>
            </a:xfrm>
            <a:custGeom>
              <a:avLst/>
              <a:gdLst/>
              <a:ahLst/>
              <a:cxnLst/>
              <a:rect l="l" t="t" r="r" b="b"/>
              <a:pathLst>
                <a:path w="520065" h="190500">
                  <a:moveTo>
                    <a:pt x="118872" y="0"/>
                  </a:moveTo>
                  <a:lnTo>
                    <a:pt x="76200" y="0"/>
                  </a:lnTo>
                  <a:lnTo>
                    <a:pt x="56388" y="22860"/>
                  </a:lnTo>
                  <a:lnTo>
                    <a:pt x="118872" y="0"/>
                  </a:lnTo>
                  <a:close/>
                </a:path>
                <a:path w="520065" h="190500">
                  <a:moveTo>
                    <a:pt x="146304" y="26416"/>
                  </a:moveTo>
                  <a:lnTo>
                    <a:pt x="0" y="26416"/>
                  </a:lnTo>
                  <a:lnTo>
                    <a:pt x="0" y="42926"/>
                  </a:lnTo>
                  <a:lnTo>
                    <a:pt x="0" y="96266"/>
                  </a:lnTo>
                  <a:lnTo>
                    <a:pt x="0" y="115316"/>
                  </a:lnTo>
                  <a:lnTo>
                    <a:pt x="0" y="172466"/>
                  </a:lnTo>
                  <a:lnTo>
                    <a:pt x="0" y="190246"/>
                  </a:lnTo>
                  <a:lnTo>
                    <a:pt x="146304" y="190246"/>
                  </a:lnTo>
                  <a:lnTo>
                    <a:pt x="146304" y="172466"/>
                  </a:lnTo>
                  <a:lnTo>
                    <a:pt x="24892" y="172466"/>
                  </a:lnTo>
                  <a:lnTo>
                    <a:pt x="24892" y="115316"/>
                  </a:lnTo>
                  <a:lnTo>
                    <a:pt x="116205" y="115316"/>
                  </a:lnTo>
                  <a:lnTo>
                    <a:pt x="116205" y="96266"/>
                  </a:lnTo>
                  <a:lnTo>
                    <a:pt x="24892" y="96266"/>
                  </a:lnTo>
                  <a:lnTo>
                    <a:pt x="24892" y="42926"/>
                  </a:lnTo>
                  <a:lnTo>
                    <a:pt x="146304" y="42926"/>
                  </a:lnTo>
                  <a:lnTo>
                    <a:pt x="146304" y="26416"/>
                  </a:lnTo>
                  <a:close/>
                </a:path>
                <a:path w="520065" h="190500">
                  <a:moveTo>
                    <a:pt x="358140" y="190500"/>
                  </a:moveTo>
                  <a:lnTo>
                    <a:pt x="336638" y="148107"/>
                  </a:lnTo>
                  <a:lnTo>
                    <a:pt x="326021" y="127152"/>
                  </a:lnTo>
                  <a:lnTo>
                    <a:pt x="298069" y="72034"/>
                  </a:lnTo>
                  <a:lnTo>
                    <a:pt x="298069" y="127152"/>
                  </a:lnTo>
                  <a:lnTo>
                    <a:pt x="218948" y="127152"/>
                  </a:lnTo>
                  <a:lnTo>
                    <a:pt x="258064" y="48679"/>
                  </a:lnTo>
                  <a:lnTo>
                    <a:pt x="298069" y="127152"/>
                  </a:lnTo>
                  <a:lnTo>
                    <a:pt x="298069" y="72034"/>
                  </a:lnTo>
                  <a:lnTo>
                    <a:pt x="286232" y="48679"/>
                  </a:lnTo>
                  <a:lnTo>
                    <a:pt x="274701" y="25908"/>
                  </a:lnTo>
                  <a:lnTo>
                    <a:pt x="242189" y="25908"/>
                  </a:lnTo>
                  <a:lnTo>
                    <a:pt x="158496" y="190500"/>
                  </a:lnTo>
                  <a:lnTo>
                    <a:pt x="186690" y="190500"/>
                  </a:lnTo>
                  <a:lnTo>
                    <a:pt x="208280" y="148107"/>
                  </a:lnTo>
                  <a:lnTo>
                    <a:pt x="308737" y="148107"/>
                  </a:lnTo>
                  <a:lnTo>
                    <a:pt x="330200" y="190500"/>
                  </a:lnTo>
                  <a:lnTo>
                    <a:pt x="358140" y="190500"/>
                  </a:lnTo>
                  <a:close/>
                </a:path>
                <a:path w="520065" h="190500">
                  <a:moveTo>
                    <a:pt x="519684" y="172466"/>
                  </a:moveTo>
                  <a:lnTo>
                    <a:pt x="393192" y="172466"/>
                  </a:lnTo>
                  <a:lnTo>
                    <a:pt x="393192" y="26416"/>
                  </a:lnTo>
                  <a:lnTo>
                    <a:pt x="370332" y="26416"/>
                  </a:lnTo>
                  <a:lnTo>
                    <a:pt x="370332" y="172466"/>
                  </a:lnTo>
                  <a:lnTo>
                    <a:pt x="370332" y="190246"/>
                  </a:lnTo>
                  <a:lnTo>
                    <a:pt x="519684" y="190246"/>
                  </a:lnTo>
                  <a:lnTo>
                    <a:pt x="519684" y="172466"/>
                  </a:lnTo>
                  <a:close/>
                </a:path>
              </a:pathLst>
            </a:custGeom>
            <a:solidFill>
              <a:srgbClr val="1712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928" y="4873752"/>
              <a:ext cx="170688" cy="1645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7828" y="4846320"/>
              <a:ext cx="388620" cy="2057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242315"/>
            <a:ext cx="2112264" cy="29306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6477000" y="4920951"/>
            <a:ext cx="106502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19 September 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5800" y="239649"/>
            <a:ext cx="8140191" cy="490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L’Oréal, </a:t>
            </a:r>
            <a:r>
              <a:rPr lang="en-US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No.1 Beauty Group worldwide</a:t>
            </a:r>
            <a:br>
              <a:rPr lang="en-US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L'Oréal is the global leader in beauty, seamlessly blending innovation and sustainability to create products for every consumer</a:t>
            </a:r>
            <a:endParaRPr lang="en-US" sz="1100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704B439-511A-EAF0-AD3E-6070422E1AF7}"/>
              </a:ext>
            </a:extLst>
          </p:cNvPr>
          <p:cNvGrpSpPr/>
          <p:nvPr/>
        </p:nvGrpSpPr>
        <p:grpSpPr>
          <a:xfrm>
            <a:off x="4798219" y="956653"/>
            <a:ext cx="4018589" cy="2421927"/>
            <a:chOff x="4855206" y="956653"/>
            <a:chExt cx="4018589" cy="2421927"/>
          </a:xfrm>
        </p:grpSpPr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B87BBBE0-E4DA-611D-CA46-FFC135247CA7}"/>
                </a:ext>
              </a:extLst>
            </p:cNvPr>
            <p:cNvSpPr txBox="1"/>
            <p:nvPr/>
          </p:nvSpPr>
          <p:spPr>
            <a:xfrm>
              <a:off x="4855206" y="3105481"/>
              <a:ext cx="4018589" cy="273099"/>
            </a:xfrm>
            <a:prstGeom prst="rect">
              <a:avLst/>
            </a:prstGeom>
            <a:solidFill>
              <a:srgbClr val="474D84"/>
            </a:solidFill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 b="1" i="0" u="none" strike="noStrike" kern="0" cap="none" spc="0" baseline="0"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Geographical Footprint </a:t>
              </a:r>
            </a:p>
          </p:txBody>
        </p:sp>
        <p:sp>
          <p:nvSpPr>
            <p:cNvPr id="17" name="object 21">
              <a:extLst>
                <a:ext uri="{FF2B5EF4-FFF2-40B4-BE49-F238E27FC236}">
                  <a16:creationId xmlns:a16="http://schemas.microsoft.com/office/drawing/2014/main" id="{07F6AB26-1C55-869A-392C-2F103F4BE560}"/>
                </a:ext>
              </a:extLst>
            </p:cNvPr>
            <p:cNvSpPr txBox="1"/>
            <p:nvPr/>
          </p:nvSpPr>
          <p:spPr>
            <a:xfrm>
              <a:off x="4855206" y="956653"/>
              <a:ext cx="4018589" cy="245791"/>
            </a:xfrm>
            <a:prstGeom prst="rect">
              <a:avLst/>
            </a:prstGeom>
            <a:solidFill>
              <a:srgbClr val="474D84"/>
            </a:solidFill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 b="1" i="0" u="none" strike="noStrike" kern="0" cap="none" spc="0" baseline="0"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dirty="0"/>
                <a:t>Business Overview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D0B486BA-B259-826F-9665-E8204BBE0BA8}"/>
                </a:ext>
              </a:extLst>
            </p:cNvPr>
            <p:cNvSpPr/>
            <p:nvPr/>
          </p:nvSpPr>
          <p:spPr>
            <a:xfrm>
              <a:off x="4855206" y="1788417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r" rtl="1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L'Oréal Luxe</a:t>
              </a:r>
            </a:p>
          </p:txBody>
        </p:sp>
        <p:sp>
          <p:nvSpPr>
            <p:cNvPr id="26" name="Rectangle 4">
              <a:extLst>
                <a:ext uri="{FF2B5EF4-FFF2-40B4-BE49-F238E27FC236}">
                  <a16:creationId xmlns:a16="http://schemas.microsoft.com/office/drawing/2014/main" id="{0393A81D-9ABF-8A09-2BCB-28037BA45A9B}"/>
                </a:ext>
              </a:extLst>
            </p:cNvPr>
            <p:cNvSpPr/>
            <p:nvPr/>
          </p:nvSpPr>
          <p:spPr>
            <a:xfrm>
              <a:off x="4855206" y="2454097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Consumer Products</a:t>
              </a:r>
            </a:p>
          </p:txBody>
        </p:sp>
        <p:sp>
          <p:nvSpPr>
            <p:cNvPr id="27" name="Rectangle 4">
              <a:extLst>
                <a:ext uri="{FF2B5EF4-FFF2-40B4-BE49-F238E27FC236}">
                  <a16:creationId xmlns:a16="http://schemas.microsoft.com/office/drawing/2014/main" id="{1152D4EF-F059-9910-2219-606C863E213E}"/>
                </a:ext>
              </a:extLst>
            </p:cNvPr>
            <p:cNvSpPr/>
            <p:nvPr/>
          </p:nvSpPr>
          <p:spPr>
            <a:xfrm>
              <a:off x="7136435" y="1788417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Professional Products </a:t>
              </a:r>
            </a:p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9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Rectangle 4">
              <a:extLst>
                <a:ext uri="{FF2B5EF4-FFF2-40B4-BE49-F238E27FC236}">
                  <a16:creationId xmlns:a16="http://schemas.microsoft.com/office/drawing/2014/main" id="{841D28D0-2473-B2C3-DDEE-FEC2ECC4C0EA}"/>
                </a:ext>
              </a:extLst>
            </p:cNvPr>
            <p:cNvSpPr/>
            <p:nvPr/>
          </p:nvSpPr>
          <p:spPr>
            <a:xfrm>
              <a:off x="7136435" y="2454097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Active Cosmetics</a:t>
              </a:r>
            </a:p>
          </p:txBody>
        </p:sp>
        <p:sp>
          <p:nvSpPr>
            <p:cNvPr id="29" name="TextBox 7">
              <a:extLst>
                <a:ext uri="{FF2B5EF4-FFF2-40B4-BE49-F238E27FC236}">
                  <a16:creationId xmlns:a16="http://schemas.microsoft.com/office/drawing/2014/main" id="{5EC4FDEE-5F28-DCEE-362A-67E4D7C382B6}"/>
                </a:ext>
              </a:extLst>
            </p:cNvPr>
            <p:cNvSpPr txBox="1"/>
            <p:nvPr/>
          </p:nvSpPr>
          <p:spPr>
            <a:xfrm>
              <a:off x="4855206" y="1194564"/>
              <a:ext cx="4018589" cy="369332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t" anchorCtr="0" compatLnSpc="1">
              <a:spAutoFit/>
            </a:bodyPr>
            <a:lstStyle/>
            <a:p>
              <a:pPr marL="171450" indent="-171450" algn="just">
                <a:spcBef>
                  <a:spcPts val="600"/>
                </a:spcBef>
                <a:spcAft>
                  <a:spcPts val="300"/>
                </a:spcAft>
                <a:buSzPct val="100000"/>
                <a:buFont typeface="Wingdings" pitchFamily="2"/>
                <a:buChar char="§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900" spc="-5" dirty="0">
                  <a:latin typeface="Arial" panose="020B0604020202020204" pitchFamily="34" charset="0"/>
                  <a:cs typeface="Arial" panose="020B0604020202020204" pitchFamily="34" charset="0"/>
                </a:rPr>
                <a:t>L'Oréal business is structured into </a:t>
              </a:r>
              <a:r>
                <a:rPr lang="en-US" sz="900" b="1" spc="-5" dirty="0">
                  <a:latin typeface="Arial" panose="020B0604020202020204" pitchFamily="34" charset="0"/>
                  <a:cs typeface="Arial" panose="020B0604020202020204" pitchFamily="34" charset="0"/>
                </a:rPr>
                <a:t>four key divisions</a:t>
              </a:r>
              <a:r>
                <a:rPr lang="en-US" sz="900" spc="-5" dirty="0">
                  <a:latin typeface="Arial" panose="020B0604020202020204" pitchFamily="34" charset="0"/>
                  <a:cs typeface="Arial" panose="020B0604020202020204" pitchFamily="34" charset="0"/>
                </a:rPr>
                <a:t> each </a:t>
              </a:r>
              <a:r>
                <a:rPr lang="en-US" sz="900" b="1" spc="-5" dirty="0">
                  <a:latin typeface="Arial" panose="020B0604020202020204" pitchFamily="34" charset="0"/>
                  <a:cs typeface="Arial" panose="020B0604020202020204" pitchFamily="34" charset="0"/>
                </a:rPr>
                <a:t>focusing on different market segments </a:t>
              </a:r>
              <a:r>
                <a:rPr lang="en-US" sz="900" spc="-5" dirty="0">
                  <a:latin typeface="Arial" panose="020B0604020202020204" pitchFamily="34" charset="0"/>
                  <a:cs typeface="Arial" panose="020B0604020202020204" pitchFamily="34" charset="0"/>
                </a:rPr>
                <a:t>to meet diverse beauty needs worldwide</a:t>
              </a:r>
              <a:endParaRPr lang="en-US" sz="9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object 22">
            <a:extLst>
              <a:ext uri="{FF2B5EF4-FFF2-40B4-BE49-F238E27FC236}">
                <a16:creationId xmlns:a16="http://schemas.microsoft.com/office/drawing/2014/main" id="{753D75AD-D067-3A4D-0046-191D86A69C6D}"/>
              </a:ext>
            </a:extLst>
          </p:cNvPr>
          <p:cNvSpPr txBox="1"/>
          <p:nvPr/>
        </p:nvSpPr>
        <p:spPr>
          <a:xfrm>
            <a:off x="307862" y="3105481"/>
            <a:ext cx="4018589" cy="25150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Recent Developments </a:t>
            </a: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7E66FB0D-A74D-488A-3A34-CAC0724DF4DD}"/>
              </a:ext>
            </a:extLst>
          </p:cNvPr>
          <p:cNvSpPr txBox="1"/>
          <p:nvPr/>
        </p:nvSpPr>
        <p:spPr>
          <a:xfrm>
            <a:off x="307862" y="955942"/>
            <a:ext cx="4018589" cy="25150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Company’s Description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B7EEF139-E385-C1A2-3197-B5A1DD1387AA}"/>
              </a:ext>
            </a:extLst>
          </p:cNvPr>
          <p:cNvSpPr txBox="1"/>
          <p:nvPr/>
        </p:nvSpPr>
        <p:spPr>
          <a:xfrm>
            <a:off x="307862" y="1194564"/>
            <a:ext cx="4018589" cy="115416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171450" indent="-171450" algn="just">
              <a:spcBef>
                <a:spcPts val="300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L'Oréal was founded in 1909. The company is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800" spc="-10" dirty="0">
                <a:latin typeface="Arial" panose="020B0604020202020204" pitchFamily="34" charset="0"/>
                <a:cs typeface="Arial" panose="020B0604020202020204" pitchFamily="34" charset="0"/>
              </a:rPr>
              <a:t>leader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in the beauty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15" dirty="0">
                <a:latin typeface="Arial" panose="020B0604020202020204" pitchFamily="34" charset="0"/>
                <a:cs typeface="Arial" panose="020B0604020202020204" pitchFamily="34" charset="0"/>
              </a:rPr>
              <a:t>industry,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listed on the </a:t>
            </a:r>
            <a:r>
              <a:rPr lang="en-US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CAC40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market capitalization of </a:t>
            </a:r>
            <a:r>
              <a:rPr lang="en-US" sz="800" spc="-75" dirty="0">
                <a:latin typeface="Arial" panose="020B0604020202020204" pitchFamily="34" charset="0"/>
                <a:cs typeface="Arial" panose="020B0604020202020204" pitchFamily="34" charset="0"/>
              </a:rPr>
              <a:t>€195,04bn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(as of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13/09/2024). T</a:t>
            </a:r>
            <a:r>
              <a:rPr kumimoji="0" lang="en-US" sz="80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 company is </a:t>
            </a:r>
            <a:r>
              <a:rPr kumimoji="0" lang="en-US" sz="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headquartered in Clichy, France.</a:t>
            </a:r>
          </a:p>
          <a:p>
            <a:pPr marL="171450" indent="-171450" algn="just">
              <a:spcBef>
                <a:spcPts val="300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L’Oréal specializes in hair color, skincare, sun protection, makeup, perfume, and hair care.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L'Oréal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spc="-5" dirty="0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8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en-US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8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spc="-5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endParaRPr lang="en-US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just" defTabSz="457200">
              <a:spcBef>
                <a:spcPts val="300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kumimoji="0" lang="en-US" sz="800" b="0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L'Oréal has made significant sustainability commitments, including </a:t>
            </a:r>
            <a:r>
              <a:rPr kumimoji="0" lang="en-US" sz="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sz="800" b="0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kumimoji="0" lang="en-US" sz="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kumimoji="0" lang="en-US" sz="800" b="0" i="0" u="none" strike="noStrike" kern="1200" cap="none" spc="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0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kumimoji="0" lang="en-US" sz="800" b="0" i="0" u="none" strike="noStrike" kern="1200" cap="none" spc="-1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1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kumimoji="0" lang="en-US" sz="800" b="1" i="0" u="none" strike="noStrike" kern="1200" cap="none" spc="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800" b="1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neutrality </a:t>
            </a:r>
            <a:r>
              <a:rPr kumimoji="0" lang="en-US" sz="800" b="1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kumimoji="0" lang="en-US" sz="800" b="1" i="0" u="none" strike="noStrike" kern="1200" cap="none" spc="-5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  <a:endParaRPr kumimoji="0" lang="en-US" sz="8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ZoneTexte 37">
            <a:extLst>
              <a:ext uri="{FF2B5EF4-FFF2-40B4-BE49-F238E27FC236}">
                <a16:creationId xmlns:a16="http://schemas.microsoft.com/office/drawing/2014/main" id="{F39BFEA0-6A01-BBAE-BC20-F2D0CA2955BD}"/>
              </a:ext>
            </a:extLst>
          </p:cNvPr>
          <p:cNvSpPr txBox="1"/>
          <p:nvPr/>
        </p:nvSpPr>
        <p:spPr>
          <a:xfrm>
            <a:off x="569633" y="2325194"/>
            <a:ext cx="8466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+37 </a:t>
            </a:r>
            <a:r>
              <a:rPr lang="en-US" sz="10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D31430-88EB-9C2D-1720-C82662E81CCE}"/>
              </a:ext>
            </a:extLst>
          </p:cNvPr>
          <p:cNvSpPr txBox="1"/>
          <p:nvPr/>
        </p:nvSpPr>
        <p:spPr>
          <a:xfrm>
            <a:off x="1758601" y="2325194"/>
            <a:ext cx="111711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474D84"/>
                </a:solidFill>
              </a:rPr>
              <a:t>+90k </a:t>
            </a:r>
            <a:r>
              <a:rPr lang="en-US" b="0" dirty="0">
                <a:solidFill>
                  <a:srgbClr val="474D84"/>
                </a:solidFill>
              </a:rPr>
              <a:t>employees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B7E0746-A436-CB95-EDAE-B7A94E90DEED}"/>
              </a:ext>
            </a:extLst>
          </p:cNvPr>
          <p:cNvSpPr txBox="1"/>
          <p:nvPr/>
        </p:nvSpPr>
        <p:spPr>
          <a:xfrm>
            <a:off x="2855477" y="2325194"/>
            <a:ext cx="1571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>
                <a:solidFill>
                  <a:srgbClr val="474D84"/>
                </a:solidFill>
              </a:rPr>
              <a:t>+6.5bn </a:t>
            </a:r>
            <a:r>
              <a:rPr lang="en-US" b="0" dirty="0">
                <a:solidFill>
                  <a:srgbClr val="474D84"/>
                </a:solidFill>
              </a:rPr>
              <a:t>of products sold</a:t>
            </a:r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06A06E-A276-44E3-B84A-8BF11084AC0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43"/>
          <a:stretch/>
        </p:blipFill>
        <p:spPr>
          <a:xfrm>
            <a:off x="747796" y="2553964"/>
            <a:ext cx="490339" cy="411185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C2C662-2CFD-163C-8CB9-FC163098541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5"/>
          <a:stretch/>
        </p:blipFill>
        <p:spPr>
          <a:xfrm>
            <a:off x="2071988" y="2569905"/>
            <a:ext cx="490339" cy="379302"/>
          </a:xfrm>
          <a:prstGeom prst="rect">
            <a:avLst/>
          </a:prstGeom>
        </p:spPr>
      </p:pic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F91BC0C-E2CA-DA91-2D36-200D24B722A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07"/>
          <a:stretch/>
        </p:blipFill>
        <p:spPr>
          <a:xfrm>
            <a:off x="3396179" y="2569812"/>
            <a:ext cx="490339" cy="379488"/>
          </a:xfrm>
          <a:prstGeom prst="rect">
            <a:avLst/>
          </a:prstGeom>
        </p:spPr>
      </p:pic>
      <p:sp>
        <p:nvSpPr>
          <p:cNvPr id="78" name="Flèche droite 4">
            <a:extLst>
              <a:ext uri="{FF2B5EF4-FFF2-40B4-BE49-F238E27FC236}">
                <a16:creationId xmlns:a16="http://schemas.microsoft.com/office/drawing/2014/main" id="{D5DF2F14-2B69-9164-D9BA-F40D7CF76958}"/>
              </a:ext>
            </a:extLst>
          </p:cNvPr>
          <p:cNvSpPr/>
          <p:nvPr/>
        </p:nvSpPr>
        <p:spPr>
          <a:xfrm>
            <a:off x="307862" y="4167211"/>
            <a:ext cx="4018589" cy="474605"/>
          </a:xfrm>
          <a:prstGeom prst="rightArrow">
            <a:avLst>
              <a:gd name="adj1" fmla="val 100000"/>
              <a:gd name="adj2" fmla="val 55631"/>
            </a:avLst>
          </a:prstGeom>
          <a:solidFill>
            <a:srgbClr val="BED1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24489" tIns="24489" rIns="24489" bIns="24489" rtlCol="0" anchor="ctr"/>
          <a:lstStyle/>
          <a:p>
            <a:pPr algn="ctr"/>
            <a:endParaRPr lang="en-US" sz="544" b="1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95" name="ZoneTexte 37">
            <a:extLst>
              <a:ext uri="{FF2B5EF4-FFF2-40B4-BE49-F238E27FC236}">
                <a16:creationId xmlns:a16="http://schemas.microsoft.com/office/drawing/2014/main" id="{920BE68C-FF6D-88FA-5CAB-A037D315FC8C}"/>
              </a:ext>
            </a:extLst>
          </p:cNvPr>
          <p:cNvSpPr txBox="1"/>
          <p:nvPr/>
        </p:nvSpPr>
        <p:spPr>
          <a:xfrm>
            <a:off x="307862" y="3628611"/>
            <a:ext cx="1170833" cy="338554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Mugler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 err="1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Azzaro</a:t>
            </a:r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 (2020)</a:t>
            </a:r>
          </a:p>
        </p:txBody>
      </p:sp>
      <p:sp>
        <p:nvSpPr>
          <p:cNvPr id="96" name="ZoneTexte 37">
            <a:extLst>
              <a:ext uri="{FF2B5EF4-FFF2-40B4-BE49-F238E27FC236}">
                <a16:creationId xmlns:a16="http://schemas.microsoft.com/office/drawing/2014/main" id="{B17EA8D7-5A92-9BA0-A3CB-4608034B53CC}"/>
              </a:ext>
            </a:extLst>
          </p:cNvPr>
          <p:cNvSpPr txBox="1"/>
          <p:nvPr/>
        </p:nvSpPr>
        <p:spPr>
          <a:xfrm>
            <a:off x="1341177" y="3382390"/>
            <a:ext cx="1002706" cy="584775"/>
          </a:xfrm>
          <a:prstGeom prst="rect">
            <a:avLst/>
          </a:prstGeom>
          <a:noFill/>
        </p:spPr>
        <p:txBody>
          <a:bodyPr wrap="square" lIns="0" rIns="0" anchor="b">
            <a:spAutoFit/>
          </a:bodyPr>
          <a:lstStyle/>
          <a:p>
            <a:pPr algn="ctr"/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4% of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shares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purchased from </a:t>
            </a:r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Nestlé</a:t>
            </a:r>
            <a:b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(2021)</a:t>
            </a:r>
          </a:p>
        </p:txBody>
      </p:sp>
      <p:sp>
        <p:nvSpPr>
          <p:cNvPr id="97" name="ZoneTexte 37">
            <a:extLst>
              <a:ext uri="{FF2B5EF4-FFF2-40B4-BE49-F238E27FC236}">
                <a16:creationId xmlns:a16="http://schemas.microsoft.com/office/drawing/2014/main" id="{CED63EF4-70B7-49B4-96B0-E7D55F69CA14}"/>
              </a:ext>
            </a:extLst>
          </p:cNvPr>
          <p:cNvSpPr txBox="1"/>
          <p:nvPr/>
        </p:nvSpPr>
        <p:spPr>
          <a:xfrm>
            <a:off x="2428284" y="3505500"/>
            <a:ext cx="726996" cy="46166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Aesop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algn="ctr"/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(2023)</a:t>
            </a:r>
          </a:p>
        </p:txBody>
      </p:sp>
      <p:sp>
        <p:nvSpPr>
          <p:cNvPr id="98" name="ZoneTexte 37">
            <a:extLst>
              <a:ext uri="{FF2B5EF4-FFF2-40B4-BE49-F238E27FC236}">
                <a16:creationId xmlns:a16="http://schemas.microsoft.com/office/drawing/2014/main" id="{2A772E31-F383-E902-A971-1F3F9DAF2FA9}"/>
              </a:ext>
            </a:extLst>
          </p:cNvPr>
          <p:cNvSpPr txBox="1"/>
          <p:nvPr/>
        </p:nvSpPr>
        <p:spPr>
          <a:xfrm>
            <a:off x="3097076" y="3382390"/>
            <a:ext cx="1287916" cy="584775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stake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80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Galderma </a:t>
            </a:r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algn="ctr"/>
            <a:r>
              <a:rPr lang="en-US" sz="80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(2024)</a:t>
            </a:r>
          </a:p>
        </p:txBody>
      </p:sp>
      <p:pic>
        <p:nvPicPr>
          <p:cNvPr id="56" name="object 79">
            <a:extLst>
              <a:ext uri="{FF2B5EF4-FFF2-40B4-BE49-F238E27FC236}">
                <a16:creationId xmlns:a16="http://schemas.microsoft.com/office/drawing/2014/main" id="{D283A744-58C2-7C3E-A5F3-3D7A853A59B1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33842" y="4345077"/>
            <a:ext cx="118872" cy="118872"/>
          </a:xfrm>
          <a:prstGeom prst="rect">
            <a:avLst/>
          </a:prstGeom>
        </p:spPr>
      </p:pic>
      <p:pic>
        <p:nvPicPr>
          <p:cNvPr id="99" name="object 79">
            <a:extLst>
              <a:ext uri="{FF2B5EF4-FFF2-40B4-BE49-F238E27FC236}">
                <a16:creationId xmlns:a16="http://schemas.microsoft.com/office/drawing/2014/main" id="{94F728A8-87D3-8B9F-B38C-540D5798976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83094" y="4345077"/>
            <a:ext cx="118872" cy="118872"/>
          </a:xfrm>
          <a:prstGeom prst="rect">
            <a:avLst/>
          </a:prstGeom>
        </p:spPr>
      </p:pic>
      <p:pic>
        <p:nvPicPr>
          <p:cNvPr id="100" name="object 79">
            <a:extLst>
              <a:ext uri="{FF2B5EF4-FFF2-40B4-BE49-F238E27FC236}">
                <a16:creationId xmlns:a16="http://schemas.microsoft.com/office/drawing/2014/main" id="{77E3215E-DCC6-C1D4-AF70-6FCFDB4E462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32346" y="4345077"/>
            <a:ext cx="118872" cy="118872"/>
          </a:xfrm>
          <a:prstGeom prst="rect">
            <a:avLst/>
          </a:prstGeom>
        </p:spPr>
      </p:pic>
      <p:pic>
        <p:nvPicPr>
          <p:cNvPr id="101" name="object 79">
            <a:extLst>
              <a:ext uri="{FF2B5EF4-FFF2-40B4-BE49-F238E27FC236}">
                <a16:creationId xmlns:a16="http://schemas.microsoft.com/office/drawing/2014/main" id="{48890B41-2100-A17A-7C43-9E95825B9DE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681598" y="4345077"/>
            <a:ext cx="118872" cy="118872"/>
          </a:xfrm>
          <a:prstGeom prst="rect">
            <a:avLst/>
          </a:prstGeom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EACD451-03D2-1F2A-E5BD-8EBEA6D78C21}"/>
              </a:ext>
            </a:extLst>
          </p:cNvPr>
          <p:cNvCxnSpPr>
            <a:cxnSpLocks/>
          </p:cNvCxnSpPr>
          <p:nvPr/>
        </p:nvCxnSpPr>
        <p:spPr>
          <a:xfrm flipH="1">
            <a:off x="893278" y="3967165"/>
            <a:ext cx="1" cy="377912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8BDB068-CC0D-E141-A8A4-E049F061A700}"/>
              </a:ext>
            </a:extLst>
          </p:cNvPr>
          <p:cNvCxnSpPr>
            <a:cxnSpLocks/>
          </p:cNvCxnSpPr>
          <p:nvPr/>
        </p:nvCxnSpPr>
        <p:spPr>
          <a:xfrm flipH="1">
            <a:off x="1842530" y="3967165"/>
            <a:ext cx="1" cy="377912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6D8A2C3-504E-5ECE-8D67-1CD306194273}"/>
              </a:ext>
            </a:extLst>
          </p:cNvPr>
          <p:cNvCxnSpPr>
            <a:cxnSpLocks/>
          </p:cNvCxnSpPr>
          <p:nvPr/>
        </p:nvCxnSpPr>
        <p:spPr>
          <a:xfrm flipH="1">
            <a:off x="2791782" y="3967165"/>
            <a:ext cx="1" cy="377912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EE30230-75CB-80FC-70E7-A9FB254930B4}"/>
              </a:ext>
            </a:extLst>
          </p:cNvPr>
          <p:cNvCxnSpPr>
            <a:cxnSpLocks/>
          </p:cNvCxnSpPr>
          <p:nvPr/>
        </p:nvCxnSpPr>
        <p:spPr>
          <a:xfrm flipH="1">
            <a:off x="3741034" y="3967165"/>
            <a:ext cx="1" cy="496784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6477000" y="4920951"/>
            <a:ext cx="1065022" cy="1404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>
                <a:latin typeface="Arial" panose="020B0604020202020204" pitchFamily="34" charset="0"/>
                <a:cs typeface="Arial" panose="020B0604020202020204" pitchFamily="34" charset="0"/>
              </a:rPr>
              <a:t>19 September 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85800" y="239649"/>
            <a:ext cx="8140191" cy="4905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en-US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L’Oréal – </a:t>
            </a:r>
            <a:r>
              <a:rPr lang="en-US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Performance</a:t>
            </a:r>
            <a:br>
              <a:rPr lang="en-US" b="1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00" spc="-1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L'Oréal is the global leader in beauty, seamlessly blending innovation and sustainability to create products for every consumer</a:t>
            </a:r>
            <a:endParaRPr lang="en-US" sz="1100" spc="-5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B87BBBE0-E4DA-611D-CA46-FFC135247CA7}"/>
              </a:ext>
            </a:extLst>
          </p:cNvPr>
          <p:cNvSpPr txBox="1"/>
          <p:nvPr/>
        </p:nvSpPr>
        <p:spPr>
          <a:xfrm>
            <a:off x="4798219" y="2908251"/>
            <a:ext cx="4018589" cy="273099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Shareholding Structure and Management</a:t>
            </a:r>
          </a:p>
        </p:txBody>
      </p:sp>
      <p:sp>
        <p:nvSpPr>
          <p:cNvPr id="17" name="object 21">
            <a:extLst>
              <a:ext uri="{FF2B5EF4-FFF2-40B4-BE49-F238E27FC236}">
                <a16:creationId xmlns:a16="http://schemas.microsoft.com/office/drawing/2014/main" id="{07F6AB26-1C55-869A-392C-2F103F4BE560}"/>
              </a:ext>
            </a:extLst>
          </p:cNvPr>
          <p:cNvSpPr txBox="1"/>
          <p:nvPr/>
        </p:nvSpPr>
        <p:spPr>
          <a:xfrm>
            <a:off x="4798219" y="956653"/>
            <a:ext cx="4018589" cy="245791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2018A – 2023A Historical Financial Performance</a:t>
            </a:r>
          </a:p>
        </p:txBody>
      </p:sp>
      <p:sp>
        <p:nvSpPr>
          <p:cNvPr id="18" name="object 22">
            <a:extLst>
              <a:ext uri="{FF2B5EF4-FFF2-40B4-BE49-F238E27FC236}">
                <a16:creationId xmlns:a16="http://schemas.microsoft.com/office/drawing/2014/main" id="{753D75AD-D067-3A4D-0046-191D86A69C6D}"/>
              </a:ext>
            </a:extLst>
          </p:cNvPr>
          <p:cNvSpPr txBox="1"/>
          <p:nvPr/>
        </p:nvSpPr>
        <p:spPr>
          <a:xfrm>
            <a:off x="307862" y="2908251"/>
            <a:ext cx="4018589" cy="25150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Sales Breakdown by Division</a:t>
            </a: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7E66FB0D-A74D-488A-3A34-CAC0724DF4DD}"/>
              </a:ext>
            </a:extLst>
          </p:cNvPr>
          <p:cNvSpPr txBox="1"/>
          <p:nvPr/>
        </p:nvSpPr>
        <p:spPr>
          <a:xfrm>
            <a:off x="307862" y="955942"/>
            <a:ext cx="4018589" cy="25150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LTM Share Price Performance (vs. CAC40 index)</a:t>
            </a:r>
          </a:p>
        </p:txBody>
      </p:sp>
    </p:spTree>
    <p:extLst>
      <p:ext uri="{BB962C8B-B14F-4D97-AF65-F5344CB8AC3E}">
        <p14:creationId xmlns:p14="http://schemas.microsoft.com/office/powerpoint/2010/main" val="222459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350" y="129920"/>
            <a:ext cx="513969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10"/>
              </a:lnSpc>
              <a:spcBef>
                <a:spcPts val="105"/>
              </a:spcBef>
            </a:pPr>
            <a:r>
              <a:rPr dirty="0"/>
              <a:t>Évolution</a:t>
            </a:r>
            <a:r>
              <a:rPr spc="-10" dirty="0"/>
              <a:t> </a:t>
            </a:r>
            <a:r>
              <a:rPr dirty="0"/>
              <a:t>de</a:t>
            </a:r>
            <a:r>
              <a:rPr spc="-10" dirty="0"/>
              <a:t> </a:t>
            </a:r>
            <a:r>
              <a:rPr dirty="0"/>
              <a:t>taux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change</a:t>
            </a:r>
            <a:r>
              <a:rPr spc="-30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dirty="0"/>
              <a:t>consolidation</a:t>
            </a:r>
          </a:p>
          <a:p>
            <a:pPr marR="5080" algn="r">
              <a:lnSpc>
                <a:spcPts val="1830"/>
              </a:lnSpc>
            </a:pPr>
            <a:r>
              <a:rPr sz="1600" spc="-5" dirty="0"/>
              <a:t>(parité</a:t>
            </a:r>
            <a:r>
              <a:rPr sz="1600" spc="-55" dirty="0"/>
              <a:t> </a:t>
            </a:r>
            <a:r>
              <a:rPr sz="1600" spc="-5" dirty="0"/>
              <a:t>euro)</a:t>
            </a:r>
            <a:endParaRPr sz="160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737691"/>
              </p:ext>
            </p:extLst>
          </p:nvPr>
        </p:nvGraphicFramePr>
        <p:xfrm>
          <a:off x="163512" y="1032383"/>
          <a:ext cx="8712833" cy="34200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42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9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05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86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16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00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Poids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consolidé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Taux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moyen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4318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S1-2019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25" dirty="0">
                          <a:latin typeface="Arial"/>
                          <a:cs typeface="Arial"/>
                        </a:rPr>
                        <a:t>Taux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moyen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S1-2020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1148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Évolution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35941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2020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2550" marB="0"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Euro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07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21,4</a:t>
                      </a:r>
                      <a:r>
                        <a:rPr sz="1350" b="1" spc="-5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R="1143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─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─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solidFill>
                            <a:srgbClr val="4F4946"/>
                          </a:solidFill>
                          <a:latin typeface="Arial MT"/>
                          <a:cs typeface="Arial MT"/>
                        </a:rPr>
                        <a:t>─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Dollar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US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€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=)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23,4</a:t>
                      </a:r>
                      <a:r>
                        <a:rPr sz="1350" b="1" spc="-6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1,129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1,101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4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2,6</a:t>
                      </a:r>
                      <a:r>
                        <a:rPr sz="1400" b="1" spc="-4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9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20" dirty="0">
                          <a:latin typeface="Arial"/>
                          <a:cs typeface="Arial"/>
                        </a:rPr>
                        <a:t>Yuan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Chinois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17,3</a:t>
                      </a:r>
                      <a:r>
                        <a:rPr sz="1350" b="1" spc="-6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0,130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0,129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1,1</a:t>
                      </a:r>
                      <a:r>
                        <a:rPr sz="1400" b="1" spc="-5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36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Livre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Sterling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3,8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1,145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1,144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0,0</a:t>
                      </a:r>
                      <a:r>
                        <a:rPr sz="140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Dollar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latin typeface="Arial"/>
                          <a:cs typeface="Arial"/>
                        </a:rPr>
                        <a:t>canadien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2,3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0,663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0,665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4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0,3</a:t>
                      </a:r>
                      <a:r>
                        <a:rPr sz="1400" b="1" spc="-4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90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Rouble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russe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2,2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0,013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0,013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3,4</a:t>
                      </a:r>
                      <a:r>
                        <a:rPr sz="1400" b="1" spc="-5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35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Real</a:t>
                      </a:r>
                      <a:r>
                        <a:rPr sz="14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Brésilien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075" algn="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1,9</a:t>
                      </a:r>
                      <a:r>
                        <a:rPr sz="1350" b="1" spc="-6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0,230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0,186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18,9</a:t>
                      </a:r>
                      <a:r>
                        <a:rPr sz="1400" b="1" spc="-5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Yen</a:t>
                      </a:r>
                      <a:r>
                        <a:rPr sz="14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(1000)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1,6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8,045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8,389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+</a:t>
                      </a:r>
                      <a:r>
                        <a:rPr sz="1400" b="1" spc="-4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4,3</a:t>
                      </a:r>
                      <a:r>
                        <a:rPr sz="1400" b="1" spc="-4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997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spc="-15" dirty="0">
                          <a:latin typeface="Arial"/>
                          <a:cs typeface="Arial"/>
                        </a:rPr>
                        <a:t>Won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coréen</a:t>
                      </a:r>
                      <a:r>
                        <a:rPr sz="14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(1000)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1,6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0,772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0,752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1484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2,6</a:t>
                      </a:r>
                      <a:r>
                        <a:rPr sz="1400" b="1" spc="-5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2700">
                      <a:solidFill>
                        <a:srgbClr val="C8B8B5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spc="-5" dirty="0">
                          <a:latin typeface="Arial"/>
                          <a:cs typeface="Arial"/>
                        </a:rPr>
                        <a:t>Dollar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australien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00710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35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1,3</a:t>
                      </a:r>
                      <a:r>
                        <a:rPr sz="1350" b="1" spc="-6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tc>
                  <a:txBody>
                    <a:bodyPr/>
                    <a:lstStyle/>
                    <a:p>
                      <a:pPr marL="13970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0,625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0,597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085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40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4,5</a:t>
                      </a:r>
                      <a:r>
                        <a:rPr sz="1400" b="1" spc="-4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5" dirty="0">
                          <a:solidFill>
                            <a:srgbClr val="4F4946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T w="12700">
                      <a:solidFill>
                        <a:srgbClr val="C8B8B5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BED1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9748" y="143637"/>
            <a:ext cx="6018530" cy="52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pc="-10" dirty="0"/>
              <a:t>Chiffre</a:t>
            </a:r>
            <a:r>
              <a:rPr spc="-35" dirty="0"/>
              <a:t> </a:t>
            </a:r>
            <a:r>
              <a:rPr spc="-5" dirty="0"/>
              <a:t>d’affaires</a:t>
            </a:r>
            <a:r>
              <a:rPr spc="-25" dirty="0"/>
              <a:t> </a:t>
            </a:r>
            <a:r>
              <a:rPr dirty="0"/>
              <a:t>consolidé</a:t>
            </a:r>
            <a:r>
              <a:rPr spc="-30" dirty="0"/>
              <a:t> </a:t>
            </a:r>
            <a:r>
              <a:rPr spc="-5" dirty="0"/>
              <a:t>par</a:t>
            </a:r>
            <a:r>
              <a:rPr spc="-15" dirty="0"/>
              <a:t> </a:t>
            </a:r>
            <a:r>
              <a:rPr spc="-5" dirty="0"/>
              <a:t>division</a:t>
            </a:r>
            <a:r>
              <a:rPr dirty="0"/>
              <a:t> à </a:t>
            </a:r>
            <a:r>
              <a:rPr spc="-5" dirty="0"/>
              <a:t>fin</a:t>
            </a:r>
            <a:r>
              <a:rPr spc="-20" dirty="0"/>
              <a:t> </a:t>
            </a:r>
            <a:r>
              <a:rPr spc="-5" dirty="0"/>
              <a:t>juin</a:t>
            </a:r>
            <a:r>
              <a:rPr spc="5" dirty="0"/>
              <a:t> </a:t>
            </a:r>
            <a:r>
              <a:rPr spc="-5" dirty="0"/>
              <a:t>2020</a:t>
            </a:r>
          </a:p>
          <a:p>
            <a:pPr marR="5080" algn="r">
              <a:lnSpc>
                <a:spcPts val="1600"/>
              </a:lnSpc>
            </a:pPr>
            <a:r>
              <a:rPr sz="1400" dirty="0"/>
              <a:t>(en</a:t>
            </a:r>
            <a:r>
              <a:rPr sz="1400" spc="-40" dirty="0"/>
              <a:t> </a:t>
            </a:r>
            <a:r>
              <a:rPr sz="1400" spc="-5" dirty="0"/>
              <a:t>millions</a:t>
            </a:r>
            <a:r>
              <a:rPr sz="1400" spc="-30" dirty="0"/>
              <a:t> </a:t>
            </a:r>
            <a:r>
              <a:rPr sz="1400" spc="-5" dirty="0"/>
              <a:t>d’euros)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0481" y="1271905"/>
          <a:ext cx="8423274" cy="2769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8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7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69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71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19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0640" algn="ct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400" b="1" spc="-5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Évolution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95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60350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R="283210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</a:t>
                      </a:r>
                      <a:r>
                        <a:rPr sz="1400" b="1" spc="-4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données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8191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comparables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5575" marR="196215" algn="ctr">
                        <a:lnSpc>
                          <a:spcPts val="1430"/>
                        </a:lnSpc>
                        <a:spcBef>
                          <a:spcPts val="815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</a:t>
                      </a:r>
                      <a:r>
                        <a:rPr sz="1400" b="1" spc="-4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taux</a:t>
                      </a:r>
                      <a:r>
                        <a:rPr sz="1400" b="1" spc="-6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de </a:t>
                      </a:r>
                      <a:r>
                        <a:rPr sz="1400" b="1" spc="-37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change 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constant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3505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ts val="1555"/>
                        </a:lnSpc>
                        <a:spcBef>
                          <a:spcPts val="1270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</a:t>
                      </a:r>
                      <a:r>
                        <a:rPr sz="1400" b="1" spc="-4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données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296545">
                        <a:lnSpc>
                          <a:spcPts val="1555"/>
                        </a:lnSpc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publiées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6129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Produits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Professionnels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714,2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341,7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21,3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21,6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21,7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8580" marB="0">
                    <a:lnR w="3175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Produits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Grand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Public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530,5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850,7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9,4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9,5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10,4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3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15" dirty="0">
                          <a:latin typeface="Arial MT"/>
                          <a:cs typeface="Arial MT"/>
                        </a:rPr>
                        <a:t>L’Oréal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10" dirty="0">
                          <a:latin typeface="Arial MT"/>
                          <a:cs typeface="Arial MT"/>
                        </a:rPr>
                        <a:t>Luxe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150,1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382,2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35496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16,8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39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15,6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5397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14,9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450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os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étique</a:t>
                      </a:r>
                      <a:r>
                        <a:rPr sz="1400" spc="-1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Ac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1400" spc="-2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416,7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432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501,9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560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9,0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7,6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6,0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5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474D84"/>
                      </a:solidFill>
                      <a:prstDash val="solid"/>
                    </a:lnL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811,5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314960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076,5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347345" algn="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11,7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11,4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7874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11,7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R w="19050">
                      <a:solidFill>
                        <a:srgbClr val="474D84"/>
                      </a:solidFill>
                      <a:prstDash val="solid"/>
                    </a:lnR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6572" y="4847844"/>
            <a:ext cx="146685" cy="190500"/>
          </a:xfrm>
          <a:custGeom>
            <a:avLst/>
            <a:gdLst/>
            <a:ahLst/>
            <a:cxnLst/>
            <a:rect l="l" t="t" r="r" b="b"/>
            <a:pathLst>
              <a:path w="146684" h="190500">
                <a:moveTo>
                  <a:pt x="118872" y="0"/>
                </a:moveTo>
                <a:lnTo>
                  <a:pt x="76200" y="0"/>
                </a:lnTo>
                <a:lnTo>
                  <a:pt x="56388" y="22860"/>
                </a:lnTo>
                <a:lnTo>
                  <a:pt x="118872" y="0"/>
                </a:lnTo>
                <a:close/>
              </a:path>
              <a:path w="146684" h="190500">
                <a:moveTo>
                  <a:pt x="146304" y="26416"/>
                </a:moveTo>
                <a:lnTo>
                  <a:pt x="0" y="26416"/>
                </a:lnTo>
                <a:lnTo>
                  <a:pt x="0" y="42926"/>
                </a:lnTo>
                <a:lnTo>
                  <a:pt x="0" y="96266"/>
                </a:lnTo>
                <a:lnTo>
                  <a:pt x="0" y="115316"/>
                </a:lnTo>
                <a:lnTo>
                  <a:pt x="0" y="172466"/>
                </a:lnTo>
                <a:lnTo>
                  <a:pt x="0" y="190246"/>
                </a:lnTo>
                <a:lnTo>
                  <a:pt x="146304" y="190246"/>
                </a:lnTo>
                <a:lnTo>
                  <a:pt x="146304" y="172466"/>
                </a:lnTo>
                <a:lnTo>
                  <a:pt x="24892" y="172466"/>
                </a:lnTo>
                <a:lnTo>
                  <a:pt x="24892" y="115316"/>
                </a:lnTo>
                <a:lnTo>
                  <a:pt x="116205" y="115316"/>
                </a:lnTo>
                <a:lnTo>
                  <a:pt x="116205" y="96266"/>
                </a:lnTo>
                <a:lnTo>
                  <a:pt x="24892" y="96266"/>
                </a:lnTo>
                <a:lnTo>
                  <a:pt x="24892" y="42926"/>
                </a:lnTo>
                <a:lnTo>
                  <a:pt x="146304" y="42926"/>
                </a:lnTo>
                <a:lnTo>
                  <a:pt x="146304" y="26416"/>
                </a:lnTo>
                <a:close/>
              </a:path>
            </a:pathLst>
          </a:custGeom>
          <a:solidFill>
            <a:srgbClr val="171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545068" y="4873752"/>
            <a:ext cx="361315" cy="165100"/>
          </a:xfrm>
          <a:custGeom>
            <a:avLst/>
            <a:gdLst/>
            <a:ahLst/>
            <a:cxnLst/>
            <a:rect l="l" t="t" r="r" b="b"/>
            <a:pathLst>
              <a:path w="361315" h="165100">
                <a:moveTo>
                  <a:pt x="199644" y="164592"/>
                </a:moveTo>
                <a:lnTo>
                  <a:pt x="178142" y="122199"/>
                </a:lnTo>
                <a:lnTo>
                  <a:pt x="167525" y="101244"/>
                </a:lnTo>
                <a:lnTo>
                  <a:pt x="139573" y="46126"/>
                </a:lnTo>
                <a:lnTo>
                  <a:pt x="139573" y="101244"/>
                </a:lnTo>
                <a:lnTo>
                  <a:pt x="60452" y="101244"/>
                </a:lnTo>
                <a:lnTo>
                  <a:pt x="99568" y="22771"/>
                </a:lnTo>
                <a:lnTo>
                  <a:pt x="139573" y="101244"/>
                </a:lnTo>
                <a:lnTo>
                  <a:pt x="139573" y="46126"/>
                </a:lnTo>
                <a:lnTo>
                  <a:pt x="127736" y="22771"/>
                </a:lnTo>
                <a:lnTo>
                  <a:pt x="116205" y="0"/>
                </a:lnTo>
                <a:lnTo>
                  <a:pt x="83693" y="0"/>
                </a:lnTo>
                <a:lnTo>
                  <a:pt x="0" y="164592"/>
                </a:lnTo>
                <a:lnTo>
                  <a:pt x="28194" y="164592"/>
                </a:lnTo>
                <a:lnTo>
                  <a:pt x="49784" y="122199"/>
                </a:lnTo>
                <a:lnTo>
                  <a:pt x="150241" y="122199"/>
                </a:lnTo>
                <a:lnTo>
                  <a:pt x="171704" y="164592"/>
                </a:lnTo>
                <a:lnTo>
                  <a:pt x="199644" y="164592"/>
                </a:lnTo>
                <a:close/>
              </a:path>
              <a:path w="361315" h="165100">
                <a:moveTo>
                  <a:pt x="361188" y="146558"/>
                </a:moveTo>
                <a:lnTo>
                  <a:pt x="234696" y="146558"/>
                </a:lnTo>
                <a:lnTo>
                  <a:pt x="234696" y="508"/>
                </a:lnTo>
                <a:lnTo>
                  <a:pt x="211836" y="508"/>
                </a:lnTo>
                <a:lnTo>
                  <a:pt x="211836" y="146558"/>
                </a:lnTo>
                <a:lnTo>
                  <a:pt x="211836" y="164338"/>
                </a:lnTo>
                <a:lnTo>
                  <a:pt x="361188" y="164338"/>
                </a:lnTo>
                <a:lnTo>
                  <a:pt x="361188" y="146558"/>
                </a:lnTo>
                <a:close/>
              </a:path>
            </a:pathLst>
          </a:custGeom>
          <a:solidFill>
            <a:srgbClr val="1712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767828" y="4846320"/>
            <a:ext cx="589915" cy="205740"/>
            <a:chOff x="7767828" y="4846320"/>
            <a:chExt cx="589915" cy="2057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86928" y="4873752"/>
              <a:ext cx="170688" cy="1645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67828" y="4846320"/>
              <a:ext cx="388620" cy="20574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827531" cy="826135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0" y="822960"/>
          <a:ext cx="9145904" cy="3855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058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2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88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150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04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2871">
                <a:tc gridSpan="5">
                  <a:txBody>
                    <a:bodyPr/>
                    <a:lstStyle/>
                    <a:p>
                      <a:pPr marR="1534795" algn="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400" b="1" spc="-5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Évolution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06045" marB="0">
                    <a:lnT w="6350">
                      <a:solidFill>
                        <a:srgbClr val="474D84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9715" algn="r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8115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" marR="121920" indent="9588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données 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c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ara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1615" marR="958215" indent="-933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</a:t>
                      </a:r>
                      <a:r>
                        <a:rPr sz="1400" b="1" spc="-8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données </a:t>
                      </a:r>
                      <a:r>
                        <a:rPr sz="1400" b="1" spc="-37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publiées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T w="19050">
                      <a:solidFill>
                        <a:srgbClr val="474D84"/>
                      </a:solidFill>
                      <a:prstDash val="solid"/>
                    </a:lnT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59">
                <a:tc>
                  <a:txBody>
                    <a:bodyPr/>
                    <a:lstStyle/>
                    <a:p>
                      <a:pPr marL="8832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Europe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l’ouest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212,6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553,5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16,1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4363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15,6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8832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Amérique</a:t>
                      </a:r>
                      <a:r>
                        <a:rPr sz="14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du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nord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805,7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307,7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15,2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14363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13,1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736">
                <a:tc>
                  <a:txBody>
                    <a:bodyPr/>
                    <a:lstStyle/>
                    <a:p>
                      <a:pPr marL="8832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Nouveaux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marchés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793,1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215,4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6,9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114363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8,5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438">
                <a:tc>
                  <a:txBody>
                    <a:bodyPr/>
                    <a:lstStyle/>
                    <a:p>
                      <a:pPr marL="899794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Dont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: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514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338">
                <a:tc>
                  <a:txBody>
                    <a:bodyPr/>
                    <a:lstStyle/>
                    <a:p>
                      <a:pPr marL="11880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Asie,</a:t>
                      </a:r>
                      <a:r>
                        <a:rPr sz="14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Pacifique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626,4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L="36639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4</a:t>
                      </a:r>
                      <a:r>
                        <a:rPr sz="14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468,5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3,9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/>
                </a:tc>
                <a:tc>
                  <a:txBody>
                    <a:bodyPr/>
                    <a:lstStyle/>
                    <a:p>
                      <a:pPr marR="1134745" algn="r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3,4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70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7085">
                <a:tc>
                  <a:txBody>
                    <a:bodyPr/>
                    <a:lstStyle/>
                    <a:p>
                      <a:pPr marL="11880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Europe</a:t>
                      </a:r>
                      <a:r>
                        <a:rPr sz="14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5" dirty="0">
                          <a:latin typeface="Arial"/>
                          <a:cs typeface="Arial"/>
                        </a:rPr>
                        <a:t>de</a:t>
                      </a:r>
                      <a:r>
                        <a:rPr sz="1400" i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spc="-10" dirty="0">
                          <a:latin typeface="Arial"/>
                          <a:cs typeface="Arial"/>
                        </a:rPr>
                        <a:t>l’est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931,3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798,9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12,1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1347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14,2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808">
                <a:tc>
                  <a:txBody>
                    <a:bodyPr/>
                    <a:lstStyle/>
                    <a:p>
                      <a:pPr marL="11880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Amérique</a:t>
                      </a:r>
                      <a:r>
                        <a:rPr sz="1400" i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latine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92100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878,6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659,2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13,9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/>
                </a:tc>
                <a:tc>
                  <a:txBody>
                    <a:bodyPr/>
                    <a:lstStyle/>
                    <a:p>
                      <a:pPr marR="1134745" algn="r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25,0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34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2225">
                <a:tc>
                  <a:txBody>
                    <a:bodyPr/>
                    <a:lstStyle/>
                    <a:p>
                      <a:pPr marL="11880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i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Afrique,</a:t>
                      </a:r>
                      <a:r>
                        <a:rPr sz="1400" i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i="1" dirty="0">
                          <a:latin typeface="Arial"/>
                          <a:cs typeface="Arial"/>
                        </a:rPr>
                        <a:t>Moyen-Orient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291465" algn="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356,7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L="51435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i="1" dirty="0">
                          <a:latin typeface="Arial"/>
                          <a:cs typeface="Arial"/>
                        </a:rPr>
                        <a:t>288,8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/>
                </a:tc>
                <a:tc>
                  <a:txBody>
                    <a:bodyPr/>
                    <a:lstStyle/>
                    <a:p>
                      <a:pPr marR="39179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17,4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tc>
                  <a:txBody>
                    <a:bodyPr/>
                    <a:lstStyle/>
                    <a:p>
                      <a:pPr marR="1134745" algn="r">
                        <a:lnSpc>
                          <a:spcPct val="100000"/>
                        </a:lnSpc>
                        <a:spcBef>
                          <a:spcPts val="42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200" i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19,1</a:t>
                      </a:r>
                      <a:r>
                        <a:rPr sz="1200" i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397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9994">
                <a:tc>
                  <a:txBody>
                    <a:bodyPr/>
                    <a:lstStyle/>
                    <a:p>
                      <a:pPr marL="88328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25" dirty="0">
                          <a:latin typeface="Arial"/>
                          <a:cs typeface="Arial"/>
                        </a:rPr>
                        <a:t>Total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tc>
                  <a:txBody>
                    <a:bodyPr/>
                    <a:lstStyle/>
                    <a:p>
                      <a:pPr marR="29273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5" dirty="0">
                          <a:latin typeface="Arial"/>
                          <a:cs typeface="Arial"/>
                        </a:rPr>
                        <a:t>811,5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6733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4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076,5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392430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11,7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136015" algn="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11,7</a:t>
                      </a:r>
                      <a:r>
                        <a:rPr sz="14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6921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629916" y="143637"/>
            <a:ext cx="6198235" cy="52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pc="-10" dirty="0"/>
              <a:t>Chiffre</a:t>
            </a:r>
            <a:r>
              <a:rPr spc="-30" dirty="0"/>
              <a:t> </a:t>
            </a:r>
            <a:r>
              <a:rPr spc="-5" dirty="0"/>
              <a:t>d’affaires</a:t>
            </a:r>
            <a:r>
              <a:rPr spc="-20" dirty="0"/>
              <a:t> </a:t>
            </a:r>
            <a:r>
              <a:rPr spc="-5" dirty="0"/>
              <a:t>par</a:t>
            </a:r>
            <a:r>
              <a:rPr spc="-10" dirty="0"/>
              <a:t> </a:t>
            </a:r>
            <a:r>
              <a:rPr dirty="0"/>
              <a:t>zone</a:t>
            </a:r>
            <a:r>
              <a:rPr spc="-25" dirty="0"/>
              <a:t> </a:t>
            </a:r>
            <a:r>
              <a:rPr spc="-5" dirty="0"/>
              <a:t>géographique</a:t>
            </a:r>
            <a:r>
              <a:rPr spc="-35" dirty="0"/>
              <a:t> </a:t>
            </a:r>
            <a:r>
              <a:rPr dirty="0"/>
              <a:t>à</a:t>
            </a:r>
            <a:r>
              <a:rPr spc="-15" dirty="0"/>
              <a:t> </a:t>
            </a:r>
            <a:r>
              <a:rPr dirty="0"/>
              <a:t>fin</a:t>
            </a:r>
            <a:r>
              <a:rPr spc="-5" dirty="0"/>
              <a:t> juin</a:t>
            </a:r>
            <a:r>
              <a:rPr spc="5" dirty="0"/>
              <a:t> </a:t>
            </a:r>
            <a:r>
              <a:rPr spc="-5" dirty="0"/>
              <a:t>2020</a:t>
            </a:r>
          </a:p>
          <a:p>
            <a:pPr marR="5080" algn="r">
              <a:lnSpc>
                <a:spcPts val="1600"/>
              </a:lnSpc>
            </a:pPr>
            <a:r>
              <a:rPr sz="1400" dirty="0">
                <a:solidFill>
                  <a:srgbClr val="000000"/>
                </a:solidFill>
              </a:rPr>
              <a:t>(en</a:t>
            </a:r>
            <a:r>
              <a:rPr sz="1400" spc="-50" dirty="0">
                <a:solidFill>
                  <a:srgbClr val="000000"/>
                </a:solidFill>
              </a:rPr>
              <a:t> </a:t>
            </a:r>
            <a:r>
              <a:rPr sz="1400" spc="-5" dirty="0">
                <a:solidFill>
                  <a:srgbClr val="000000"/>
                </a:solidFill>
              </a:rPr>
              <a:t>millions</a:t>
            </a:r>
            <a:r>
              <a:rPr sz="1400" spc="-45" dirty="0">
                <a:solidFill>
                  <a:srgbClr val="000000"/>
                </a:solidFill>
              </a:rPr>
              <a:t> </a:t>
            </a:r>
            <a:r>
              <a:rPr sz="1400" spc="-5" dirty="0">
                <a:solidFill>
                  <a:srgbClr val="000000"/>
                </a:solidFill>
              </a:rPr>
              <a:t>d’euros)</a:t>
            </a:r>
            <a:endParaRPr sz="1400"/>
          </a:p>
        </p:txBody>
      </p:sp>
      <p:sp>
        <p:nvSpPr>
          <p:cNvPr id="10" name="object 10"/>
          <p:cNvSpPr/>
          <p:nvPr/>
        </p:nvSpPr>
        <p:spPr>
          <a:xfrm>
            <a:off x="5831966" y="883666"/>
            <a:ext cx="2526665" cy="1935480"/>
          </a:xfrm>
          <a:custGeom>
            <a:avLst/>
            <a:gdLst/>
            <a:ahLst/>
            <a:cxnLst/>
            <a:rect l="l" t="t" r="r" b="b"/>
            <a:pathLst>
              <a:path w="2526665" h="1935480">
                <a:moveTo>
                  <a:pt x="2520061" y="0"/>
                </a:moveTo>
                <a:lnTo>
                  <a:pt x="2520061" y="1935226"/>
                </a:lnTo>
              </a:path>
              <a:path w="2526665" h="1935480">
                <a:moveTo>
                  <a:pt x="0" y="6350"/>
                </a:moveTo>
                <a:lnTo>
                  <a:pt x="2526411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782472" y="4311561"/>
            <a:ext cx="7579359" cy="379095"/>
            <a:chOff x="782472" y="4311561"/>
            <a:chExt cx="7579359" cy="379095"/>
          </a:xfrm>
        </p:grpSpPr>
        <p:sp>
          <p:nvSpPr>
            <p:cNvPr id="12" name="object 12"/>
            <p:cNvSpPr/>
            <p:nvPr/>
          </p:nvSpPr>
          <p:spPr>
            <a:xfrm>
              <a:off x="791997" y="4321086"/>
              <a:ext cx="7560309" cy="360045"/>
            </a:xfrm>
            <a:custGeom>
              <a:avLst/>
              <a:gdLst/>
              <a:ahLst/>
              <a:cxnLst/>
              <a:rect l="l" t="t" r="r" b="b"/>
              <a:pathLst>
                <a:path w="7560309" h="360045">
                  <a:moveTo>
                    <a:pt x="6299974" y="0"/>
                  </a:moveTo>
                  <a:lnTo>
                    <a:pt x="6299974" y="0"/>
                  </a:lnTo>
                  <a:lnTo>
                    <a:pt x="0" y="0"/>
                  </a:lnTo>
                  <a:lnTo>
                    <a:pt x="0" y="359994"/>
                  </a:lnTo>
                  <a:lnTo>
                    <a:pt x="6299974" y="359994"/>
                  </a:lnTo>
                  <a:lnTo>
                    <a:pt x="6299974" y="0"/>
                  </a:lnTo>
                  <a:close/>
                </a:path>
                <a:path w="7560309" h="360045">
                  <a:moveTo>
                    <a:pt x="7560056" y="0"/>
                  </a:moveTo>
                  <a:lnTo>
                    <a:pt x="6300063" y="0"/>
                  </a:lnTo>
                  <a:lnTo>
                    <a:pt x="6300063" y="359994"/>
                  </a:lnTo>
                  <a:lnTo>
                    <a:pt x="7560056" y="359994"/>
                  </a:lnTo>
                  <a:lnTo>
                    <a:pt x="7560056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2472" y="4311561"/>
              <a:ext cx="7579359" cy="379095"/>
            </a:xfrm>
            <a:custGeom>
              <a:avLst/>
              <a:gdLst/>
              <a:ahLst/>
              <a:cxnLst/>
              <a:rect l="l" t="t" r="r" b="b"/>
              <a:pathLst>
                <a:path w="7579359" h="379095">
                  <a:moveTo>
                    <a:pt x="0" y="9525"/>
                  </a:moveTo>
                  <a:lnTo>
                    <a:pt x="7579080" y="9525"/>
                  </a:lnTo>
                </a:path>
                <a:path w="7579359" h="379095">
                  <a:moveTo>
                    <a:pt x="9525" y="0"/>
                  </a:moveTo>
                  <a:lnTo>
                    <a:pt x="9525" y="379044"/>
                  </a:lnTo>
                </a:path>
                <a:path w="7579359" h="379095">
                  <a:moveTo>
                    <a:pt x="7569555" y="0"/>
                  </a:moveTo>
                  <a:lnTo>
                    <a:pt x="7569555" y="379044"/>
                  </a:lnTo>
                </a:path>
                <a:path w="7579359" h="379095">
                  <a:moveTo>
                    <a:pt x="0" y="369519"/>
                  </a:moveTo>
                  <a:lnTo>
                    <a:pt x="7579080" y="369519"/>
                  </a:lnTo>
                </a:path>
              </a:pathLst>
            </a:custGeom>
            <a:ln w="19050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42690" y="129920"/>
            <a:ext cx="5085080" cy="552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10"/>
              </a:lnSpc>
              <a:spcBef>
                <a:spcPts val="105"/>
              </a:spcBef>
            </a:pPr>
            <a:r>
              <a:rPr spc="-5" dirty="0"/>
              <a:t>Répartition</a:t>
            </a:r>
            <a:r>
              <a:rPr spc="-30" dirty="0"/>
              <a:t> </a:t>
            </a:r>
            <a:r>
              <a:rPr spc="-5" dirty="0"/>
              <a:t>géographique</a:t>
            </a:r>
            <a:r>
              <a:rPr spc="-35" dirty="0"/>
              <a:t> </a:t>
            </a:r>
            <a:r>
              <a:rPr spc="-5" dirty="0"/>
              <a:t>du</a:t>
            </a:r>
            <a:r>
              <a:rPr spc="-10" dirty="0"/>
              <a:t> </a:t>
            </a:r>
            <a:r>
              <a:rPr spc="-5" dirty="0"/>
              <a:t>chiffre</a:t>
            </a:r>
            <a:r>
              <a:rPr spc="-25" dirty="0"/>
              <a:t> </a:t>
            </a:r>
            <a:r>
              <a:rPr spc="-5" dirty="0"/>
              <a:t>d’affaires</a:t>
            </a:r>
          </a:p>
          <a:p>
            <a:pPr marL="2265045">
              <a:lnSpc>
                <a:spcPts val="1830"/>
              </a:lnSpc>
            </a:pPr>
            <a:r>
              <a:rPr sz="1600" spc="-5" dirty="0"/>
              <a:t>(en %</a:t>
            </a:r>
            <a:r>
              <a:rPr sz="1600" dirty="0"/>
              <a:t> </a:t>
            </a:r>
            <a:r>
              <a:rPr sz="1600" spc="-5" dirty="0"/>
              <a:t>du </a:t>
            </a:r>
            <a:r>
              <a:rPr sz="1600" spc="-10" dirty="0"/>
              <a:t>chiffre </a:t>
            </a:r>
            <a:r>
              <a:rPr sz="1600" spc="-5" dirty="0"/>
              <a:t>d’affaires</a:t>
            </a:r>
            <a:r>
              <a:rPr sz="1600" spc="-10" dirty="0"/>
              <a:t> </a:t>
            </a:r>
            <a:r>
              <a:rPr sz="1600" spc="-5" dirty="0"/>
              <a:t>total)</a:t>
            </a:r>
            <a:endParaRPr sz="1600"/>
          </a:p>
        </p:txBody>
      </p:sp>
      <p:grpSp>
        <p:nvGrpSpPr>
          <p:cNvPr id="3" name="object 3"/>
          <p:cNvGrpSpPr/>
          <p:nvPr/>
        </p:nvGrpSpPr>
        <p:grpSpPr>
          <a:xfrm>
            <a:off x="1356408" y="975360"/>
            <a:ext cx="6442075" cy="3731260"/>
            <a:chOff x="1356408" y="975360"/>
            <a:chExt cx="6442075" cy="37312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408" y="975360"/>
              <a:ext cx="6441899" cy="373075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125218" y="1943862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450342" y="0"/>
                  </a:moveTo>
                  <a:lnTo>
                    <a:pt x="401281" y="2643"/>
                  </a:lnTo>
                  <a:lnTo>
                    <a:pt x="353748" y="10389"/>
                  </a:lnTo>
                  <a:lnTo>
                    <a:pt x="308018" y="22963"/>
                  </a:lnTo>
                  <a:lnTo>
                    <a:pt x="264367" y="40090"/>
                  </a:lnTo>
                  <a:lnTo>
                    <a:pt x="223068" y="61496"/>
                  </a:lnTo>
                  <a:lnTo>
                    <a:pt x="184397" y="86904"/>
                  </a:lnTo>
                  <a:lnTo>
                    <a:pt x="148630" y="116040"/>
                  </a:lnTo>
                  <a:lnTo>
                    <a:pt x="116040" y="148630"/>
                  </a:lnTo>
                  <a:lnTo>
                    <a:pt x="86904" y="184397"/>
                  </a:lnTo>
                  <a:lnTo>
                    <a:pt x="61496" y="223068"/>
                  </a:lnTo>
                  <a:lnTo>
                    <a:pt x="40090" y="264367"/>
                  </a:lnTo>
                  <a:lnTo>
                    <a:pt x="22963" y="308018"/>
                  </a:lnTo>
                  <a:lnTo>
                    <a:pt x="10389" y="353748"/>
                  </a:lnTo>
                  <a:lnTo>
                    <a:pt x="2643" y="401281"/>
                  </a:lnTo>
                  <a:lnTo>
                    <a:pt x="0" y="450342"/>
                  </a:lnTo>
                  <a:lnTo>
                    <a:pt x="2643" y="499402"/>
                  </a:lnTo>
                  <a:lnTo>
                    <a:pt x="10389" y="546935"/>
                  </a:lnTo>
                  <a:lnTo>
                    <a:pt x="22963" y="592665"/>
                  </a:lnTo>
                  <a:lnTo>
                    <a:pt x="40090" y="636316"/>
                  </a:lnTo>
                  <a:lnTo>
                    <a:pt x="61496" y="677615"/>
                  </a:lnTo>
                  <a:lnTo>
                    <a:pt x="86904" y="716286"/>
                  </a:lnTo>
                  <a:lnTo>
                    <a:pt x="116040" y="752053"/>
                  </a:lnTo>
                  <a:lnTo>
                    <a:pt x="148630" y="784643"/>
                  </a:lnTo>
                  <a:lnTo>
                    <a:pt x="184397" y="813779"/>
                  </a:lnTo>
                  <a:lnTo>
                    <a:pt x="223068" y="839187"/>
                  </a:lnTo>
                  <a:lnTo>
                    <a:pt x="264367" y="860593"/>
                  </a:lnTo>
                  <a:lnTo>
                    <a:pt x="308018" y="877720"/>
                  </a:lnTo>
                  <a:lnTo>
                    <a:pt x="353748" y="890294"/>
                  </a:lnTo>
                  <a:lnTo>
                    <a:pt x="401281" y="898040"/>
                  </a:lnTo>
                  <a:lnTo>
                    <a:pt x="450342" y="900683"/>
                  </a:lnTo>
                  <a:lnTo>
                    <a:pt x="499402" y="898040"/>
                  </a:lnTo>
                  <a:lnTo>
                    <a:pt x="546935" y="890294"/>
                  </a:lnTo>
                  <a:lnTo>
                    <a:pt x="592665" y="877720"/>
                  </a:lnTo>
                  <a:lnTo>
                    <a:pt x="636316" y="860593"/>
                  </a:lnTo>
                  <a:lnTo>
                    <a:pt x="677615" y="839187"/>
                  </a:lnTo>
                  <a:lnTo>
                    <a:pt x="716286" y="813779"/>
                  </a:lnTo>
                  <a:lnTo>
                    <a:pt x="752053" y="784643"/>
                  </a:lnTo>
                  <a:lnTo>
                    <a:pt x="784643" y="752053"/>
                  </a:lnTo>
                  <a:lnTo>
                    <a:pt x="813779" y="716286"/>
                  </a:lnTo>
                  <a:lnTo>
                    <a:pt x="839187" y="677615"/>
                  </a:lnTo>
                  <a:lnTo>
                    <a:pt x="860593" y="636316"/>
                  </a:lnTo>
                  <a:lnTo>
                    <a:pt x="877720" y="592665"/>
                  </a:lnTo>
                  <a:lnTo>
                    <a:pt x="890294" y="546935"/>
                  </a:lnTo>
                  <a:lnTo>
                    <a:pt x="898040" y="499402"/>
                  </a:lnTo>
                  <a:lnTo>
                    <a:pt x="900683" y="450342"/>
                  </a:lnTo>
                  <a:lnTo>
                    <a:pt x="898040" y="401281"/>
                  </a:lnTo>
                  <a:lnTo>
                    <a:pt x="890294" y="353748"/>
                  </a:lnTo>
                  <a:lnTo>
                    <a:pt x="877720" y="308018"/>
                  </a:lnTo>
                  <a:lnTo>
                    <a:pt x="860593" y="264367"/>
                  </a:lnTo>
                  <a:lnTo>
                    <a:pt x="839187" y="223068"/>
                  </a:lnTo>
                  <a:lnTo>
                    <a:pt x="813779" y="184397"/>
                  </a:lnTo>
                  <a:lnTo>
                    <a:pt x="784643" y="148630"/>
                  </a:lnTo>
                  <a:lnTo>
                    <a:pt x="752053" y="116040"/>
                  </a:lnTo>
                  <a:lnTo>
                    <a:pt x="716286" y="86904"/>
                  </a:lnTo>
                  <a:lnTo>
                    <a:pt x="677615" y="61496"/>
                  </a:lnTo>
                  <a:lnTo>
                    <a:pt x="636316" y="40090"/>
                  </a:lnTo>
                  <a:lnTo>
                    <a:pt x="592665" y="22963"/>
                  </a:lnTo>
                  <a:lnTo>
                    <a:pt x="546935" y="10389"/>
                  </a:lnTo>
                  <a:lnTo>
                    <a:pt x="499402" y="2643"/>
                  </a:lnTo>
                  <a:lnTo>
                    <a:pt x="4503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25218" y="1943862"/>
              <a:ext cx="901065" cy="901065"/>
            </a:xfrm>
            <a:custGeom>
              <a:avLst/>
              <a:gdLst/>
              <a:ahLst/>
              <a:cxnLst/>
              <a:rect l="l" t="t" r="r" b="b"/>
              <a:pathLst>
                <a:path w="901064" h="901064">
                  <a:moveTo>
                    <a:pt x="0" y="450342"/>
                  </a:moveTo>
                  <a:lnTo>
                    <a:pt x="2643" y="401281"/>
                  </a:lnTo>
                  <a:lnTo>
                    <a:pt x="10389" y="353748"/>
                  </a:lnTo>
                  <a:lnTo>
                    <a:pt x="22963" y="308018"/>
                  </a:lnTo>
                  <a:lnTo>
                    <a:pt x="40090" y="264367"/>
                  </a:lnTo>
                  <a:lnTo>
                    <a:pt x="61496" y="223068"/>
                  </a:lnTo>
                  <a:lnTo>
                    <a:pt x="86904" y="184397"/>
                  </a:lnTo>
                  <a:lnTo>
                    <a:pt x="116040" y="148630"/>
                  </a:lnTo>
                  <a:lnTo>
                    <a:pt x="148630" y="116040"/>
                  </a:lnTo>
                  <a:lnTo>
                    <a:pt x="184397" y="86904"/>
                  </a:lnTo>
                  <a:lnTo>
                    <a:pt x="223068" y="61496"/>
                  </a:lnTo>
                  <a:lnTo>
                    <a:pt x="264367" y="40090"/>
                  </a:lnTo>
                  <a:lnTo>
                    <a:pt x="308018" y="22963"/>
                  </a:lnTo>
                  <a:lnTo>
                    <a:pt x="353748" y="10389"/>
                  </a:lnTo>
                  <a:lnTo>
                    <a:pt x="401281" y="2643"/>
                  </a:lnTo>
                  <a:lnTo>
                    <a:pt x="450342" y="0"/>
                  </a:lnTo>
                  <a:lnTo>
                    <a:pt x="499402" y="2643"/>
                  </a:lnTo>
                  <a:lnTo>
                    <a:pt x="546935" y="10389"/>
                  </a:lnTo>
                  <a:lnTo>
                    <a:pt x="592665" y="22963"/>
                  </a:lnTo>
                  <a:lnTo>
                    <a:pt x="636316" y="40090"/>
                  </a:lnTo>
                  <a:lnTo>
                    <a:pt x="677615" y="61496"/>
                  </a:lnTo>
                  <a:lnTo>
                    <a:pt x="716286" y="86904"/>
                  </a:lnTo>
                  <a:lnTo>
                    <a:pt x="752053" y="116040"/>
                  </a:lnTo>
                  <a:lnTo>
                    <a:pt x="784643" y="148630"/>
                  </a:lnTo>
                  <a:lnTo>
                    <a:pt x="813779" y="184397"/>
                  </a:lnTo>
                  <a:lnTo>
                    <a:pt x="839187" y="223068"/>
                  </a:lnTo>
                  <a:lnTo>
                    <a:pt x="860593" y="264367"/>
                  </a:lnTo>
                  <a:lnTo>
                    <a:pt x="877720" y="308018"/>
                  </a:lnTo>
                  <a:lnTo>
                    <a:pt x="890294" y="353748"/>
                  </a:lnTo>
                  <a:lnTo>
                    <a:pt x="898040" y="401281"/>
                  </a:lnTo>
                  <a:lnTo>
                    <a:pt x="900683" y="450342"/>
                  </a:lnTo>
                  <a:lnTo>
                    <a:pt x="898040" y="499402"/>
                  </a:lnTo>
                  <a:lnTo>
                    <a:pt x="890294" y="546935"/>
                  </a:lnTo>
                  <a:lnTo>
                    <a:pt x="877720" y="592665"/>
                  </a:lnTo>
                  <a:lnTo>
                    <a:pt x="860593" y="636316"/>
                  </a:lnTo>
                  <a:lnTo>
                    <a:pt x="839187" y="677615"/>
                  </a:lnTo>
                  <a:lnTo>
                    <a:pt x="813779" y="716286"/>
                  </a:lnTo>
                  <a:lnTo>
                    <a:pt x="784643" y="752053"/>
                  </a:lnTo>
                  <a:lnTo>
                    <a:pt x="752053" y="784643"/>
                  </a:lnTo>
                  <a:lnTo>
                    <a:pt x="716286" y="813779"/>
                  </a:lnTo>
                  <a:lnTo>
                    <a:pt x="677615" y="839187"/>
                  </a:lnTo>
                  <a:lnTo>
                    <a:pt x="636316" y="860593"/>
                  </a:lnTo>
                  <a:lnTo>
                    <a:pt x="592665" y="877720"/>
                  </a:lnTo>
                  <a:lnTo>
                    <a:pt x="546935" y="890294"/>
                  </a:lnTo>
                  <a:lnTo>
                    <a:pt x="499402" y="898040"/>
                  </a:lnTo>
                  <a:lnTo>
                    <a:pt x="450342" y="900683"/>
                  </a:lnTo>
                  <a:lnTo>
                    <a:pt x="401281" y="898040"/>
                  </a:lnTo>
                  <a:lnTo>
                    <a:pt x="353748" y="890294"/>
                  </a:lnTo>
                  <a:lnTo>
                    <a:pt x="308018" y="877720"/>
                  </a:lnTo>
                  <a:lnTo>
                    <a:pt x="264367" y="860593"/>
                  </a:lnTo>
                  <a:lnTo>
                    <a:pt x="223068" y="839187"/>
                  </a:lnTo>
                  <a:lnTo>
                    <a:pt x="184397" y="813779"/>
                  </a:lnTo>
                  <a:lnTo>
                    <a:pt x="148630" y="784643"/>
                  </a:lnTo>
                  <a:lnTo>
                    <a:pt x="116040" y="752053"/>
                  </a:lnTo>
                  <a:lnTo>
                    <a:pt x="86904" y="716286"/>
                  </a:lnTo>
                  <a:lnTo>
                    <a:pt x="61496" y="677615"/>
                  </a:lnTo>
                  <a:lnTo>
                    <a:pt x="40090" y="636316"/>
                  </a:lnTo>
                  <a:lnTo>
                    <a:pt x="22963" y="592665"/>
                  </a:lnTo>
                  <a:lnTo>
                    <a:pt x="10389" y="546935"/>
                  </a:lnTo>
                  <a:lnTo>
                    <a:pt x="2643" y="499402"/>
                  </a:lnTo>
                  <a:lnTo>
                    <a:pt x="0" y="450342"/>
                  </a:lnTo>
                  <a:close/>
                </a:path>
              </a:pathLst>
            </a:custGeom>
            <a:ln w="19812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282698" y="2447289"/>
            <a:ext cx="5683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Amérique</a:t>
            </a:r>
            <a:endParaRPr sz="1000">
              <a:latin typeface="Arial MT"/>
              <a:cs typeface="Arial MT"/>
            </a:endParaRPr>
          </a:p>
          <a:p>
            <a:pPr marR="45720" algn="r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du</a:t>
            </a:r>
            <a:r>
              <a:rPr sz="1000" spc="-5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nord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5905" y="2107818"/>
            <a:ext cx="6584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Arial"/>
                <a:cs typeface="Arial"/>
              </a:rPr>
              <a:t>25,3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" dirty="0"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087114" y="1499361"/>
            <a:ext cx="1017269" cy="1018540"/>
            <a:chOff x="4087114" y="1499361"/>
            <a:chExt cx="1017269" cy="1018540"/>
          </a:xfrm>
        </p:grpSpPr>
        <p:sp>
          <p:nvSpPr>
            <p:cNvPr id="10" name="object 10"/>
            <p:cNvSpPr/>
            <p:nvPr/>
          </p:nvSpPr>
          <p:spPr>
            <a:xfrm>
              <a:off x="4097274" y="1509521"/>
              <a:ext cx="996950" cy="998219"/>
            </a:xfrm>
            <a:custGeom>
              <a:avLst/>
              <a:gdLst/>
              <a:ahLst/>
              <a:cxnLst/>
              <a:rect l="l" t="t" r="r" b="b"/>
              <a:pathLst>
                <a:path w="996950" h="998219">
                  <a:moveTo>
                    <a:pt x="498348" y="0"/>
                  </a:moveTo>
                  <a:lnTo>
                    <a:pt x="450357" y="2285"/>
                  </a:lnTo>
                  <a:lnTo>
                    <a:pt x="403656" y="9001"/>
                  </a:lnTo>
                  <a:lnTo>
                    <a:pt x="358453" y="19940"/>
                  </a:lnTo>
                  <a:lnTo>
                    <a:pt x="314959" y="34891"/>
                  </a:lnTo>
                  <a:lnTo>
                    <a:pt x="273381" y="53644"/>
                  </a:lnTo>
                  <a:lnTo>
                    <a:pt x="233929" y="75992"/>
                  </a:lnTo>
                  <a:lnTo>
                    <a:pt x="196812" y="101723"/>
                  </a:lnTo>
                  <a:lnTo>
                    <a:pt x="162238" y="130630"/>
                  </a:lnTo>
                  <a:lnTo>
                    <a:pt x="130416" y="162502"/>
                  </a:lnTo>
                  <a:lnTo>
                    <a:pt x="101556" y="197130"/>
                  </a:lnTo>
                  <a:lnTo>
                    <a:pt x="75866" y="234305"/>
                  </a:lnTo>
                  <a:lnTo>
                    <a:pt x="53555" y="273817"/>
                  </a:lnTo>
                  <a:lnTo>
                    <a:pt x="34832" y="315457"/>
                  </a:lnTo>
                  <a:lnTo>
                    <a:pt x="19906" y="359016"/>
                  </a:lnTo>
                  <a:lnTo>
                    <a:pt x="8986" y="404284"/>
                  </a:lnTo>
                  <a:lnTo>
                    <a:pt x="2281" y="451051"/>
                  </a:lnTo>
                  <a:lnTo>
                    <a:pt x="0" y="499109"/>
                  </a:lnTo>
                  <a:lnTo>
                    <a:pt x="2281" y="547168"/>
                  </a:lnTo>
                  <a:lnTo>
                    <a:pt x="8986" y="593935"/>
                  </a:lnTo>
                  <a:lnTo>
                    <a:pt x="19906" y="639203"/>
                  </a:lnTo>
                  <a:lnTo>
                    <a:pt x="34832" y="682762"/>
                  </a:lnTo>
                  <a:lnTo>
                    <a:pt x="53555" y="724402"/>
                  </a:lnTo>
                  <a:lnTo>
                    <a:pt x="75866" y="763914"/>
                  </a:lnTo>
                  <a:lnTo>
                    <a:pt x="101556" y="801089"/>
                  </a:lnTo>
                  <a:lnTo>
                    <a:pt x="130416" y="835717"/>
                  </a:lnTo>
                  <a:lnTo>
                    <a:pt x="162238" y="867589"/>
                  </a:lnTo>
                  <a:lnTo>
                    <a:pt x="196812" y="896496"/>
                  </a:lnTo>
                  <a:lnTo>
                    <a:pt x="233929" y="922227"/>
                  </a:lnTo>
                  <a:lnTo>
                    <a:pt x="273381" y="944575"/>
                  </a:lnTo>
                  <a:lnTo>
                    <a:pt x="314959" y="963328"/>
                  </a:lnTo>
                  <a:lnTo>
                    <a:pt x="358453" y="978279"/>
                  </a:lnTo>
                  <a:lnTo>
                    <a:pt x="403656" y="989218"/>
                  </a:lnTo>
                  <a:lnTo>
                    <a:pt x="450357" y="995934"/>
                  </a:lnTo>
                  <a:lnTo>
                    <a:pt x="498348" y="998219"/>
                  </a:lnTo>
                  <a:lnTo>
                    <a:pt x="546338" y="995934"/>
                  </a:lnTo>
                  <a:lnTo>
                    <a:pt x="593039" y="989218"/>
                  </a:lnTo>
                  <a:lnTo>
                    <a:pt x="638242" y="978279"/>
                  </a:lnTo>
                  <a:lnTo>
                    <a:pt x="681736" y="963328"/>
                  </a:lnTo>
                  <a:lnTo>
                    <a:pt x="723314" y="944575"/>
                  </a:lnTo>
                  <a:lnTo>
                    <a:pt x="762766" y="922227"/>
                  </a:lnTo>
                  <a:lnTo>
                    <a:pt x="799883" y="896496"/>
                  </a:lnTo>
                  <a:lnTo>
                    <a:pt x="834457" y="867589"/>
                  </a:lnTo>
                  <a:lnTo>
                    <a:pt x="866279" y="835717"/>
                  </a:lnTo>
                  <a:lnTo>
                    <a:pt x="895139" y="801089"/>
                  </a:lnTo>
                  <a:lnTo>
                    <a:pt x="920829" y="763914"/>
                  </a:lnTo>
                  <a:lnTo>
                    <a:pt x="943140" y="724402"/>
                  </a:lnTo>
                  <a:lnTo>
                    <a:pt x="961863" y="682762"/>
                  </a:lnTo>
                  <a:lnTo>
                    <a:pt x="976789" y="639203"/>
                  </a:lnTo>
                  <a:lnTo>
                    <a:pt x="987709" y="593935"/>
                  </a:lnTo>
                  <a:lnTo>
                    <a:pt x="994414" y="547168"/>
                  </a:lnTo>
                  <a:lnTo>
                    <a:pt x="996696" y="499109"/>
                  </a:lnTo>
                  <a:lnTo>
                    <a:pt x="994414" y="451051"/>
                  </a:lnTo>
                  <a:lnTo>
                    <a:pt x="987709" y="404284"/>
                  </a:lnTo>
                  <a:lnTo>
                    <a:pt x="976789" y="359016"/>
                  </a:lnTo>
                  <a:lnTo>
                    <a:pt x="961863" y="315457"/>
                  </a:lnTo>
                  <a:lnTo>
                    <a:pt x="943140" y="273817"/>
                  </a:lnTo>
                  <a:lnTo>
                    <a:pt x="920829" y="234305"/>
                  </a:lnTo>
                  <a:lnTo>
                    <a:pt x="895139" y="197130"/>
                  </a:lnTo>
                  <a:lnTo>
                    <a:pt x="866279" y="162502"/>
                  </a:lnTo>
                  <a:lnTo>
                    <a:pt x="834457" y="130630"/>
                  </a:lnTo>
                  <a:lnTo>
                    <a:pt x="799883" y="101723"/>
                  </a:lnTo>
                  <a:lnTo>
                    <a:pt x="762766" y="75992"/>
                  </a:lnTo>
                  <a:lnTo>
                    <a:pt x="723314" y="53644"/>
                  </a:lnTo>
                  <a:lnTo>
                    <a:pt x="681736" y="34891"/>
                  </a:lnTo>
                  <a:lnTo>
                    <a:pt x="638242" y="19940"/>
                  </a:lnTo>
                  <a:lnTo>
                    <a:pt x="593039" y="9001"/>
                  </a:lnTo>
                  <a:lnTo>
                    <a:pt x="546338" y="2285"/>
                  </a:lnTo>
                  <a:lnTo>
                    <a:pt x="4983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97274" y="1509521"/>
              <a:ext cx="996950" cy="998219"/>
            </a:xfrm>
            <a:custGeom>
              <a:avLst/>
              <a:gdLst/>
              <a:ahLst/>
              <a:cxnLst/>
              <a:rect l="l" t="t" r="r" b="b"/>
              <a:pathLst>
                <a:path w="996950" h="998219">
                  <a:moveTo>
                    <a:pt x="0" y="499109"/>
                  </a:moveTo>
                  <a:lnTo>
                    <a:pt x="2281" y="451051"/>
                  </a:lnTo>
                  <a:lnTo>
                    <a:pt x="8986" y="404284"/>
                  </a:lnTo>
                  <a:lnTo>
                    <a:pt x="19906" y="359016"/>
                  </a:lnTo>
                  <a:lnTo>
                    <a:pt x="34832" y="315457"/>
                  </a:lnTo>
                  <a:lnTo>
                    <a:pt x="53555" y="273817"/>
                  </a:lnTo>
                  <a:lnTo>
                    <a:pt x="75866" y="234305"/>
                  </a:lnTo>
                  <a:lnTo>
                    <a:pt x="101556" y="197130"/>
                  </a:lnTo>
                  <a:lnTo>
                    <a:pt x="130416" y="162502"/>
                  </a:lnTo>
                  <a:lnTo>
                    <a:pt x="162238" y="130630"/>
                  </a:lnTo>
                  <a:lnTo>
                    <a:pt x="196812" y="101723"/>
                  </a:lnTo>
                  <a:lnTo>
                    <a:pt x="233929" y="75992"/>
                  </a:lnTo>
                  <a:lnTo>
                    <a:pt x="273381" y="53644"/>
                  </a:lnTo>
                  <a:lnTo>
                    <a:pt x="314959" y="34891"/>
                  </a:lnTo>
                  <a:lnTo>
                    <a:pt x="358453" y="19940"/>
                  </a:lnTo>
                  <a:lnTo>
                    <a:pt x="403656" y="9001"/>
                  </a:lnTo>
                  <a:lnTo>
                    <a:pt x="450357" y="2285"/>
                  </a:lnTo>
                  <a:lnTo>
                    <a:pt x="498348" y="0"/>
                  </a:lnTo>
                  <a:lnTo>
                    <a:pt x="546338" y="2285"/>
                  </a:lnTo>
                  <a:lnTo>
                    <a:pt x="593039" y="9001"/>
                  </a:lnTo>
                  <a:lnTo>
                    <a:pt x="638242" y="19940"/>
                  </a:lnTo>
                  <a:lnTo>
                    <a:pt x="681736" y="34891"/>
                  </a:lnTo>
                  <a:lnTo>
                    <a:pt x="723314" y="53644"/>
                  </a:lnTo>
                  <a:lnTo>
                    <a:pt x="762766" y="75992"/>
                  </a:lnTo>
                  <a:lnTo>
                    <a:pt x="799883" y="101723"/>
                  </a:lnTo>
                  <a:lnTo>
                    <a:pt x="834457" y="130630"/>
                  </a:lnTo>
                  <a:lnTo>
                    <a:pt x="866279" y="162502"/>
                  </a:lnTo>
                  <a:lnTo>
                    <a:pt x="895139" y="197130"/>
                  </a:lnTo>
                  <a:lnTo>
                    <a:pt x="920829" y="234305"/>
                  </a:lnTo>
                  <a:lnTo>
                    <a:pt x="943140" y="273817"/>
                  </a:lnTo>
                  <a:lnTo>
                    <a:pt x="961863" y="315457"/>
                  </a:lnTo>
                  <a:lnTo>
                    <a:pt x="976789" y="359016"/>
                  </a:lnTo>
                  <a:lnTo>
                    <a:pt x="987709" y="404284"/>
                  </a:lnTo>
                  <a:lnTo>
                    <a:pt x="994414" y="451051"/>
                  </a:lnTo>
                  <a:lnTo>
                    <a:pt x="996696" y="499109"/>
                  </a:lnTo>
                  <a:lnTo>
                    <a:pt x="994414" y="547168"/>
                  </a:lnTo>
                  <a:lnTo>
                    <a:pt x="987709" y="593935"/>
                  </a:lnTo>
                  <a:lnTo>
                    <a:pt x="976789" y="639203"/>
                  </a:lnTo>
                  <a:lnTo>
                    <a:pt x="961863" y="682762"/>
                  </a:lnTo>
                  <a:lnTo>
                    <a:pt x="943140" y="724402"/>
                  </a:lnTo>
                  <a:lnTo>
                    <a:pt x="920829" y="763914"/>
                  </a:lnTo>
                  <a:lnTo>
                    <a:pt x="895139" y="801089"/>
                  </a:lnTo>
                  <a:lnTo>
                    <a:pt x="866279" y="835717"/>
                  </a:lnTo>
                  <a:lnTo>
                    <a:pt x="834457" y="867589"/>
                  </a:lnTo>
                  <a:lnTo>
                    <a:pt x="799883" y="896496"/>
                  </a:lnTo>
                  <a:lnTo>
                    <a:pt x="762766" y="922227"/>
                  </a:lnTo>
                  <a:lnTo>
                    <a:pt x="723314" y="944575"/>
                  </a:lnTo>
                  <a:lnTo>
                    <a:pt x="681736" y="963328"/>
                  </a:lnTo>
                  <a:lnTo>
                    <a:pt x="638242" y="978279"/>
                  </a:lnTo>
                  <a:lnTo>
                    <a:pt x="593039" y="989218"/>
                  </a:lnTo>
                  <a:lnTo>
                    <a:pt x="546338" y="995934"/>
                  </a:lnTo>
                  <a:lnTo>
                    <a:pt x="498348" y="998219"/>
                  </a:lnTo>
                  <a:lnTo>
                    <a:pt x="450357" y="995934"/>
                  </a:lnTo>
                  <a:lnTo>
                    <a:pt x="403656" y="989218"/>
                  </a:lnTo>
                  <a:lnTo>
                    <a:pt x="358453" y="978279"/>
                  </a:lnTo>
                  <a:lnTo>
                    <a:pt x="314959" y="963328"/>
                  </a:lnTo>
                  <a:lnTo>
                    <a:pt x="273381" y="944575"/>
                  </a:lnTo>
                  <a:lnTo>
                    <a:pt x="233929" y="922227"/>
                  </a:lnTo>
                  <a:lnTo>
                    <a:pt x="196812" y="896496"/>
                  </a:lnTo>
                  <a:lnTo>
                    <a:pt x="162238" y="867589"/>
                  </a:lnTo>
                  <a:lnTo>
                    <a:pt x="130416" y="835717"/>
                  </a:lnTo>
                  <a:lnTo>
                    <a:pt x="101556" y="801089"/>
                  </a:lnTo>
                  <a:lnTo>
                    <a:pt x="75866" y="763914"/>
                  </a:lnTo>
                  <a:lnTo>
                    <a:pt x="53555" y="724402"/>
                  </a:lnTo>
                  <a:lnTo>
                    <a:pt x="34832" y="682762"/>
                  </a:lnTo>
                  <a:lnTo>
                    <a:pt x="19906" y="639203"/>
                  </a:lnTo>
                  <a:lnTo>
                    <a:pt x="8986" y="593935"/>
                  </a:lnTo>
                  <a:lnTo>
                    <a:pt x="2281" y="547168"/>
                  </a:lnTo>
                  <a:lnTo>
                    <a:pt x="0" y="499109"/>
                  </a:lnTo>
                  <a:close/>
                </a:path>
              </a:pathLst>
            </a:custGeom>
            <a:ln w="19812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143247" y="1743201"/>
            <a:ext cx="842644" cy="664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  <a:tabLst>
                <a:tab pos="183515" algn="l"/>
              </a:tabLst>
            </a:pPr>
            <a:r>
              <a:rPr sz="1600" b="1" u="sng" spc="-5" dirty="0">
                <a:uFill>
                  <a:solidFill>
                    <a:srgbClr val="163060"/>
                  </a:solidFill>
                </a:uFill>
                <a:latin typeface="Arial"/>
                <a:cs typeface="Arial"/>
              </a:rPr>
              <a:t> 	27,2</a:t>
            </a:r>
            <a:r>
              <a:rPr sz="1600" b="1" u="sng" spc="-50" dirty="0">
                <a:uFill>
                  <a:solidFill>
                    <a:srgbClr val="163060"/>
                  </a:solidFill>
                </a:uFill>
                <a:latin typeface="Arial"/>
                <a:cs typeface="Arial"/>
              </a:rPr>
              <a:t> </a:t>
            </a:r>
            <a:r>
              <a:rPr sz="1600" b="1" u="sng" spc="-5" dirty="0">
                <a:uFill>
                  <a:solidFill>
                    <a:srgbClr val="163060"/>
                  </a:solidFill>
                </a:uFill>
                <a:latin typeface="Arial"/>
                <a:cs typeface="Arial"/>
              </a:rPr>
              <a:t>%</a:t>
            </a:r>
            <a:endParaRPr sz="1600">
              <a:latin typeface="Arial"/>
              <a:cs typeface="Arial"/>
            </a:endParaRPr>
          </a:p>
          <a:p>
            <a:pPr marL="181610" marR="113664" indent="-1270" algn="ctr">
              <a:lnSpc>
                <a:spcPct val="100000"/>
              </a:lnSpc>
              <a:spcBef>
                <a:spcPts val="715"/>
              </a:spcBef>
            </a:pPr>
            <a:r>
              <a:rPr sz="1000" spc="-5" dirty="0">
                <a:latin typeface="Arial MT"/>
                <a:cs typeface="Arial MT"/>
              </a:rPr>
              <a:t>Europe 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</a:t>
            </a:r>
            <a:r>
              <a:rPr sz="1000" spc="-5" dirty="0">
                <a:latin typeface="Arial MT"/>
                <a:cs typeface="Arial MT"/>
              </a:rPr>
              <a:t>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15" dirty="0">
                <a:latin typeface="Arial MT"/>
                <a:cs typeface="Arial MT"/>
              </a:rPr>
              <a:t>l’</a:t>
            </a:r>
            <a:r>
              <a:rPr sz="1000" spc="-10" dirty="0">
                <a:latin typeface="Arial MT"/>
                <a:cs typeface="Arial MT"/>
              </a:rPr>
              <a:t>oue</a:t>
            </a:r>
            <a:r>
              <a:rPr sz="1000" spc="-5" dirty="0">
                <a:latin typeface="Arial MT"/>
                <a:cs typeface="Arial MT"/>
              </a:rPr>
              <a:t>st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86246" y="2447289"/>
            <a:ext cx="1209040" cy="1209040"/>
            <a:chOff x="6286246" y="2447289"/>
            <a:chExt cx="1209040" cy="1209040"/>
          </a:xfrm>
        </p:grpSpPr>
        <p:sp>
          <p:nvSpPr>
            <p:cNvPr id="14" name="object 14"/>
            <p:cNvSpPr/>
            <p:nvPr/>
          </p:nvSpPr>
          <p:spPr>
            <a:xfrm>
              <a:off x="6296406" y="2457449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594360" y="0"/>
                  </a:moveTo>
                  <a:lnTo>
                    <a:pt x="545607" y="1970"/>
                  </a:lnTo>
                  <a:lnTo>
                    <a:pt x="497942" y="7778"/>
                  </a:lnTo>
                  <a:lnTo>
                    <a:pt x="451515" y="17271"/>
                  </a:lnTo>
                  <a:lnTo>
                    <a:pt x="406481" y="30297"/>
                  </a:lnTo>
                  <a:lnTo>
                    <a:pt x="362991" y="46702"/>
                  </a:lnTo>
                  <a:lnTo>
                    <a:pt x="321200" y="66334"/>
                  </a:lnTo>
                  <a:lnTo>
                    <a:pt x="281259" y="89039"/>
                  </a:lnTo>
                  <a:lnTo>
                    <a:pt x="243321" y="114665"/>
                  </a:lnTo>
                  <a:lnTo>
                    <a:pt x="207540" y="143060"/>
                  </a:lnTo>
                  <a:lnTo>
                    <a:pt x="174069" y="174069"/>
                  </a:lnTo>
                  <a:lnTo>
                    <a:pt x="143060" y="207540"/>
                  </a:lnTo>
                  <a:lnTo>
                    <a:pt x="114665" y="243321"/>
                  </a:lnTo>
                  <a:lnTo>
                    <a:pt x="89039" y="281259"/>
                  </a:lnTo>
                  <a:lnTo>
                    <a:pt x="66334" y="321200"/>
                  </a:lnTo>
                  <a:lnTo>
                    <a:pt x="46702" y="362991"/>
                  </a:lnTo>
                  <a:lnTo>
                    <a:pt x="30297" y="406481"/>
                  </a:lnTo>
                  <a:lnTo>
                    <a:pt x="17271" y="451515"/>
                  </a:lnTo>
                  <a:lnTo>
                    <a:pt x="7778" y="497942"/>
                  </a:lnTo>
                  <a:lnTo>
                    <a:pt x="1970" y="545607"/>
                  </a:lnTo>
                  <a:lnTo>
                    <a:pt x="0" y="594360"/>
                  </a:lnTo>
                  <a:lnTo>
                    <a:pt x="1970" y="643112"/>
                  </a:lnTo>
                  <a:lnTo>
                    <a:pt x="7778" y="690777"/>
                  </a:lnTo>
                  <a:lnTo>
                    <a:pt x="17271" y="737204"/>
                  </a:lnTo>
                  <a:lnTo>
                    <a:pt x="30297" y="782238"/>
                  </a:lnTo>
                  <a:lnTo>
                    <a:pt x="46702" y="825728"/>
                  </a:lnTo>
                  <a:lnTo>
                    <a:pt x="66334" y="867519"/>
                  </a:lnTo>
                  <a:lnTo>
                    <a:pt x="89039" y="907460"/>
                  </a:lnTo>
                  <a:lnTo>
                    <a:pt x="114665" y="945398"/>
                  </a:lnTo>
                  <a:lnTo>
                    <a:pt x="143060" y="981179"/>
                  </a:lnTo>
                  <a:lnTo>
                    <a:pt x="174069" y="1014650"/>
                  </a:lnTo>
                  <a:lnTo>
                    <a:pt x="207540" y="1045659"/>
                  </a:lnTo>
                  <a:lnTo>
                    <a:pt x="243321" y="1074054"/>
                  </a:lnTo>
                  <a:lnTo>
                    <a:pt x="281259" y="1099680"/>
                  </a:lnTo>
                  <a:lnTo>
                    <a:pt x="321200" y="1122385"/>
                  </a:lnTo>
                  <a:lnTo>
                    <a:pt x="362991" y="1142017"/>
                  </a:lnTo>
                  <a:lnTo>
                    <a:pt x="406481" y="1158422"/>
                  </a:lnTo>
                  <a:lnTo>
                    <a:pt x="451515" y="1171448"/>
                  </a:lnTo>
                  <a:lnTo>
                    <a:pt x="497942" y="1180941"/>
                  </a:lnTo>
                  <a:lnTo>
                    <a:pt x="545607" y="1186749"/>
                  </a:lnTo>
                  <a:lnTo>
                    <a:pt x="594360" y="1188720"/>
                  </a:lnTo>
                  <a:lnTo>
                    <a:pt x="643112" y="1186749"/>
                  </a:lnTo>
                  <a:lnTo>
                    <a:pt x="690777" y="1180941"/>
                  </a:lnTo>
                  <a:lnTo>
                    <a:pt x="737204" y="1171448"/>
                  </a:lnTo>
                  <a:lnTo>
                    <a:pt x="782238" y="1158422"/>
                  </a:lnTo>
                  <a:lnTo>
                    <a:pt x="825728" y="1142017"/>
                  </a:lnTo>
                  <a:lnTo>
                    <a:pt x="867519" y="1122385"/>
                  </a:lnTo>
                  <a:lnTo>
                    <a:pt x="907460" y="1099680"/>
                  </a:lnTo>
                  <a:lnTo>
                    <a:pt x="945398" y="1074054"/>
                  </a:lnTo>
                  <a:lnTo>
                    <a:pt x="981179" y="1045659"/>
                  </a:lnTo>
                  <a:lnTo>
                    <a:pt x="1014650" y="1014650"/>
                  </a:lnTo>
                  <a:lnTo>
                    <a:pt x="1045659" y="981179"/>
                  </a:lnTo>
                  <a:lnTo>
                    <a:pt x="1074054" y="945398"/>
                  </a:lnTo>
                  <a:lnTo>
                    <a:pt x="1099680" y="907460"/>
                  </a:lnTo>
                  <a:lnTo>
                    <a:pt x="1122385" y="867519"/>
                  </a:lnTo>
                  <a:lnTo>
                    <a:pt x="1142017" y="825728"/>
                  </a:lnTo>
                  <a:lnTo>
                    <a:pt x="1158422" y="782238"/>
                  </a:lnTo>
                  <a:lnTo>
                    <a:pt x="1171448" y="737204"/>
                  </a:lnTo>
                  <a:lnTo>
                    <a:pt x="1180941" y="690777"/>
                  </a:lnTo>
                  <a:lnTo>
                    <a:pt x="1186749" y="643112"/>
                  </a:lnTo>
                  <a:lnTo>
                    <a:pt x="1188720" y="594360"/>
                  </a:lnTo>
                  <a:lnTo>
                    <a:pt x="1186749" y="545607"/>
                  </a:lnTo>
                  <a:lnTo>
                    <a:pt x="1180941" y="497942"/>
                  </a:lnTo>
                  <a:lnTo>
                    <a:pt x="1171448" y="451515"/>
                  </a:lnTo>
                  <a:lnTo>
                    <a:pt x="1158422" y="406481"/>
                  </a:lnTo>
                  <a:lnTo>
                    <a:pt x="1142017" y="362991"/>
                  </a:lnTo>
                  <a:lnTo>
                    <a:pt x="1122385" y="321200"/>
                  </a:lnTo>
                  <a:lnTo>
                    <a:pt x="1099680" y="281259"/>
                  </a:lnTo>
                  <a:lnTo>
                    <a:pt x="1074054" y="243321"/>
                  </a:lnTo>
                  <a:lnTo>
                    <a:pt x="1045659" y="207540"/>
                  </a:lnTo>
                  <a:lnTo>
                    <a:pt x="1014650" y="174069"/>
                  </a:lnTo>
                  <a:lnTo>
                    <a:pt x="981179" y="143060"/>
                  </a:lnTo>
                  <a:lnTo>
                    <a:pt x="945398" y="114665"/>
                  </a:lnTo>
                  <a:lnTo>
                    <a:pt x="907460" y="89039"/>
                  </a:lnTo>
                  <a:lnTo>
                    <a:pt x="867519" y="66334"/>
                  </a:lnTo>
                  <a:lnTo>
                    <a:pt x="825728" y="46702"/>
                  </a:lnTo>
                  <a:lnTo>
                    <a:pt x="782238" y="30297"/>
                  </a:lnTo>
                  <a:lnTo>
                    <a:pt x="737204" y="17271"/>
                  </a:lnTo>
                  <a:lnTo>
                    <a:pt x="690777" y="7778"/>
                  </a:lnTo>
                  <a:lnTo>
                    <a:pt x="643112" y="1970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CAD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96406" y="2457449"/>
              <a:ext cx="1188720" cy="1188720"/>
            </a:xfrm>
            <a:custGeom>
              <a:avLst/>
              <a:gdLst/>
              <a:ahLst/>
              <a:cxnLst/>
              <a:rect l="l" t="t" r="r" b="b"/>
              <a:pathLst>
                <a:path w="1188720" h="1188720">
                  <a:moveTo>
                    <a:pt x="0" y="594360"/>
                  </a:moveTo>
                  <a:lnTo>
                    <a:pt x="1970" y="545607"/>
                  </a:lnTo>
                  <a:lnTo>
                    <a:pt x="7778" y="497942"/>
                  </a:lnTo>
                  <a:lnTo>
                    <a:pt x="17271" y="451515"/>
                  </a:lnTo>
                  <a:lnTo>
                    <a:pt x="30297" y="406481"/>
                  </a:lnTo>
                  <a:lnTo>
                    <a:pt x="46702" y="362991"/>
                  </a:lnTo>
                  <a:lnTo>
                    <a:pt x="66334" y="321200"/>
                  </a:lnTo>
                  <a:lnTo>
                    <a:pt x="89039" y="281259"/>
                  </a:lnTo>
                  <a:lnTo>
                    <a:pt x="114665" y="243321"/>
                  </a:lnTo>
                  <a:lnTo>
                    <a:pt x="143060" y="207540"/>
                  </a:lnTo>
                  <a:lnTo>
                    <a:pt x="174069" y="174069"/>
                  </a:lnTo>
                  <a:lnTo>
                    <a:pt x="207540" y="143060"/>
                  </a:lnTo>
                  <a:lnTo>
                    <a:pt x="243321" y="114665"/>
                  </a:lnTo>
                  <a:lnTo>
                    <a:pt x="281259" y="89039"/>
                  </a:lnTo>
                  <a:lnTo>
                    <a:pt x="321200" y="66334"/>
                  </a:lnTo>
                  <a:lnTo>
                    <a:pt x="362991" y="46702"/>
                  </a:lnTo>
                  <a:lnTo>
                    <a:pt x="406481" y="30297"/>
                  </a:lnTo>
                  <a:lnTo>
                    <a:pt x="451515" y="17271"/>
                  </a:lnTo>
                  <a:lnTo>
                    <a:pt x="497942" y="7778"/>
                  </a:lnTo>
                  <a:lnTo>
                    <a:pt x="545607" y="1970"/>
                  </a:lnTo>
                  <a:lnTo>
                    <a:pt x="594360" y="0"/>
                  </a:lnTo>
                  <a:lnTo>
                    <a:pt x="643112" y="1970"/>
                  </a:lnTo>
                  <a:lnTo>
                    <a:pt x="690777" y="7778"/>
                  </a:lnTo>
                  <a:lnTo>
                    <a:pt x="737204" y="17271"/>
                  </a:lnTo>
                  <a:lnTo>
                    <a:pt x="782238" y="30297"/>
                  </a:lnTo>
                  <a:lnTo>
                    <a:pt x="825728" y="46702"/>
                  </a:lnTo>
                  <a:lnTo>
                    <a:pt x="867519" y="66334"/>
                  </a:lnTo>
                  <a:lnTo>
                    <a:pt x="907460" y="89039"/>
                  </a:lnTo>
                  <a:lnTo>
                    <a:pt x="945398" y="114665"/>
                  </a:lnTo>
                  <a:lnTo>
                    <a:pt x="981179" y="143060"/>
                  </a:lnTo>
                  <a:lnTo>
                    <a:pt x="1014650" y="174069"/>
                  </a:lnTo>
                  <a:lnTo>
                    <a:pt x="1045659" y="207540"/>
                  </a:lnTo>
                  <a:lnTo>
                    <a:pt x="1074054" y="243321"/>
                  </a:lnTo>
                  <a:lnTo>
                    <a:pt x="1099680" y="281259"/>
                  </a:lnTo>
                  <a:lnTo>
                    <a:pt x="1122385" y="321200"/>
                  </a:lnTo>
                  <a:lnTo>
                    <a:pt x="1142017" y="362991"/>
                  </a:lnTo>
                  <a:lnTo>
                    <a:pt x="1158422" y="406481"/>
                  </a:lnTo>
                  <a:lnTo>
                    <a:pt x="1171448" y="451515"/>
                  </a:lnTo>
                  <a:lnTo>
                    <a:pt x="1180941" y="497942"/>
                  </a:lnTo>
                  <a:lnTo>
                    <a:pt x="1186749" y="545607"/>
                  </a:lnTo>
                  <a:lnTo>
                    <a:pt x="1188720" y="594360"/>
                  </a:lnTo>
                  <a:lnTo>
                    <a:pt x="1186749" y="643112"/>
                  </a:lnTo>
                  <a:lnTo>
                    <a:pt x="1180941" y="690777"/>
                  </a:lnTo>
                  <a:lnTo>
                    <a:pt x="1171448" y="737204"/>
                  </a:lnTo>
                  <a:lnTo>
                    <a:pt x="1158422" y="782238"/>
                  </a:lnTo>
                  <a:lnTo>
                    <a:pt x="1142017" y="825728"/>
                  </a:lnTo>
                  <a:lnTo>
                    <a:pt x="1122385" y="867519"/>
                  </a:lnTo>
                  <a:lnTo>
                    <a:pt x="1099680" y="907460"/>
                  </a:lnTo>
                  <a:lnTo>
                    <a:pt x="1074054" y="945398"/>
                  </a:lnTo>
                  <a:lnTo>
                    <a:pt x="1045659" y="981179"/>
                  </a:lnTo>
                  <a:lnTo>
                    <a:pt x="1014650" y="1014650"/>
                  </a:lnTo>
                  <a:lnTo>
                    <a:pt x="981179" y="1045659"/>
                  </a:lnTo>
                  <a:lnTo>
                    <a:pt x="945398" y="1074054"/>
                  </a:lnTo>
                  <a:lnTo>
                    <a:pt x="907460" y="1099680"/>
                  </a:lnTo>
                  <a:lnTo>
                    <a:pt x="867519" y="1122385"/>
                  </a:lnTo>
                  <a:lnTo>
                    <a:pt x="825728" y="1142017"/>
                  </a:lnTo>
                  <a:lnTo>
                    <a:pt x="782238" y="1158422"/>
                  </a:lnTo>
                  <a:lnTo>
                    <a:pt x="737204" y="1171448"/>
                  </a:lnTo>
                  <a:lnTo>
                    <a:pt x="690777" y="1180941"/>
                  </a:lnTo>
                  <a:lnTo>
                    <a:pt x="643112" y="1186749"/>
                  </a:lnTo>
                  <a:lnTo>
                    <a:pt x="594360" y="1188720"/>
                  </a:lnTo>
                  <a:lnTo>
                    <a:pt x="545607" y="1186749"/>
                  </a:lnTo>
                  <a:lnTo>
                    <a:pt x="497942" y="1180941"/>
                  </a:lnTo>
                  <a:lnTo>
                    <a:pt x="451515" y="1171448"/>
                  </a:lnTo>
                  <a:lnTo>
                    <a:pt x="406481" y="1158422"/>
                  </a:lnTo>
                  <a:lnTo>
                    <a:pt x="362991" y="1142017"/>
                  </a:lnTo>
                  <a:lnTo>
                    <a:pt x="321200" y="1122385"/>
                  </a:lnTo>
                  <a:lnTo>
                    <a:pt x="281259" y="1099680"/>
                  </a:lnTo>
                  <a:lnTo>
                    <a:pt x="243321" y="1074054"/>
                  </a:lnTo>
                  <a:lnTo>
                    <a:pt x="207540" y="1045659"/>
                  </a:lnTo>
                  <a:lnTo>
                    <a:pt x="174069" y="1014650"/>
                  </a:lnTo>
                  <a:lnTo>
                    <a:pt x="143060" y="981179"/>
                  </a:lnTo>
                  <a:lnTo>
                    <a:pt x="114665" y="945398"/>
                  </a:lnTo>
                  <a:lnTo>
                    <a:pt x="89039" y="907460"/>
                  </a:lnTo>
                  <a:lnTo>
                    <a:pt x="66334" y="867519"/>
                  </a:lnTo>
                  <a:lnTo>
                    <a:pt x="46702" y="825728"/>
                  </a:lnTo>
                  <a:lnTo>
                    <a:pt x="30297" y="782238"/>
                  </a:lnTo>
                  <a:lnTo>
                    <a:pt x="17271" y="737204"/>
                  </a:lnTo>
                  <a:lnTo>
                    <a:pt x="7778" y="690777"/>
                  </a:lnTo>
                  <a:lnTo>
                    <a:pt x="1970" y="643112"/>
                  </a:lnTo>
                  <a:lnTo>
                    <a:pt x="0" y="594360"/>
                  </a:lnTo>
                  <a:close/>
                </a:path>
              </a:pathLst>
            </a:custGeom>
            <a:ln w="19811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529196" y="2667381"/>
            <a:ext cx="81724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474D84"/>
                </a:solidFill>
                <a:latin typeface="Arial"/>
                <a:cs typeface="Arial"/>
              </a:rPr>
              <a:t>34,2</a:t>
            </a:r>
            <a:r>
              <a:rPr sz="2000" b="1" spc="-90" dirty="0">
                <a:solidFill>
                  <a:srgbClr val="474D8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474D84"/>
                </a:solidFill>
                <a:latin typeface="Arial"/>
                <a:cs typeface="Arial"/>
              </a:rPr>
              <a:t>%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551803" y="3089859"/>
            <a:ext cx="6540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74D84"/>
                </a:solidFill>
                <a:latin typeface="Arial MT"/>
                <a:cs typeface="Arial MT"/>
              </a:rPr>
              <a:t>Asie</a:t>
            </a:r>
            <a:endParaRPr sz="12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solidFill>
                  <a:srgbClr val="474D84"/>
                </a:solidFill>
                <a:latin typeface="Arial MT"/>
                <a:cs typeface="Arial MT"/>
              </a:rPr>
              <a:t>Pacifique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12694" y="3488182"/>
            <a:ext cx="416559" cy="416559"/>
            <a:chOff x="3012694" y="3488182"/>
            <a:chExt cx="416559" cy="416559"/>
          </a:xfrm>
        </p:grpSpPr>
        <p:sp>
          <p:nvSpPr>
            <p:cNvPr id="19" name="object 19"/>
            <p:cNvSpPr/>
            <p:nvPr/>
          </p:nvSpPr>
          <p:spPr>
            <a:xfrm>
              <a:off x="3022854" y="3498342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198119" y="0"/>
                  </a:moveTo>
                  <a:lnTo>
                    <a:pt x="152675" y="5229"/>
                  </a:lnTo>
                  <a:lnTo>
                    <a:pt x="110967" y="20127"/>
                  </a:lnTo>
                  <a:lnTo>
                    <a:pt x="74182" y="43507"/>
                  </a:lnTo>
                  <a:lnTo>
                    <a:pt x="43507" y="74182"/>
                  </a:lnTo>
                  <a:lnTo>
                    <a:pt x="20127" y="110967"/>
                  </a:lnTo>
                  <a:lnTo>
                    <a:pt x="5229" y="152675"/>
                  </a:lnTo>
                  <a:lnTo>
                    <a:pt x="0" y="198119"/>
                  </a:lnTo>
                  <a:lnTo>
                    <a:pt x="5229" y="243564"/>
                  </a:lnTo>
                  <a:lnTo>
                    <a:pt x="20127" y="285272"/>
                  </a:lnTo>
                  <a:lnTo>
                    <a:pt x="43507" y="322057"/>
                  </a:lnTo>
                  <a:lnTo>
                    <a:pt x="74182" y="352732"/>
                  </a:lnTo>
                  <a:lnTo>
                    <a:pt x="110967" y="376112"/>
                  </a:lnTo>
                  <a:lnTo>
                    <a:pt x="152675" y="391010"/>
                  </a:lnTo>
                  <a:lnTo>
                    <a:pt x="198119" y="396239"/>
                  </a:lnTo>
                  <a:lnTo>
                    <a:pt x="243564" y="391010"/>
                  </a:lnTo>
                  <a:lnTo>
                    <a:pt x="285272" y="376112"/>
                  </a:lnTo>
                  <a:lnTo>
                    <a:pt x="322057" y="352732"/>
                  </a:lnTo>
                  <a:lnTo>
                    <a:pt x="352732" y="322057"/>
                  </a:lnTo>
                  <a:lnTo>
                    <a:pt x="376112" y="285272"/>
                  </a:lnTo>
                  <a:lnTo>
                    <a:pt x="391010" y="243564"/>
                  </a:lnTo>
                  <a:lnTo>
                    <a:pt x="396240" y="198119"/>
                  </a:lnTo>
                  <a:lnTo>
                    <a:pt x="391010" y="152675"/>
                  </a:lnTo>
                  <a:lnTo>
                    <a:pt x="376112" y="110967"/>
                  </a:lnTo>
                  <a:lnTo>
                    <a:pt x="352732" y="74182"/>
                  </a:lnTo>
                  <a:lnTo>
                    <a:pt x="322057" y="43507"/>
                  </a:lnTo>
                  <a:lnTo>
                    <a:pt x="285272" y="20127"/>
                  </a:lnTo>
                  <a:lnTo>
                    <a:pt x="243564" y="5229"/>
                  </a:lnTo>
                  <a:lnTo>
                    <a:pt x="19811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22854" y="3498342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0" y="198119"/>
                  </a:moveTo>
                  <a:lnTo>
                    <a:pt x="5229" y="152675"/>
                  </a:lnTo>
                  <a:lnTo>
                    <a:pt x="20127" y="110967"/>
                  </a:lnTo>
                  <a:lnTo>
                    <a:pt x="43507" y="74182"/>
                  </a:lnTo>
                  <a:lnTo>
                    <a:pt x="74182" y="43507"/>
                  </a:lnTo>
                  <a:lnTo>
                    <a:pt x="110967" y="20127"/>
                  </a:lnTo>
                  <a:lnTo>
                    <a:pt x="152675" y="5229"/>
                  </a:lnTo>
                  <a:lnTo>
                    <a:pt x="198119" y="0"/>
                  </a:lnTo>
                  <a:lnTo>
                    <a:pt x="243564" y="5229"/>
                  </a:lnTo>
                  <a:lnTo>
                    <a:pt x="285272" y="20127"/>
                  </a:lnTo>
                  <a:lnTo>
                    <a:pt x="322057" y="43507"/>
                  </a:lnTo>
                  <a:lnTo>
                    <a:pt x="352732" y="74182"/>
                  </a:lnTo>
                  <a:lnTo>
                    <a:pt x="376112" y="110967"/>
                  </a:lnTo>
                  <a:lnTo>
                    <a:pt x="391010" y="152675"/>
                  </a:lnTo>
                  <a:lnTo>
                    <a:pt x="396240" y="198119"/>
                  </a:lnTo>
                  <a:lnTo>
                    <a:pt x="391010" y="243564"/>
                  </a:lnTo>
                  <a:lnTo>
                    <a:pt x="376112" y="285272"/>
                  </a:lnTo>
                  <a:lnTo>
                    <a:pt x="352732" y="322057"/>
                  </a:lnTo>
                  <a:lnTo>
                    <a:pt x="322057" y="352732"/>
                  </a:lnTo>
                  <a:lnTo>
                    <a:pt x="285272" y="376112"/>
                  </a:lnTo>
                  <a:lnTo>
                    <a:pt x="243564" y="391010"/>
                  </a:lnTo>
                  <a:lnTo>
                    <a:pt x="198119" y="396239"/>
                  </a:lnTo>
                  <a:lnTo>
                    <a:pt x="152675" y="391010"/>
                  </a:lnTo>
                  <a:lnTo>
                    <a:pt x="110967" y="376112"/>
                  </a:lnTo>
                  <a:lnTo>
                    <a:pt x="74182" y="352732"/>
                  </a:lnTo>
                  <a:lnTo>
                    <a:pt x="43507" y="322057"/>
                  </a:lnTo>
                  <a:lnTo>
                    <a:pt x="20127" y="285272"/>
                  </a:lnTo>
                  <a:lnTo>
                    <a:pt x="5229" y="243564"/>
                  </a:lnTo>
                  <a:lnTo>
                    <a:pt x="0" y="198119"/>
                  </a:lnTo>
                  <a:close/>
                </a:path>
              </a:pathLst>
            </a:custGeom>
            <a:ln w="19812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975229" y="3585717"/>
            <a:ext cx="516890" cy="668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780" algn="ctr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5,0</a:t>
            </a:r>
            <a:r>
              <a:rPr sz="1050" b="1" spc="-50" dirty="0">
                <a:latin typeface="Arial"/>
                <a:cs typeface="Arial"/>
              </a:rPr>
              <a:t> </a:t>
            </a:r>
            <a:r>
              <a:rPr sz="1050" b="1" spc="5" dirty="0">
                <a:latin typeface="Arial"/>
                <a:cs typeface="Arial"/>
              </a:rPr>
              <a:t>%</a:t>
            </a:r>
            <a:endParaRPr sz="10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00">
              <a:latin typeface="Arial"/>
              <a:cs typeface="Arial"/>
            </a:endParaRPr>
          </a:p>
          <a:p>
            <a:pPr marL="12065" marR="5080" algn="ctr">
              <a:lnSpc>
                <a:spcPct val="100000"/>
              </a:lnSpc>
            </a:pPr>
            <a:r>
              <a:rPr sz="900" dirty="0">
                <a:latin typeface="Arial MT"/>
                <a:cs typeface="Arial MT"/>
              </a:rPr>
              <a:t>A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érique  </a:t>
            </a:r>
            <a:r>
              <a:rPr sz="900" dirty="0">
                <a:latin typeface="Arial MT"/>
                <a:cs typeface="Arial MT"/>
              </a:rPr>
              <a:t>latine</a:t>
            </a:r>
            <a:endParaRPr sz="9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82158" y="1692910"/>
            <a:ext cx="560070" cy="561340"/>
            <a:chOff x="5582158" y="1692910"/>
            <a:chExt cx="560070" cy="561340"/>
          </a:xfrm>
        </p:grpSpPr>
        <p:sp>
          <p:nvSpPr>
            <p:cNvPr id="23" name="object 23"/>
            <p:cNvSpPr/>
            <p:nvPr/>
          </p:nvSpPr>
          <p:spPr>
            <a:xfrm>
              <a:off x="5592318" y="1703070"/>
              <a:ext cx="539750" cy="541020"/>
            </a:xfrm>
            <a:custGeom>
              <a:avLst/>
              <a:gdLst/>
              <a:ahLst/>
              <a:cxnLst/>
              <a:rect l="l" t="t" r="r" b="b"/>
              <a:pathLst>
                <a:path w="539750" h="541019">
                  <a:moveTo>
                    <a:pt x="269748" y="0"/>
                  </a:moveTo>
                  <a:lnTo>
                    <a:pt x="221262" y="4359"/>
                  </a:lnTo>
                  <a:lnTo>
                    <a:pt x="175626" y="16929"/>
                  </a:lnTo>
                  <a:lnTo>
                    <a:pt x="133604" y="36942"/>
                  </a:lnTo>
                  <a:lnTo>
                    <a:pt x="95955" y="63635"/>
                  </a:lnTo>
                  <a:lnTo>
                    <a:pt x="63443" y="96243"/>
                  </a:lnTo>
                  <a:lnTo>
                    <a:pt x="36830" y="133999"/>
                  </a:lnTo>
                  <a:lnTo>
                    <a:pt x="16876" y="176139"/>
                  </a:lnTo>
                  <a:lnTo>
                    <a:pt x="4346" y="221897"/>
                  </a:lnTo>
                  <a:lnTo>
                    <a:pt x="0" y="270509"/>
                  </a:lnTo>
                  <a:lnTo>
                    <a:pt x="4346" y="319122"/>
                  </a:lnTo>
                  <a:lnTo>
                    <a:pt x="16876" y="364880"/>
                  </a:lnTo>
                  <a:lnTo>
                    <a:pt x="36830" y="407020"/>
                  </a:lnTo>
                  <a:lnTo>
                    <a:pt x="63443" y="444776"/>
                  </a:lnTo>
                  <a:lnTo>
                    <a:pt x="95955" y="477384"/>
                  </a:lnTo>
                  <a:lnTo>
                    <a:pt x="133604" y="504077"/>
                  </a:lnTo>
                  <a:lnTo>
                    <a:pt x="175626" y="524090"/>
                  </a:lnTo>
                  <a:lnTo>
                    <a:pt x="221262" y="536660"/>
                  </a:lnTo>
                  <a:lnTo>
                    <a:pt x="269748" y="541019"/>
                  </a:lnTo>
                  <a:lnTo>
                    <a:pt x="318233" y="536660"/>
                  </a:lnTo>
                  <a:lnTo>
                    <a:pt x="363869" y="524090"/>
                  </a:lnTo>
                  <a:lnTo>
                    <a:pt x="405892" y="504077"/>
                  </a:lnTo>
                  <a:lnTo>
                    <a:pt x="443540" y="477384"/>
                  </a:lnTo>
                  <a:lnTo>
                    <a:pt x="476052" y="444776"/>
                  </a:lnTo>
                  <a:lnTo>
                    <a:pt x="502666" y="407020"/>
                  </a:lnTo>
                  <a:lnTo>
                    <a:pt x="522619" y="364880"/>
                  </a:lnTo>
                  <a:lnTo>
                    <a:pt x="535149" y="319122"/>
                  </a:lnTo>
                  <a:lnTo>
                    <a:pt x="539496" y="270509"/>
                  </a:lnTo>
                  <a:lnTo>
                    <a:pt x="535149" y="221897"/>
                  </a:lnTo>
                  <a:lnTo>
                    <a:pt x="522619" y="176139"/>
                  </a:lnTo>
                  <a:lnTo>
                    <a:pt x="502665" y="133999"/>
                  </a:lnTo>
                  <a:lnTo>
                    <a:pt x="476052" y="96243"/>
                  </a:lnTo>
                  <a:lnTo>
                    <a:pt x="443540" y="63635"/>
                  </a:lnTo>
                  <a:lnTo>
                    <a:pt x="405891" y="36942"/>
                  </a:lnTo>
                  <a:lnTo>
                    <a:pt x="363869" y="16929"/>
                  </a:lnTo>
                  <a:lnTo>
                    <a:pt x="318233" y="4359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92318" y="1703070"/>
              <a:ext cx="539750" cy="541020"/>
            </a:xfrm>
            <a:custGeom>
              <a:avLst/>
              <a:gdLst/>
              <a:ahLst/>
              <a:cxnLst/>
              <a:rect l="l" t="t" r="r" b="b"/>
              <a:pathLst>
                <a:path w="539750" h="541019">
                  <a:moveTo>
                    <a:pt x="0" y="270509"/>
                  </a:moveTo>
                  <a:lnTo>
                    <a:pt x="4346" y="319122"/>
                  </a:lnTo>
                  <a:lnTo>
                    <a:pt x="16876" y="364880"/>
                  </a:lnTo>
                  <a:lnTo>
                    <a:pt x="36830" y="407020"/>
                  </a:lnTo>
                  <a:lnTo>
                    <a:pt x="63443" y="444776"/>
                  </a:lnTo>
                  <a:lnTo>
                    <a:pt x="95955" y="477384"/>
                  </a:lnTo>
                  <a:lnTo>
                    <a:pt x="133604" y="504077"/>
                  </a:lnTo>
                  <a:lnTo>
                    <a:pt x="175626" y="524090"/>
                  </a:lnTo>
                  <a:lnTo>
                    <a:pt x="221262" y="536660"/>
                  </a:lnTo>
                  <a:lnTo>
                    <a:pt x="269748" y="541019"/>
                  </a:lnTo>
                  <a:lnTo>
                    <a:pt x="318233" y="536660"/>
                  </a:lnTo>
                  <a:lnTo>
                    <a:pt x="363869" y="524090"/>
                  </a:lnTo>
                  <a:lnTo>
                    <a:pt x="405892" y="504077"/>
                  </a:lnTo>
                  <a:lnTo>
                    <a:pt x="443540" y="477384"/>
                  </a:lnTo>
                  <a:lnTo>
                    <a:pt x="476052" y="444776"/>
                  </a:lnTo>
                  <a:lnTo>
                    <a:pt x="502666" y="407020"/>
                  </a:lnTo>
                  <a:lnTo>
                    <a:pt x="522619" y="364880"/>
                  </a:lnTo>
                  <a:lnTo>
                    <a:pt x="535149" y="319122"/>
                  </a:lnTo>
                  <a:lnTo>
                    <a:pt x="539496" y="270509"/>
                  </a:lnTo>
                  <a:lnTo>
                    <a:pt x="535149" y="221897"/>
                  </a:lnTo>
                  <a:lnTo>
                    <a:pt x="522619" y="176139"/>
                  </a:lnTo>
                  <a:lnTo>
                    <a:pt x="502665" y="133999"/>
                  </a:lnTo>
                  <a:lnTo>
                    <a:pt x="476052" y="96243"/>
                  </a:lnTo>
                  <a:lnTo>
                    <a:pt x="443540" y="63635"/>
                  </a:lnTo>
                  <a:lnTo>
                    <a:pt x="405891" y="36942"/>
                  </a:lnTo>
                  <a:lnTo>
                    <a:pt x="363869" y="16929"/>
                  </a:lnTo>
                  <a:lnTo>
                    <a:pt x="318233" y="4359"/>
                  </a:lnTo>
                  <a:lnTo>
                    <a:pt x="269748" y="0"/>
                  </a:lnTo>
                  <a:lnTo>
                    <a:pt x="221262" y="4359"/>
                  </a:lnTo>
                  <a:lnTo>
                    <a:pt x="175626" y="16929"/>
                  </a:lnTo>
                  <a:lnTo>
                    <a:pt x="133604" y="36942"/>
                  </a:lnTo>
                  <a:lnTo>
                    <a:pt x="95955" y="63635"/>
                  </a:lnTo>
                  <a:lnTo>
                    <a:pt x="63443" y="96243"/>
                  </a:lnTo>
                  <a:lnTo>
                    <a:pt x="36830" y="133999"/>
                  </a:lnTo>
                  <a:lnTo>
                    <a:pt x="16876" y="176139"/>
                  </a:lnTo>
                  <a:lnTo>
                    <a:pt x="4346" y="221897"/>
                  </a:lnTo>
                  <a:lnTo>
                    <a:pt x="0" y="270509"/>
                  </a:lnTo>
                  <a:close/>
                </a:path>
              </a:pathLst>
            </a:custGeom>
            <a:ln w="19812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664200" y="2267788"/>
            <a:ext cx="395605" cy="300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Europe</a:t>
            </a:r>
            <a:endParaRPr sz="9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5"/>
              </a:spcBef>
            </a:pPr>
            <a:r>
              <a:rPr sz="900" dirty="0">
                <a:latin typeface="Arial MT"/>
                <a:cs typeface="Arial MT"/>
              </a:rPr>
              <a:t>de</a:t>
            </a:r>
            <a:r>
              <a:rPr sz="900" spc="-10" dirty="0">
                <a:latin typeface="Arial MT"/>
                <a:cs typeface="Arial MT"/>
              </a:rPr>
              <a:t> </a:t>
            </a:r>
            <a:r>
              <a:rPr sz="900" dirty="0">
                <a:latin typeface="Arial MT"/>
                <a:cs typeface="Arial MT"/>
              </a:rPr>
              <a:t>l’e</a:t>
            </a:r>
            <a:r>
              <a:rPr sz="900" spc="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694426" y="1870964"/>
            <a:ext cx="3676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latin typeface="Arial"/>
                <a:cs typeface="Arial"/>
              </a:rPr>
              <a:t>6</a:t>
            </a:r>
            <a:r>
              <a:rPr sz="1050" b="1" spc="-5" dirty="0">
                <a:latin typeface="Arial"/>
                <a:cs typeface="Arial"/>
              </a:rPr>
              <a:t>,</a:t>
            </a:r>
            <a:r>
              <a:rPr sz="1050" b="1" dirty="0">
                <a:latin typeface="Arial"/>
                <a:cs typeface="Arial"/>
              </a:rPr>
              <a:t>1</a:t>
            </a:r>
            <a:r>
              <a:rPr sz="1050" b="1" spc="-5" dirty="0">
                <a:latin typeface="Arial"/>
                <a:cs typeface="Arial"/>
              </a:rPr>
              <a:t> </a:t>
            </a:r>
            <a:r>
              <a:rPr sz="1050" b="1" spc="5" dirty="0">
                <a:latin typeface="Arial"/>
                <a:cs typeface="Arial"/>
              </a:rPr>
              <a:t>%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830826" y="3219957"/>
            <a:ext cx="380365" cy="380365"/>
            <a:chOff x="4830826" y="3219957"/>
            <a:chExt cx="380365" cy="380365"/>
          </a:xfrm>
        </p:grpSpPr>
        <p:sp>
          <p:nvSpPr>
            <p:cNvPr id="28" name="object 28"/>
            <p:cNvSpPr/>
            <p:nvPr/>
          </p:nvSpPr>
          <p:spPr>
            <a:xfrm>
              <a:off x="4840986" y="323011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179831" y="0"/>
                  </a:moveTo>
                  <a:lnTo>
                    <a:pt x="132027" y="6424"/>
                  </a:lnTo>
                  <a:lnTo>
                    <a:pt x="89069" y="24553"/>
                  </a:lnTo>
                  <a:lnTo>
                    <a:pt x="52673" y="52673"/>
                  </a:lnTo>
                  <a:lnTo>
                    <a:pt x="24553" y="89069"/>
                  </a:lnTo>
                  <a:lnTo>
                    <a:pt x="6424" y="132027"/>
                  </a:lnTo>
                  <a:lnTo>
                    <a:pt x="0" y="179831"/>
                  </a:lnTo>
                  <a:lnTo>
                    <a:pt x="6424" y="227636"/>
                  </a:lnTo>
                  <a:lnTo>
                    <a:pt x="24553" y="270594"/>
                  </a:lnTo>
                  <a:lnTo>
                    <a:pt x="52673" y="306990"/>
                  </a:lnTo>
                  <a:lnTo>
                    <a:pt x="89069" y="335110"/>
                  </a:lnTo>
                  <a:lnTo>
                    <a:pt x="132027" y="353239"/>
                  </a:lnTo>
                  <a:lnTo>
                    <a:pt x="179831" y="359663"/>
                  </a:lnTo>
                  <a:lnTo>
                    <a:pt x="227636" y="353239"/>
                  </a:lnTo>
                  <a:lnTo>
                    <a:pt x="270594" y="335110"/>
                  </a:lnTo>
                  <a:lnTo>
                    <a:pt x="306990" y="306990"/>
                  </a:lnTo>
                  <a:lnTo>
                    <a:pt x="335110" y="270594"/>
                  </a:lnTo>
                  <a:lnTo>
                    <a:pt x="353239" y="227636"/>
                  </a:lnTo>
                  <a:lnTo>
                    <a:pt x="359663" y="179831"/>
                  </a:lnTo>
                  <a:lnTo>
                    <a:pt x="353239" y="132027"/>
                  </a:lnTo>
                  <a:lnTo>
                    <a:pt x="335110" y="89069"/>
                  </a:lnTo>
                  <a:lnTo>
                    <a:pt x="306990" y="52673"/>
                  </a:lnTo>
                  <a:lnTo>
                    <a:pt x="270594" y="24553"/>
                  </a:lnTo>
                  <a:lnTo>
                    <a:pt x="227636" y="642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0986" y="3230117"/>
              <a:ext cx="360045" cy="360045"/>
            </a:xfrm>
            <a:custGeom>
              <a:avLst/>
              <a:gdLst/>
              <a:ahLst/>
              <a:cxnLst/>
              <a:rect l="l" t="t" r="r" b="b"/>
              <a:pathLst>
                <a:path w="360045" h="360045">
                  <a:moveTo>
                    <a:pt x="0" y="179831"/>
                  </a:moveTo>
                  <a:lnTo>
                    <a:pt x="6424" y="132027"/>
                  </a:lnTo>
                  <a:lnTo>
                    <a:pt x="24553" y="89069"/>
                  </a:lnTo>
                  <a:lnTo>
                    <a:pt x="52673" y="52673"/>
                  </a:lnTo>
                  <a:lnTo>
                    <a:pt x="89069" y="24553"/>
                  </a:lnTo>
                  <a:lnTo>
                    <a:pt x="132027" y="6424"/>
                  </a:lnTo>
                  <a:lnTo>
                    <a:pt x="179831" y="0"/>
                  </a:lnTo>
                  <a:lnTo>
                    <a:pt x="227636" y="6424"/>
                  </a:lnTo>
                  <a:lnTo>
                    <a:pt x="270594" y="24553"/>
                  </a:lnTo>
                  <a:lnTo>
                    <a:pt x="306990" y="52673"/>
                  </a:lnTo>
                  <a:lnTo>
                    <a:pt x="335110" y="89069"/>
                  </a:lnTo>
                  <a:lnTo>
                    <a:pt x="353239" y="132027"/>
                  </a:lnTo>
                  <a:lnTo>
                    <a:pt x="359663" y="179831"/>
                  </a:lnTo>
                  <a:lnTo>
                    <a:pt x="353239" y="227636"/>
                  </a:lnTo>
                  <a:lnTo>
                    <a:pt x="335110" y="270594"/>
                  </a:lnTo>
                  <a:lnTo>
                    <a:pt x="306990" y="306990"/>
                  </a:lnTo>
                  <a:lnTo>
                    <a:pt x="270594" y="335110"/>
                  </a:lnTo>
                  <a:lnTo>
                    <a:pt x="227636" y="353239"/>
                  </a:lnTo>
                  <a:lnTo>
                    <a:pt x="179831" y="359663"/>
                  </a:lnTo>
                  <a:lnTo>
                    <a:pt x="132027" y="353239"/>
                  </a:lnTo>
                  <a:lnTo>
                    <a:pt x="89069" y="335110"/>
                  </a:lnTo>
                  <a:lnTo>
                    <a:pt x="52673" y="306990"/>
                  </a:lnTo>
                  <a:lnTo>
                    <a:pt x="24553" y="270594"/>
                  </a:lnTo>
                  <a:lnTo>
                    <a:pt x="6424" y="227636"/>
                  </a:lnTo>
                  <a:lnTo>
                    <a:pt x="0" y="179831"/>
                  </a:lnTo>
                  <a:close/>
                </a:path>
              </a:pathLst>
            </a:custGeom>
            <a:ln w="19812">
              <a:solidFill>
                <a:srgbClr val="474D8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863846" y="3318764"/>
            <a:ext cx="3175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</a:t>
            </a:r>
            <a:r>
              <a:rPr sz="900" b="1" dirty="0">
                <a:latin typeface="Arial"/>
                <a:cs typeface="Arial"/>
              </a:rPr>
              <a:t>,2</a:t>
            </a:r>
            <a:r>
              <a:rPr sz="900" b="1" spc="-10" dirty="0">
                <a:latin typeface="Arial"/>
                <a:cs typeface="Arial"/>
              </a:rPr>
              <a:t> </a:t>
            </a:r>
            <a:r>
              <a:rPr sz="900" b="1" spc="-5" dirty="0">
                <a:latin typeface="Arial"/>
                <a:cs typeface="Arial"/>
              </a:rPr>
              <a:t>%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63821" y="2873501"/>
            <a:ext cx="716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256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Afrique </a:t>
            </a:r>
            <a:r>
              <a:rPr sz="900" spc="5" dirty="0">
                <a:latin typeface="Arial MT"/>
                <a:cs typeface="Arial MT"/>
              </a:rPr>
              <a:t> </a:t>
            </a:r>
            <a:r>
              <a:rPr sz="900" spc="-20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o</a:t>
            </a:r>
            <a:r>
              <a:rPr sz="900" spc="-10" dirty="0">
                <a:latin typeface="Arial MT"/>
                <a:cs typeface="Arial MT"/>
              </a:rPr>
              <a:t>y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n-</a:t>
            </a:r>
            <a:r>
              <a:rPr sz="900" spc="-5" dirty="0">
                <a:latin typeface="Arial MT"/>
                <a:cs typeface="Arial MT"/>
              </a:rPr>
              <a:t>Orien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218944" y="2404872"/>
            <a:ext cx="5151755" cy="658495"/>
          </a:xfrm>
          <a:custGeom>
            <a:avLst/>
            <a:gdLst/>
            <a:ahLst/>
            <a:cxnLst/>
            <a:rect l="l" t="t" r="r" b="b"/>
            <a:pathLst>
              <a:path w="5151755" h="658494">
                <a:moveTo>
                  <a:pt x="4215383" y="658367"/>
                </a:moveTo>
                <a:lnTo>
                  <a:pt x="5151374" y="658367"/>
                </a:lnTo>
              </a:path>
              <a:path w="5151755" h="658494">
                <a:moveTo>
                  <a:pt x="0" y="0"/>
                </a:moveTo>
                <a:lnTo>
                  <a:pt x="719963" y="0"/>
                </a:lnTo>
              </a:path>
            </a:pathLst>
          </a:custGeom>
          <a:ln w="6096">
            <a:solidFill>
              <a:srgbClr val="16306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9453" y="143637"/>
            <a:ext cx="5068570" cy="524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spc="-10" dirty="0"/>
              <a:t>Chiffre</a:t>
            </a:r>
            <a:r>
              <a:rPr spc="-35" dirty="0"/>
              <a:t> </a:t>
            </a:r>
            <a:r>
              <a:rPr spc="-5" dirty="0"/>
              <a:t>d’affaires</a:t>
            </a:r>
            <a:r>
              <a:rPr spc="-25" dirty="0"/>
              <a:t> </a:t>
            </a:r>
            <a:r>
              <a:rPr spc="-5" dirty="0"/>
              <a:t>par</a:t>
            </a:r>
            <a:r>
              <a:rPr spc="-15" dirty="0"/>
              <a:t> </a:t>
            </a:r>
            <a:r>
              <a:rPr dirty="0"/>
              <a:t>catégorie</a:t>
            </a:r>
            <a:r>
              <a:rPr spc="-35" dirty="0"/>
              <a:t> </a:t>
            </a:r>
            <a:r>
              <a:rPr dirty="0"/>
              <a:t>à </a:t>
            </a:r>
            <a:r>
              <a:rPr spc="-5" dirty="0"/>
              <a:t>fin</a:t>
            </a:r>
            <a:r>
              <a:rPr spc="-20" dirty="0"/>
              <a:t> </a:t>
            </a:r>
            <a:r>
              <a:rPr spc="-5" dirty="0"/>
              <a:t>juin</a:t>
            </a:r>
            <a:r>
              <a:rPr spc="5" dirty="0"/>
              <a:t> </a:t>
            </a:r>
            <a:r>
              <a:rPr spc="-5" dirty="0"/>
              <a:t>2020</a:t>
            </a:r>
          </a:p>
          <a:p>
            <a:pPr marR="5080" algn="r">
              <a:lnSpc>
                <a:spcPts val="1600"/>
              </a:lnSpc>
            </a:pPr>
            <a:r>
              <a:rPr sz="1400" dirty="0"/>
              <a:t>(en</a:t>
            </a:r>
            <a:r>
              <a:rPr sz="1400" spc="-50" dirty="0"/>
              <a:t> </a:t>
            </a:r>
            <a:r>
              <a:rPr sz="1400" spc="-5" dirty="0"/>
              <a:t>millions</a:t>
            </a:r>
            <a:r>
              <a:rPr sz="1400" spc="-45" dirty="0"/>
              <a:t> </a:t>
            </a:r>
            <a:r>
              <a:rPr sz="1400" spc="-5" dirty="0"/>
              <a:t>d’euros)</a:t>
            </a:r>
            <a:endParaRPr sz="14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1999" y="1189482"/>
          <a:ext cx="7020558" cy="279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8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9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50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325755" algn="r">
                        <a:lnSpc>
                          <a:spcPct val="100000"/>
                        </a:lnSpc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1150" marR="251460" indent="-1905" algn="ctr">
                        <a:lnSpc>
                          <a:spcPts val="1430"/>
                        </a:lnSpc>
                        <a:spcBef>
                          <a:spcPts val="320"/>
                        </a:spcBef>
                      </a:pP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Évolution 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à </a:t>
                      </a:r>
                      <a:r>
                        <a:rPr sz="1400" b="1" spc="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données 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c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ara</a:t>
                      </a:r>
                      <a:r>
                        <a:rPr sz="1400" b="1" spc="-1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b</a:t>
                      </a:r>
                      <a:r>
                        <a:rPr sz="14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les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1905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98780">
                        <a:lnSpc>
                          <a:spcPts val="1555"/>
                        </a:lnSpc>
                        <a:spcBef>
                          <a:spcPts val="780"/>
                        </a:spcBef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354330">
                        <a:lnSpc>
                          <a:spcPts val="1555"/>
                        </a:lnSpc>
                      </a:pP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du</a:t>
                      </a:r>
                      <a:r>
                        <a:rPr sz="14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99060" marB="0"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269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Soin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la</a:t>
                      </a:r>
                      <a:r>
                        <a:rPr sz="1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peau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5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spc="-5" dirty="0">
                          <a:latin typeface="Arial MT"/>
                          <a:cs typeface="Arial MT"/>
                        </a:rPr>
                        <a:t>288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43840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+</a:t>
                      </a:r>
                      <a:r>
                        <a:rPr sz="14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1,1</a:t>
                      </a:r>
                      <a:r>
                        <a:rPr sz="14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T w="19050">
                      <a:solidFill>
                        <a:srgbClr val="474D8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40,4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7945" marB="0">
                    <a:lnR w="3175">
                      <a:solidFill>
                        <a:srgbClr val="FFFFFF"/>
                      </a:solidFill>
                      <a:prstDash val="solid"/>
                    </a:lnR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Maquillage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880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27,6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22,0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3500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171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Soins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capillaires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971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10,5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15,1</a:t>
                      </a:r>
                      <a:r>
                        <a:rPr sz="14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Coloration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480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3,0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30" dirty="0">
                          <a:latin typeface="Arial MT"/>
                          <a:cs typeface="Arial MT"/>
                        </a:rPr>
                        <a:t>11,3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108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Parfums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894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28,6</a:t>
                      </a:r>
                      <a:r>
                        <a:rPr sz="14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/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6,8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173">
                <a:tc>
                  <a:txBody>
                    <a:bodyPr/>
                    <a:lstStyle/>
                    <a:p>
                      <a:pPr marL="110489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Autres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353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Arial MT"/>
                          <a:cs typeface="Arial MT"/>
                        </a:rPr>
                        <a:t>562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4447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9,3</a:t>
                      </a:r>
                      <a:r>
                        <a:rPr sz="14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4,3</a:t>
                      </a:r>
                      <a:r>
                        <a:rPr sz="14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400" dirty="0">
                          <a:latin typeface="Arial MT"/>
                          <a:cs typeface="Arial MT"/>
                        </a:rPr>
                        <a:t>%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T="64135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62985" marR="5080" indent="1388110">
              <a:lnSpc>
                <a:spcPts val="2160"/>
              </a:lnSpc>
              <a:spcBef>
                <a:spcPts val="375"/>
              </a:spcBef>
            </a:pPr>
            <a:r>
              <a:rPr dirty="0"/>
              <a:t>Comptes</a:t>
            </a:r>
            <a:r>
              <a:rPr spc="-35" dirty="0"/>
              <a:t> </a:t>
            </a:r>
            <a:r>
              <a:rPr dirty="0"/>
              <a:t>de résultat</a:t>
            </a:r>
            <a:r>
              <a:rPr spc="-40" dirty="0"/>
              <a:t> </a:t>
            </a:r>
            <a:r>
              <a:rPr dirty="0"/>
              <a:t>consolidé</a:t>
            </a:r>
            <a:r>
              <a:rPr spc="-30" dirty="0"/>
              <a:t> </a:t>
            </a:r>
            <a:r>
              <a:rPr dirty="0"/>
              <a:t>: </a:t>
            </a:r>
            <a:r>
              <a:rPr spc="-540" dirty="0"/>
              <a:t> </a:t>
            </a:r>
            <a:r>
              <a:rPr spc="-5" dirty="0"/>
              <a:t>du</a:t>
            </a:r>
            <a:r>
              <a:rPr spc="-25" dirty="0"/>
              <a:t> </a:t>
            </a:r>
            <a:r>
              <a:rPr spc="-5" dirty="0"/>
              <a:t>chiffre</a:t>
            </a:r>
            <a:r>
              <a:rPr spc="-40" dirty="0"/>
              <a:t> </a:t>
            </a:r>
            <a:r>
              <a:rPr spc="-5" dirty="0"/>
              <a:t>d’affaires</a:t>
            </a:r>
            <a:r>
              <a:rPr spc="-35" dirty="0"/>
              <a:t> </a:t>
            </a:r>
            <a:r>
              <a:rPr spc="-5" dirty="0"/>
              <a:t>au</a:t>
            </a:r>
            <a:r>
              <a:rPr spc="-25" dirty="0"/>
              <a:t> </a:t>
            </a:r>
            <a:r>
              <a:rPr dirty="0"/>
              <a:t>résultat</a:t>
            </a:r>
            <a:r>
              <a:rPr spc="-45" dirty="0"/>
              <a:t> </a:t>
            </a:r>
            <a:r>
              <a:rPr spc="-5" dirty="0"/>
              <a:t>d’exploitation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6810502" y="4920951"/>
            <a:ext cx="731520" cy="278923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pc="-5" dirty="0"/>
              <a:t>19 September 2024</a:t>
            </a:r>
            <a:endParaRPr spc="-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44005" y="1388999"/>
          <a:ext cx="8750299" cy="3056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6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47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0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079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i="1" dirty="0">
                          <a:latin typeface="Arial"/>
                          <a:cs typeface="Arial"/>
                        </a:rPr>
                        <a:t>(en</a:t>
                      </a:r>
                      <a:r>
                        <a:rPr sz="1200" i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millions</a:t>
                      </a:r>
                      <a:r>
                        <a:rPr sz="1200" i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i="1" spc="-5" dirty="0">
                          <a:latin typeface="Arial"/>
                          <a:cs typeface="Arial"/>
                        </a:rPr>
                        <a:t>d’euros)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5176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290830" marR="139065" indent="-1828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du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2019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290830" marR="121920" indent="-1828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du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R="133985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308610" marR="99060" indent="-18288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En</a:t>
                      </a:r>
                      <a:r>
                        <a:rPr sz="1200" spc="-5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%</a:t>
                      </a:r>
                      <a:r>
                        <a:rPr sz="1200" spc="-4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du </a:t>
                      </a:r>
                      <a:r>
                        <a:rPr sz="1200" spc="-3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71755" marB="0">
                    <a:solidFill>
                      <a:srgbClr val="474D84"/>
                    </a:solidFill>
                  </a:tcPr>
                </a:tc>
                <a:tc>
                  <a:txBody>
                    <a:bodyPr/>
                    <a:lstStyle/>
                    <a:p>
                      <a:pPr marL="88265" indent="-55244">
                        <a:lnSpc>
                          <a:spcPts val="1410"/>
                        </a:lnSpc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20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Évolution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03835" marR="85725" indent="-116205">
                        <a:lnSpc>
                          <a:spcPct val="100000"/>
                        </a:lnSpc>
                      </a:pP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S1-2020 </a:t>
                      </a:r>
                      <a:r>
                        <a:rPr sz="110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vs. </a:t>
                      </a:r>
                      <a:r>
                        <a:rPr sz="11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S1-2019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474D8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Chiffre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d’affaires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R w="12700">
                      <a:solidFill>
                        <a:srgbClr val="F7E0E7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3525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14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811,5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7E0E7"/>
                      </a:solidFill>
                      <a:prstDash val="solid"/>
                    </a:lnL>
                    <a:lnR w="12700">
                      <a:solidFill>
                        <a:srgbClr val="F7E0E7"/>
                      </a:solidFill>
                      <a:prstDash val="solid"/>
                    </a:lnR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100,0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12700">
                      <a:solidFill>
                        <a:srgbClr val="F7E0E7"/>
                      </a:solidFill>
                      <a:prstDash val="solid"/>
                    </a:lnL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29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873,6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100,0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13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076,5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100,0</a:t>
                      </a:r>
                      <a:r>
                        <a:rPr sz="12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19621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11,7</a:t>
                      </a:r>
                      <a:r>
                        <a:rPr sz="1200" b="1" spc="-4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solidFill>
                      <a:srgbClr val="CAD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97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Coût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des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ventes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988,5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26,9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064,7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27,0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512,3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26,9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Marge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brute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F7E0E7"/>
                      </a:solidFill>
                      <a:prstDash val="solid"/>
                    </a:lnR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3462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823,0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7E0E7"/>
                      </a:solidFill>
                      <a:prstDash val="solid"/>
                    </a:lnL>
                    <a:lnR w="12700">
                      <a:solidFill>
                        <a:srgbClr val="F7E0E7"/>
                      </a:solidFill>
                      <a:prstDash val="solid"/>
                    </a:lnR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73,1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F7E0E7"/>
                      </a:solidFill>
                      <a:prstDash val="solid"/>
                    </a:lnL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21</a:t>
                      </a:r>
                      <a:r>
                        <a:rPr sz="1200" b="1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808,9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73,0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9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564,2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73,1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474D84"/>
                      </a:solidFill>
                      <a:prstDash val="solid"/>
                    </a:lnR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20383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Stable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74D84"/>
                      </a:solidFill>
                      <a:prstDash val="solid"/>
                    </a:lnL>
                    <a:lnR w="12700">
                      <a:solidFill>
                        <a:srgbClr val="474D84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8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Frais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recherche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et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innovation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459,7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3,1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985,3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3,3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455,3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R="100330" algn="r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3,5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40</a:t>
                      </a:r>
                      <a:r>
                        <a:rPr sz="1200" spc="-3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6675" marB="0">
                    <a:lnT w="12700">
                      <a:solidFill>
                        <a:srgbClr val="474D8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Frais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publi-promotionnels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471,7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30,2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9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207,8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30,8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986,5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30,5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30</a:t>
                      </a:r>
                      <a:r>
                        <a:rPr sz="1200" spc="-3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33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Frais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commerciaux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administratifs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3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003,3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20,3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6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068,3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20,3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-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765,2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R="100965" algn="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21,1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%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+</a:t>
                      </a:r>
                      <a:r>
                        <a:rPr sz="1200" spc="-3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80</a:t>
                      </a:r>
                      <a:r>
                        <a:rPr sz="1200" spc="-30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solidFill>
                            <a:srgbClr val="474D84"/>
                          </a:solidFill>
                          <a:latin typeface="Arial MT"/>
                          <a:cs typeface="Arial MT"/>
                        </a:rPr>
                        <a:t>bps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6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Résultat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d’exploitation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371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888,4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74625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19,5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0160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547,5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18,6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11938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20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357,2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R="99060" algn="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18,0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R w="12700">
                      <a:solidFill>
                        <a:srgbClr val="474D84"/>
                      </a:solidFill>
                      <a:prstDash val="solid"/>
                    </a:lnR>
                    <a:lnB w="12700">
                      <a:solidFill>
                        <a:srgbClr val="474D84"/>
                      </a:solidFill>
                      <a:prstDash val="solid"/>
                    </a:lnB>
                    <a:solidFill>
                      <a:srgbClr val="CADAEC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12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sz="1200" b="1" spc="-3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150</a:t>
                      </a:r>
                      <a:r>
                        <a:rPr sz="1200" b="1" spc="-45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474D84"/>
                          </a:solidFill>
                          <a:latin typeface="Arial"/>
                          <a:cs typeface="Arial"/>
                        </a:rPr>
                        <a:t>bps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474D84"/>
                      </a:solidFill>
                      <a:prstDash val="solid"/>
                    </a:lnL>
                    <a:lnR w="12700">
                      <a:solidFill>
                        <a:srgbClr val="474D84"/>
                      </a:solidFill>
                      <a:prstDash val="solid"/>
                    </a:lnR>
                    <a:lnT w="12700">
                      <a:solidFill>
                        <a:srgbClr val="474D84"/>
                      </a:solidFill>
                      <a:prstDash val="solid"/>
                    </a:lnT>
                    <a:lnB w="12700">
                      <a:solidFill>
                        <a:srgbClr val="474D84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1882</Words>
  <Application>Microsoft Office PowerPoint</Application>
  <PresentationFormat>On-screen Show (16:9)</PresentationFormat>
  <Paragraphs>581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MS PGothic</vt:lpstr>
      <vt:lpstr>Aptos</vt:lpstr>
      <vt:lpstr>Arial</vt:lpstr>
      <vt:lpstr>Arial MT</vt:lpstr>
      <vt:lpstr>Calibri</vt:lpstr>
      <vt:lpstr>Times New Roman</vt:lpstr>
      <vt:lpstr>Wingdings</vt:lpstr>
      <vt:lpstr>Office Theme</vt:lpstr>
      <vt:lpstr>L’Oréal  Discussion Materials</vt:lpstr>
      <vt:lpstr>L’Oréal, No.1 Beauty Group worldwide L'Oréal is the global leader in beauty, seamlessly blending innovation and sustainability to create products for every consumer</vt:lpstr>
      <vt:lpstr>L’Oréal – Financial Performance L'Oréal is the global leader in beauty, seamlessly blending innovation and sustainability to create products for every consumer</vt:lpstr>
      <vt:lpstr>Évolution de taux de change de consolidation (parité euro)</vt:lpstr>
      <vt:lpstr>Chiffre d’affaires consolidé par division à fin juin 2020 (en millions d’euros)</vt:lpstr>
      <vt:lpstr>Chiffre d’affaires par zone géographique à fin juin 2020 (en millions d’euros)</vt:lpstr>
      <vt:lpstr>Répartition géographique du chiffre d’affaires (en % du chiffre d’affaires total)</vt:lpstr>
      <vt:lpstr>Chiffre d’affaires par catégorie à fin juin 2020 (en millions d’euros)</vt:lpstr>
      <vt:lpstr>Comptes de résultat consolidé :  du chiffre d’affaires au résultat d’exploitation</vt:lpstr>
      <vt:lpstr>Rentabilité d’exploitation des divisions</vt:lpstr>
      <vt:lpstr>Comptes de résultat consolidé : du résultat d’exploitation  au résultat net hors éléments non récurrents</vt:lpstr>
      <vt:lpstr>Comptes de résultat consolidé :  du résultat net hors éléments non récurrents au résultat net</vt:lpstr>
      <vt:lpstr>Tableau de flux</vt:lpstr>
      <vt:lpstr>Bilan</vt:lpstr>
      <vt:lpstr>Trésorerie / dette nette et taux d’endettement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consetetur sadipscing elitr,  sed diam nonumy eirmod tempor</dc:title>
  <dc:creator>ZYMELMAN Charlotte</dc:creator>
  <cp:lastModifiedBy>Lakehal, Wassim</cp:lastModifiedBy>
  <cp:revision>16</cp:revision>
  <dcterms:created xsi:type="dcterms:W3CDTF">2024-09-17T08:08:20Z</dcterms:created>
  <dcterms:modified xsi:type="dcterms:W3CDTF">2024-09-17T13:28:51Z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2020-07-30T00:00:00Z</vt:filetime>
  </property>
  <property fmtid="{D5CDD505-2E9C-101B-9397-08002B2CF9AE}" pid="3" name="Creator">
    <vt:lpwstr>Microsoft® PowerPoint® pour Office 365</vt:lpwstr>
  </property>
  <property fmtid="{D5CDD505-2E9C-101B-9397-08002B2CF9AE}" pid="4" name="LastSaved">
    <vt:filetime>2024-09-17T00:00:00Z</vt:filetime>
  </property>
</Properties>
</file>