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82"/>
  </p:normalViewPr>
  <p:slideViewPr>
    <p:cSldViewPr snapToGrid="0" snapToObjects="1">
      <p:cViewPr varScale="1">
        <p:scale>
          <a:sx n="117" d="100"/>
          <a:sy n="117" d="100"/>
        </p:scale>
        <p:origin x="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7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Feuille_de_calcul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039886921980413"/>
          <c:y val="5.2088625509565861E-2"/>
          <c:w val="0.84499701414602291"/>
          <c:h val="0.69111566578569672"/>
        </c:manualLayout>
      </c:layout>
      <c:lineChart>
        <c:grouping val="standard"/>
        <c:varyColors val="0"/>
        <c:ser>
          <c:idx val="0"/>
          <c:order val="0"/>
          <c:tx>
            <c:strRef>
              <c:f>Feuil2!$B$1:$B$2</c:f>
              <c:strCache>
                <c:ptCount val="2"/>
                <c:pt idx="1">
                  <c:v>L'Oréal share price</c:v>
                </c:pt>
              </c:strCache>
            </c:strRef>
          </c:tx>
          <c:spPr>
            <a:ln w="60325" cap="rnd">
              <a:solidFill>
                <a:srgbClr val="002060"/>
              </a:solidFill>
              <a:round/>
            </a:ln>
            <a:effectLst/>
          </c:spPr>
          <c:marker>
            <c:symbol val="none"/>
          </c:marker>
          <c:cat>
            <c:strRef>
              <c:f>Feuil2!$A$3:$A$15</c:f>
              <c:strCache>
                <c:ptCount val="13"/>
                <c:pt idx="0">
                  <c:v>29/09/2023</c:v>
                </c:pt>
                <c:pt idx="1">
                  <c:v>31/10/2023</c:v>
                </c:pt>
                <c:pt idx="2">
                  <c:v>30/11/2023</c:v>
                </c:pt>
                <c:pt idx="3">
                  <c:v>29/12/2023</c:v>
                </c:pt>
                <c:pt idx="4">
                  <c:v>31/01/2024</c:v>
                </c:pt>
                <c:pt idx="5">
                  <c:v>29/02/2024</c:v>
                </c:pt>
                <c:pt idx="6">
                  <c:v>28/03/2024 </c:v>
                </c:pt>
                <c:pt idx="7">
                  <c:v>30/04/2024 </c:v>
                </c:pt>
                <c:pt idx="8">
                  <c:v>31/05/2024</c:v>
                </c:pt>
                <c:pt idx="9">
                  <c:v>28/06/2024 </c:v>
                </c:pt>
                <c:pt idx="10">
                  <c:v>31/07/2024 </c:v>
                </c:pt>
                <c:pt idx="11">
                  <c:v>30/08/2024 </c:v>
                </c:pt>
                <c:pt idx="12">
                  <c:v>17/09/2024</c:v>
                </c:pt>
              </c:strCache>
            </c:strRef>
          </c:cat>
          <c:val>
            <c:numRef>
              <c:f>Feuil2!$B$3:$B$15</c:f>
              <c:numCache>
                <c:formatCode>General</c:formatCode>
                <c:ptCount val="13"/>
                <c:pt idx="0">
                  <c:v>111.5243654133297</c:v>
                </c:pt>
                <c:pt idx="1">
                  <c:v>108.83670422152842</c:v>
                </c:pt>
                <c:pt idx="2">
                  <c:v>118.09420388217727</c:v>
                </c:pt>
                <c:pt idx="3">
                  <c:v>124.88122709379665</c:v>
                </c:pt>
                <c:pt idx="4">
                  <c:v>123.26591556943126</c:v>
                </c:pt>
                <c:pt idx="5">
                  <c:v>125.04411565087553</c:v>
                </c:pt>
                <c:pt idx="6">
                  <c:v>124.20252477263472</c:v>
                </c:pt>
                <c:pt idx="7">
                  <c:v>121.90851092710737</c:v>
                </c:pt>
                <c:pt idx="8">
                  <c:v>124.446857608253</c:v>
                </c:pt>
                <c:pt idx="9">
                  <c:v>125.38346681145649</c:v>
                </c:pt>
                <c:pt idx="10">
                  <c:v>113.19397312338808</c:v>
                </c:pt>
                <c:pt idx="11">
                  <c:v>108.76883398941224</c:v>
                </c:pt>
                <c:pt idx="12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C13-6D4B-B54A-7723345D9F80}"/>
            </c:ext>
          </c:extLst>
        </c:ser>
        <c:ser>
          <c:idx val="1"/>
          <c:order val="1"/>
          <c:tx>
            <c:strRef>
              <c:f>Feuil2!$C$1:$C$2</c:f>
              <c:strCache>
                <c:ptCount val="2"/>
                <c:pt idx="1">
                  <c:v>CAC 40</c:v>
                </c:pt>
              </c:strCache>
            </c:strRef>
          </c:tx>
          <c:spPr>
            <a:ln w="50800" cap="rnd" cmpd="sng">
              <a:solidFill>
                <a:srgbClr val="C0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strRef>
              <c:f>Feuil2!$A$3:$A$15</c:f>
              <c:strCache>
                <c:ptCount val="13"/>
                <c:pt idx="0">
                  <c:v>29/09/2023</c:v>
                </c:pt>
                <c:pt idx="1">
                  <c:v>31/10/2023</c:v>
                </c:pt>
                <c:pt idx="2">
                  <c:v>30/11/2023</c:v>
                </c:pt>
                <c:pt idx="3">
                  <c:v>29/12/2023</c:v>
                </c:pt>
                <c:pt idx="4">
                  <c:v>31/01/2024</c:v>
                </c:pt>
                <c:pt idx="5">
                  <c:v>29/02/2024</c:v>
                </c:pt>
                <c:pt idx="6">
                  <c:v>28/03/2024 </c:v>
                </c:pt>
                <c:pt idx="7">
                  <c:v>30/04/2024 </c:v>
                </c:pt>
                <c:pt idx="8">
                  <c:v>31/05/2024</c:v>
                </c:pt>
                <c:pt idx="9">
                  <c:v>28/06/2024 </c:v>
                </c:pt>
                <c:pt idx="10">
                  <c:v>31/07/2024 </c:v>
                </c:pt>
                <c:pt idx="11">
                  <c:v>30/08/2024 </c:v>
                </c:pt>
                <c:pt idx="12">
                  <c:v>17/09/2024</c:v>
                </c:pt>
              </c:strCache>
            </c:strRef>
          </c:cat>
          <c:val>
            <c:numRef>
              <c:f>Feuil2!$C$3:$C$15</c:f>
              <c:numCache>
                <c:formatCode>General</c:formatCode>
                <c:ptCount val="13"/>
                <c:pt idx="0">
                  <c:v>95.293973090864412</c:v>
                </c:pt>
                <c:pt idx="1">
                  <c:v>91.962919136364718</c:v>
                </c:pt>
                <c:pt idx="2" formatCode="0.00;[Red]0.00">
                  <c:v>97.640709349816106</c:v>
                </c:pt>
                <c:pt idx="3" formatCode="0.00;[Red]0.00">
                  <c:v>100.74471580330741</c:v>
                </c:pt>
                <c:pt idx="4" formatCode="0.00;[Red]0.00">
                  <c:v>102.26152666739678</c:v>
                </c:pt>
                <c:pt idx="5" formatCode="0.00;[Red]0.00">
                  <c:v>105.87665711286398</c:v>
                </c:pt>
                <c:pt idx="6" formatCode="0.00;[Red]0.00">
                  <c:v>109.5946267205526</c:v>
                </c:pt>
                <c:pt idx="7" formatCode="0.00;[Red]0.00">
                  <c:v>106.64461189568637</c:v>
                </c:pt>
                <c:pt idx="8" formatCode="0.00;[Red]0.00">
                  <c:v>106.75065643439261</c:v>
                </c:pt>
                <c:pt idx="9" formatCode="0.00;[Red]0.00">
                  <c:v>99.892887002465457</c:v>
                </c:pt>
                <c:pt idx="10" formatCode="0.00;[Red]0.00">
                  <c:v>100.58858725702578</c:v>
                </c:pt>
                <c:pt idx="11" formatCode="0.00;[Red]0.00">
                  <c:v>101.91694869527821</c:v>
                </c:pt>
                <c:pt idx="12" formatCode="0.00;[Red]0.00">
                  <c:v>100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C13-6D4B-B54A-7723345D9F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2373888"/>
        <c:axId val="222571376"/>
      </c:lineChart>
      <c:dateAx>
        <c:axId val="22237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1380000" spcFirstLastPara="1" vertOverflow="ellipsis" wrap="square" anchor="b" anchorCtr="0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571376"/>
        <c:crosses val="autoZero"/>
        <c:auto val="0"/>
        <c:lblOffset val="100"/>
        <c:baseTimeUnit val="days"/>
      </c:dateAx>
      <c:valAx>
        <c:axId val="222571376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22237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</c:chart>
  <c:spPr>
    <a:noFill/>
    <a:ln w="0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3181128091728057"/>
          <c:y val="0.10954105778170314"/>
          <c:w val="0.40841495003079376"/>
          <c:h val="0.77046427602794154"/>
        </c:manualLayout>
      </c:layout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Sales Breakdown by division</c:v>
                </c:pt>
              </c:strCache>
            </c:strRef>
          </c:tx>
          <c:spPr>
            <a:solidFill>
              <a:srgbClr val="FFD9D9"/>
            </a:solidFill>
          </c:spPr>
          <c:dPt>
            <c:idx val="0"/>
            <c:bubble3D val="0"/>
            <c:spPr>
              <a:solidFill>
                <a:srgbClr val="FF3B3B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593-3544-8CC8-EB9E760AFCFC}"/>
              </c:ext>
            </c:extLst>
          </c:dPt>
          <c:dPt>
            <c:idx val="1"/>
            <c:bubble3D val="0"/>
            <c:spPr>
              <a:solidFill>
                <a:srgbClr val="FF717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593-3544-8CC8-EB9E760AFCFC}"/>
              </c:ext>
            </c:extLst>
          </c:dPt>
          <c:dPt>
            <c:idx val="2"/>
            <c:bubble3D val="0"/>
            <c:spPr>
              <a:solidFill>
                <a:srgbClr val="FFA7A7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593-3544-8CC8-EB9E760AFCFC}"/>
              </c:ext>
            </c:extLst>
          </c:dPt>
          <c:dPt>
            <c:idx val="3"/>
            <c:bubble3D val="0"/>
            <c:spPr>
              <a:solidFill>
                <a:srgbClr val="FAD9D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593-3544-8CC8-EB9E760AFCFC}"/>
              </c:ext>
            </c:extLst>
          </c:dPt>
          <c:dLbls>
            <c:dLbl>
              <c:idx val="0"/>
              <c:layout>
                <c:manualLayout>
                  <c:x val="0.10488920007346805"/>
                  <c:y val="-1.597585423647367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lt"/>
                      <a:ea typeface="Baskerville" panose="02020502070401020303" pitchFamily="18" charset="0"/>
                      <a:cs typeface="+mn-cs"/>
                    </a:defRPr>
                  </a:pPr>
                  <a:endParaRPr lang="fr-F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9847541470618327"/>
                      <c:h val="0.2141296996162021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8593-3544-8CC8-EB9E760AFCFC}"/>
                </c:ext>
              </c:extLst>
            </c:dLbl>
            <c:dLbl>
              <c:idx val="1"/>
              <c:layout>
                <c:manualLayout>
                  <c:x val="0.16124769950088558"/>
                  <c:y val="5.24230255248864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000" b="1" i="0" u="none" strike="noStrike" kern="1200" baseline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+mn-lt"/>
                      <a:ea typeface="Baskerville" panose="02020502070401020303" pitchFamily="18" charset="0"/>
                      <a:cs typeface="+mn-cs"/>
                    </a:defRPr>
                  </a:pPr>
                  <a:endParaRPr lang="fr-FR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5586702776130771"/>
                      <c:h val="0.2865804082354899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8593-3544-8CC8-EB9E760AFCFC}"/>
                </c:ext>
              </c:extLst>
            </c:dLbl>
            <c:dLbl>
              <c:idx val="2"/>
              <c:layout>
                <c:manualLayout>
                  <c:x val="-0.13776491949948041"/>
                  <c:y val="5.325284745491214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593-3544-8CC8-EB9E760AFCFC}"/>
                </c:ext>
              </c:extLst>
            </c:dLbl>
            <c:dLbl>
              <c:idx val="3"/>
              <c:layout>
                <c:manualLayout>
                  <c:x val="-8.355384774430491E-2"/>
                  <c:y val="-8.627439590420771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8593-3544-8CC8-EB9E760AFC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+mn-lt"/>
                    <a:ea typeface="Baskerville" panose="02020502070401020303" pitchFamily="18" charset="0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Feuil1!$A$2:$A$5</c:f>
              <c:strCache>
                <c:ptCount val="4"/>
                <c:pt idx="0">
                  <c:v>Luxury</c:v>
                </c:pt>
                <c:pt idx="1">
                  <c:v>Professional </c:v>
                </c:pt>
                <c:pt idx="2">
                  <c:v>Consumer </c:v>
                </c:pt>
                <c:pt idx="3">
                  <c:v>Active</c:v>
                </c:pt>
              </c:strCache>
            </c:strRef>
          </c:cat>
          <c:val>
            <c:numRef>
              <c:f>Feuil1!$B$2:$B$5</c:f>
              <c:numCache>
                <c:formatCode>0%</c:formatCode>
                <c:ptCount val="4"/>
                <c:pt idx="0">
                  <c:v>0.38</c:v>
                </c:pt>
                <c:pt idx="1">
                  <c:v>0.11</c:v>
                </c:pt>
                <c:pt idx="2">
                  <c:v>0.38</c:v>
                </c:pt>
                <c:pt idx="3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593-3544-8CC8-EB9E760AFCF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3.3000703074596439E-2"/>
          <c:w val="0.89347535517579646"/>
          <c:h val="0.792329805091685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rgbClr val="FBC9C9"/>
            </a:solidFill>
            <a:ln>
              <a:noFill/>
            </a:ln>
            <a:effectLst/>
          </c:spPr>
          <c:invertIfNegative val="0"/>
          <c:dLbls>
            <c:numFmt formatCode="#,##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FY18A</c:v>
                </c:pt>
                <c:pt idx="1">
                  <c:v>FY19A</c:v>
                </c:pt>
                <c:pt idx="2">
                  <c:v>FY20A</c:v>
                </c:pt>
                <c:pt idx="3">
                  <c:v>FY21A</c:v>
                </c:pt>
                <c:pt idx="4">
                  <c:v>FY22A</c:v>
                </c:pt>
                <c:pt idx="5">
                  <c:v>FY23A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26938</c:v>
                </c:pt>
                <c:pt idx="1">
                  <c:v>29874</c:v>
                </c:pt>
                <c:pt idx="2">
                  <c:v>27992</c:v>
                </c:pt>
                <c:pt idx="3">
                  <c:v>32288</c:v>
                </c:pt>
                <c:pt idx="4">
                  <c:v>38034</c:v>
                </c:pt>
                <c:pt idx="5">
                  <c:v>41795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240-5247-98DA-9DD572612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25723104"/>
        <c:axId val="177059625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EBITDA margin</c:v>
                </c:pt>
              </c:strCache>
            </c:strRef>
          </c:tx>
          <c:spPr>
            <a:ln w="28575" cap="rnd">
              <a:solidFill>
                <a:srgbClr val="FF0E0E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FF0E0E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Arial" panose="020B0604020202020204" pitchFamily="34" charset="0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FY18A</c:v>
                </c:pt>
                <c:pt idx="1">
                  <c:v>FY19A</c:v>
                </c:pt>
                <c:pt idx="2">
                  <c:v>FY20A</c:v>
                </c:pt>
                <c:pt idx="3">
                  <c:v>FY21A</c:v>
                </c:pt>
                <c:pt idx="4">
                  <c:v>FY22A</c:v>
                </c:pt>
                <c:pt idx="5">
                  <c:v>FY23A</c:v>
                </c:pt>
              </c:strCache>
            </c:strRef>
          </c:cat>
          <c:val>
            <c:numRef>
              <c:f>Sheet1!$C$2:$C$7</c:f>
              <c:numCache>
                <c:formatCode>0.0%</c:formatCode>
                <c:ptCount val="6"/>
                <c:pt idx="0">
                  <c:v>0.22388447546217238</c:v>
                </c:pt>
                <c:pt idx="1">
                  <c:v>0.25125527214300059</c:v>
                </c:pt>
                <c:pt idx="2">
                  <c:v>0.25835953129465561</c:v>
                </c:pt>
                <c:pt idx="3">
                  <c:v>0.24594276511397423</c:v>
                </c:pt>
                <c:pt idx="4">
                  <c:v>0.24604301414523846</c:v>
                </c:pt>
                <c:pt idx="5">
                  <c:v>0.24928819236750807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240-5247-98DA-9DD5726128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8356592"/>
        <c:axId val="1356447264"/>
      </c:lineChart>
      <c:catAx>
        <c:axId val="1525723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fr-FR"/>
          </a:p>
        </c:txPr>
        <c:crossAx val="1770596256"/>
        <c:crosses val="autoZero"/>
        <c:auto val="1"/>
        <c:lblAlgn val="ctr"/>
        <c:lblOffset val="100"/>
        <c:noMultiLvlLbl val="0"/>
      </c:catAx>
      <c:valAx>
        <c:axId val="1770596256"/>
        <c:scaling>
          <c:orientation val="minMax"/>
          <c:max val="15000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fr-FR"/>
          </a:p>
        </c:txPr>
        <c:crossAx val="1525723104"/>
        <c:crosses val="autoZero"/>
        <c:crossBetween val="between"/>
      </c:valAx>
      <c:valAx>
        <c:axId val="1356447264"/>
        <c:scaling>
          <c:orientation val="minMax"/>
          <c:min val="0.15000000000000002"/>
        </c:scaling>
        <c:delete val="0"/>
        <c:axPos val="r"/>
        <c:numFmt formatCode="0.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noFill/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fr-FR"/>
          </a:p>
        </c:txPr>
        <c:crossAx val="1408356592"/>
        <c:crosses val="max"/>
        <c:crossBetween val="between"/>
      </c:valAx>
      <c:catAx>
        <c:axId val="140835659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35644726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482970004733033"/>
          <c:y val="0.88709267889239396"/>
          <c:w val="0.36908288228497088"/>
          <c:h val="7.51922318794958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9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2D7656-76BB-3340-B61C-ECB843FB6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137D09D-1BDD-8F42-8045-0D8623625E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CA"/>
              <a:t>Modifier le style des sous-titres du masque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C41D47-E5DD-0642-842D-6DA2D3A1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4C8B9A-0D85-AD47-B41A-D52CB294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0C0BE6-AD97-6B4A-84E1-5438DC53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9662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A3D7CF-77E7-8043-B351-ECEB7F3EB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497F3D-240E-8D42-AF9D-E43486C47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CA65371-4E36-174C-92ED-6A5200036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A80028-5F79-C54B-9929-939F041F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8A894A-1689-4340-9897-903E39055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000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2FA7B79-74B8-5149-B2A7-05350D6DC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8AEA02C-DFE5-CA46-8F9E-98F62F7D3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7B8187-C98A-324E-9E33-05D42BBFC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BD751F-19E3-DA4E-AED3-C2831F9D6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1B440F-2431-8B47-B3E4-DAFE862E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42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142BBE-B2C3-1D49-BE82-EA55D707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0F7252E-F937-9240-B366-5C6160AF74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2EC474-BBB1-094A-A5D6-FDF6B4BF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76C555-84E9-A749-AA13-5C7604B7D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EEB7751-E7A7-684C-B099-67FE59102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1903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55C55-000D-1F44-9CD7-2704D9D4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7F9190-499C-C448-89D6-8AFD84D0D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203E55-6039-7749-B659-2AEDD59AD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6AA2E8-9C52-D647-8E3D-F7EBF8AD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48C47F-D902-0448-AC13-255107991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526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4CB0DC-4A50-B149-9A91-306B3B55C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0D9EF4-12EC-B240-A11F-924380BA9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FBF300-4B35-BB4A-B2F3-C2156DFDA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5FD1E0-5F9D-AA42-A6E3-164227C86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2C0D4ED-4630-C440-AC73-534A7A5D5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CCFC17-182C-3D4B-B37A-12551291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133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07484-5265-454B-90E0-2B27ABFD8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89BC6C4-8E80-204D-8E97-D34C71D2B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F25987-BA24-C149-84FA-752F4328B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EFBC8A1-5335-C244-B845-1905304261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D380588-EF05-1945-B38C-5EC4F87F5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D5E4838-3A6B-9A44-8FE3-CF44531E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C56DAA-462B-9741-A5A0-E896B5729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AF9C484-3B5C-7F44-84EE-B0E58C68B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9359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93E65A-DC71-1241-B845-0393EE60A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E87829D-5017-E148-9789-6B55D8A9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8357016-8940-9943-8E58-D16F438C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61935B-FD7A-7B4E-88A5-CFC4C8FF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6763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298D6C8-C02E-D240-8959-D42768ECB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70266F-B7E7-404F-A82F-D1853BE7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F90322F-A749-F340-B74C-EB97BAD2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248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46AABC-BCE8-8D48-9759-96840443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5AACFAB-3B17-2A41-A9F7-12D5D5665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5349AE-A3B7-3B4F-A23F-E04D804C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7633B3B-4600-6B4C-9256-7FD93E4E5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D1AE9E7-4EF4-6341-8136-EB31B2B59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0611D3-DE57-AF4F-8185-DB1D9C0CA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5199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A14975-BAD5-6243-AD60-BA6D4D58E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281D7F3-F543-F142-8FE1-29934D427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5CEB3A-C2A3-6742-946F-21E7EF4113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CA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D197F7-86D5-794D-8611-0365BFB8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0ED6439-5DD6-B842-9FD4-5866B480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6236599-34D8-1840-915D-402DB8C9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567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3CCCC57-34B5-694A-8E9A-D9AD8261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CA"/>
              <a:t>Modifier le style du titre</a:t>
            </a:r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1CC406-BD41-B84E-91B9-7F0211C0B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CA"/>
              <a:t>Cliquez pour modifier les styles du texte du masque</a:t>
            </a:r>
          </a:p>
          <a:p>
            <a:pPr lvl="1"/>
            <a:r>
              <a:rPr lang="fr-CA"/>
              <a:t>Deuxième niveau</a:t>
            </a:r>
          </a:p>
          <a:p>
            <a:pPr lvl="2"/>
            <a:r>
              <a:rPr lang="fr-CA"/>
              <a:t>Troisième niveau</a:t>
            </a:r>
          </a:p>
          <a:p>
            <a:pPr lvl="3"/>
            <a:r>
              <a:rPr lang="fr-CA"/>
              <a:t>Quatrième niveau</a:t>
            </a:r>
          </a:p>
          <a:p>
            <a:pPr lvl="4"/>
            <a:r>
              <a:rPr lang="fr-CA"/>
              <a:t>Cinquième niveau</a:t>
            </a:r>
            <a:endParaRPr lang="fr-FR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F29FD9-C37C-3048-84B0-1F0C4C4E4A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6D7D6-BB48-6B48-9E2C-E7D5B7F34BA7}" type="datetimeFigureOut">
              <a:rPr lang="fr-FR" smtClean="0"/>
              <a:t>18/09/2024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7EB4EC-1774-4B4B-83E1-EEDE1BF76F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6A7E3A-2A84-B941-9C04-6F22500A9F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F6B13-3668-0D42-99EF-547ADB4C60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0403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jp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7">
            <a:extLst>
              <a:ext uri="{FF2B5EF4-FFF2-40B4-BE49-F238E27FC236}">
                <a16:creationId xmlns:a16="http://schemas.microsoft.com/office/drawing/2014/main" id="{7263D550-8F6A-624E-A2EF-40D2E519F5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5347854" cy="6858000"/>
          </a:xfrm>
          <a:prstGeom prst="rect">
            <a:avLst/>
          </a:prstGeom>
        </p:spPr>
      </p:pic>
      <p:sp>
        <p:nvSpPr>
          <p:cNvPr id="6" name="object 9">
            <a:extLst>
              <a:ext uri="{FF2B5EF4-FFF2-40B4-BE49-F238E27FC236}">
                <a16:creationId xmlns:a16="http://schemas.microsoft.com/office/drawing/2014/main" id="{B9905D72-67E2-7C40-A137-8004D086AE51}"/>
              </a:ext>
            </a:extLst>
          </p:cNvPr>
          <p:cNvSpPr txBox="1">
            <a:spLocks/>
          </p:cNvSpPr>
          <p:nvPr/>
        </p:nvSpPr>
        <p:spPr>
          <a:xfrm>
            <a:off x="5824084" y="2876742"/>
            <a:ext cx="5706010" cy="1104516"/>
          </a:xfrm>
          <a:prstGeom prst="rect">
            <a:avLst/>
          </a:prstGeom>
        </p:spPr>
        <p:txBody>
          <a:bodyPr vert="horz" wrap="square" lIns="0" tIns="18666" rIns="0" bIns="0" rtlCol="0">
            <a:spAutoFit/>
          </a:bodyPr>
          <a:lstStyle>
            <a:lvl1pPr>
              <a:defRPr sz="2939" b="0" i="0">
                <a:solidFill>
                  <a:srgbClr val="4F4946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55991" marR="0" lvl="0" indent="0" defTabSz="914400" eaLnBrk="1" fontAlgn="auto" latinLnBrk="0" hangingPunct="1">
              <a:lnSpc>
                <a:spcPct val="100000"/>
              </a:lnSpc>
              <a:spcBef>
                <a:spcPts val="1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528" b="1" i="0" u="none" strike="noStrike" kern="0" cap="none" spc="-8" normalizeH="0" baseline="0" noProof="0">
                <a:ln>
                  <a:noFill/>
                </a:ln>
                <a:solidFill>
                  <a:srgbClr val="4F4946"/>
                </a:solidFill>
                <a:effectLst/>
                <a:uLnTx/>
                <a:uFillTx/>
                <a:latin typeface="Arial MT"/>
                <a:ea typeface="+mj-ea"/>
              </a:rPr>
              <a:t>L’Oréal </a:t>
            </a:r>
            <a:br>
              <a:rPr kumimoji="0" lang="fr-FR" sz="3528" b="0" i="0" u="none" strike="noStrike" kern="0" cap="none" spc="-8" normalizeH="0" baseline="0" noProof="0">
                <a:ln>
                  <a:noFill/>
                </a:ln>
                <a:solidFill>
                  <a:srgbClr val="4F4946"/>
                </a:solidFill>
                <a:effectLst/>
                <a:uLnTx/>
                <a:uFillTx/>
                <a:latin typeface="Arial MT"/>
                <a:ea typeface="+mj-ea"/>
              </a:rPr>
            </a:br>
            <a:r>
              <a:rPr kumimoji="0" lang="fr-FR" sz="3528" b="0" i="1" u="none" strike="noStrike" kern="0" cap="none" spc="-8" normalizeH="0" baseline="0" noProof="0">
                <a:ln>
                  <a:noFill/>
                </a:ln>
                <a:solidFill>
                  <a:srgbClr val="4F4946"/>
                </a:solidFill>
                <a:effectLst/>
                <a:uLnTx/>
                <a:uFillTx/>
                <a:latin typeface="Arial MT"/>
                <a:ea typeface="+mj-ea"/>
              </a:rPr>
              <a:t>Discussion Materials</a:t>
            </a:r>
            <a:endParaRPr kumimoji="0" lang="fr-FR" sz="3528" b="0" i="1" u="none" strike="noStrike" kern="0" cap="none" spc="0" normalizeH="0" baseline="0" noProof="0" dirty="0">
              <a:ln>
                <a:noFill/>
              </a:ln>
              <a:solidFill>
                <a:srgbClr val="4F4946"/>
              </a:solidFill>
              <a:effectLst/>
              <a:uLnTx/>
              <a:uFillTx/>
              <a:latin typeface="Arial MT"/>
              <a:ea typeface="+mj-ea"/>
            </a:endParaRPr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2AB8C88E-842F-D545-8560-C977B319491F}"/>
              </a:ext>
            </a:extLst>
          </p:cNvPr>
          <p:cNvSpPr txBox="1"/>
          <p:nvPr/>
        </p:nvSpPr>
        <p:spPr>
          <a:xfrm>
            <a:off x="5824084" y="4092832"/>
            <a:ext cx="5976660" cy="1220139"/>
          </a:xfrm>
          <a:prstGeom prst="rect">
            <a:avLst/>
          </a:prstGeom>
        </p:spPr>
        <p:txBody>
          <a:bodyPr vert="horz" wrap="square" lIns="0" tIns="18666" rIns="0" bIns="0" rtlCol="0">
            <a:spAutoFit/>
          </a:bodyPr>
          <a:lstStyle/>
          <a:p>
            <a:pPr marL="18664">
              <a:spcBef>
                <a:spcPts val="147"/>
              </a:spcBef>
            </a:pPr>
            <a:r>
              <a:rPr lang="en-US" sz="2000" spc="-8" dirty="0">
                <a:latin typeface="Arial MT"/>
                <a:cs typeface="Arial MT"/>
              </a:rPr>
              <a:t>19 September 2024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454" dirty="0">
              <a:latin typeface="Arial MT"/>
              <a:cs typeface="Arial MT"/>
            </a:endParaRPr>
          </a:p>
          <a:p>
            <a:pPr marL="18664"/>
            <a:endParaRPr sz="2352" dirty="0">
              <a:latin typeface="Arial MT"/>
              <a:cs typeface="Arial MT"/>
            </a:endParaRPr>
          </a:p>
        </p:txBody>
      </p:sp>
      <p:pic>
        <p:nvPicPr>
          <p:cNvPr id="8" name="Picture 2" descr="Societe Generale Logo, symbol, meaning, history, PNG, brand">
            <a:extLst>
              <a:ext uri="{FF2B5EF4-FFF2-40B4-BE49-F238E27FC236}">
                <a16:creationId xmlns:a16="http://schemas.microsoft.com/office/drawing/2014/main" id="{4ED1E0ED-63C2-5C46-A77E-56EFF429D4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5325" b="36666"/>
          <a:stretch>
            <a:fillRect/>
          </a:stretch>
        </p:blipFill>
        <p:spPr>
          <a:xfrm>
            <a:off x="5824084" y="6332940"/>
            <a:ext cx="2457620" cy="387192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1AFCBC40-8DDC-0348-867E-AC9FE0659548}"/>
              </a:ext>
            </a:extLst>
          </p:cNvPr>
          <p:cNvSpPr/>
          <p:nvPr/>
        </p:nvSpPr>
        <p:spPr>
          <a:xfrm>
            <a:off x="5824084" y="4464177"/>
            <a:ext cx="3398035" cy="54131"/>
          </a:xfrm>
          <a:custGeom>
            <a:avLst/>
            <a:gdLst/>
            <a:ahLst/>
            <a:cxnLst/>
            <a:rect l="l" t="t" r="r" b="b"/>
            <a:pathLst>
              <a:path w="2312035" h="36830">
                <a:moveTo>
                  <a:pt x="2311908" y="0"/>
                </a:moveTo>
                <a:lnTo>
                  <a:pt x="0" y="0"/>
                </a:lnTo>
                <a:lnTo>
                  <a:pt x="0" y="36575"/>
                </a:lnTo>
                <a:lnTo>
                  <a:pt x="2311908" y="36575"/>
                </a:lnTo>
                <a:lnTo>
                  <a:pt x="2311908" y="0"/>
                </a:lnTo>
                <a:close/>
              </a:path>
            </a:pathLst>
          </a:custGeom>
          <a:solidFill>
            <a:srgbClr val="C8003E"/>
          </a:solidFill>
        </p:spPr>
        <p:txBody>
          <a:bodyPr wrap="square" lIns="0" tIns="0" rIns="0" bIns="0" rtlCol="0"/>
          <a:lstStyle/>
          <a:p>
            <a:endParaRPr sz="2645"/>
          </a:p>
        </p:txBody>
      </p:sp>
    </p:spTree>
    <p:extLst>
      <p:ext uri="{BB962C8B-B14F-4D97-AF65-F5344CB8AC3E}">
        <p14:creationId xmlns:p14="http://schemas.microsoft.com/office/powerpoint/2010/main" val="102258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1">
            <a:extLst>
              <a:ext uri="{FF2B5EF4-FFF2-40B4-BE49-F238E27FC236}">
                <a16:creationId xmlns:a16="http://schemas.microsoft.com/office/drawing/2014/main" id="{107EE951-48BE-2249-9256-C8EA0151B60B}"/>
              </a:ext>
            </a:extLst>
          </p:cNvPr>
          <p:cNvSpPr txBox="1">
            <a:spLocks/>
          </p:cNvSpPr>
          <p:nvPr/>
        </p:nvSpPr>
        <p:spPr>
          <a:xfrm>
            <a:off x="0" y="153876"/>
            <a:ext cx="11963768" cy="681509"/>
          </a:xfrm>
          <a:prstGeom prst="rect">
            <a:avLst/>
          </a:prstGeom>
        </p:spPr>
        <p:txBody>
          <a:bodyPr vert="horz" wrap="square" lIns="0" tIns="19598" rIns="0" bIns="0" rtlCol="0">
            <a:spAutoFit/>
          </a:bodyPr>
          <a:lstStyle>
            <a:lvl1pPr>
              <a:defRPr sz="2939" b="0" i="0">
                <a:solidFill>
                  <a:srgbClr val="4F4946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8664" marR="0" lvl="0" indent="0" algn="r" defTabSz="914400" rtl="1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L’Oréal, </a:t>
            </a:r>
            <a:r>
              <a:rPr kumimoji="0" lang="en-US" sz="2900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No.1 Beauty Group worldwide</a:t>
            </a:r>
            <a:br>
              <a:rPr kumimoji="0" lang="en-US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</a:br>
            <a:r>
              <a:rPr kumimoji="0" lang="en-US" sz="1400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L'Oréal is the global leader in beauty, seamlessly blending innovation and sustainability to create products for every consumer</a:t>
            </a:r>
            <a:endParaRPr kumimoji="0" lang="en-US" sz="1600" b="0" i="0" u="none" strike="noStrike" kern="0" cap="none" spc="-8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bject 22">
            <a:extLst>
              <a:ext uri="{FF2B5EF4-FFF2-40B4-BE49-F238E27FC236}">
                <a16:creationId xmlns:a16="http://schemas.microsoft.com/office/drawing/2014/main" id="{A0D01239-1A25-444A-9987-E21AD7682A6B}"/>
              </a:ext>
            </a:extLst>
          </p:cNvPr>
          <p:cNvSpPr txBox="1"/>
          <p:nvPr/>
        </p:nvSpPr>
        <p:spPr>
          <a:xfrm>
            <a:off x="0" y="1108462"/>
            <a:ext cx="5612988" cy="269537"/>
          </a:xfrm>
          <a:prstGeom prst="rect">
            <a:avLst/>
          </a:prstGeom>
          <a:solidFill>
            <a:srgbClr val="474D84"/>
          </a:solidFill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 b="1" i="0" u="none" strike="noStrike" kern="0" cap="none" spc="0" baseline="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764" dirty="0"/>
              <a:t>Company’s Description</a:t>
            </a:r>
          </a:p>
        </p:txBody>
      </p:sp>
      <p:grpSp>
        <p:nvGrpSpPr>
          <p:cNvPr id="10" name="Group 110">
            <a:extLst>
              <a:ext uri="{FF2B5EF4-FFF2-40B4-BE49-F238E27FC236}">
                <a16:creationId xmlns:a16="http://schemas.microsoft.com/office/drawing/2014/main" id="{EC1F0B8E-0DCA-0D41-B9DC-E5CB98B22028}"/>
              </a:ext>
            </a:extLst>
          </p:cNvPr>
          <p:cNvGrpSpPr/>
          <p:nvPr/>
        </p:nvGrpSpPr>
        <p:grpSpPr>
          <a:xfrm>
            <a:off x="6228654" y="1109172"/>
            <a:ext cx="5735115" cy="3049316"/>
            <a:chOff x="4855206" y="956653"/>
            <a:chExt cx="4018589" cy="2646570"/>
          </a:xfrm>
        </p:grpSpPr>
        <p:sp>
          <p:nvSpPr>
            <p:cNvPr id="11" name="object 22">
              <a:extLst>
                <a:ext uri="{FF2B5EF4-FFF2-40B4-BE49-F238E27FC236}">
                  <a16:creationId xmlns:a16="http://schemas.microsoft.com/office/drawing/2014/main" id="{EC222F57-8C61-0F4F-BDF0-A21C687F848B}"/>
                </a:ext>
              </a:extLst>
            </p:cNvPr>
            <p:cNvSpPr txBox="1"/>
            <p:nvPr/>
          </p:nvSpPr>
          <p:spPr>
            <a:xfrm>
              <a:off x="4940780" y="3346677"/>
              <a:ext cx="3933014" cy="256546"/>
            </a:xfrm>
            <a:prstGeom prst="rect">
              <a:avLst/>
            </a:prstGeom>
            <a:solidFill>
              <a:srgbClr val="474D84"/>
            </a:solidFill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200" b="1" i="0" u="none" strike="noStrike" kern="0" cap="none" spc="0" baseline="0">
                  <a:solidFill>
                    <a:schemeClr val="bg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764" dirty="0"/>
                <a:t>Geographical Footprint </a:t>
              </a:r>
            </a:p>
          </p:txBody>
        </p:sp>
        <p:sp>
          <p:nvSpPr>
            <p:cNvPr id="12" name="object 21">
              <a:extLst>
                <a:ext uri="{FF2B5EF4-FFF2-40B4-BE49-F238E27FC236}">
                  <a16:creationId xmlns:a16="http://schemas.microsoft.com/office/drawing/2014/main" id="{61336916-7E52-3F4D-A99C-72A9B10074E7}"/>
                </a:ext>
              </a:extLst>
            </p:cNvPr>
            <p:cNvSpPr txBox="1"/>
            <p:nvPr/>
          </p:nvSpPr>
          <p:spPr>
            <a:xfrm>
              <a:off x="4940780" y="956653"/>
              <a:ext cx="3933015" cy="237020"/>
            </a:xfrm>
            <a:prstGeom prst="rect">
              <a:avLst/>
            </a:prstGeom>
            <a:solidFill>
              <a:srgbClr val="474D84"/>
            </a:solidFill>
          </p:spPr>
          <p:txBody>
            <a:bodyPr vert="horz" wrap="square" lIns="0" tIns="0" rIns="0" bIns="0" rtlCol="0" anchor="ctr">
              <a:noAutofit/>
            </a:bodyPr>
            <a:lstStyle>
              <a:defPPr>
                <a:defRPr lang="en-US"/>
              </a:defPPr>
              <a:lvl1pPr algn="ctr">
                <a:defRPr sz="1200" b="1" i="0" u="none" strike="noStrike" kern="0" cap="none" spc="0" baseline="0">
                  <a:solidFill>
                    <a:schemeClr val="bg1"/>
                  </a:solidFill>
                  <a:uFillTx/>
                  <a:latin typeface="Arial" panose="020B0604020202020204" pitchFamily="34" charset="0"/>
                  <a:cs typeface="Arial" panose="020B0604020202020204" pitchFamily="34" charset="0"/>
                </a:defRPr>
              </a:lvl1pPr>
            </a:lstStyle>
            <a:p>
              <a:r>
                <a:rPr lang="en-US" sz="1764" dirty="0"/>
                <a:t>Business Overview</a:t>
              </a: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9EA00971-618F-A34B-B497-F4BAC8856343}"/>
                </a:ext>
              </a:extLst>
            </p:cNvPr>
            <p:cNvSpPr/>
            <p:nvPr/>
          </p:nvSpPr>
          <p:spPr>
            <a:xfrm>
              <a:off x="4974655" y="1875014"/>
              <a:ext cx="1737360" cy="275183"/>
            </a:xfrm>
            <a:prstGeom prst="rect">
              <a:avLst/>
            </a:prstGeom>
            <a:solidFill>
              <a:srgbClr val="BED1F0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134391" tIns="67194" rIns="134391" bIns="67194" anchor="ctr" anchorCtr="1" compatLnSpc="1">
              <a:noAutofit/>
            </a:bodyPr>
            <a:lstStyle/>
            <a:p>
              <a:pPr algn="r" rtl="1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323" b="1" i="1" dirty="0">
                  <a:latin typeface="Arial" panose="020B0604020202020204" pitchFamily="34" charset="0"/>
                  <a:cs typeface="Arial" panose="020B0604020202020204" pitchFamily="34" charset="0"/>
                </a:rPr>
                <a:t>L'Oréal Luxe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8221424E-F383-844A-8DAE-5A05E3BD64EB}"/>
                </a:ext>
              </a:extLst>
            </p:cNvPr>
            <p:cNvSpPr/>
            <p:nvPr/>
          </p:nvSpPr>
          <p:spPr>
            <a:xfrm>
              <a:off x="4940780" y="2563669"/>
              <a:ext cx="1737360" cy="275183"/>
            </a:xfrm>
            <a:prstGeom prst="rect">
              <a:avLst/>
            </a:prstGeom>
            <a:solidFill>
              <a:srgbClr val="BED1F0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134391" tIns="67194" rIns="134391" bIns="67194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323" b="1" i="1" dirty="0">
                  <a:latin typeface="Arial" panose="020B0604020202020204" pitchFamily="34" charset="0"/>
                  <a:cs typeface="Arial" panose="020B0604020202020204" pitchFamily="34" charset="0"/>
                </a:rPr>
                <a:t>Consumer Products</a:t>
              </a:r>
            </a:p>
          </p:txBody>
        </p:sp>
        <p:sp>
          <p:nvSpPr>
            <p:cNvPr id="15" name="Rectangle 4">
              <a:extLst>
                <a:ext uri="{FF2B5EF4-FFF2-40B4-BE49-F238E27FC236}">
                  <a16:creationId xmlns:a16="http://schemas.microsoft.com/office/drawing/2014/main" id="{B2761E0C-EB7D-AD4A-A73C-18214C0C2ADF}"/>
                </a:ext>
              </a:extLst>
            </p:cNvPr>
            <p:cNvSpPr/>
            <p:nvPr/>
          </p:nvSpPr>
          <p:spPr>
            <a:xfrm>
              <a:off x="7081942" y="1873510"/>
              <a:ext cx="1737360" cy="275183"/>
            </a:xfrm>
            <a:prstGeom prst="rect">
              <a:avLst/>
            </a:prstGeom>
            <a:solidFill>
              <a:srgbClr val="BED1F0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134391" tIns="67194" rIns="134391" bIns="67194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32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323" b="1" i="1" dirty="0">
                  <a:latin typeface="Arial" panose="020B0604020202020204" pitchFamily="34" charset="0"/>
                  <a:cs typeface="Arial" panose="020B0604020202020204" pitchFamily="34" charset="0"/>
                </a:rPr>
                <a:t>Professional Products </a:t>
              </a:r>
            </a:p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323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CADAB4CB-94DC-2B48-878E-2EF1C98AEC69}"/>
                </a:ext>
              </a:extLst>
            </p:cNvPr>
            <p:cNvSpPr/>
            <p:nvPr/>
          </p:nvSpPr>
          <p:spPr>
            <a:xfrm>
              <a:off x="7081941" y="2539904"/>
              <a:ext cx="1737360" cy="275183"/>
            </a:xfrm>
            <a:prstGeom prst="rect">
              <a:avLst/>
            </a:prstGeom>
            <a:solidFill>
              <a:srgbClr val="BED1F0">
                <a:alpha val="80000"/>
              </a:srgbClr>
            </a:solidFill>
            <a:ln cap="flat">
              <a:noFill/>
              <a:prstDash val="solid"/>
            </a:ln>
          </p:spPr>
          <p:txBody>
            <a:bodyPr vert="horz" wrap="square" lIns="134391" tIns="67194" rIns="134391" bIns="67194" anchor="ctr" anchorCtr="1" compatLnSpc="1">
              <a:noAutofit/>
            </a:bodyPr>
            <a:lstStyle/>
            <a:p>
              <a:pPr algn="ctr"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323" b="1" i="1" dirty="0">
                  <a:latin typeface="Arial" panose="020B0604020202020204" pitchFamily="34" charset="0"/>
                  <a:cs typeface="Arial" panose="020B0604020202020204" pitchFamily="34" charset="0"/>
                </a:rPr>
                <a:t>Active Cosmetics</a:t>
              </a:r>
            </a:p>
          </p:txBody>
        </p:sp>
        <p:sp>
          <p:nvSpPr>
            <p:cNvPr id="17" name="TextBox 7">
              <a:extLst>
                <a:ext uri="{FF2B5EF4-FFF2-40B4-BE49-F238E27FC236}">
                  <a16:creationId xmlns:a16="http://schemas.microsoft.com/office/drawing/2014/main" id="{8C9DEEB8-4905-4949-943E-C480E2475008}"/>
                </a:ext>
              </a:extLst>
            </p:cNvPr>
            <p:cNvSpPr txBox="1"/>
            <p:nvPr/>
          </p:nvSpPr>
          <p:spPr>
            <a:xfrm>
              <a:off x="4855206" y="1194564"/>
              <a:ext cx="4018589" cy="369333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34391" tIns="67194" rIns="134391" bIns="67194" anchor="t" anchorCtr="0" compatLnSpc="1">
              <a:spAutoFit/>
            </a:bodyPr>
            <a:lstStyle/>
            <a:p>
              <a:pPr marL="251963" indent="-251963" algn="just">
                <a:spcBef>
                  <a:spcPts val="881"/>
                </a:spcBef>
                <a:spcAft>
                  <a:spcPts val="441"/>
                </a:spcAft>
                <a:buSzPct val="100000"/>
                <a:buFont typeface="Wingdings" pitchFamily="2"/>
                <a:buChar char="§"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323" spc="-8" dirty="0">
                  <a:latin typeface="Arial" panose="020B0604020202020204" pitchFamily="34" charset="0"/>
                  <a:cs typeface="Arial" panose="020B0604020202020204" pitchFamily="34" charset="0"/>
                </a:rPr>
                <a:t>L'Oréal business is structured into </a:t>
              </a:r>
              <a:r>
                <a:rPr lang="en-US" sz="1323" b="1" spc="-8" dirty="0">
                  <a:latin typeface="Arial" panose="020B0604020202020204" pitchFamily="34" charset="0"/>
                  <a:cs typeface="Arial" panose="020B0604020202020204" pitchFamily="34" charset="0"/>
                </a:rPr>
                <a:t>four key divisions</a:t>
              </a:r>
              <a:r>
                <a:rPr lang="en-US" sz="1323" spc="-8" dirty="0">
                  <a:latin typeface="Arial" panose="020B0604020202020204" pitchFamily="34" charset="0"/>
                  <a:cs typeface="Arial" panose="020B0604020202020204" pitchFamily="34" charset="0"/>
                </a:rPr>
                <a:t> each </a:t>
              </a:r>
              <a:r>
                <a:rPr lang="en-US" sz="1323" b="1" spc="-8" dirty="0">
                  <a:latin typeface="Arial" panose="020B0604020202020204" pitchFamily="34" charset="0"/>
                  <a:cs typeface="Arial" panose="020B0604020202020204" pitchFamily="34" charset="0"/>
                </a:rPr>
                <a:t>focusing on different market segments </a:t>
              </a:r>
              <a:r>
                <a:rPr lang="en-US" sz="1323" spc="-8" dirty="0">
                  <a:latin typeface="Arial" panose="020B0604020202020204" pitchFamily="34" charset="0"/>
                  <a:cs typeface="Arial" panose="020B0604020202020204" pitchFamily="34" charset="0"/>
                </a:rPr>
                <a:t>to meet diverse beauty needs worldwide</a:t>
              </a:r>
              <a:endParaRPr lang="en-US" sz="1323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9" name="TextBox 7">
            <a:extLst>
              <a:ext uri="{FF2B5EF4-FFF2-40B4-BE49-F238E27FC236}">
                <a16:creationId xmlns:a16="http://schemas.microsoft.com/office/drawing/2014/main" id="{202E264D-0AA9-CD4F-ACCE-EEA559930F8D}"/>
              </a:ext>
            </a:extLst>
          </p:cNvPr>
          <p:cNvSpPr txBox="1"/>
          <p:nvPr/>
        </p:nvSpPr>
        <p:spPr>
          <a:xfrm>
            <a:off x="-70313" y="1412466"/>
            <a:ext cx="5765565" cy="168586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34391" tIns="67194" rIns="134391" bIns="67194" anchor="t" anchorCtr="0" compatLnSpc="1">
            <a:spAutoFit/>
          </a:bodyPr>
          <a:lstStyle/>
          <a:p>
            <a:pPr marL="251963" indent="-251963" algn="just">
              <a:spcBef>
                <a:spcPts val="441"/>
              </a:spcBef>
              <a:buSzPct val="100000"/>
              <a:buFont typeface="Wingdings" pitchFamily="2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76" spc="-8" dirty="0">
                <a:latin typeface="Arial" panose="020B0604020202020204" pitchFamily="34" charset="0"/>
                <a:cs typeface="Arial" panose="020B0604020202020204" pitchFamily="34" charset="0"/>
              </a:rPr>
              <a:t>L'Oréal was founded in 1909. The company is </a:t>
            </a:r>
            <a:r>
              <a:rPr lang="en-US" sz="1176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176" spc="-8" dirty="0">
                <a:latin typeface="Arial" panose="020B0604020202020204" pitchFamily="34" charset="0"/>
                <a:cs typeface="Arial" panose="020B0604020202020204" pitchFamily="34" charset="0"/>
              </a:rPr>
              <a:t>global </a:t>
            </a:r>
            <a:r>
              <a:rPr lang="en-US" sz="1176" spc="-15" dirty="0">
                <a:latin typeface="Arial" panose="020B0604020202020204" pitchFamily="34" charset="0"/>
                <a:cs typeface="Arial" panose="020B0604020202020204" pitchFamily="34" charset="0"/>
              </a:rPr>
              <a:t>leader </a:t>
            </a:r>
            <a:r>
              <a:rPr lang="en-US" sz="1176" spc="-8" dirty="0">
                <a:latin typeface="Arial" panose="020B0604020202020204" pitchFamily="34" charset="0"/>
                <a:cs typeface="Arial" panose="020B0604020202020204" pitchFamily="34" charset="0"/>
              </a:rPr>
              <a:t>in the beauty </a:t>
            </a:r>
            <a:r>
              <a:rPr lang="en-US" sz="117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76" spc="-23" dirty="0">
                <a:latin typeface="Arial" panose="020B0604020202020204" pitchFamily="34" charset="0"/>
                <a:cs typeface="Arial" panose="020B0604020202020204" pitchFamily="34" charset="0"/>
              </a:rPr>
              <a:t>industry, </a:t>
            </a:r>
            <a:r>
              <a:rPr lang="en-US" sz="1176" spc="-8" dirty="0">
                <a:latin typeface="Arial" panose="020B0604020202020204" pitchFamily="34" charset="0"/>
                <a:cs typeface="Arial" panose="020B0604020202020204" pitchFamily="34" charset="0"/>
              </a:rPr>
              <a:t>listed on the </a:t>
            </a:r>
            <a:r>
              <a:rPr lang="en-US" sz="1176" b="1" spc="-8" dirty="0">
                <a:latin typeface="Arial" panose="020B0604020202020204" pitchFamily="34" charset="0"/>
                <a:cs typeface="Arial" panose="020B0604020202020204" pitchFamily="34" charset="0"/>
              </a:rPr>
              <a:t>CAC40 </a:t>
            </a:r>
            <a:r>
              <a:rPr lang="en-US" sz="1176" spc="-8" dirty="0">
                <a:latin typeface="Arial" panose="020B0604020202020204" pitchFamily="34" charset="0"/>
                <a:cs typeface="Arial" panose="020B0604020202020204" pitchFamily="34" charset="0"/>
              </a:rPr>
              <a:t>with </a:t>
            </a:r>
            <a:r>
              <a:rPr lang="en-US" sz="1176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176" spc="-8" dirty="0">
                <a:latin typeface="Arial" panose="020B0604020202020204" pitchFamily="34" charset="0"/>
                <a:cs typeface="Arial" panose="020B0604020202020204" pitchFamily="34" charset="0"/>
              </a:rPr>
              <a:t>market capitalization of </a:t>
            </a:r>
            <a:r>
              <a:rPr lang="en-US" sz="1176" spc="-110" dirty="0">
                <a:latin typeface="Arial" panose="020B0604020202020204" pitchFamily="34" charset="0"/>
                <a:cs typeface="Arial" panose="020B0604020202020204" pitchFamily="34" charset="0"/>
              </a:rPr>
              <a:t>€195,04bn </a:t>
            </a:r>
            <a:r>
              <a:rPr lang="en-US" sz="1176" spc="-8" dirty="0">
                <a:latin typeface="Arial" panose="020B0604020202020204" pitchFamily="34" charset="0"/>
                <a:cs typeface="Arial" panose="020B0604020202020204" pitchFamily="34" charset="0"/>
              </a:rPr>
              <a:t>(as of </a:t>
            </a:r>
            <a:r>
              <a:rPr lang="en-US" sz="117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76" spc="-8" dirty="0">
                <a:latin typeface="Arial" panose="020B0604020202020204" pitchFamily="34" charset="0"/>
                <a:cs typeface="Arial" panose="020B0604020202020204" pitchFamily="34" charset="0"/>
              </a:rPr>
              <a:t>13/09/2024). T</a:t>
            </a:r>
            <a:r>
              <a:rPr lang="en-US" sz="1176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 company is </a:t>
            </a:r>
            <a:r>
              <a:rPr lang="en-US" sz="1176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headquartered in Clichy, France.</a:t>
            </a:r>
          </a:p>
          <a:p>
            <a:pPr marL="251963" indent="-251963" algn="just">
              <a:spcBef>
                <a:spcPts val="441"/>
              </a:spcBef>
              <a:buSzPct val="100000"/>
              <a:buFont typeface="Wingdings" pitchFamily="2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76" b="1" dirty="0">
                <a:latin typeface="Arial" panose="020B0604020202020204" pitchFamily="34" charset="0"/>
                <a:cs typeface="Arial" panose="020B0604020202020204" pitchFamily="34" charset="0"/>
              </a:rPr>
              <a:t>L’Oréal specializes in hair color, skincare, sun protection, makeup, perfume, and hair care. </a:t>
            </a:r>
            <a:r>
              <a:rPr lang="en-US" sz="1176" spc="-8" dirty="0">
                <a:latin typeface="Arial" panose="020B0604020202020204" pitchFamily="34" charset="0"/>
                <a:cs typeface="Arial" panose="020B0604020202020204" pitchFamily="34" charset="0"/>
              </a:rPr>
              <a:t>L'Oréal</a:t>
            </a:r>
            <a:r>
              <a:rPr lang="en-US" sz="117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76" spc="-8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17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76" spc="-8" dirty="0">
                <a:latin typeface="Arial" panose="020B0604020202020204" pitchFamily="34" charset="0"/>
                <a:cs typeface="Arial" panose="020B0604020202020204" pitchFamily="34" charset="0"/>
              </a:rPr>
              <a:t>known</a:t>
            </a:r>
            <a:r>
              <a:rPr lang="en-US" sz="117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76" spc="-8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17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76" spc="-8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lang="en-US" sz="117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76" spc="-8" dirty="0"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en-US" sz="1176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76" spc="-8" dirty="0">
                <a:latin typeface="Arial" panose="020B0604020202020204" pitchFamily="34" charset="0"/>
                <a:cs typeface="Arial" panose="020B0604020202020204" pitchFamily="34" charset="0"/>
              </a:rPr>
              <a:t>commitment</a:t>
            </a:r>
            <a:r>
              <a:rPr lang="en-US" sz="1176" dirty="0">
                <a:latin typeface="Arial" panose="020B0604020202020204" pitchFamily="34" charset="0"/>
                <a:cs typeface="Arial" panose="020B0604020202020204" pitchFamily="34" charset="0"/>
              </a:rPr>
              <a:t> to </a:t>
            </a:r>
            <a:r>
              <a:rPr lang="en-US" sz="1176" spc="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76" b="1" spc="-8" dirty="0"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en-US" sz="1176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76" b="1" spc="-8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176" b="1" spc="8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76" b="1" spc="-8" dirty="0"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endParaRPr lang="en-US" sz="1176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1963" indent="-251963" algn="just" defTabSz="671903">
              <a:spcBef>
                <a:spcPts val="441"/>
              </a:spcBef>
              <a:buSzPct val="100000"/>
              <a:buFont typeface="Wingdings" pitchFamily="2"/>
              <a:buChar char="§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176" spc="-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L'Oréal has made significant sustainability commitments, including </a:t>
            </a:r>
            <a:r>
              <a:rPr lang="en-US" sz="1176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1176" spc="-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 </a:t>
            </a:r>
            <a:r>
              <a:rPr lang="en-US" sz="1176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en-US" sz="1176" spc="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76" spc="-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</a:t>
            </a:r>
            <a:r>
              <a:rPr lang="en-US" sz="1176" spc="-15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76" b="1" spc="-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carbon</a:t>
            </a:r>
            <a:r>
              <a:rPr lang="en-US" sz="1176" b="1" spc="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76" b="1" spc="-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neutrality </a:t>
            </a:r>
            <a:r>
              <a:rPr lang="en-US" sz="1176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en-US" sz="1176" b="1" spc="-8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2025</a:t>
            </a:r>
            <a:endParaRPr lang="en-US" sz="1176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bject 22">
            <a:extLst>
              <a:ext uri="{FF2B5EF4-FFF2-40B4-BE49-F238E27FC236}">
                <a16:creationId xmlns:a16="http://schemas.microsoft.com/office/drawing/2014/main" id="{0545AC43-E37D-2846-9CCA-D11324D8947A}"/>
              </a:ext>
            </a:extLst>
          </p:cNvPr>
          <p:cNvSpPr txBox="1"/>
          <p:nvPr/>
        </p:nvSpPr>
        <p:spPr>
          <a:xfrm>
            <a:off x="0" y="3841700"/>
            <a:ext cx="5624943" cy="297716"/>
          </a:xfrm>
          <a:prstGeom prst="rect">
            <a:avLst/>
          </a:prstGeom>
          <a:solidFill>
            <a:srgbClr val="474D84"/>
          </a:solidFill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 b="1" i="0" u="none" strike="noStrike" kern="0" cap="none" spc="0" baseline="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764" dirty="0"/>
              <a:t>Recent Developments </a:t>
            </a:r>
          </a:p>
        </p:txBody>
      </p:sp>
      <p:sp>
        <p:nvSpPr>
          <p:cNvPr id="23" name="Flèche droite 4">
            <a:extLst>
              <a:ext uri="{FF2B5EF4-FFF2-40B4-BE49-F238E27FC236}">
                <a16:creationId xmlns:a16="http://schemas.microsoft.com/office/drawing/2014/main" id="{DC715219-8A33-8A42-81B6-9E675115BBE3}"/>
              </a:ext>
            </a:extLst>
          </p:cNvPr>
          <p:cNvSpPr/>
          <p:nvPr/>
        </p:nvSpPr>
        <p:spPr>
          <a:xfrm>
            <a:off x="183028" y="5166439"/>
            <a:ext cx="5624943" cy="697534"/>
          </a:xfrm>
          <a:prstGeom prst="rightArrow">
            <a:avLst>
              <a:gd name="adj1" fmla="val 100000"/>
              <a:gd name="adj2" fmla="val 55631"/>
            </a:avLst>
          </a:prstGeom>
          <a:solidFill>
            <a:srgbClr val="BED1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5992" tIns="35992" rIns="35992" bIns="35992" rtlCol="0" anchor="ctr"/>
          <a:lstStyle/>
          <a:p>
            <a:pPr algn="ctr"/>
            <a:r>
              <a:rPr lang="en-US" sz="800" b="1" dirty="0">
                <a:solidFill>
                  <a:srgbClr val="002060"/>
                </a:solidFill>
                <a:cs typeface="Arial" panose="020B0604020202020204" pitchFamily="34" charset="0"/>
              </a:rPr>
              <a:t>`</a:t>
            </a:r>
          </a:p>
        </p:txBody>
      </p:sp>
      <p:sp>
        <p:nvSpPr>
          <p:cNvPr id="24" name="ZoneTexte 37">
            <a:extLst>
              <a:ext uri="{FF2B5EF4-FFF2-40B4-BE49-F238E27FC236}">
                <a16:creationId xmlns:a16="http://schemas.microsoft.com/office/drawing/2014/main" id="{BBB9FF8C-EB12-0147-910E-C0BCE56F5579}"/>
              </a:ext>
            </a:extLst>
          </p:cNvPr>
          <p:cNvSpPr txBox="1"/>
          <p:nvPr/>
        </p:nvSpPr>
        <p:spPr>
          <a:xfrm>
            <a:off x="40973" y="4381644"/>
            <a:ext cx="1638851" cy="462887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US" sz="1176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Mugler </a:t>
            </a:r>
            <a:r>
              <a:rPr lang="en-US" sz="1176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176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76" b="1" dirty="0" err="1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Azzaro</a:t>
            </a:r>
            <a:r>
              <a:rPr lang="en-US" sz="1176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76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 (2020)</a:t>
            </a:r>
          </a:p>
        </p:txBody>
      </p:sp>
      <p:sp>
        <p:nvSpPr>
          <p:cNvPr id="25" name="ZoneTexte 37">
            <a:extLst>
              <a:ext uri="{FF2B5EF4-FFF2-40B4-BE49-F238E27FC236}">
                <a16:creationId xmlns:a16="http://schemas.microsoft.com/office/drawing/2014/main" id="{2D6D0902-5B4C-C641-A6D7-0F45638F29BF}"/>
              </a:ext>
            </a:extLst>
          </p:cNvPr>
          <p:cNvSpPr txBox="1"/>
          <p:nvPr/>
        </p:nvSpPr>
        <p:spPr>
          <a:xfrm>
            <a:off x="1580321" y="4208349"/>
            <a:ext cx="1403519" cy="816015"/>
          </a:xfrm>
          <a:prstGeom prst="rect">
            <a:avLst/>
          </a:prstGeom>
          <a:noFill/>
        </p:spPr>
        <p:txBody>
          <a:bodyPr wrap="square" lIns="0" rIns="0" anchor="b">
            <a:spAutoFit/>
          </a:bodyPr>
          <a:lstStyle/>
          <a:p>
            <a:pPr algn="ctr"/>
            <a:r>
              <a:rPr lang="en-US" sz="1176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4% of</a:t>
            </a:r>
            <a:r>
              <a:rPr lang="en-US" sz="1176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176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own shares </a:t>
            </a:r>
            <a:r>
              <a:rPr lang="en-US" sz="1176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purchased from </a:t>
            </a:r>
            <a:r>
              <a:rPr lang="en-US" sz="1176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Nestlé</a:t>
            </a:r>
            <a:br>
              <a:rPr lang="en-US" sz="1176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176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(2021)</a:t>
            </a:r>
          </a:p>
        </p:txBody>
      </p:sp>
      <p:sp>
        <p:nvSpPr>
          <p:cNvPr id="26" name="ZoneTexte 37">
            <a:extLst>
              <a:ext uri="{FF2B5EF4-FFF2-40B4-BE49-F238E27FC236}">
                <a16:creationId xmlns:a16="http://schemas.microsoft.com/office/drawing/2014/main" id="{C03760AE-BBEC-F14E-A2A3-1F2362BADF3A}"/>
              </a:ext>
            </a:extLst>
          </p:cNvPr>
          <p:cNvSpPr txBox="1"/>
          <p:nvPr/>
        </p:nvSpPr>
        <p:spPr>
          <a:xfrm>
            <a:off x="3116419" y="4163608"/>
            <a:ext cx="1017600" cy="63509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US" sz="1176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Aesop </a:t>
            </a:r>
            <a:r>
              <a:rPr lang="en-US" sz="1176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</a:t>
            </a:r>
          </a:p>
          <a:p>
            <a:pPr algn="ctr"/>
            <a:r>
              <a:rPr lang="en-US" sz="1176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(2023)</a:t>
            </a:r>
          </a:p>
        </p:txBody>
      </p:sp>
      <p:sp>
        <p:nvSpPr>
          <p:cNvPr id="27" name="ZoneTexte 37">
            <a:extLst>
              <a:ext uri="{FF2B5EF4-FFF2-40B4-BE49-F238E27FC236}">
                <a16:creationId xmlns:a16="http://schemas.microsoft.com/office/drawing/2014/main" id="{BD8A7D9E-4740-9D4C-A838-BEAA5C439596}"/>
              </a:ext>
            </a:extLst>
          </p:cNvPr>
          <p:cNvSpPr txBox="1"/>
          <p:nvPr/>
        </p:nvSpPr>
        <p:spPr>
          <a:xfrm>
            <a:off x="4099352" y="4163608"/>
            <a:ext cx="1802737" cy="635091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algn="ctr"/>
            <a:r>
              <a:rPr lang="en-US" sz="1176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10% stake </a:t>
            </a:r>
            <a:r>
              <a:rPr lang="en-US" sz="1176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176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Galderma </a:t>
            </a:r>
            <a:r>
              <a:rPr lang="en-US" sz="1176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Acquisition</a:t>
            </a:r>
          </a:p>
          <a:p>
            <a:pPr algn="ctr"/>
            <a:r>
              <a:rPr lang="en-US" sz="1176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(2024)</a:t>
            </a:r>
          </a:p>
        </p:txBody>
      </p:sp>
      <p:pic>
        <p:nvPicPr>
          <p:cNvPr id="28" name="object 79">
            <a:extLst>
              <a:ext uri="{FF2B5EF4-FFF2-40B4-BE49-F238E27FC236}">
                <a16:creationId xmlns:a16="http://schemas.microsoft.com/office/drawing/2014/main" id="{FF24B0EE-DD68-AF46-B9E9-53A5F40F119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3042" y="5354124"/>
            <a:ext cx="166388" cy="174707"/>
          </a:xfrm>
          <a:prstGeom prst="rect">
            <a:avLst/>
          </a:prstGeom>
        </p:spPr>
      </p:pic>
      <p:pic>
        <p:nvPicPr>
          <p:cNvPr id="29" name="object 79">
            <a:extLst>
              <a:ext uri="{FF2B5EF4-FFF2-40B4-BE49-F238E27FC236}">
                <a16:creationId xmlns:a16="http://schemas.microsoft.com/office/drawing/2014/main" id="{E9EC9BFB-A10D-C24F-A4E6-32A7282F50C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8174" y="5354124"/>
            <a:ext cx="166388" cy="174707"/>
          </a:xfrm>
          <a:prstGeom prst="rect">
            <a:avLst/>
          </a:prstGeom>
        </p:spPr>
      </p:pic>
      <p:pic>
        <p:nvPicPr>
          <p:cNvPr id="30" name="object 79">
            <a:extLst>
              <a:ext uri="{FF2B5EF4-FFF2-40B4-BE49-F238E27FC236}">
                <a16:creationId xmlns:a16="http://schemas.microsoft.com/office/drawing/2014/main" id="{F2FD4305-72DB-F547-A9C2-28250563A72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3303" y="5354124"/>
            <a:ext cx="166388" cy="174707"/>
          </a:xfrm>
          <a:prstGeom prst="rect">
            <a:avLst/>
          </a:prstGeom>
        </p:spPr>
      </p:pic>
      <p:pic>
        <p:nvPicPr>
          <p:cNvPr id="31" name="object 79">
            <a:extLst>
              <a:ext uri="{FF2B5EF4-FFF2-40B4-BE49-F238E27FC236}">
                <a16:creationId xmlns:a16="http://schemas.microsoft.com/office/drawing/2014/main" id="{5CCD2C73-1392-6C4F-B8A1-38070E2DB58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8436" y="5354124"/>
            <a:ext cx="166388" cy="174707"/>
          </a:xfrm>
          <a:prstGeom prst="rect">
            <a:avLst/>
          </a:prstGeom>
        </p:spPr>
      </p:pic>
      <p:cxnSp>
        <p:nvCxnSpPr>
          <p:cNvPr id="32" name="Straight Connector 102">
            <a:extLst>
              <a:ext uri="{FF2B5EF4-FFF2-40B4-BE49-F238E27FC236}">
                <a16:creationId xmlns:a16="http://schemas.microsoft.com/office/drawing/2014/main" id="{A8B2F616-AC2C-6E46-BB39-3011CA3CE073}"/>
              </a:ext>
            </a:extLst>
          </p:cNvPr>
          <p:cNvCxnSpPr>
            <a:cxnSpLocks/>
          </p:cNvCxnSpPr>
          <p:nvPr/>
        </p:nvCxnSpPr>
        <p:spPr>
          <a:xfrm flipH="1">
            <a:off x="860398" y="4798698"/>
            <a:ext cx="1" cy="555424"/>
          </a:xfrm>
          <a:prstGeom prst="line">
            <a:avLst/>
          </a:prstGeom>
          <a:ln>
            <a:solidFill>
              <a:srgbClr val="474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103">
            <a:extLst>
              <a:ext uri="{FF2B5EF4-FFF2-40B4-BE49-F238E27FC236}">
                <a16:creationId xmlns:a16="http://schemas.microsoft.com/office/drawing/2014/main" id="{B223684F-27DB-2D48-B4E8-D0087AA89430}"/>
              </a:ext>
            </a:extLst>
          </p:cNvPr>
          <p:cNvCxnSpPr>
            <a:cxnSpLocks/>
          </p:cNvCxnSpPr>
          <p:nvPr/>
        </p:nvCxnSpPr>
        <p:spPr>
          <a:xfrm flipH="1">
            <a:off x="2251335" y="4958122"/>
            <a:ext cx="0" cy="396000"/>
          </a:xfrm>
          <a:prstGeom prst="line">
            <a:avLst/>
          </a:prstGeom>
          <a:ln w="3175">
            <a:solidFill>
              <a:srgbClr val="474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104">
            <a:extLst>
              <a:ext uri="{FF2B5EF4-FFF2-40B4-BE49-F238E27FC236}">
                <a16:creationId xmlns:a16="http://schemas.microsoft.com/office/drawing/2014/main" id="{0405A90C-4A96-674E-9CB6-DF81BD8A400D}"/>
              </a:ext>
            </a:extLst>
          </p:cNvPr>
          <p:cNvCxnSpPr>
            <a:cxnSpLocks/>
          </p:cNvCxnSpPr>
          <p:nvPr/>
        </p:nvCxnSpPr>
        <p:spPr>
          <a:xfrm flipH="1">
            <a:off x="3650660" y="4798698"/>
            <a:ext cx="1" cy="555424"/>
          </a:xfrm>
          <a:prstGeom prst="line">
            <a:avLst/>
          </a:prstGeom>
          <a:ln>
            <a:solidFill>
              <a:srgbClr val="474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04">
            <a:extLst>
              <a:ext uri="{FF2B5EF4-FFF2-40B4-BE49-F238E27FC236}">
                <a16:creationId xmlns:a16="http://schemas.microsoft.com/office/drawing/2014/main" id="{A39AC938-1768-7B49-8B8F-6429F53312CE}"/>
              </a:ext>
            </a:extLst>
          </p:cNvPr>
          <p:cNvCxnSpPr>
            <a:cxnSpLocks/>
          </p:cNvCxnSpPr>
          <p:nvPr/>
        </p:nvCxnSpPr>
        <p:spPr>
          <a:xfrm flipH="1">
            <a:off x="5041630" y="4785834"/>
            <a:ext cx="1" cy="555424"/>
          </a:xfrm>
          <a:prstGeom prst="line">
            <a:avLst/>
          </a:prstGeom>
          <a:ln>
            <a:solidFill>
              <a:srgbClr val="474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object 7">
            <a:extLst>
              <a:ext uri="{FF2B5EF4-FFF2-40B4-BE49-F238E27FC236}">
                <a16:creationId xmlns:a16="http://schemas.microsoft.com/office/drawing/2014/main" id="{71AF78BA-C961-1B48-805D-99DEC9B376C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8401"/>
            <a:ext cx="599607" cy="691867"/>
          </a:xfrm>
          <a:prstGeom prst="rect">
            <a:avLst/>
          </a:prstGeom>
        </p:spPr>
      </p:pic>
      <p:sp>
        <p:nvSpPr>
          <p:cNvPr id="40" name="ZoneTexte 37">
            <a:extLst>
              <a:ext uri="{FF2B5EF4-FFF2-40B4-BE49-F238E27FC236}">
                <a16:creationId xmlns:a16="http://schemas.microsoft.com/office/drawing/2014/main" id="{A570CAC7-3062-9C44-A764-57B900A898E0}"/>
              </a:ext>
            </a:extLst>
          </p:cNvPr>
          <p:cNvSpPr txBox="1"/>
          <p:nvPr/>
        </p:nvSpPr>
        <p:spPr>
          <a:xfrm>
            <a:off x="150864" y="3274681"/>
            <a:ext cx="1244356" cy="3238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70" b="1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+37 </a:t>
            </a:r>
            <a:r>
              <a:rPr lang="en-US" sz="1470" dirty="0">
                <a:solidFill>
                  <a:srgbClr val="474D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Brands</a:t>
            </a:r>
          </a:p>
        </p:txBody>
      </p:sp>
      <p:sp>
        <p:nvSpPr>
          <p:cNvPr id="42" name="TextBox 57">
            <a:extLst>
              <a:ext uri="{FF2B5EF4-FFF2-40B4-BE49-F238E27FC236}">
                <a16:creationId xmlns:a16="http://schemas.microsoft.com/office/drawing/2014/main" id="{76FDD088-E7D4-1C4A-81CC-19D1B122727B}"/>
              </a:ext>
            </a:extLst>
          </p:cNvPr>
          <p:cNvSpPr txBox="1"/>
          <p:nvPr/>
        </p:nvSpPr>
        <p:spPr>
          <a:xfrm>
            <a:off x="1580321" y="3277768"/>
            <a:ext cx="1641840" cy="3185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108521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70" b="1" i="0" u="none" strike="noStrike" kern="0" cap="none" spc="0" normalizeH="0" baseline="0" noProof="0" dirty="0">
                <a:ln>
                  <a:noFill/>
                </a:ln>
                <a:solidFill>
                  <a:srgbClr val="474D8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+90k </a:t>
            </a:r>
            <a:r>
              <a:rPr kumimoji="0" lang="en-US" sz="1470" b="0" i="0" u="none" strike="noStrike" kern="0" cap="none" spc="0" normalizeH="0" baseline="0" noProof="0" dirty="0">
                <a:ln>
                  <a:noFill/>
                </a:ln>
                <a:solidFill>
                  <a:srgbClr val="474D84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employees</a:t>
            </a:r>
          </a:p>
        </p:txBody>
      </p:sp>
      <p:sp>
        <p:nvSpPr>
          <p:cNvPr id="43" name="TextBox 59">
            <a:extLst>
              <a:ext uri="{FF2B5EF4-FFF2-40B4-BE49-F238E27FC236}">
                <a16:creationId xmlns:a16="http://schemas.microsoft.com/office/drawing/2014/main" id="{BC50CE4D-B485-7E41-9FB9-6FCC24214D5B}"/>
              </a:ext>
            </a:extLst>
          </p:cNvPr>
          <p:cNvSpPr txBox="1"/>
          <p:nvPr/>
        </p:nvSpPr>
        <p:spPr>
          <a:xfrm>
            <a:off x="3314927" y="3277373"/>
            <a:ext cx="2310016" cy="31850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1470" dirty="0">
                <a:solidFill>
                  <a:srgbClr val="474D84"/>
                </a:solidFill>
              </a:rPr>
              <a:t>+6.5bn </a:t>
            </a:r>
            <a:r>
              <a:rPr lang="en-US" sz="1470" b="0" dirty="0">
                <a:solidFill>
                  <a:srgbClr val="474D84"/>
                </a:solidFill>
              </a:rPr>
              <a:t>of products sold</a:t>
            </a:r>
          </a:p>
        </p:txBody>
      </p:sp>
      <p:grpSp>
        <p:nvGrpSpPr>
          <p:cNvPr id="48" name="object 13">
            <a:extLst>
              <a:ext uri="{FF2B5EF4-FFF2-40B4-BE49-F238E27FC236}">
                <a16:creationId xmlns:a16="http://schemas.microsoft.com/office/drawing/2014/main" id="{FAD83A0E-AF0E-1F47-A3D3-2910372F746F}"/>
              </a:ext>
            </a:extLst>
          </p:cNvPr>
          <p:cNvGrpSpPr/>
          <p:nvPr/>
        </p:nvGrpSpPr>
        <p:grpSpPr>
          <a:xfrm>
            <a:off x="6675055" y="4341090"/>
            <a:ext cx="1927860" cy="2355850"/>
            <a:chOff x="6675055" y="4341090"/>
            <a:chExt cx="1927860" cy="2355850"/>
          </a:xfrm>
        </p:grpSpPr>
        <p:pic>
          <p:nvPicPr>
            <p:cNvPr id="49" name="object 14">
              <a:extLst>
                <a:ext uri="{FF2B5EF4-FFF2-40B4-BE49-F238E27FC236}">
                  <a16:creationId xmlns:a16="http://schemas.microsoft.com/office/drawing/2014/main" id="{DD4C7574-6B12-0247-BB0E-7F04FB991DE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5055" y="4341090"/>
              <a:ext cx="1927608" cy="2355377"/>
            </a:xfrm>
            <a:prstGeom prst="rect">
              <a:avLst/>
            </a:prstGeom>
          </p:spPr>
        </p:pic>
        <p:pic>
          <p:nvPicPr>
            <p:cNvPr id="50" name="object 15">
              <a:extLst>
                <a:ext uri="{FF2B5EF4-FFF2-40B4-BE49-F238E27FC236}">
                  <a16:creationId xmlns:a16="http://schemas.microsoft.com/office/drawing/2014/main" id="{496C42F9-818E-264E-A84A-B9B828586D68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05624" y="4904672"/>
              <a:ext cx="107999" cy="108000"/>
            </a:xfrm>
            <a:prstGeom prst="rect">
              <a:avLst/>
            </a:prstGeom>
          </p:spPr>
        </p:pic>
        <p:sp>
          <p:nvSpPr>
            <p:cNvPr id="51" name="object 16">
              <a:extLst>
                <a:ext uri="{FF2B5EF4-FFF2-40B4-BE49-F238E27FC236}">
                  <a16:creationId xmlns:a16="http://schemas.microsoft.com/office/drawing/2014/main" id="{13229988-EC91-4047-AA05-D18CBC419B51}"/>
                </a:ext>
              </a:extLst>
            </p:cNvPr>
            <p:cNvSpPr/>
            <p:nvPr/>
          </p:nvSpPr>
          <p:spPr>
            <a:xfrm>
              <a:off x="7354266" y="5008975"/>
              <a:ext cx="0" cy="835025"/>
            </a:xfrm>
            <a:custGeom>
              <a:avLst/>
              <a:gdLst/>
              <a:ahLst/>
              <a:cxnLst/>
              <a:rect l="l" t="t" r="r" b="b"/>
              <a:pathLst>
                <a:path h="835025">
                  <a:moveTo>
                    <a:pt x="0" y="0"/>
                  </a:moveTo>
                  <a:lnTo>
                    <a:pt x="1" y="834416"/>
                  </a:lnTo>
                </a:path>
              </a:pathLst>
            </a:custGeom>
            <a:ln w="6350">
              <a:solidFill>
                <a:srgbClr val="C0BD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17">
              <a:extLst>
                <a:ext uri="{FF2B5EF4-FFF2-40B4-BE49-F238E27FC236}">
                  <a16:creationId xmlns:a16="http://schemas.microsoft.com/office/drawing/2014/main" id="{AD59BC13-D182-8D44-AA0A-5761FDDD1F1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2803" y="5953545"/>
              <a:ext cx="107999" cy="108000"/>
            </a:xfrm>
            <a:prstGeom prst="rect">
              <a:avLst/>
            </a:prstGeom>
          </p:spPr>
        </p:pic>
        <p:sp>
          <p:nvSpPr>
            <p:cNvPr id="53" name="object 18">
              <a:extLst>
                <a:ext uri="{FF2B5EF4-FFF2-40B4-BE49-F238E27FC236}">
                  <a16:creationId xmlns:a16="http://schemas.microsoft.com/office/drawing/2014/main" id="{F3E1D580-5150-4942-BB88-4E26263FB565}"/>
                </a:ext>
              </a:extLst>
            </p:cNvPr>
            <p:cNvSpPr/>
            <p:nvPr/>
          </p:nvSpPr>
          <p:spPr>
            <a:xfrm>
              <a:off x="8070710" y="5514905"/>
              <a:ext cx="6350" cy="471805"/>
            </a:xfrm>
            <a:custGeom>
              <a:avLst/>
              <a:gdLst/>
              <a:ahLst/>
              <a:cxnLst/>
              <a:rect l="l" t="t" r="r" b="b"/>
              <a:pathLst>
                <a:path w="6350" h="471804">
                  <a:moveTo>
                    <a:pt x="6092" y="0"/>
                  </a:moveTo>
                  <a:lnTo>
                    <a:pt x="0" y="471427"/>
                  </a:lnTo>
                </a:path>
              </a:pathLst>
            </a:custGeom>
            <a:ln w="6350">
              <a:solidFill>
                <a:srgbClr val="2328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4" name="object 19">
            <a:extLst>
              <a:ext uri="{FF2B5EF4-FFF2-40B4-BE49-F238E27FC236}">
                <a16:creationId xmlns:a16="http://schemas.microsoft.com/office/drawing/2014/main" id="{E78E788C-AC6A-3A40-B804-28B95A6657AB}"/>
              </a:ext>
            </a:extLst>
          </p:cNvPr>
          <p:cNvGrpSpPr/>
          <p:nvPr/>
        </p:nvGrpSpPr>
        <p:grpSpPr>
          <a:xfrm>
            <a:off x="9096209" y="4320817"/>
            <a:ext cx="2582123" cy="2144133"/>
            <a:chOff x="8793560" y="4397421"/>
            <a:chExt cx="2582123" cy="2144133"/>
          </a:xfrm>
        </p:grpSpPr>
        <p:sp>
          <p:nvSpPr>
            <p:cNvPr id="55" name="object 20">
              <a:extLst>
                <a:ext uri="{FF2B5EF4-FFF2-40B4-BE49-F238E27FC236}">
                  <a16:creationId xmlns:a16="http://schemas.microsoft.com/office/drawing/2014/main" id="{3C1CD695-958F-0247-85C1-C50316D3D0F9}"/>
                </a:ext>
              </a:extLst>
            </p:cNvPr>
            <p:cNvSpPr/>
            <p:nvPr/>
          </p:nvSpPr>
          <p:spPr>
            <a:xfrm>
              <a:off x="11114176" y="5893041"/>
              <a:ext cx="20955" cy="12065"/>
            </a:xfrm>
            <a:custGeom>
              <a:avLst/>
              <a:gdLst/>
              <a:ahLst/>
              <a:cxnLst/>
              <a:rect l="l" t="t" r="r" b="b"/>
              <a:pathLst>
                <a:path w="20954" h="12064">
                  <a:moveTo>
                    <a:pt x="20650" y="5981"/>
                  </a:moveTo>
                  <a:lnTo>
                    <a:pt x="19824" y="5232"/>
                  </a:lnTo>
                  <a:lnTo>
                    <a:pt x="19824" y="3733"/>
                  </a:lnTo>
                  <a:lnTo>
                    <a:pt x="18999" y="2247"/>
                  </a:lnTo>
                  <a:lnTo>
                    <a:pt x="17348" y="1498"/>
                  </a:lnTo>
                  <a:lnTo>
                    <a:pt x="16522" y="1498"/>
                  </a:lnTo>
                  <a:lnTo>
                    <a:pt x="15697" y="749"/>
                  </a:lnTo>
                  <a:lnTo>
                    <a:pt x="13220" y="749"/>
                  </a:lnTo>
                  <a:lnTo>
                    <a:pt x="12395" y="0"/>
                  </a:lnTo>
                  <a:lnTo>
                    <a:pt x="8255" y="0"/>
                  </a:lnTo>
                  <a:lnTo>
                    <a:pt x="7429" y="749"/>
                  </a:lnTo>
                  <a:lnTo>
                    <a:pt x="4953" y="749"/>
                  </a:lnTo>
                  <a:lnTo>
                    <a:pt x="4127" y="1498"/>
                  </a:lnTo>
                  <a:lnTo>
                    <a:pt x="1651" y="1498"/>
                  </a:lnTo>
                  <a:lnTo>
                    <a:pt x="1651" y="2247"/>
                  </a:lnTo>
                  <a:lnTo>
                    <a:pt x="825" y="2247"/>
                  </a:lnTo>
                  <a:lnTo>
                    <a:pt x="0" y="3733"/>
                  </a:lnTo>
                  <a:lnTo>
                    <a:pt x="0" y="8229"/>
                  </a:lnTo>
                  <a:lnTo>
                    <a:pt x="2476" y="10477"/>
                  </a:lnTo>
                  <a:lnTo>
                    <a:pt x="3302" y="10477"/>
                  </a:lnTo>
                  <a:lnTo>
                    <a:pt x="4127" y="11226"/>
                  </a:lnTo>
                  <a:lnTo>
                    <a:pt x="4953" y="11226"/>
                  </a:lnTo>
                  <a:lnTo>
                    <a:pt x="5778" y="11963"/>
                  </a:lnTo>
                  <a:lnTo>
                    <a:pt x="10744" y="11963"/>
                  </a:lnTo>
                  <a:lnTo>
                    <a:pt x="14871" y="11963"/>
                  </a:lnTo>
                  <a:lnTo>
                    <a:pt x="15697" y="11226"/>
                  </a:lnTo>
                  <a:lnTo>
                    <a:pt x="16522" y="11226"/>
                  </a:lnTo>
                  <a:lnTo>
                    <a:pt x="16522" y="10477"/>
                  </a:lnTo>
                  <a:lnTo>
                    <a:pt x="17348" y="10477"/>
                  </a:lnTo>
                  <a:lnTo>
                    <a:pt x="17348" y="9728"/>
                  </a:lnTo>
                  <a:lnTo>
                    <a:pt x="18999" y="9728"/>
                  </a:lnTo>
                  <a:lnTo>
                    <a:pt x="18999" y="8978"/>
                  </a:lnTo>
                  <a:lnTo>
                    <a:pt x="19824" y="8229"/>
                  </a:lnTo>
                  <a:lnTo>
                    <a:pt x="19824" y="6731"/>
                  </a:lnTo>
                  <a:lnTo>
                    <a:pt x="20650" y="5981"/>
                  </a:lnTo>
                  <a:close/>
                </a:path>
              </a:pathLst>
            </a:custGeom>
            <a:solidFill>
              <a:srgbClr val="010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21">
              <a:extLst>
                <a:ext uri="{FF2B5EF4-FFF2-40B4-BE49-F238E27FC236}">
                  <a16:creationId xmlns:a16="http://schemas.microsoft.com/office/drawing/2014/main" id="{85D5C9A5-4E24-3D4A-BF22-C2D98D4BE17E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047538" y="4397421"/>
              <a:ext cx="162100" cy="85906"/>
            </a:xfrm>
            <a:prstGeom prst="rect">
              <a:avLst/>
            </a:prstGeom>
          </p:spPr>
        </p:pic>
        <p:pic>
          <p:nvPicPr>
            <p:cNvPr id="57" name="object 22">
              <a:extLst>
                <a:ext uri="{FF2B5EF4-FFF2-40B4-BE49-F238E27FC236}">
                  <a16:creationId xmlns:a16="http://schemas.microsoft.com/office/drawing/2014/main" id="{160E434B-70DF-4240-8E22-6CED29945A97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189117" y="6336646"/>
              <a:ext cx="186566" cy="204908"/>
            </a:xfrm>
            <a:prstGeom prst="rect">
              <a:avLst/>
            </a:prstGeom>
          </p:spPr>
        </p:pic>
        <p:sp>
          <p:nvSpPr>
            <p:cNvPr id="58" name="object 23">
              <a:extLst>
                <a:ext uri="{FF2B5EF4-FFF2-40B4-BE49-F238E27FC236}">
                  <a16:creationId xmlns:a16="http://schemas.microsoft.com/office/drawing/2014/main" id="{6665D7FF-108A-724E-AF36-A7A4DF14251B}"/>
                </a:ext>
              </a:extLst>
            </p:cNvPr>
            <p:cNvSpPr/>
            <p:nvPr/>
          </p:nvSpPr>
          <p:spPr>
            <a:xfrm>
              <a:off x="11198288" y="6113436"/>
              <a:ext cx="39370" cy="28575"/>
            </a:xfrm>
            <a:custGeom>
              <a:avLst/>
              <a:gdLst/>
              <a:ahLst/>
              <a:cxnLst/>
              <a:rect l="l" t="t" r="r" b="b"/>
              <a:pathLst>
                <a:path w="39370" h="28575">
                  <a:moveTo>
                    <a:pt x="38989" y="19278"/>
                  </a:moveTo>
                  <a:lnTo>
                    <a:pt x="28435" y="5194"/>
                  </a:lnTo>
                  <a:lnTo>
                    <a:pt x="12179" y="0"/>
                  </a:lnTo>
                  <a:lnTo>
                    <a:pt x="0" y="5194"/>
                  </a:lnTo>
                  <a:lnTo>
                    <a:pt x="8128" y="14084"/>
                  </a:lnTo>
                  <a:lnTo>
                    <a:pt x="21120" y="21501"/>
                  </a:lnTo>
                  <a:lnTo>
                    <a:pt x="34937" y="28168"/>
                  </a:lnTo>
                  <a:lnTo>
                    <a:pt x="38989" y="19278"/>
                  </a:lnTo>
                  <a:close/>
                </a:path>
              </a:pathLst>
            </a:custGeom>
            <a:solidFill>
              <a:srgbClr val="010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24">
              <a:extLst>
                <a:ext uri="{FF2B5EF4-FFF2-40B4-BE49-F238E27FC236}">
                  <a16:creationId xmlns:a16="http://schemas.microsoft.com/office/drawing/2014/main" id="{FAD91F39-4BCA-B346-B4F3-A3EF06360CD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152167" y="4423474"/>
              <a:ext cx="189626" cy="96469"/>
            </a:xfrm>
            <a:prstGeom prst="rect">
              <a:avLst/>
            </a:prstGeom>
          </p:spPr>
        </p:pic>
        <p:sp>
          <p:nvSpPr>
            <p:cNvPr id="60" name="object 25">
              <a:extLst>
                <a:ext uri="{FF2B5EF4-FFF2-40B4-BE49-F238E27FC236}">
                  <a16:creationId xmlns:a16="http://schemas.microsoft.com/office/drawing/2014/main" id="{86A87825-5CB5-4041-9AE5-B023FAA2F06A}"/>
                </a:ext>
              </a:extLst>
            </p:cNvPr>
            <p:cNvSpPr/>
            <p:nvPr/>
          </p:nvSpPr>
          <p:spPr>
            <a:xfrm>
              <a:off x="8920480" y="4641760"/>
              <a:ext cx="21590" cy="24765"/>
            </a:xfrm>
            <a:custGeom>
              <a:avLst/>
              <a:gdLst/>
              <a:ahLst/>
              <a:cxnLst/>
              <a:rect l="l" t="t" r="r" b="b"/>
              <a:pathLst>
                <a:path w="21590" h="24764">
                  <a:moveTo>
                    <a:pt x="21412" y="9715"/>
                  </a:moveTo>
                  <a:lnTo>
                    <a:pt x="7137" y="0"/>
                  </a:lnTo>
                  <a:lnTo>
                    <a:pt x="0" y="24650"/>
                  </a:lnTo>
                  <a:lnTo>
                    <a:pt x="21412" y="9715"/>
                  </a:lnTo>
                  <a:close/>
                </a:path>
              </a:pathLst>
            </a:custGeom>
            <a:solidFill>
              <a:srgbClr val="EBEF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26">
              <a:extLst>
                <a:ext uri="{FF2B5EF4-FFF2-40B4-BE49-F238E27FC236}">
                  <a16:creationId xmlns:a16="http://schemas.microsoft.com/office/drawing/2014/main" id="{478C2518-A2FD-C24E-A742-8B18886A0F15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93560" y="4512903"/>
              <a:ext cx="2543892" cy="1965600"/>
            </a:xfrm>
            <a:prstGeom prst="rect">
              <a:avLst/>
            </a:prstGeom>
          </p:spPr>
        </p:pic>
        <p:pic>
          <p:nvPicPr>
            <p:cNvPr id="62" name="object 27">
              <a:extLst>
                <a:ext uri="{FF2B5EF4-FFF2-40B4-BE49-F238E27FC236}">
                  <a16:creationId xmlns:a16="http://schemas.microsoft.com/office/drawing/2014/main" id="{9B174CE0-41D3-B040-996D-94E17B83683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467862" y="4931489"/>
              <a:ext cx="107999" cy="108000"/>
            </a:xfrm>
            <a:prstGeom prst="rect">
              <a:avLst/>
            </a:prstGeom>
          </p:spPr>
        </p:pic>
        <p:pic>
          <p:nvPicPr>
            <p:cNvPr id="64" name="object 29">
              <a:extLst>
                <a:ext uri="{FF2B5EF4-FFF2-40B4-BE49-F238E27FC236}">
                  <a16:creationId xmlns:a16="http://schemas.microsoft.com/office/drawing/2014/main" id="{B346E7F7-3558-4346-90E2-6D36D36DCF8D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914306" y="5499853"/>
              <a:ext cx="107999" cy="107999"/>
            </a:xfrm>
            <a:prstGeom prst="rect">
              <a:avLst/>
            </a:prstGeom>
          </p:spPr>
        </p:pic>
        <p:sp>
          <p:nvSpPr>
            <p:cNvPr id="65" name="object 30">
              <a:extLst>
                <a:ext uri="{FF2B5EF4-FFF2-40B4-BE49-F238E27FC236}">
                  <a16:creationId xmlns:a16="http://schemas.microsoft.com/office/drawing/2014/main" id="{D2406A45-B952-FD49-B5CC-1CC2DF4C9993}"/>
                </a:ext>
              </a:extLst>
            </p:cNvPr>
            <p:cNvSpPr/>
            <p:nvPr/>
          </p:nvSpPr>
          <p:spPr>
            <a:xfrm>
              <a:off x="9962948" y="5604154"/>
              <a:ext cx="0" cy="612140"/>
            </a:xfrm>
            <a:custGeom>
              <a:avLst/>
              <a:gdLst/>
              <a:ahLst/>
              <a:cxnLst/>
              <a:rect l="l" t="t" r="r" b="b"/>
              <a:pathLst>
                <a:path h="612139">
                  <a:moveTo>
                    <a:pt x="0" y="0"/>
                  </a:moveTo>
                  <a:lnTo>
                    <a:pt x="1" y="612000"/>
                  </a:lnTo>
                </a:path>
              </a:pathLst>
            </a:custGeom>
            <a:ln w="6350">
              <a:solidFill>
                <a:srgbClr val="C0BDC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83">
            <a:extLst>
              <a:ext uri="{FF2B5EF4-FFF2-40B4-BE49-F238E27FC236}">
                <a16:creationId xmlns:a16="http://schemas.microsoft.com/office/drawing/2014/main" id="{E77D2E1C-0EF3-994D-B57A-9257F497F353}"/>
              </a:ext>
            </a:extLst>
          </p:cNvPr>
          <p:cNvSpPr txBox="1"/>
          <p:nvPr/>
        </p:nvSpPr>
        <p:spPr>
          <a:xfrm>
            <a:off x="7102473" y="5838838"/>
            <a:ext cx="479425" cy="284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10"/>
              </a:lnSpc>
              <a:spcBef>
                <a:spcPts val="100"/>
              </a:spcBef>
            </a:pPr>
            <a:r>
              <a:rPr sz="600" dirty="0">
                <a:latin typeface="Calibri"/>
                <a:cs typeface="Calibri"/>
              </a:rPr>
              <a:t>N</a:t>
            </a:r>
            <a:r>
              <a:rPr sz="600" spc="-5" dirty="0">
                <a:latin typeface="Calibri"/>
                <a:cs typeface="Calibri"/>
              </a:rPr>
              <a:t>o</a:t>
            </a:r>
            <a:r>
              <a:rPr sz="600" dirty="0">
                <a:latin typeface="Calibri"/>
                <a:cs typeface="Calibri"/>
              </a:rPr>
              <a:t>r</a:t>
            </a:r>
            <a:r>
              <a:rPr sz="600" spc="-5" dirty="0">
                <a:latin typeface="Calibri"/>
                <a:cs typeface="Calibri"/>
              </a:rPr>
              <a:t>t</a:t>
            </a:r>
            <a:r>
              <a:rPr sz="600" dirty="0">
                <a:latin typeface="Calibri"/>
                <a:cs typeface="Calibri"/>
              </a:rPr>
              <a:t>h</a:t>
            </a:r>
            <a:r>
              <a:rPr sz="600" spc="-5" dirty="0">
                <a:latin typeface="Calibri"/>
                <a:cs typeface="Calibri"/>
              </a:rPr>
              <a:t> </a:t>
            </a:r>
            <a:r>
              <a:rPr sz="600" dirty="0">
                <a:latin typeface="Calibri"/>
                <a:cs typeface="Calibri"/>
              </a:rPr>
              <a:t>A</a:t>
            </a:r>
            <a:r>
              <a:rPr sz="600" spc="-5" dirty="0">
                <a:latin typeface="Calibri"/>
                <a:cs typeface="Calibri"/>
              </a:rPr>
              <a:t>m</a:t>
            </a:r>
            <a:r>
              <a:rPr sz="600" dirty="0">
                <a:latin typeface="Calibri"/>
                <a:cs typeface="Calibri"/>
              </a:rPr>
              <a:t>er</a:t>
            </a:r>
            <a:r>
              <a:rPr sz="600" spc="-5" dirty="0">
                <a:latin typeface="Calibri"/>
                <a:cs typeface="Calibri"/>
              </a:rPr>
              <a:t>ic</a:t>
            </a:r>
            <a:r>
              <a:rPr sz="600" dirty="0">
                <a:latin typeface="Calibri"/>
                <a:cs typeface="Calibri"/>
              </a:rPr>
              <a:t>a</a:t>
            </a:r>
          </a:p>
          <a:p>
            <a:pPr algn="ctr">
              <a:lnSpc>
                <a:spcPts val="710"/>
              </a:lnSpc>
            </a:pPr>
            <a:r>
              <a:rPr sz="600" i="1" spc="-5" dirty="0">
                <a:latin typeface="Calibri"/>
                <a:cs typeface="Calibri"/>
              </a:rPr>
              <a:t>2</a:t>
            </a:r>
            <a:r>
              <a:rPr lang="en-US" sz="600" i="1" spc="-5" dirty="0">
                <a:latin typeface="Calibri"/>
                <a:cs typeface="Calibri"/>
              </a:rPr>
              <a:t>7</a:t>
            </a:r>
            <a:r>
              <a:rPr sz="600" i="1" spc="-5" dirty="0">
                <a:latin typeface="Calibri"/>
                <a:cs typeface="Calibri"/>
              </a:rPr>
              <a:t>,</a:t>
            </a:r>
            <a:r>
              <a:rPr lang="en-US" sz="600" i="1" spc="-5" dirty="0">
                <a:latin typeface="Calibri"/>
                <a:cs typeface="Calibri"/>
              </a:rPr>
              <a:t>1</a:t>
            </a:r>
            <a:r>
              <a:rPr sz="600" i="1" spc="-5" dirty="0">
                <a:latin typeface="Calibri"/>
                <a:cs typeface="Calibri"/>
              </a:rPr>
              <a:t>%</a:t>
            </a:r>
            <a:endParaRPr sz="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600" i="1" spc="-5" dirty="0">
                <a:latin typeface="Calibri"/>
                <a:cs typeface="Calibri"/>
              </a:rPr>
              <a:t>€1</a:t>
            </a:r>
            <a:r>
              <a:rPr lang="en-US" sz="600" i="1" spc="-5" dirty="0">
                <a:latin typeface="Calibri"/>
                <a:cs typeface="Calibri"/>
              </a:rPr>
              <a:t>1,15 </a:t>
            </a:r>
            <a:r>
              <a:rPr sz="600" i="1" spc="-5" dirty="0">
                <a:latin typeface="Calibri"/>
                <a:cs typeface="Calibri"/>
              </a:rPr>
              <a:t>bn</a:t>
            </a:r>
            <a:endParaRPr sz="600" dirty="0">
              <a:latin typeface="Calibri"/>
              <a:cs typeface="Calibri"/>
            </a:endParaRPr>
          </a:p>
        </p:txBody>
      </p:sp>
      <p:sp>
        <p:nvSpPr>
          <p:cNvPr id="68" name="object 83">
            <a:extLst>
              <a:ext uri="{FF2B5EF4-FFF2-40B4-BE49-F238E27FC236}">
                <a16:creationId xmlns:a16="http://schemas.microsoft.com/office/drawing/2014/main" id="{2B0E04B5-D65F-5D41-815E-4FFC2C022071}"/>
              </a:ext>
            </a:extLst>
          </p:cNvPr>
          <p:cNvSpPr txBox="1"/>
          <p:nvPr/>
        </p:nvSpPr>
        <p:spPr>
          <a:xfrm>
            <a:off x="7837347" y="5229481"/>
            <a:ext cx="479425" cy="284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10"/>
              </a:lnSpc>
              <a:spcBef>
                <a:spcPts val="100"/>
              </a:spcBef>
            </a:pPr>
            <a:r>
              <a:rPr lang="en-US" sz="600" spc="-5" dirty="0">
                <a:latin typeface="Calibri"/>
                <a:cs typeface="Calibri"/>
              </a:rPr>
              <a:t>South</a:t>
            </a:r>
            <a:r>
              <a:rPr sz="600" spc="-5" dirty="0">
                <a:latin typeface="Calibri"/>
                <a:cs typeface="Calibri"/>
              </a:rPr>
              <a:t> </a:t>
            </a:r>
            <a:r>
              <a:rPr sz="600" dirty="0">
                <a:latin typeface="Calibri"/>
                <a:cs typeface="Calibri"/>
              </a:rPr>
              <a:t>A</a:t>
            </a:r>
            <a:r>
              <a:rPr sz="600" spc="-5" dirty="0">
                <a:latin typeface="Calibri"/>
                <a:cs typeface="Calibri"/>
              </a:rPr>
              <a:t>m</a:t>
            </a:r>
            <a:r>
              <a:rPr sz="600" dirty="0">
                <a:latin typeface="Calibri"/>
                <a:cs typeface="Calibri"/>
              </a:rPr>
              <a:t>er</a:t>
            </a:r>
            <a:r>
              <a:rPr sz="600" spc="-5" dirty="0">
                <a:latin typeface="Calibri"/>
                <a:cs typeface="Calibri"/>
              </a:rPr>
              <a:t>ic</a:t>
            </a:r>
            <a:r>
              <a:rPr sz="600" dirty="0">
                <a:latin typeface="Calibri"/>
                <a:cs typeface="Calibri"/>
              </a:rPr>
              <a:t>a</a:t>
            </a:r>
          </a:p>
          <a:p>
            <a:pPr algn="ctr">
              <a:lnSpc>
                <a:spcPts val="710"/>
              </a:lnSpc>
            </a:pPr>
            <a:r>
              <a:rPr lang="en-US" sz="600" i="1" spc="-5" dirty="0">
                <a:latin typeface="Calibri"/>
                <a:cs typeface="Calibri"/>
              </a:rPr>
              <a:t>7</a:t>
            </a:r>
            <a:r>
              <a:rPr sz="600" i="1" spc="-5" dirty="0">
                <a:latin typeface="Calibri"/>
                <a:cs typeface="Calibri"/>
              </a:rPr>
              <a:t>,</a:t>
            </a:r>
            <a:r>
              <a:rPr lang="en-US" sz="600" i="1" spc="-5" dirty="0">
                <a:latin typeface="Calibri"/>
                <a:cs typeface="Calibri"/>
              </a:rPr>
              <a:t>1</a:t>
            </a:r>
            <a:r>
              <a:rPr sz="600" i="1" spc="-5" dirty="0">
                <a:latin typeface="Calibri"/>
                <a:cs typeface="Calibri"/>
              </a:rPr>
              <a:t>%</a:t>
            </a:r>
            <a:endParaRPr sz="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600" i="1" spc="-5" dirty="0">
                <a:latin typeface="Calibri"/>
                <a:cs typeface="Calibri"/>
              </a:rPr>
              <a:t>€</a:t>
            </a:r>
            <a:r>
              <a:rPr lang="en-US" sz="600" i="1" spc="-5" dirty="0">
                <a:latin typeface="Calibri"/>
                <a:cs typeface="Calibri"/>
              </a:rPr>
              <a:t>2,92 </a:t>
            </a:r>
            <a:r>
              <a:rPr sz="600" i="1" spc="-5" dirty="0">
                <a:latin typeface="Calibri"/>
                <a:cs typeface="Calibri"/>
              </a:rPr>
              <a:t>bn</a:t>
            </a:r>
            <a:endParaRPr sz="600" dirty="0">
              <a:latin typeface="Calibri"/>
              <a:cs typeface="Calibri"/>
            </a:endParaRPr>
          </a:p>
        </p:txBody>
      </p:sp>
      <p:sp>
        <p:nvSpPr>
          <p:cNvPr id="69" name="object 83">
            <a:extLst>
              <a:ext uri="{FF2B5EF4-FFF2-40B4-BE49-F238E27FC236}">
                <a16:creationId xmlns:a16="http://schemas.microsoft.com/office/drawing/2014/main" id="{1CDFDF07-E15A-6E4D-BC16-C46208DF5D4E}"/>
              </a:ext>
            </a:extLst>
          </p:cNvPr>
          <p:cNvSpPr txBox="1"/>
          <p:nvPr/>
        </p:nvSpPr>
        <p:spPr>
          <a:xfrm>
            <a:off x="9593618" y="4159514"/>
            <a:ext cx="479425" cy="3154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10"/>
              </a:lnSpc>
            </a:pPr>
            <a:r>
              <a:rPr lang="en-US" sz="800" spc="-5" dirty="0">
                <a:latin typeface="Calibri"/>
                <a:cs typeface="Calibri"/>
              </a:rPr>
              <a:t>Europe</a:t>
            </a:r>
          </a:p>
          <a:p>
            <a:pPr algn="ctr">
              <a:lnSpc>
                <a:spcPts val="710"/>
              </a:lnSpc>
            </a:pPr>
            <a:r>
              <a:rPr lang="en-US" sz="800" i="1" spc="-5" dirty="0">
                <a:latin typeface="Calibri"/>
                <a:cs typeface="Calibri"/>
              </a:rPr>
              <a:t>31,6</a:t>
            </a:r>
            <a:r>
              <a:rPr sz="800" i="1" spc="-5" dirty="0">
                <a:latin typeface="Calibri"/>
                <a:cs typeface="Calibri"/>
              </a:rPr>
              <a:t>%</a:t>
            </a:r>
            <a:endParaRPr sz="8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800" i="1" spc="-5" dirty="0">
                <a:latin typeface="Calibri"/>
                <a:cs typeface="Calibri"/>
              </a:rPr>
              <a:t>€1</a:t>
            </a:r>
            <a:r>
              <a:rPr lang="en-US" sz="800" i="1" spc="-5" dirty="0">
                <a:latin typeface="Calibri"/>
                <a:cs typeface="Calibri"/>
              </a:rPr>
              <a:t>3,7 </a:t>
            </a:r>
            <a:r>
              <a:rPr sz="800" i="1" spc="-5" dirty="0">
                <a:latin typeface="Calibri"/>
                <a:cs typeface="Calibri"/>
              </a:rPr>
              <a:t>bn</a:t>
            </a:r>
            <a:endParaRPr sz="800" dirty="0">
              <a:latin typeface="Calibri"/>
              <a:cs typeface="Calibri"/>
            </a:endParaRPr>
          </a:p>
        </p:txBody>
      </p:sp>
      <p:cxnSp>
        <p:nvCxnSpPr>
          <p:cNvPr id="71" name="Straight Connector 103">
            <a:extLst>
              <a:ext uri="{FF2B5EF4-FFF2-40B4-BE49-F238E27FC236}">
                <a16:creationId xmlns:a16="http://schemas.microsoft.com/office/drawing/2014/main" id="{48A4EC19-38EF-2241-9658-D77E1009D6B4}"/>
              </a:ext>
            </a:extLst>
          </p:cNvPr>
          <p:cNvCxnSpPr>
            <a:cxnSpLocks/>
          </p:cNvCxnSpPr>
          <p:nvPr/>
        </p:nvCxnSpPr>
        <p:spPr>
          <a:xfrm flipH="1">
            <a:off x="9820325" y="4448531"/>
            <a:ext cx="0" cy="396000"/>
          </a:xfrm>
          <a:prstGeom prst="line">
            <a:avLst/>
          </a:prstGeom>
          <a:ln w="3175">
            <a:solidFill>
              <a:srgbClr val="474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bject 90">
            <a:extLst>
              <a:ext uri="{FF2B5EF4-FFF2-40B4-BE49-F238E27FC236}">
                <a16:creationId xmlns:a16="http://schemas.microsoft.com/office/drawing/2014/main" id="{4E41A66D-4D14-4249-959D-5A70FF93D10E}"/>
              </a:ext>
            </a:extLst>
          </p:cNvPr>
          <p:cNvSpPr txBox="1"/>
          <p:nvPr/>
        </p:nvSpPr>
        <p:spPr>
          <a:xfrm>
            <a:off x="11548087" y="5243472"/>
            <a:ext cx="353060" cy="284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10"/>
              </a:lnSpc>
              <a:spcBef>
                <a:spcPts val="100"/>
              </a:spcBef>
            </a:pPr>
            <a:r>
              <a:rPr sz="600" dirty="0">
                <a:latin typeface="Calibri"/>
                <a:cs typeface="Calibri"/>
              </a:rPr>
              <a:t>N</a:t>
            </a:r>
            <a:r>
              <a:rPr sz="600" spc="-5" dirty="0">
                <a:latin typeface="Calibri"/>
                <a:cs typeface="Calibri"/>
              </a:rPr>
              <a:t>o</a:t>
            </a:r>
            <a:r>
              <a:rPr sz="600" dirty="0">
                <a:latin typeface="Calibri"/>
                <a:cs typeface="Calibri"/>
              </a:rPr>
              <a:t>r</a:t>
            </a:r>
            <a:r>
              <a:rPr sz="600" spc="-5" dirty="0">
                <a:latin typeface="Calibri"/>
                <a:cs typeface="Calibri"/>
              </a:rPr>
              <a:t>t</a:t>
            </a:r>
            <a:r>
              <a:rPr sz="600" dirty="0">
                <a:latin typeface="Calibri"/>
                <a:cs typeface="Calibri"/>
              </a:rPr>
              <a:t>h</a:t>
            </a:r>
            <a:r>
              <a:rPr sz="600" spc="-5" dirty="0">
                <a:latin typeface="Calibri"/>
                <a:cs typeface="Calibri"/>
              </a:rPr>
              <a:t> </a:t>
            </a:r>
            <a:r>
              <a:rPr sz="600" dirty="0">
                <a:latin typeface="Calibri"/>
                <a:cs typeface="Calibri"/>
              </a:rPr>
              <a:t>As</a:t>
            </a:r>
            <a:r>
              <a:rPr sz="600" spc="-5" dirty="0">
                <a:latin typeface="Calibri"/>
                <a:cs typeface="Calibri"/>
              </a:rPr>
              <a:t>i</a:t>
            </a:r>
            <a:r>
              <a:rPr sz="600" dirty="0">
                <a:latin typeface="Calibri"/>
                <a:cs typeface="Calibri"/>
              </a:rPr>
              <a:t>a</a:t>
            </a:r>
          </a:p>
          <a:p>
            <a:pPr algn="ctr">
              <a:lnSpc>
                <a:spcPts val="710"/>
              </a:lnSpc>
            </a:pPr>
            <a:r>
              <a:rPr lang="en-US" sz="600" i="1" spc="-5" dirty="0">
                <a:latin typeface="Calibri"/>
                <a:cs typeface="Calibri"/>
              </a:rPr>
              <a:t>25,9</a:t>
            </a:r>
            <a:r>
              <a:rPr sz="600" i="1" spc="-5" dirty="0">
                <a:latin typeface="Calibri"/>
                <a:cs typeface="Calibri"/>
              </a:rPr>
              <a:t>%</a:t>
            </a:r>
            <a:endParaRPr sz="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600" i="1" spc="-5" dirty="0">
                <a:latin typeface="Calibri"/>
                <a:cs typeface="Calibri"/>
              </a:rPr>
              <a:t>€11,</a:t>
            </a:r>
            <a:r>
              <a:rPr lang="en-US" sz="600" i="1" spc="-5" dirty="0">
                <a:latin typeface="Calibri"/>
                <a:cs typeface="Calibri"/>
              </a:rPr>
              <a:t>66 </a:t>
            </a:r>
            <a:r>
              <a:rPr sz="600" i="1" spc="-5" dirty="0">
                <a:latin typeface="Calibri"/>
                <a:cs typeface="Calibri"/>
              </a:rPr>
              <a:t>bn</a:t>
            </a:r>
            <a:endParaRPr sz="600" dirty="0">
              <a:latin typeface="Calibri"/>
              <a:cs typeface="Calibri"/>
            </a:endParaRPr>
          </a:p>
        </p:txBody>
      </p:sp>
      <p:pic>
        <p:nvPicPr>
          <p:cNvPr id="76" name="object 27">
            <a:extLst>
              <a:ext uri="{FF2B5EF4-FFF2-40B4-BE49-F238E27FC236}">
                <a16:creationId xmlns:a16="http://schemas.microsoft.com/office/drawing/2014/main" id="{6B3B9C7F-6D25-E64D-BE38-7C36400302AA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802761" y="5367544"/>
            <a:ext cx="107999" cy="108000"/>
          </a:xfrm>
          <a:prstGeom prst="rect">
            <a:avLst/>
          </a:prstGeom>
        </p:spPr>
      </p:pic>
      <p:cxnSp>
        <p:nvCxnSpPr>
          <p:cNvPr id="77" name="Straight Connector 103">
            <a:extLst>
              <a:ext uri="{FF2B5EF4-FFF2-40B4-BE49-F238E27FC236}">
                <a16:creationId xmlns:a16="http://schemas.microsoft.com/office/drawing/2014/main" id="{36C2CD56-A2E2-004A-A85D-1F1284528E11}"/>
              </a:ext>
            </a:extLst>
          </p:cNvPr>
          <p:cNvCxnSpPr>
            <a:cxnSpLocks/>
          </p:cNvCxnSpPr>
          <p:nvPr/>
        </p:nvCxnSpPr>
        <p:spPr>
          <a:xfrm>
            <a:off x="10865604" y="5417580"/>
            <a:ext cx="664795" cy="12156"/>
          </a:xfrm>
          <a:prstGeom prst="line">
            <a:avLst/>
          </a:prstGeom>
          <a:ln w="3175">
            <a:solidFill>
              <a:srgbClr val="474D8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bject 83">
            <a:extLst>
              <a:ext uri="{FF2B5EF4-FFF2-40B4-BE49-F238E27FC236}">
                <a16:creationId xmlns:a16="http://schemas.microsoft.com/office/drawing/2014/main" id="{692EE352-6867-F24B-BBD2-2FC78202119D}"/>
              </a:ext>
            </a:extLst>
          </p:cNvPr>
          <p:cNvSpPr txBox="1"/>
          <p:nvPr/>
        </p:nvSpPr>
        <p:spPr>
          <a:xfrm>
            <a:off x="10025884" y="6221507"/>
            <a:ext cx="479425" cy="2846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710"/>
              </a:lnSpc>
              <a:spcBef>
                <a:spcPts val="100"/>
              </a:spcBef>
            </a:pPr>
            <a:r>
              <a:rPr lang="en-US" sz="600" dirty="0">
                <a:latin typeface="Calibri"/>
                <a:cs typeface="Calibri"/>
              </a:rPr>
              <a:t>SAPMENA</a:t>
            </a:r>
            <a:endParaRPr sz="600" dirty="0">
              <a:latin typeface="Calibri"/>
              <a:cs typeface="Calibri"/>
            </a:endParaRPr>
          </a:p>
          <a:p>
            <a:pPr algn="ctr">
              <a:lnSpc>
                <a:spcPts val="710"/>
              </a:lnSpc>
            </a:pPr>
            <a:r>
              <a:rPr lang="en-US" sz="600" i="1" spc="-5" dirty="0">
                <a:latin typeface="Calibri"/>
                <a:cs typeface="Calibri"/>
              </a:rPr>
              <a:t>8,4</a:t>
            </a:r>
            <a:r>
              <a:rPr sz="600" i="1" spc="-5" dirty="0">
                <a:latin typeface="Calibri"/>
                <a:cs typeface="Calibri"/>
              </a:rPr>
              <a:t>%</a:t>
            </a:r>
            <a:endParaRPr sz="6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600" i="1" spc="-5" dirty="0">
                <a:latin typeface="Calibri"/>
                <a:cs typeface="Calibri"/>
              </a:rPr>
              <a:t>€</a:t>
            </a:r>
            <a:r>
              <a:rPr lang="en-US" sz="600" i="1" spc="-5" dirty="0">
                <a:latin typeface="Calibri"/>
                <a:cs typeface="Calibri"/>
              </a:rPr>
              <a:t>3,45  </a:t>
            </a:r>
            <a:r>
              <a:rPr sz="600" i="1" spc="-5" dirty="0">
                <a:latin typeface="Calibri"/>
                <a:cs typeface="Calibri"/>
              </a:rPr>
              <a:t>bn</a:t>
            </a:r>
            <a:endParaRPr sz="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1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11">
            <a:extLst>
              <a:ext uri="{FF2B5EF4-FFF2-40B4-BE49-F238E27FC236}">
                <a16:creationId xmlns:a16="http://schemas.microsoft.com/office/drawing/2014/main" id="{F31B008B-76C0-5243-8639-71CF09E94597}"/>
              </a:ext>
            </a:extLst>
          </p:cNvPr>
          <p:cNvSpPr txBox="1">
            <a:spLocks/>
          </p:cNvSpPr>
          <p:nvPr/>
        </p:nvSpPr>
        <p:spPr>
          <a:xfrm>
            <a:off x="203629" y="46133"/>
            <a:ext cx="11963768" cy="472163"/>
          </a:xfrm>
          <a:prstGeom prst="rect">
            <a:avLst/>
          </a:prstGeom>
        </p:spPr>
        <p:txBody>
          <a:bodyPr vert="horz" wrap="square" lIns="0" tIns="19598" rIns="0" bIns="0" rtlCol="0">
            <a:spAutoFit/>
          </a:bodyPr>
          <a:lstStyle>
            <a:lvl1pPr>
              <a:defRPr sz="2939" b="0" i="0">
                <a:solidFill>
                  <a:srgbClr val="4F4946"/>
                </a:solidFill>
                <a:latin typeface="Arial MT"/>
                <a:ea typeface="+mj-ea"/>
                <a:cs typeface="Arial MT"/>
              </a:defRPr>
            </a:lvl1pPr>
          </a:lstStyle>
          <a:p>
            <a:pPr marL="18664" marR="0" lvl="0" indent="0" algn="r" defTabSz="914400" eaLnBrk="1" fontAlgn="auto" latinLnBrk="0" hangingPunct="1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39" b="0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L’Oréal – </a:t>
            </a:r>
            <a:r>
              <a:rPr kumimoji="0" lang="en-US" sz="2939" b="1" i="0" u="none" strike="noStrike" kern="0" cap="none" spc="-1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Financial Performance</a:t>
            </a:r>
            <a:endParaRPr kumimoji="0" lang="en-US" sz="1617" b="0" i="0" u="none" strike="noStrike" kern="0" cap="none" spc="-8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object 22">
            <a:extLst>
              <a:ext uri="{FF2B5EF4-FFF2-40B4-BE49-F238E27FC236}">
                <a16:creationId xmlns:a16="http://schemas.microsoft.com/office/drawing/2014/main" id="{6D3F35BC-780F-AB4A-B8C9-D5182AA8B8D0}"/>
              </a:ext>
            </a:extLst>
          </p:cNvPr>
          <p:cNvSpPr txBox="1"/>
          <p:nvPr/>
        </p:nvSpPr>
        <p:spPr>
          <a:xfrm>
            <a:off x="0" y="683466"/>
            <a:ext cx="5820844" cy="369645"/>
          </a:xfrm>
          <a:prstGeom prst="rect">
            <a:avLst/>
          </a:prstGeom>
          <a:solidFill>
            <a:srgbClr val="474D84"/>
          </a:solidFill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 b="1" i="0" u="none" strike="noStrike" kern="0" cap="none" spc="0" baseline="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764" dirty="0"/>
              <a:t>LTM Share Price Performance (vs. CAC40 index)</a:t>
            </a:r>
          </a:p>
        </p:txBody>
      </p:sp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95E33566-AEC6-9945-8DF1-8CDF95E8035A}"/>
              </a:ext>
            </a:extLst>
          </p:cNvPr>
          <p:cNvGraphicFramePr>
            <a:graphicFrameLocks/>
          </p:cNvGraphicFramePr>
          <p:nvPr/>
        </p:nvGraphicFramePr>
        <p:xfrm>
          <a:off x="-18664" y="1150097"/>
          <a:ext cx="5839508" cy="3048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object 22">
            <a:extLst>
              <a:ext uri="{FF2B5EF4-FFF2-40B4-BE49-F238E27FC236}">
                <a16:creationId xmlns:a16="http://schemas.microsoft.com/office/drawing/2014/main" id="{B211F83B-CA22-A74D-B90C-A6123D02890B}"/>
              </a:ext>
            </a:extLst>
          </p:cNvPr>
          <p:cNvSpPr txBox="1"/>
          <p:nvPr/>
        </p:nvSpPr>
        <p:spPr>
          <a:xfrm>
            <a:off x="6793911" y="4092428"/>
            <a:ext cx="5331411" cy="338501"/>
          </a:xfrm>
          <a:prstGeom prst="rect">
            <a:avLst/>
          </a:prstGeom>
          <a:solidFill>
            <a:srgbClr val="474D84"/>
          </a:solidFill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 b="1" i="0" u="none" strike="noStrike" kern="0" cap="none" spc="0" baseline="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764" dirty="0"/>
              <a:t>Shareholding Structure</a:t>
            </a:r>
          </a:p>
        </p:txBody>
      </p:sp>
      <p:sp>
        <p:nvSpPr>
          <p:cNvPr id="10" name="object 21">
            <a:extLst>
              <a:ext uri="{FF2B5EF4-FFF2-40B4-BE49-F238E27FC236}">
                <a16:creationId xmlns:a16="http://schemas.microsoft.com/office/drawing/2014/main" id="{7EDC33E6-0721-B24D-B710-5065351CB4AC}"/>
              </a:ext>
            </a:extLst>
          </p:cNvPr>
          <p:cNvSpPr txBox="1"/>
          <p:nvPr/>
        </p:nvSpPr>
        <p:spPr>
          <a:xfrm>
            <a:off x="6662057" y="683466"/>
            <a:ext cx="5315084" cy="369645"/>
          </a:xfrm>
          <a:prstGeom prst="rect">
            <a:avLst/>
          </a:prstGeom>
          <a:solidFill>
            <a:srgbClr val="474D84"/>
          </a:solidFill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 b="1" i="0" u="none" strike="noStrike" kern="0" cap="none" spc="0" baseline="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764" dirty="0"/>
              <a:t>2018A – 2023A Historical Financial Performance</a:t>
            </a:r>
          </a:p>
        </p:txBody>
      </p:sp>
      <p:sp>
        <p:nvSpPr>
          <p:cNvPr id="11" name="object 22">
            <a:extLst>
              <a:ext uri="{FF2B5EF4-FFF2-40B4-BE49-F238E27FC236}">
                <a16:creationId xmlns:a16="http://schemas.microsoft.com/office/drawing/2014/main" id="{8357BF1A-61EA-8748-8EAF-D1F66D907DBC}"/>
              </a:ext>
            </a:extLst>
          </p:cNvPr>
          <p:cNvSpPr txBox="1"/>
          <p:nvPr/>
        </p:nvSpPr>
        <p:spPr>
          <a:xfrm>
            <a:off x="-10900" y="4092429"/>
            <a:ext cx="5707110" cy="337438"/>
          </a:xfrm>
          <a:prstGeom prst="rect">
            <a:avLst/>
          </a:prstGeom>
          <a:solidFill>
            <a:srgbClr val="474D84"/>
          </a:solidFill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algn="ctr">
              <a:defRPr sz="1200" b="1" i="0" u="none" strike="noStrike" kern="0" cap="none" spc="0" baseline="0">
                <a:solidFill>
                  <a:schemeClr val="bg1"/>
                </a:solidFill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764" dirty="0"/>
              <a:t>Sales Breakdown by Division</a:t>
            </a:r>
          </a:p>
        </p:txBody>
      </p:sp>
      <p:graphicFrame>
        <p:nvGraphicFramePr>
          <p:cNvPr id="12" name="Graphique 11">
            <a:extLst>
              <a:ext uri="{FF2B5EF4-FFF2-40B4-BE49-F238E27FC236}">
                <a16:creationId xmlns:a16="http://schemas.microsoft.com/office/drawing/2014/main" id="{D4116533-1CB5-7B48-A04B-F0310A97378B}"/>
              </a:ext>
            </a:extLst>
          </p:cNvPr>
          <p:cNvGraphicFramePr/>
          <p:nvPr/>
        </p:nvGraphicFramePr>
        <p:xfrm>
          <a:off x="-309020" y="4380839"/>
          <a:ext cx="5707110" cy="2651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Chart 44">
            <a:extLst>
              <a:ext uri="{FF2B5EF4-FFF2-40B4-BE49-F238E27FC236}">
                <a16:creationId xmlns:a16="http://schemas.microsoft.com/office/drawing/2014/main" id="{54AE9B58-6F6C-474F-9775-01CF60C3C4D6}"/>
              </a:ext>
            </a:extLst>
          </p:cNvPr>
          <p:cNvGraphicFramePr/>
          <p:nvPr/>
        </p:nvGraphicFramePr>
        <p:xfrm>
          <a:off x="6452108" y="1185627"/>
          <a:ext cx="6051088" cy="2693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object 53">
            <a:extLst>
              <a:ext uri="{FF2B5EF4-FFF2-40B4-BE49-F238E27FC236}">
                <a16:creationId xmlns:a16="http://schemas.microsoft.com/office/drawing/2014/main" id="{87D4829E-D7D8-8B43-981B-C2F9A346155C}"/>
              </a:ext>
            </a:extLst>
          </p:cNvPr>
          <p:cNvSpPr txBox="1"/>
          <p:nvPr/>
        </p:nvSpPr>
        <p:spPr>
          <a:xfrm>
            <a:off x="2086019" y="5517993"/>
            <a:ext cx="1800824" cy="425830"/>
          </a:xfrm>
          <a:prstGeom prst="rect">
            <a:avLst/>
          </a:prstGeom>
        </p:spPr>
        <p:txBody>
          <a:bodyPr vert="horz" wrap="square" lIns="0" tIns="18666" rIns="0" bIns="0" rtlCol="0">
            <a:spAutoFit/>
          </a:bodyPr>
          <a:lstStyle/>
          <a:p>
            <a:pPr marL="18664">
              <a:spcBef>
                <a:spcPts val="147"/>
              </a:spcBef>
            </a:pPr>
            <a:r>
              <a:rPr sz="2645" b="1" dirty="0">
                <a:solidFill>
                  <a:srgbClr val="C00000"/>
                </a:solidFill>
                <a:ea typeface="Baskerville" panose="02020502070401020303" pitchFamily="18" charset="0"/>
                <a:cs typeface="Calibri"/>
              </a:rPr>
              <a:t>€</a:t>
            </a:r>
            <a:r>
              <a:rPr lang="en-US" sz="2645" b="1" dirty="0">
                <a:solidFill>
                  <a:srgbClr val="C00000"/>
                </a:solidFill>
                <a:ea typeface="Baskerville" panose="02020502070401020303" pitchFamily="18" charset="0"/>
                <a:cs typeface="Calibri"/>
              </a:rPr>
              <a:t>41.18</a:t>
            </a:r>
            <a:r>
              <a:rPr sz="2645" b="1" spc="-15" dirty="0">
                <a:solidFill>
                  <a:srgbClr val="C00000"/>
                </a:solidFill>
                <a:ea typeface="Baskerville" panose="02020502070401020303" pitchFamily="18" charset="0"/>
                <a:cs typeface="Calibri"/>
              </a:rPr>
              <a:t>b</a:t>
            </a:r>
            <a:r>
              <a:rPr sz="2645" b="1" dirty="0">
                <a:solidFill>
                  <a:srgbClr val="C00000"/>
                </a:solidFill>
                <a:ea typeface="Baskerville" panose="02020502070401020303" pitchFamily="18" charset="0"/>
                <a:cs typeface="Calibri"/>
              </a:rPr>
              <a:t>n</a:t>
            </a:r>
          </a:p>
        </p:txBody>
      </p:sp>
      <p:pic>
        <p:nvPicPr>
          <p:cNvPr id="19" name="object 7">
            <a:extLst>
              <a:ext uri="{FF2B5EF4-FFF2-40B4-BE49-F238E27FC236}">
                <a16:creationId xmlns:a16="http://schemas.microsoft.com/office/drawing/2014/main" id="{4120CD67-83B3-5541-B5E5-77B00CDB741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-8401"/>
            <a:ext cx="599607" cy="69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2273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ureau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295</Words>
  <Application>Microsoft Office PowerPoint</Application>
  <PresentationFormat>Grand écran</PresentationFormat>
  <Paragraphs>54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Feriel ADLI</dc:creator>
  <cp:lastModifiedBy>Wassim Lakehal</cp:lastModifiedBy>
  <cp:revision>2</cp:revision>
  <dcterms:created xsi:type="dcterms:W3CDTF">2024-09-17T22:08:28Z</dcterms:created>
  <dcterms:modified xsi:type="dcterms:W3CDTF">2024-09-18T01:27:14Z</dcterms:modified>
</cp:coreProperties>
</file>