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2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user/Downloads/Football-field-template%202-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C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1723252603796952E-2"/>
          <c:w val="0.95023395739784511"/>
          <c:h val="0.9018910379534905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FAD9D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Comps!$E$3:$E$9</c:f>
              <c:numCache>
                <c:formatCode>0.0\x</c:formatCode>
                <c:ptCount val="7"/>
                <c:pt idx="0">
                  <c:v>13.88</c:v>
                </c:pt>
                <c:pt idx="1">
                  <c:v>19.18</c:v>
                </c:pt>
                <c:pt idx="2">
                  <c:v>14.82</c:v>
                </c:pt>
                <c:pt idx="3">
                  <c:v>21.77</c:v>
                </c:pt>
                <c:pt idx="4">
                  <c:v>16.02</c:v>
                </c:pt>
                <c:pt idx="5">
                  <c:v>10.99</c:v>
                </c:pt>
                <c:pt idx="6">
                  <c:v>15.06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64-6A47-B0F9-C18CC4AF88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254282719"/>
        <c:axId val="1254274079"/>
      </c:barChart>
      <c:catAx>
        <c:axId val="1254282719"/>
        <c:scaling>
          <c:orientation val="minMax"/>
        </c:scaling>
        <c:delete val="1"/>
        <c:axPos val="b"/>
        <c:majorTickMark val="none"/>
        <c:minorTickMark val="none"/>
        <c:tickLblPos val="nextTo"/>
        <c:crossAx val="1254274079"/>
        <c:crosses val="autoZero"/>
        <c:auto val="1"/>
        <c:lblAlgn val="ctr"/>
        <c:lblOffset val="100"/>
        <c:noMultiLvlLbl val="0"/>
      </c:catAx>
      <c:valAx>
        <c:axId val="1254274079"/>
        <c:scaling>
          <c:orientation val="minMax"/>
        </c:scaling>
        <c:delete val="1"/>
        <c:axPos val="l"/>
        <c:numFmt formatCode="0.0\x" sourceLinked="1"/>
        <c:majorTickMark val="none"/>
        <c:minorTickMark val="none"/>
        <c:tickLblPos val="nextTo"/>
        <c:crossAx val="1254282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2D7656-76BB-3340-B61C-ECB843FB6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137D09D-1BDD-8F42-8045-0D8623625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C41D47-E5DD-0642-842D-6DA2D3A1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D7D6-BB48-6B48-9E2C-E7D5B7F34BA7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4C8B9A-0D85-AD47-B41A-D52CB294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0C0BE6-AD97-6B4A-84E1-5438DC53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6B13-3668-0D42-99EF-547ADB4C6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66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A3D7CF-77E7-8043-B351-ECEB7F3E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497F3D-240E-8D42-AF9D-E43486C47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A65371-4E36-174C-92ED-6A5200036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D7D6-BB48-6B48-9E2C-E7D5B7F34BA7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A80028-5F79-C54B-9929-939F041F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8A894A-1689-4340-9897-903E3905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6B13-3668-0D42-99EF-547ADB4C6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00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2FA7B79-74B8-5149-B2A7-05350D6DC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8AEA02C-DFE5-CA46-8F9E-98F62F7D3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7B8187-C98A-324E-9E33-05D42BBF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D7D6-BB48-6B48-9E2C-E7D5B7F34BA7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BD751F-19E3-DA4E-AED3-C2831F9D6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1B440F-2431-8B47-B3E4-DAFE862E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6B13-3668-0D42-99EF-547ADB4C6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42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142BBE-B2C3-1D49-BE82-EA55D707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F7252E-F937-9240-B366-5C6160AF7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2EC474-BBB1-094A-A5D6-FDF6B4BF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D7D6-BB48-6B48-9E2C-E7D5B7F34BA7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76C555-84E9-A749-AA13-5C7604B7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EB7751-E7A7-684C-B099-67FE59102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6B13-3668-0D42-99EF-547ADB4C6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903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55C55-000D-1F44-9CD7-2704D9D4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7F9190-499C-C448-89D6-8AFD84D0D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203E55-6039-7749-B659-2AEDD59AD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D7D6-BB48-6B48-9E2C-E7D5B7F34BA7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6AA2E8-9C52-D647-8E3D-F7EBF8AD8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48C47F-D902-0448-AC13-25510799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6B13-3668-0D42-99EF-547ADB4C6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52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CB0DC-4A50-B149-9A91-306B3B55C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0D9EF4-12EC-B240-A11F-924380BA9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FBF300-4B35-BB4A-B2F3-C2156DFDA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5FD1E0-5F9D-AA42-A6E3-164227C86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D7D6-BB48-6B48-9E2C-E7D5B7F34BA7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C0D4ED-4630-C440-AC73-534A7A5D5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CCFC17-182C-3D4B-B37A-12551291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6B13-3668-0D42-99EF-547ADB4C6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3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807484-5265-454B-90E0-2B27ABFD8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9BC6C4-8E80-204D-8E97-D34C71D2B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5F25987-BA24-C149-84FA-752F4328B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EFBC8A1-5335-C244-B845-190530426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D380588-EF05-1945-B38C-5EC4F87F5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D5E4838-3A6B-9A44-8FE3-CF44531E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D7D6-BB48-6B48-9E2C-E7D5B7F34BA7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C56DAA-462B-9741-A5A0-E896B572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AF9C484-3B5C-7F44-84EE-B0E58C68B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6B13-3668-0D42-99EF-547ADB4C6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35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93E65A-DC71-1241-B845-0393EE60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87829D-5017-E148-9789-6B55D8A9A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D7D6-BB48-6B48-9E2C-E7D5B7F34BA7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8357016-8940-9943-8E58-D16F438C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61935B-FD7A-7B4E-88A5-CFC4C8FF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6B13-3668-0D42-99EF-547ADB4C6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676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298D6C8-C02E-D240-8959-D42768ECB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D7D6-BB48-6B48-9E2C-E7D5B7F34BA7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C70266F-B7E7-404F-A82F-D1853BE7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90322F-A749-F340-B74C-EB97BAD24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6B13-3668-0D42-99EF-547ADB4C6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48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46AABC-BCE8-8D48-9759-968404435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AACFAB-3B17-2A41-A9F7-12D5D5665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5349AE-A3B7-3B4F-A23F-E04D804C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633B3B-4600-6B4C-9256-7FD93E4E5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D7D6-BB48-6B48-9E2C-E7D5B7F34BA7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1AE9E7-4EF4-6341-8136-EB31B2B59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0611D3-DE57-AF4F-8185-DB1D9C0C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6B13-3668-0D42-99EF-547ADB4C6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19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A14975-BAD5-6243-AD60-BA6D4D58E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281D7F3-F543-F142-8FE1-29934D427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5CEB3A-C2A3-6742-946F-21E7EF411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D197F7-86D5-794D-8611-0365BFB8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D7D6-BB48-6B48-9E2C-E7D5B7F34BA7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ED6439-5DD6-B842-9FD4-5866B480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236599-34D8-1840-915D-402DB8C9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6B13-3668-0D42-99EF-547ADB4C6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56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3CCCC57-34B5-694A-8E9A-D9AD8261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1CC406-BD41-B84E-91B9-7F0211C0B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F29FD9-C37C-3048-84B0-1F0C4C4E4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6D7D6-BB48-6B48-9E2C-E7D5B7F34BA7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7EB4EC-1774-4B4B-83E1-EEDE1BF76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6A7E3A-2A84-B941-9C04-6F22500A9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F6B13-3668-0D42-99EF-547ADB4C6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40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Feuille_de_calcul_Microsoft_Excel.xlsx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3" Type="http://schemas.openxmlformats.org/officeDocument/2006/relationships/image" Target="../media/image1.jp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7">
            <a:extLst>
              <a:ext uri="{FF2B5EF4-FFF2-40B4-BE49-F238E27FC236}">
                <a16:creationId xmlns:a16="http://schemas.microsoft.com/office/drawing/2014/main" id="{7263D550-8F6A-624E-A2EF-40D2E519F54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347854" cy="6858000"/>
          </a:xfrm>
          <a:prstGeom prst="rect">
            <a:avLst/>
          </a:prstGeom>
        </p:spPr>
      </p:pic>
      <p:sp>
        <p:nvSpPr>
          <p:cNvPr id="6" name="object 9">
            <a:extLst>
              <a:ext uri="{FF2B5EF4-FFF2-40B4-BE49-F238E27FC236}">
                <a16:creationId xmlns:a16="http://schemas.microsoft.com/office/drawing/2014/main" id="{B9905D72-67E2-7C40-A137-8004D086AE51}"/>
              </a:ext>
            </a:extLst>
          </p:cNvPr>
          <p:cNvSpPr txBox="1">
            <a:spLocks/>
          </p:cNvSpPr>
          <p:nvPr/>
        </p:nvSpPr>
        <p:spPr>
          <a:xfrm>
            <a:off x="5824084" y="2876742"/>
            <a:ext cx="5706010" cy="1104516"/>
          </a:xfrm>
          <a:prstGeom prst="rect">
            <a:avLst/>
          </a:prstGeom>
        </p:spPr>
        <p:txBody>
          <a:bodyPr vert="horz" wrap="square" lIns="0" tIns="18666" rIns="0" bIns="0" rtlCol="0">
            <a:spAutoFit/>
          </a:bodyPr>
          <a:lstStyle>
            <a:lvl1pPr>
              <a:defRPr sz="2939" b="0" i="0">
                <a:solidFill>
                  <a:srgbClr val="4F4946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55991" marR="0" lvl="0" indent="0" defTabSz="914400" eaLnBrk="1" fontAlgn="auto" latinLnBrk="0" hangingPunct="1">
              <a:lnSpc>
                <a:spcPct val="100000"/>
              </a:lnSpc>
              <a:spcBef>
                <a:spcPts val="1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528" b="1" i="0" u="none" strike="noStrike" kern="0" cap="none" spc="-8" normalizeH="0" baseline="0" noProof="0">
                <a:ln>
                  <a:noFill/>
                </a:ln>
                <a:solidFill>
                  <a:srgbClr val="4F4946"/>
                </a:solidFill>
                <a:effectLst/>
                <a:uLnTx/>
                <a:uFillTx/>
                <a:latin typeface="Arial MT"/>
                <a:ea typeface="+mj-ea"/>
              </a:rPr>
              <a:t>L’Oréal </a:t>
            </a:r>
            <a:br>
              <a:rPr kumimoji="0" lang="fr-FR" sz="3528" b="0" i="0" u="none" strike="noStrike" kern="0" cap="none" spc="-8" normalizeH="0" baseline="0" noProof="0">
                <a:ln>
                  <a:noFill/>
                </a:ln>
                <a:solidFill>
                  <a:srgbClr val="4F4946"/>
                </a:solidFill>
                <a:effectLst/>
                <a:uLnTx/>
                <a:uFillTx/>
                <a:latin typeface="Arial MT"/>
                <a:ea typeface="+mj-ea"/>
              </a:rPr>
            </a:br>
            <a:r>
              <a:rPr kumimoji="0" lang="fr-FR" sz="3528" b="0" i="1" u="none" strike="noStrike" kern="0" cap="none" spc="-8" normalizeH="0" baseline="0" noProof="0">
                <a:ln>
                  <a:noFill/>
                </a:ln>
                <a:solidFill>
                  <a:srgbClr val="4F4946"/>
                </a:solidFill>
                <a:effectLst/>
                <a:uLnTx/>
                <a:uFillTx/>
                <a:latin typeface="Arial MT"/>
                <a:ea typeface="+mj-ea"/>
              </a:rPr>
              <a:t>Discussion Materials</a:t>
            </a:r>
            <a:endParaRPr kumimoji="0" lang="fr-FR" sz="3528" b="0" i="1" u="none" strike="noStrike" kern="0" cap="none" spc="0" normalizeH="0" baseline="0" noProof="0" dirty="0">
              <a:ln>
                <a:noFill/>
              </a:ln>
              <a:solidFill>
                <a:srgbClr val="4F4946"/>
              </a:solidFill>
              <a:effectLst/>
              <a:uLnTx/>
              <a:uFillTx/>
              <a:latin typeface="Arial MT"/>
              <a:ea typeface="+mj-ea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2AB8C88E-842F-D545-8560-C977B319491F}"/>
              </a:ext>
            </a:extLst>
          </p:cNvPr>
          <p:cNvSpPr txBox="1"/>
          <p:nvPr/>
        </p:nvSpPr>
        <p:spPr>
          <a:xfrm>
            <a:off x="5824084" y="4092832"/>
            <a:ext cx="5976660" cy="1220139"/>
          </a:xfrm>
          <a:prstGeom prst="rect">
            <a:avLst/>
          </a:prstGeom>
        </p:spPr>
        <p:txBody>
          <a:bodyPr vert="horz" wrap="square" lIns="0" tIns="18666" rIns="0" bIns="0" rtlCol="0">
            <a:spAutoFit/>
          </a:bodyPr>
          <a:lstStyle/>
          <a:p>
            <a:pPr marL="18664">
              <a:spcBef>
                <a:spcPts val="147"/>
              </a:spcBef>
            </a:pPr>
            <a:r>
              <a:rPr lang="en-US" sz="2000" spc="-8" dirty="0">
                <a:latin typeface="Arial MT"/>
                <a:cs typeface="Arial MT"/>
              </a:rPr>
              <a:t>19 September 2024</a:t>
            </a:r>
            <a:endParaRPr sz="2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454" dirty="0">
              <a:latin typeface="Arial MT"/>
              <a:cs typeface="Arial MT"/>
            </a:endParaRPr>
          </a:p>
          <a:p>
            <a:pPr marL="18664"/>
            <a:endParaRPr sz="2352" dirty="0">
              <a:latin typeface="Arial MT"/>
              <a:cs typeface="Arial MT"/>
            </a:endParaRPr>
          </a:p>
        </p:txBody>
      </p:sp>
      <p:pic>
        <p:nvPicPr>
          <p:cNvPr id="8" name="Picture 2" descr="Societe Generale Logo, symbol, meaning, history, PNG, brand">
            <a:extLst>
              <a:ext uri="{FF2B5EF4-FFF2-40B4-BE49-F238E27FC236}">
                <a16:creationId xmlns:a16="http://schemas.microsoft.com/office/drawing/2014/main" id="{4ED1E0ED-63C2-5C46-A77E-56EFF429D4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325" b="36666"/>
          <a:stretch>
            <a:fillRect/>
          </a:stretch>
        </p:blipFill>
        <p:spPr>
          <a:xfrm>
            <a:off x="5824084" y="6332940"/>
            <a:ext cx="2457620" cy="38719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object 6">
            <a:extLst>
              <a:ext uri="{FF2B5EF4-FFF2-40B4-BE49-F238E27FC236}">
                <a16:creationId xmlns:a16="http://schemas.microsoft.com/office/drawing/2014/main" id="{1AFCBC40-8DDC-0348-867E-AC9FE0659548}"/>
              </a:ext>
            </a:extLst>
          </p:cNvPr>
          <p:cNvSpPr/>
          <p:nvPr/>
        </p:nvSpPr>
        <p:spPr>
          <a:xfrm>
            <a:off x="5824084" y="4464177"/>
            <a:ext cx="3398035" cy="54131"/>
          </a:xfrm>
          <a:custGeom>
            <a:avLst/>
            <a:gdLst/>
            <a:ahLst/>
            <a:cxnLst/>
            <a:rect l="l" t="t" r="r" b="b"/>
            <a:pathLst>
              <a:path w="2312035" h="36830">
                <a:moveTo>
                  <a:pt x="2311908" y="0"/>
                </a:moveTo>
                <a:lnTo>
                  <a:pt x="0" y="0"/>
                </a:lnTo>
                <a:lnTo>
                  <a:pt x="0" y="36575"/>
                </a:lnTo>
                <a:lnTo>
                  <a:pt x="2311908" y="36575"/>
                </a:lnTo>
                <a:lnTo>
                  <a:pt x="2311908" y="0"/>
                </a:lnTo>
                <a:close/>
              </a:path>
            </a:pathLst>
          </a:custGeom>
          <a:solidFill>
            <a:srgbClr val="C8003E"/>
          </a:solidFill>
        </p:spPr>
        <p:txBody>
          <a:bodyPr wrap="square" lIns="0" tIns="0" rIns="0" bIns="0" rtlCol="0"/>
          <a:lstStyle/>
          <a:p>
            <a:endParaRPr sz="2645"/>
          </a:p>
        </p:txBody>
      </p:sp>
    </p:spTree>
    <p:extLst>
      <p:ext uri="{BB962C8B-B14F-4D97-AF65-F5344CB8AC3E}">
        <p14:creationId xmlns:p14="http://schemas.microsoft.com/office/powerpoint/2010/main" val="1022584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1">
            <a:extLst>
              <a:ext uri="{FF2B5EF4-FFF2-40B4-BE49-F238E27FC236}">
                <a16:creationId xmlns:a16="http://schemas.microsoft.com/office/drawing/2014/main" id="{BF758614-DB1B-E74D-BC47-8A930DE39C97}"/>
              </a:ext>
            </a:extLst>
          </p:cNvPr>
          <p:cNvSpPr txBox="1">
            <a:spLocks/>
          </p:cNvSpPr>
          <p:nvPr/>
        </p:nvSpPr>
        <p:spPr>
          <a:xfrm>
            <a:off x="203629" y="46133"/>
            <a:ext cx="11963768" cy="746591"/>
          </a:xfrm>
          <a:prstGeom prst="rect">
            <a:avLst/>
          </a:prstGeom>
        </p:spPr>
        <p:txBody>
          <a:bodyPr vert="horz" wrap="square" lIns="0" tIns="19598" rIns="0" bIns="0" rtlCol="0">
            <a:spAutoFit/>
          </a:bodyPr>
          <a:lstStyle>
            <a:lvl1pPr>
              <a:defRPr sz="2939" b="0" i="0">
                <a:solidFill>
                  <a:srgbClr val="4F4946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18664" marR="0" lvl="0" indent="0" algn="r" defTabSz="914400" eaLnBrk="1" fontAlgn="auto" latinLnBrk="0" hangingPunct="1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39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L’Oréal – </a:t>
            </a:r>
            <a:r>
              <a:rPr kumimoji="0" lang="en-US" sz="2939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DCF VALUATION</a:t>
            </a:r>
          </a:p>
          <a:p>
            <a:pPr marL="18664" marR="0" lvl="0" indent="0" algn="r" defTabSz="914400" eaLnBrk="1" fontAlgn="auto" latinLnBrk="0" hangingPunct="1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17" b="0" i="0" u="none" strike="noStrike" kern="0" cap="none" spc="-8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C945D791-8600-A64B-8C26-654D2E85094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599607" cy="691867"/>
          </a:xfrm>
          <a:prstGeom prst="rect">
            <a:avLst/>
          </a:prstGeom>
        </p:spPr>
      </p:pic>
      <p:graphicFrame>
        <p:nvGraphicFramePr>
          <p:cNvPr id="22" name="Objet 21">
            <a:extLst>
              <a:ext uri="{FF2B5EF4-FFF2-40B4-BE49-F238E27FC236}">
                <a16:creationId xmlns:a16="http://schemas.microsoft.com/office/drawing/2014/main" id="{4881B7E9-7AA1-6A42-A99D-3E8CED542E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854" y="893736"/>
          <a:ext cx="11814506" cy="5027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Feuille de calcul" r:id="rId4" imgW="14262100" imgH="5702300" progId="Excel.Sheet.12">
                  <p:embed/>
                </p:oleObj>
              </mc:Choice>
              <mc:Fallback>
                <p:oleObj name="Feuille de calcul" r:id="rId4" imgW="14262100" imgH="5702300" progId="Excel.Sheet.12">
                  <p:embed/>
                  <p:pic>
                    <p:nvPicPr>
                      <p:cNvPr id="22" name="Objet 21">
                        <a:extLst>
                          <a:ext uri="{FF2B5EF4-FFF2-40B4-BE49-F238E27FC236}">
                            <a16:creationId xmlns:a16="http://schemas.microsoft.com/office/drawing/2014/main" id="{4881B7E9-7AA1-6A42-A99D-3E8CED542E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9854" y="893736"/>
                        <a:ext cx="11814506" cy="50270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830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1">
            <a:extLst>
              <a:ext uri="{FF2B5EF4-FFF2-40B4-BE49-F238E27FC236}">
                <a16:creationId xmlns:a16="http://schemas.microsoft.com/office/drawing/2014/main" id="{C39C3F91-8755-C34D-B773-E5860E232CEE}"/>
              </a:ext>
            </a:extLst>
          </p:cNvPr>
          <p:cNvSpPr txBox="1">
            <a:spLocks/>
          </p:cNvSpPr>
          <p:nvPr/>
        </p:nvSpPr>
        <p:spPr>
          <a:xfrm>
            <a:off x="203629" y="46133"/>
            <a:ext cx="11963768" cy="746591"/>
          </a:xfrm>
          <a:prstGeom prst="rect">
            <a:avLst/>
          </a:prstGeom>
        </p:spPr>
        <p:txBody>
          <a:bodyPr vert="horz" wrap="square" lIns="0" tIns="19598" rIns="0" bIns="0" rtlCol="0">
            <a:spAutoFit/>
          </a:bodyPr>
          <a:lstStyle>
            <a:lvl1pPr>
              <a:defRPr sz="2939" b="0" i="0">
                <a:solidFill>
                  <a:srgbClr val="4F4946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18664" marR="0" lvl="0" indent="0" algn="r" defTabSz="914400" eaLnBrk="1" fontAlgn="auto" latinLnBrk="0" hangingPunct="1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39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L’Oréal – </a:t>
            </a:r>
            <a:r>
              <a:rPr kumimoji="0" lang="en-US" sz="2939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VALUATION SUMMARY</a:t>
            </a:r>
          </a:p>
          <a:p>
            <a:pPr marL="18664" marR="0" lvl="0" indent="0" algn="r" defTabSz="914400" eaLnBrk="1" fontAlgn="auto" latinLnBrk="0" hangingPunct="1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17" b="0" i="0" u="none" strike="noStrike" kern="0" cap="none" spc="-8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aphicFrame>
        <p:nvGraphicFramePr>
          <p:cNvPr id="6" name="Chart 1">
            <a:extLst>
              <a:ext uri="{FF2B5EF4-FFF2-40B4-BE49-F238E27FC236}">
                <a16:creationId xmlns:a16="http://schemas.microsoft.com/office/drawing/2014/main" id="{BAC98D83-A24E-9F2A-E977-5C0F7D1EB63D}"/>
              </a:ext>
            </a:extLst>
          </p:cNvPr>
          <p:cNvGraphicFramePr>
            <a:graphicFrameLocks/>
          </p:cNvGraphicFramePr>
          <p:nvPr/>
        </p:nvGraphicFramePr>
        <p:xfrm>
          <a:off x="123503" y="1018250"/>
          <a:ext cx="6387152" cy="2923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object 22">
            <a:extLst>
              <a:ext uri="{FF2B5EF4-FFF2-40B4-BE49-F238E27FC236}">
                <a16:creationId xmlns:a16="http://schemas.microsoft.com/office/drawing/2014/main" id="{F2940B8C-8AD1-6A4A-B8F7-CCF336F86794}"/>
              </a:ext>
            </a:extLst>
          </p:cNvPr>
          <p:cNvSpPr txBox="1"/>
          <p:nvPr/>
        </p:nvSpPr>
        <p:spPr>
          <a:xfrm>
            <a:off x="123502" y="792724"/>
            <a:ext cx="6387151" cy="332887"/>
          </a:xfrm>
          <a:prstGeom prst="rect">
            <a:avLst/>
          </a:prstGeom>
          <a:solidFill>
            <a:srgbClr val="002060"/>
          </a:solidFill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 b="1" i="0" u="none" strike="noStrike" kern="0" cap="none" spc="0" baseline="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600" dirty="0"/>
              <a:t>Listed Peers</a:t>
            </a:r>
          </a:p>
        </p:txBody>
      </p:sp>
      <p:pic>
        <p:nvPicPr>
          <p:cNvPr id="8" name="object 7">
            <a:extLst>
              <a:ext uri="{FF2B5EF4-FFF2-40B4-BE49-F238E27FC236}">
                <a16:creationId xmlns:a16="http://schemas.microsoft.com/office/drawing/2014/main" id="{5F5DCD63-1551-A74B-BEFD-D7BC3EEF795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8401"/>
            <a:ext cx="599607" cy="691867"/>
          </a:xfrm>
          <a:prstGeom prst="rect">
            <a:avLst/>
          </a:prstGeom>
        </p:spPr>
      </p:pic>
      <p:pic>
        <p:nvPicPr>
          <p:cNvPr id="16" name="object 47">
            <a:extLst>
              <a:ext uri="{FF2B5EF4-FFF2-40B4-BE49-F238E27FC236}">
                <a16:creationId xmlns:a16="http://schemas.microsoft.com/office/drawing/2014/main" id="{36AE10C8-306A-3D46-87D0-2DFE3A3995F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58604" y="3802170"/>
            <a:ext cx="842139" cy="327549"/>
          </a:xfrm>
          <a:prstGeom prst="rect">
            <a:avLst/>
          </a:prstGeom>
        </p:spPr>
      </p:pic>
      <p:pic>
        <p:nvPicPr>
          <p:cNvPr id="17" name="object 48">
            <a:extLst>
              <a:ext uri="{FF2B5EF4-FFF2-40B4-BE49-F238E27FC236}">
                <a16:creationId xmlns:a16="http://schemas.microsoft.com/office/drawing/2014/main" id="{93C67E61-9345-224A-AED7-3999806F1F60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2987" y="3796648"/>
            <a:ext cx="734669" cy="322771"/>
          </a:xfrm>
          <a:prstGeom prst="rect">
            <a:avLst/>
          </a:prstGeom>
        </p:spPr>
      </p:pic>
      <p:pic>
        <p:nvPicPr>
          <p:cNvPr id="18" name="object 49">
            <a:extLst>
              <a:ext uri="{FF2B5EF4-FFF2-40B4-BE49-F238E27FC236}">
                <a16:creationId xmlns:a16="http://schemas.microsoft.com/office/drawing/2014/main" id="{467500A2-A208-F14A-920F-7B16BF819C9C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90000" y="3835520"/>
            <a:ext cx="670479" cy="332886"/>
          </a:xfrm>
          <a:prstGeom prst="rect">
            <a:avLst/>
          </a:prstGeom>
        </p:spPr>
      </p:pic>
      <p:pic>
        <p:nvPicPr>
          <p:cNvPr id="4110" name="Picture 14" descr="2017-logo unilever - cpe">
            <a:extLst>
              <a:ext uri="{FF2B5EF4-FFF2-40B4-BE49-F238E27FC236}">
                <a16:creationId xmlns:a16="http://schemas.microsoft.com/office/drawing/2014/main" id="{6D369184-DECF-4E44-A0A5-7E16DBF86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55" y="3714924"/>
            <a:ext cx="476104" cy="47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Logo - Kenvue participará en la «dbAccess Global Consumer Conference» de  Deutsche Bank el 8 de junio de 2023 | Business Wire">
            <a:extLst>
              <a:ext uri="{FF2B5EF4-FFF2-40B4-BE49-F238E27FC236}">
                <a16:creationId xmlns:a16="http://schemas.microsoft.com/office/drawing/2014/main" id="{886294BB-C36A-C34A-85DA-90ACD97C6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21" y="3731674"/>
            <a:ext cx="934217" cy="43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Shiseido Logo : histoire, signification de l'emblème">
            <a:extLst>
              <a:ext uri="{FF2B5EF4-FFF2-40B4-BE49-F238E27FC236}">
                <a16:creationId xmlns:a16="http://schemas.microsoft.com/office/drawing/2014/main" id="{1B763B26-99B1-A449-8CA7-EBD71D930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228" y="3764979"/>
            <a:ext cx="717736" cy="40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>
            <a:extLst>
              <a:ext uri="{FF2B5EF4-FFF2-40B4-BE49-F238E27FC236}">
                <a16:creationId xmlns:a16="http://schemas.microsoft.com/office/drawing/2014/main" id="{D92F8044-B5F0-DD4D-B457-1F2494C4B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37" y="3872032"/>
            <a:ext cx="842139" cy="13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object 59">
            <a:extLst>
              <a:ext uri="{FF2B5EF4-FFF2-40B4-BE49-F238E27FC236}">
                <a16:creationId xmlns:a16="http://schemas.microsoft.com/office/drawing/2014/main" id="{73419A98-D77A-714D-8EB6-2BB67920B1D0}"/>
              </a:ext>
            </a:extLst>
          </p:cNvPr>
          <p:cNvSpPr txBox="1"/>
          <p:nvPr/>
        </p:nvSpPr>
        <p:spPr>
          <a:xfrm>
            <a:off x="123502" y="1184312"/>
            <a:ext cx="1219835" cy="2346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450" b="1" i="1" dirty="0">
                <a:solidFill>
                  <a:srgbClr val="002060"/>
                </a:solidFill>
                <a:latin typeface="Arial"/>
                <a:cs typeface="Arial"/>
              </a:rPr>
              <a:t>EV/EBITDA </a:t>
            </a:r>
            <a:endParaRPr sz="1450" b="1" i="1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28" name="object 22">
            <a:extLst>
              <a:ext uri="{FF2B5EF4-FFF2-40B4-BE49-F238E27FC236}">
                <a16:creationId xmlns:a16="http://schemas.microsoft.com/office/drawing/2014/main" id="{C9731D1E-E5D8-E942-913F-1F9C65BCD349}"/>
              </a:ext>
            </a:extLst>
          </p:cNvPr>
          <p:cNvSpPr txBox="1"/>
          <p:nvPr/>
        </p:nvSpPr>
        <p:spPr>
          <a:xfrm>
            <a:off x="6809014" y="792724"/>
            <a:ext cx="5259483" cy="332887"/>
          </a:xfrm>
          <a:prstGeom prst="rect">
            <a:avLst/>
          </a:prstGeom>
          <a:solidFill>
            <a:srgbClr val="002060"/>
          </a:solidFill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 b="1" i="0" u="none" strike="noStrike" kern="0" cap="none" spc="0" baseline="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600" dirty="0"/>
              <a:t>Comparable Transactions</a:t>
            </a:r>
          </a:p>
        </p:txBody>
      </p:sp>
      <p:grpSp>
        <p:nvGrpSpPr>
          <p:cNvPr id="35" name="object 7">
            <a:extLst>
              <a:ext uri="{FF2B5EF4-FFF2-40B4-BE49-F238E27FC236}">
                <a16:creationId xmlns:a16="http://schemas.microsoft.com/office/drawing/2014/main" id="{A9CCAE19-7AE9-054B-90F1-302F28A6C7F1}"/>
              </a:ext>
            </a:extLst>
          </p:cNvPr>
          <p:cNvGrpSpPr/>
          <p:nvPr/>
        </p:nvGrpSpPr>
        <p:grpSpPr>
          <a:xfrm>
            <a:off x="6809014" y="1307532"/>
            <a:ext cx="5259483" cy="225898"/>
            <a:chOff x="405396" y="1292400"/>
            <a:chExt cx="6497955" cy="243841"/>
          </a:xfrm>
        </p:grpSpPr>
        <p:sp>
          <p:nvSpPr>
            <p:cNvPr id="36" name="object 8">
              <a:extLst>
                <a:ext uri="{FF2B5EF4-FFF2-40B4-BE49-F238E27FC236}">
                  <a16:creationId xmlns:a16="http://schemas.microsoft.com/office/drawing/2014/main" id="{2657D522-4EDA-6B47-8006-E4A70965F924}"/>
                </a:ext>
              </a:extLst>
            </p:cNvPr>
            <p:cNvSpPr/>
            <p:nvPr/>
          </p:nvSpPr>
          <p:spPr>
            <a:xfrm>
              <a:off x="405396" y="1292400"/>
              <a:ext cx="6497955" cy="243841"/>
            </a:xfrm>
            <a:custGeom>
              <a:avLst/>
              <a:gdLst/>
              <a:ahLst/>
              <a:cxnLst/>
              <a:rect l="l" t="t" r="r" b="b"/>
              <a:pathLst>
                <a:path w="6497955" h="243840">
                  <a:moveTo>
                    <a:pt x="6497587" y="0"/>
                  </a:moveTo>
                  <a:lnTo>
                    <a:pt x="6497587" y="0"/>
                  </a:lnTo>
                  <a:lnTo>
                    <a:pt x="0" y="0"/>
                  </a:lnTo>
                  <a:lnTo>
                    <a:pt x="0" y="243840"/>
                  </a:lnTo>
                  <a:lnTo>
                    <a:pt x="6497587" y="243840"/>
                  </a:lnTo>
                  <a:lnTo>
                    <a:pt x="6497587" y="0"/>
                  </a:lnTo>
                  <a:close/>
                </a:path>
              </a:pathLst>
            </a:custGeom>
            <a:solidFill>
              <a:srgbClr val="F6F5F7"/>
            </a:solidFill>
          </p:spPr>
          <p:txBody>
            <a:bodyPr wrap="square" lIns="0" tIns="0" rIns="0" bIns="0" rtlCol="0"/>
            <a:lstStyle/>
            <a:p>
              <a:r>
                <a:rPr lang="fr-CA" sz="1200" b="1" spc="-5" dirty="0">
                  <a:solidFill>
                    <a:srgbClr val="010031"/>
                  </a:solidFill>
                  <a:latin typeface="Arial"/>
                  <a:cs typeface="Arial"/>
                </a:rPr>
                <a:t>Target                   </a:t>
              </a:r>
              <a:r>
                <a:rPr lang="fr-CA" sz="1200" b="1" spc="-5" dirty="0" err="1">
                  <a:solidFill>
                    <a:srgbClr val="010031"/>
                  </a:solidFill>
                  <a:latin typeface="Arial"/>
                  <a:cs typeface="Arial"/>
                </a:rPr>
                <a:t>Acquirer</a:t>
              </a:r>
              <a:r>
                <a:rPr lang="fr-CA" sz="1200" b="1" spc="-5" dirty="0">
                  <a:solidFill>
                    <a:srgbClr val="010031"/>
                  </a:solidFill>
                  <a:latin typeface="Arial"/>
                  <a:cs typeface="Arial"/>
                </a:rPr>
                <a:t>                  EV(€m)                   EV/EBITDA </a:t>
              </a:r>
              <a:endParaRPr sz="1200" dirty="0"/>
            </a:p>
          </p:txBody>
        </p:sp>
        <p:sp>
          <p:nvSpPr>
            <p:cNvPr id="37" name="object 9">
              <a:extLst>
                <a:ext uri="{FF2B5EF4-FFF2-40B4-BE49-F238E27FC236}">
                  <a16:creationId xmlns:a16="http://schemas.microsoft.com/office/drawing/2014/main" id="{4C465008-E359-1A43-80A5-0C11674ECB25}"/>
                </a:ext>
              </a:extLst>
            </p:cNvPr>
            <p:cNvSpPr/>
            <p:nvPr/>
          </p:nvSpPr>
          <p:spPr>
            <a:xfrm>
              <a:off x="405396" y="1292400"/>
              <a:ext cx="6497955" cy="243840"/>
            </a:xfrm>
            <a:custGeom>
              <a:avLst/>
              <a:gdLst/>
              <a:ahLst/>
              <a:cxnLst/>
              <a:rect l="l" t="t" r="r" b="b"/>
              <a:pathLst>
                <a:path w="6497955" h="243840">
                  <a:moveTo>
                    <a:pt x="0" y="243840"/>
                  </a:moveTo>
                  <a:lnTo>
                    <a:pt x="6497587" y="243840"/>
                  </a:lnTo>
                </a:path>
                <a:path w="6497955" h="243840">
                  <a:moveTo>
                    <a:pt x="0" y="0"/>
                  </a:moveTo>
                  <a:lnTo>
                    <a:pt x="6497587" y="0"/>
                  </a:lnTo>
                </a:path>
              </a:pathLst>
            </a:custGeom>
            <a:ln w="12700">
              <a:solidFill>
                <a:srgbClr val="0100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0" name="object 31">
            <a:extLst>
              <a:ext uri="{FF2B5EF4-FFF2-40B4-BE49-F238E27FC236}">
                <a16:creationId xmlns:a16="http://schemas.microsoft.com/office/drawing/2014/main" id="{F8B638AC-A53B-5E4B-8ABD-BD82E07F51E1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809014" y="1692191"/>
            <a:ext cx="1009106" cy="993294"/>
          </a:xfrm>
          <a:prstGeom prst="rect">
            <a:avLst/>
          </a:prstGeom>
        </p:spPr>
      </p:pic>
      <p:pic>
        <p:nvPicPr>
          <p:cNvPr id="4122" name="Picture 26" descr="Tag Estée Lauder Companies">
            <a:extLst>
              <a:ext uri="{FF2B5EF4-FFF2-40B4-BE49-F238E27FC236}">
                <a16:creationId xmlns:a16="http://schemas.microsoft.com/office/drawing/2014/main" id="{41172C1E-3057-4141-9CB0-73924258F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731" y="1692191"/>
            <a:ext cx="1009106" cy="112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4" descr="2017-logo unilever - cpe">
            <a:extLst>
              <a:ext uri="{FF2B5EF4-FFF2-40B4-BE49-F238E27FC236}">
                <a16:creationId xmlns:a16="http://schemas.microsoft.com/office/drawing/2014/main" id="{7352DE34-1E79-B041-A3F3-F2FFB52E4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605" y="2576128"/>
            <a:ext cx="678059" cy="67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4" name="Picture 28" descr="Carver Korea Co., Ltd's Competitors, Revenue, Number of Employees, Funding,  Acquisitions &amp; News - Owler Company Profile">
            <a:extLst>
              <a:ext uri="{FF2B5EF4-FFF2-40B4-BE49-F238E27FC236}">
                <a16:creationId xmlns:a16="http://schemas.microsoft.com/office/drawing/2014/main" id="{1BBADBBA-1EAF-3046-AAFD-0292DB9A4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435" y="2791033"/>
            <a:ext cx="1069686" cy="35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FA0D1F7-78C0-A942-B706-259A2B833462}"/>
              </a:ext>
            </a:extLst>
          </p:cNvPr>
          <p:cNvSpPr txBox="1"/>
          <p:nvPr/>
        </p:nvSpPr>
        <p:spPr>
          <a:xfrm>
            <a:off x="9308197" y="2730491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2300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DFAF665A-4872-A44A-BC2B-68C2A2F30CA4}"/>
              </a:ext>
            </a:extLst>
          </p:cNvPr>
          <p:cNvSpPr txBox="1"/>
          <p:nvPr/>
        </p:nvSpPr>
        <p:spPr>
          <a:xfrm>
            <a:off x="9438755" y="2004172"/>
            <a:ext cx="61990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fr-CA" sz="1600" spc="-75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897</a:t>
            </a:r>
            <a:endParaRPr lang="fr-CA" sz="1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6296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</Words>
  <Application>Microsoft Macintosh PowerPoint</Application>
  <PresentationFormat>Grand écran</PresentationFormat>
  <Paragraphs>10</Paragraphs>
  <Slides>3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Arial MT</vt:lpstr>
      <vt:lpstr>Calibri</vt:lpstr>
      <vt:lpstr>Calibri Light</vt:lpstr>
      <vt:lpstr>Thème Office</vt:lpstr>
      <vt:lpstr>Feuille de calcul Microsoft Excel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Feriel ADLI</dc:creator>
  <cp:lastModifiedBy>Feriel ADLI</cp:lastModifiedBy>
  <cp:revision>2</cp:revision>
  <dcterms:created xsi:type="dcterms:W3CDTF">2024-09-17T22:08:28Z</dcterms:created>
  <dcterms:modified xsi:type="dcterms:W3CDTF">2024-09-17T22:12:06Z</dcterms:modified>
</cp:coreProperties>
</file>