
<file path=[Content_Types].xml><?xml version="1.0" encoding="utf-8"?>
<Types xmlns="http://schemas.openxmlformats.org/package/2006/content-types">
  <Default ContentType="image/jpg" Extension="jpg"/>
  <Default ContentType="image/png" Extension="png"/>
  <Default ContentType="application/vnd.openxmlformats-package.relationships+xml" Extension="rels"/>
  <Default ContentType="image/tiff" Extension="tiff"/>
  <Default ContentType="application/vnd.openxmlformats-officedocument.spreadsheetml.sheet" Extension="xlsx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.xml"/>
  <Override ContentType="application/vnd.openxmlformats-officedocument.drawingml.chart+xml" PartName="/ppt/charts/chart1.xml"/>
  <Override ContentType="application/vnd.ms-office.chartstyle+xml" PartName="/ppt/charts/style1.xml"/>
  <Override ContentType="application/vnd.ms-office.chartcolorstyle+xml" PartName="/ppt/charts/colors1.xml"/>
  <Override ContentType="application/vnd.openxmlformats-officedocument.drawingml.chartshapes+xml" PartName="/ppt/drawings/drawing1.xml"/>
  <Override ContentType="application/vnd.openxmlformats-officedocument.drawingml.chart+xml" PartName="/ppt/charts/chart2.xml"/>
  <Override ContentType="application/vnd.ms-office.chartstyle+xml" PartName="/ppt/charts/style2.xml"/>
  <Override ContentType="application/vnd.ms-office.chartcolorstyle+xml" PartName="/ppt/charts/colors2.xml"/>
  <Override ContentType="application/vnd.openxmlformats-officedocument.drawingml.chart+xml" PartName="/ppt/charts/chart3.xml"/>
  <Override ContentType="application/vnd.ms-office.chartstyle+xml" PartName="/ppt/charts/style3.xml"/>
  <Override ContentType="application/vnd.ms-office.chartcolorstyle+xml" PartName="/ppt/charts/colors3.xml"/>
  <Override ContentType="application/vnd.openxmlformats-officedocument.drawingml.chart+xml" PartName="/ppt/charts/chart4.xml"/>
  <Override ContentType="application/vnd.ms-office.chartex+xml" PartName="/ppt/charts/chartEx1.xml"/>
  <Override ContentType="application/vnd.ms-office.chartstyle+xml" PartName="/ppt/charts/style4.xml"/>
  <Override ContentType="application/vnd.ms-office.chartcolorstyle+xml" PartName="/ppt/charts/colors4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68" r:id="rId2"/>
    <p:sldId id="266" r:id="rId3"/>
    <p:sldId id="265" r:id="rId4"/>
    <p:sldId id="269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952" userDrawn="1">
          <p15:clr>
            <a:srgbClr val="A4A3A4"/>
          </p15:clr>
        </p15:guide>
        <p15:guide id="3" pos="575" userDrawn="1">
          <p15:clr>
            <a:srgbClr val="A4A3A4"/>
          </p15:clr>
        </p15:guide>
        <p15:guide id="5" pos="7105" userDrawn="1">
          <p15:clr>
            <a:srgbClr val="A4A3A4"/>
          </p15:clr>
        </p15:guide>
        <p15:guide id="8" orient="horz" pos="3135" userDrawn="1">
          <p15:clr>
            <a:srgbClr val="A4A3A4"/>
          </p15:clr>
        </p15:guide>
        <p15:guide id="9" orient="horz" pos="3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71"/>
    <a:srgbClr val="FBC9C9"/>
    <a:srgbClr val="FF3B3B"/>
    <a:srgbClr val="FFA7A7"/>
    <a:srgbClr val="FFD9D9"/>
    <a:srgbClr val="E20000"/>
    <a:srgbClr val="FAC8B4"/>
    <a:srgbClr val="F2F2F2"/>
    <a:srgbClr val="FF6600"/>
    <a:srgbClr val="FF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5" autoAdjust="0"/>
    <p:restoredTop sz="94792" autoAdjust="0"/>
  </p:normalViewPr>
  <p:slideViewPr>
    <p:cSldViewPr snapToGrid="0">
      <p:cViewPr>
        <p:scale>
          <a:sx n="110" d="100"/>
          <a:sy n="110" d="100"/>
        </p:scale>
        <p:origin x="552" y="176"/>
      </p:cViewPr>
      <p:guideLst>
        <p:guide orient="horz" pos="3952"/>
        <p:guide pos="575"/>
        <p:guide pos="7105"/>
        <p:guide orient="horz" pos="3135"/>
        <p:guide orient="horz" pos="3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1.xml" Type="http://schemas.microsoft.com/office/2011/relationships/chartColorStyle"/><Relationship Id="rId1" Target="style1.xml" Type="http://schemas.microsoft.com/office/2011/relationships/chartStyle"/><Relationship Id="rId4" Target="../drawings/drawing1.xml" Type="http://schemas.openxmlformats.org/officeDocument/2006/relationships/chartUserShapes"/></Relationships>
</file>

<file path=ppt/charts/_rels/chart2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2.xml" Type="http://schemas.microsoft.com/office/2011/relationships/chartColorStyle"/><Relationship Id="rId1" Target="style2.xml" Type="http://schemas.microsoft.com/office/2011/relationships/chartStyle"/></Relationships>
</file>

<file path=ppt/charts/_rels/chart3.xml.rels><?xml version="1.0" encoding="UTF-8" standalone="yes" ?><Relationships xmlns="http://schemas.openxmlformats.org/package/2006/relationships"><Relationship Id="rId3" Target="NULL" TargetMode="External" Type="http://schemas.openxmlformats.org/officeDocument/2006/relationships/oleObject"/><Relationship Id="rId2" Target="colors3.xml" Type="http://schemas.microsoft.com/office/2011/relationships/chartColorStyle"/><Relationship Id="rId1" Target="style3.xml" Type="http://schemas.microsoft.com/office/2011/relationships/chartStyle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udent\Downloads\Football-field-template.xlsx" TargetMode="Externa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Feuille_de_calcul_Microsoft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CA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555802704484114"/>
          <c:y val="0.15126569702902393"/>
          <c:w val="0.42336088527177407"/>
          <c:h val="0.724594959306058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Shareholding</c:v>
                </c:pt>
              </c:strCache>
            </c:strRef>
          </c:tx>
          <c:spPr>
            <a:ln w="15875" cap="flat"/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dPt>
            <c:idx val="0"/>
            <c:bubble3D val="0"/>
            <c:spPr>
              <a:solidFill>
                <a:srgbClr val="FF3B3B"/>
              </a:solidFill>
              <a:ln w="15875" cap="flat">
                <a:solidFill>
                  <a:schemeClr val="lt1"/>
                </a:solidFill>
              </a:ln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CCC-6C42-8949-1C418C660929}"/>
              </c:ext>
            </c:extLst>
          </c:dPt>
          <c:dPt>
            <c:idx val="1"/>
            <c:bubble3D val="0"/>
            <c:spPr>
              <a:solidFill>
                <a:srgbClr val="FF7171"/>
              </a:solidFill>
              <a:ln w="15875" cap="flat">
                <a:solidFill>
                  <a:schemeClr val="lt1"/>
                </a:solidFill>
              </a:ln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CCC-6C42-8949-1C418C660929}"/>
              </c:ext>
            </c:extLst>
          </c:dPt>
          <c:dPt>
            <c:idx val="2"/>
            <c:bubble3D val="0"/>
            <c:spPr>
              <a:solidFill>
                <a:srgbClr val="FBC9C9"/>
              </a:solidFill>
              <a:ln w="15875" cap="flat">
                <a:solidFill>
                  <a:schemeClr val="lt1"/>
                </a:solidFill>
              </a:ln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CCC-6C42-8949-1C418C660929}"/>
              </c:ext>
            </c:extLst>
          </c:dPt>
          <c:dLbls>
            <c:dLbl>
              <c:idx val="0"/>
              <c:layout>
                <c:manualLayout>
                  <c:x val="0.16272171104377292"/>
                  <c:y val="-3.951337834893872E-3"/>
                </c:manualLayout>
              </c:layout>
              <c:tx>
                <c:rich>
                  <a:bodyPr/>
                  <a:lstStyle/>
                  <a:p>
                    <a:fld id="{FC2B4AE0-8CCA-F34D-BB6E-06FC4CA069C3}" type="CATEGORYNAME">
                      <a:rPr lang="en-US" sz="1000" dirty="0">
                        <a:latin typeface="+mn-lt"/>
                      </a:rPr>
                      <a:pPr/>
                      <a:t>[NOM DE CATÉGORIE]</a:t>
                    </a:fld>
                    <a:r>
                      <a:rPr lang="en-US" sz="1000" baseline="0" dirty="0">
                        <a:latin typeface="+mn-lt"/>
                      </a:rPr>
                      <a:t>
</a:t>
                    </a:r>
                    <a:fld id="{15787645-2BB6-D84E-8AD5-D7BE388B2015}" type="PERCENTAGE">
                      <a:rPr lang="en-US" sz="1000" baseline="0" dirty="0">
                        <a:latin typeface="+mn-lt"/>
                      </a:rPr>
                      <a:pPr/>
                      <a:t>[POURCENTAGE]</a:t>
                    </a:fld>
                    <a:endParaRPr lang="en-US" sz="1000" baseline="0" dirty="0">
                      <a:latin typeface="+mn-lt"/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7920906266857642"/>
                      <c:h val="0.2053350527920362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CCC-6C42-8949-1C418C660929}"/>
                </c:ext>
              </c:extLst>
            </c:dLbl>
            <c:dLbl>
              <c:idx val="1"/>
              <c:layout>
                <c:manualLayout>
                  <c:x val="0.28194752260030653"/>
                  <c:y val="6.4638886821821992E-2"/>
                </c:manualLayout>
              </c:layout>
              <c:tx>
                <c:rich>
                  <a:bodyPr/>
                  <a:lstStyle/>
                  <a:p>
                    <a:fld id="{7E016EFB-408D-4F45-BA29-7828CDC740D8}" type="CATEGORYNAME">
                      <a:rPr lang="en-US" sz="1100" dirty="0">
                        <a:latin typeface="+mn-lt"/>
                        <a:ea typeface="Baskerville" panose="02020502070401020303" pitchFamily="18" charset="0"/>
                      </a:rPr>
                      <a:pPr/>
                      <a:t>[NOM DE CATÉGORIE]</a:t>
                    </a:fld>
                    <a:r>
                      <a:rPr lang="en-US" sz="1100" baseline="0" dirty="0">
                        <a:latin typeface="Baskerville" panose="02020502070401020303" pitchFamily="18" charset="0"/>
                        <a:ea typeface="Baskerville" panose="02020502070401020303" pitchFamily="18" charset="0"/>
                      </a:rPr>
                      <a:t>
</a:t>
                    </a:r>
                    <a:fld id="{645F9005-8415-7C4C-9483-2BE200CCF0BC}" type="PERCENTAGE">
                      <a:rPr lang="en-US" sz="1100" baseline="0" dirty="0">
                        <a:latin typeface="+mn-lt"/>
                        <a:ea typeface="Baskerville" panose="02020502070401020303" pitchFamily="18" charset="0"/>
                      </a:rPr>
                      <a:pPr/>
                      <a:t>[POURCENTAGE]</a:t>
                    </a:fld>
                    <a:endParaRPr lang="en-US" sz="1100" baseline="0" dirty="0">
                      <a:latin typeface="Baskerville" panose="02020502070401020303" pitchFamily="18" charset="0"/>
                      <a:ea typeface="Baskerville" panose="02020502070401020303" pitchFamily="18" charset="0"/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0048238217158413"/>
                      <c:h val="0.2168318074461926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CCC-6C42-8949-1C418C660929}"/>
                </c:ext>
              </c:extLst>
            </c:dLbl>
            <c:dLbl>
              <c:idx val="2"/>
              <c:layout>
                <c:manualLayout>
                  <c:x val="-0.10466266561810779"/>
                  <c:y val="-1.5950958603341284E-2"/>
                </c:manualLayout>
              </c:layout>
              <c:tx>
                <c:rich>
                  <a:bodyPr/>
                  <a:lstStyle/>
                  <a:p>
                    <a:fld id="{03091406-98B9-BC47-9489-06A58E7D3BE8}" type="CATEGORYNAME">
                      <a:rPr lang="en-US" sz="1000">
                        <a:latin typeface="+mn-lt"/>
                        <a:ea typeface="Baskerville" panose="02020502070401020303" pitchFamily="18" charset="0"/>
                      </a:rPr>
                      <a:pPr/>
                      <a:t>[NOM DE CATÉGORIE]</a:t>
                    </a:fld>
                    <a:r>
                      <a:rPr lang="en-US" sz="1000" baseline="0" dirty="0">
                        <a:latin typeface="+mn-lt"/>
                        <a:ea typeface="Baskerville" panose="02020502070401020303" pitchFamily="18" charset="0"/>
                      </a:rPr>
                      <a:t>
</a:t>
                    </a:r>
                    <a:fld id="{0DE730F7-17FB-5441-B858-83F8095A27B1}" type="PERCENTAGE">
                      <a:rPr lang="en-US" sz="1000" baseline="0">
                        <a:latin typeface="+mn-lt"/>
                        <a:ea typeface="Baskerville" panose="02020502070401020303" pitchFamily="18" charset="0"/>
                      </a:rPr>
                      <a:pPr/>
                      <a:t>[POURCENTAGE]</a:t>
                    </a:fld>
                    <a:endParaRPr lang="en-US" sz="1000" baseline="0" dirty="0">
                      <a:latin typeface="+mn-lt"/>
                      <a:ea typeface="Baskerville" panose="02020502070401020303" pitchFamily="18" charset="0"/>
                    </a:endParaRP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28923188270361949"/>
                      <c:h val="0.1742950350177009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CCC-6C42-8949-1C418C6609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horzOverflow="clip" vert="horz" wrap="square" lIns="90000" tIns="18288" rIns="36576" bIns="18288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Bettencourt family</c:v>
                </c:pt>
                <c:pt idx="1">
                  <c:v>Free Float</c:v>
                </c:pt>
                <c:pt idx="2">
                  <c:v>Nestlé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0.3473</c:v>
                </c:pt>
                <c:pt idx="1">
                  <c:v>0.45</c:v>
                </c:pt>
                <c:pt idx="2">
                  <c:v>0.20130000000000001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CCC-6C42-8949-1C418C66092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36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fr-FR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FBC9C9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FY20A</c:v>
                </c:pt>
                <c:pt idx="1">
                  <c:v>FY21A</c:v>
                </c:pt>
                <c:pt idx="2">
                  <c:v>FY22A</c:v>
                </c:pt>
                <c:pt idx="3">
                  <c:v>FY23A</c:v>
                </c:pt>
                <c:pt idx="4">
                  <c:v>FY24A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27992</c:v>
                </c:pt>
                <c:pt idx="1">
                  <c:v>32288</c:v>
                </c:pt>
                <c:pt idx="2">
                  <c:v>38034</c:v>
                </c:pt>
                <c:pt idx="3">
                  <c:v>41795</c:v>
                </c:pt>
                <c:pt idx="4">
                  <c:v>44174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72-8442-B9C4-469E701B9D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25723104"/>
        <c:axId val="177059625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EBITDA margin</c:v>
                </c:pt>
              </c:strCache>
            </c:strRef>
          </c:tx>
          <c:spPr>
            <a:ln w="28575" cap="rnd">
              <a:solidFill>
                <a:srgbClr val="FF0E0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rgbClr val="FF0E0E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FY20A</c:v>
                </c:pt>
                <c:pt idx="1">
                  <c:v>FY21A</c:v>
                </c:pt>
                <c:pt idx="2">
                  <c:v>FY22A</c:v>
                </c:pt>
                <c:pt idx="3">
                  <c:v>FY23A</c:v>
                </c:pt>
                <c:pt idx="4">
                  <c:v>FY24A</c:v>
                </c:pt>
              </c:strCache>
            </c:strRef>
          </c:cat>
          <c:val>
            <c:numRef>
              <c:f>Sheet1!$C$2:$C$6</c:f>
              <c:numCache>
                <c:formatCode>0.0%</c:formatCode>
                <c:ptCount val="5"/>
                <c:pt idx="0">
                  <c:v>0.25835953129465561</c:v>
                </c:pt>
                <c:pt idx="1">
                  <c:v>0.24594276511397423</c:v>
                </c:pt>
                <c:pt idx="2">
                  <c:v>0.24604301414523846</c:v>
                </c:pt>
                <c:pt idx="3">
                  <c:v>0.24928819236750807</c:v>
                </c:pt>
                <c:pt idx="4">
                  <c:v>0.24910580884683298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E72-8442-B9C4-469E701B9D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8356592"/>
        <c:axId val="1356447264"/>
      </c:lineChart>
      <c:catAx>
        <c:axId val="1525723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fr-FR"/>
          </a:p>
        </c:txPr>
        <c:crossAx val="1770596256"/>
        <c:crosses val="autoZero"/>
        <c:auto val="1"/>
        <c:lblAlgn val="ctr"/>
        <c:lblOffset val="100"/>
        <c:noMultiLvlLbl val="0"/>
      </c:catAx>
      <c:valAx>
        <c:axId val="1770596256"/>
        <c:scaling>
          <c:orientation val="minMax"/>
          <c:max val="15000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fr-FR"/>
          </a:p>
        </c:txPr>
        <c:crossAx val="1525723104"/>
        <c:crosses val="autoZero"/>
        <c:crossBetween val="between"/>
      </c:valAx>
      <c:valAx>
        <c:axId val="1356447264"/>
        <c:scaling>
          <c:orientation val="minMax"/>
          <c:min val="0.15000000000000002"/>
        </c:scaling>
        <c:delete val="0"/>
        <c:axPos val="r"/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fr-FR"/>
          </a:p>
        </c:txPr>
        <c:crossAx val="1408356592"/>
        <c:crosses val="max"/>
        <c:crossBetween val="between"/>
      </c:valAx>
      <c:catAx>
        <c:axId val="14083565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56447264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181128091728057"/>
          <c:y val="0.10954105778170314"/>
          <c:w val="0.40841495003079376"/>
          <c:h val="0.77046427602794154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Sales Breakdown by division</c:v>
                </c:pt>
              </c:strCache>
            </c:strRef>
          </c:tx>
          <c:spPr>
            <a:solidFill>
              <a:srgbClr val="FFD9D9"/>
            </a:solidFill>
          </c:spPr>
          <c:dPt>
            <c:idx val="0"/>
            <c:bubble3D val="0"/>
            <c:spPr>
              <a:solidFill>
                <a:srgbClr val="FF3B3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43-DD4D-9858-7FAC8CCF5D7B}"/>
              </c:ext>
            </c:extLst>
          </c:dPt>
          <c:dPt>
            <c:idx val="1"/>
            <c:bubble3D val="0"/>
            <c:spPr>
              <a:solidFill>
                <a:srgbClr val="FF717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243-DD4D-9858-7FAC8CCF5D7B}"/>
              </c:ext>
            </c:extLst>
          </c:dPt>
          <c:dPt>
            <c:idx val="2"/>
            <c:bubble3D val="0"/>
            <c:spPr>
              <a:solidFill>
                <a:srgbClr val="FFA7A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243-DD4D-9858-7FAC8CCF5D7B}"/>
              </c:ext>
            </c:extLst>
          </c:dPt>
          <c:dPt>
            <c:idx val="3"/>
            <c:bubble3D val="0"/>
            <c:spPr>
              <a:solidFill>
                <a:srgbClr val="FFD9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243-DD4D-9858-7FAC8CCF5D7B}"/>
              </c:ext>
            </c:extLst>
          </c:dPt>
          <c:dLbls>
            <c:dLbl>
              <c:idx val="0"/>
              <c:layout>
                <c:manualLayout>
                  <c:x val="0.10488920007346805"/>
                  <c:y val="-1.597585423647367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n-lt"/>
                      <a:ea typeface="Baskerville" panose="02020502070401020303" pitchFamily="18" charset="0"/>
                      <a:cs typeface="+mn-cs"/>
                    </a:defRPr>
                  </a:pPr>
                  <a:endParaRPr lang="fr-F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847541470618327"/>
                      <c:h val="0.2141296996162021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243-DD4D-9858-7FAC8CCF5D7B}"/>
                </c:ext>
              </c:extLst>
            </c:dLbl>
            <c:dLbl>
              <c:idx val="1"/>
              <c:layout>
                <c:manualLayout>
                  <c:x val="0.16124769950088558"/>
                  <c:y val="5.24230255248864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n-lt"/>
                      <a:ea typeface="Baskerville" panose="02020502070401020303" pitchFamily="18" charset="0"/>
                      <a:cs typeface="+mn-cs"/>
                    </a:defRPr>
                  </a:pPr>
                  <a:endParaRPr lang="fr-F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586702776130771"/>
                      <c:h val="0.2865804082354899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0243-DD4D-9858-7FAC8CCF5D7B}"/>
                </c:ext>
              </c:extLst>
            </c:dLbl>
            <c:dLbl>
              <c:idx val="2"/>
              <c:layout>
                <c:manualLayout>
                  <c:x val="-0.13776491949948041"/>
                  <c:y val="5.325284745491214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243-DD4D-9858-7FAC8CCF5D7B}"/>
                </c:ext>
              </c:extLst>
            </c:dLbl>
            <c:dLbl>
              <c:idx val="3"/>
              <c:layout>
                <c:manualLayout>
                  <c:x val="-6.5751438852024807E-2"/>
                  <c:y val="-9.58551254188420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243-DD4D-9858-7FAC8CCF5D7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Baskerville" panose="02020502070401020303" pitchFamily="18" charset="0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Luxury</c:v>
                </c:pt>
                <c:pt idx="1">
                  <c:v>Professional </c:v>
                </c:pt>
                <c:pt idx="2">
                  <c:v>Consumer </c:v>
                </c:pt>
                <c:pt idx="3">
                  <c:v>Active</c:v>
                </c:pt>
              </c:strCache>
            </c:strRef>
          </c:cat>
          <c:val>
            <c:numRef>
              <c:f>Feuil1!$B$2:$B$5</c:f>
              <c:numCache>
                <c:formatCode>0%</c:formatCode>
                <c:ptCount val="4"/>
                <c:pt idx="0">
                  <c:v>0.38</c:v>
                </c:pt>
                <c:pt idx="1">
                  <c:v>0.11</c:v>
                </c:pt>
                <c:pt idx="2">
                  <c:v>0.38</c:v>
                </c:pt>
                <c:pt idx="3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43-DD4D-9858-7FAC8CCF5D7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188562596599686E-2"/>
          <c:y val="0.1926829268292683"/>
          <c:w val="0.90417310664605877"/>
          <c:h val="0.6902439024390243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'[Football-field-template.xlsx]Football'!$B$7</c:f>
              <c:strCache>
                <c:ptCount val="1"/>
                <c:pt idx="0">
                  <c:v>Low</c:v>
                </c:pt>
              </c:strCache>
            </c:strRef>
          </c:tx>
          <c:spPr>
            <a:noFill/>
            <a:ln w="25400">
              <a:noFill/>
            </a:ln>
          </c:spPr>
          <c:invertIfNegative val="0"/>
          <c:dLbls>
            <c:numFmt formatCode="\€#,##0.00" sourceLinked="0"/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'[Football-field-template.xlsx]Football'!$A$8:$A$10</c:f>
              <c:strCache>
                <c:ptCount val="3"/>
                <c:pt idx="0">
                  <c:v>52 week trading high/low</c:v>
                </c:pt>
                <c:pt idx="1">
                  <c:v>DCF - 7-9% WACC / 2% Growth in Perpetuity</c:v>
                </c:pt>
                <c:pt idx="2">
                  <c:v>Trading Comparables
11.6x - 14.2x EV/EBITDA</c:v>
                </c:pt>
              </c:strCache>
            </c:strRef>
          </c:cat>
          <c:val>
            <c:numRef>
              <c:f>'[Football-field-template.xlsx]Football'!$B$8:$B$10</c:f>
              <c:numCache>
                <c:formatCode>#,##0.00</c:formatCode>
                <c:ptCount val="3"/>
                <c:pt idx="0">
                  <c:v>608.1</c:v>
                </c:pt>
                <c:pt idx="1">
                  <c:v>717.90698593924208</c:v>
                </c:pt>
                <c:pt idx="2">
                  <c:v>611.77028054588402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78-4525-8C74-D3FC5F0E5F2A}"/>
            </c:ext>
          </c:extLst>
        </c:ser>
        <c:ser>
          <c:idx val="2"/>
          <c:order val="1"/>
          <c:tx>
            <c:strRef>
              <c:f>'[Football-field-template.xlsx]Football'!$C$7</c:f>
              <c:strCache>
                <c:ptCount val="1"/>
                <c:pt idx="0">
                  <c:v>Difference</c:v>
                </c:pt>
              </c:strCache>
            </c:strRef>
          </c:tx>
          <c:spPr>
            <a:solidFill>
              <a:srgbClr val="FF0000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FBC9C9"/>
              </a:solidFill>
              <a:ln w="12700">
                <a:solidFill>
                  <a:srgbClr val="000000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BF7A-FC4C-828E-CA94161D6606}"/>
              </c:ext>
            </c:extLst>
          </c:dPt>
          <c:dPt>
            <c:idx val="1"/>
            <c:invertIfNegative val="0"/>
            <c:bubble3D val="0"/>
            <c:spPr>
              <a:solidFill>
                <a:srgbClr val="FFA7A7"/>
              </a:solidFill>
              <a:ln w="12700">
                <a:solidFill>
                  <a:srgbClr val="000000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BF7A-FC4C-828E-CA94161D6606}"/>
              </c:ext>
            </c:extLst>
          </c:dPt>
          <c:dPt>
            <c:idx val="2"/>
            <c:invertIfNegative val="0"/>
            <c:bubble3D val="0"/>
            <c:spPr>
              <a:solidFill>
                <a:srgbClr val="FF7171"/>
              </a:solidFill>
              <a:ln w="12700">
                <a:solidFill>
                  <a:srgbClr val="000000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2-BF7A-FC4C-828E-CA94161D6606}"/>
              </c:ext>
            </c:extLst>
          </c:dPt>
          <c:dLbls>
            <c:delete val="1"/>
          </c:dLbls>
          <c:cat>
            <c:strRef>
              <c:f>'[Football-field-template.xlsx]Football'!$A$8:$A$10</c:f>
              <c:strCache>
                <c:ptCount val="3"/>
                <c:pt idx="0">
                  <c:v>52 week trading high/low</c:v>
                </c:pt>
                <c:pt idx="1">
                  <c:v>DCF - 7-9% WACC / 2% Growth in Perpetuity</c:v>
                </c:pt>
                <c:pt idx="2">
                  <c:v>Trading Comparables
11.6x - 14.2x EV/EBITDA</c:v>
                </c:pt>
              </c:strCache>
            </c:strRef>
          </c:cat>
          <c:val>
            <c:numRef>
              <c:f>'[Football-field-template.xlsx]Football'!$C$8:$C$10</c:f>
              <c:numCache>
                <c:formatCode>#,##0.00</c:formatCode>
                <c:ptCount val="3"/>
                <c:pt idx="0">
                  <c:v>263.89999999999998</c:v>
                </c:pt>
                <c:pt idx="1">
                  <c:v>247.50021412999718</c:v>
                </c:pt>
                <c:pt idx="2">
                  <c:v>145.73181609992764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78-4525-8C74-D3FC5F0E5F2A}"/>
            </c:ext>
          </c:extLst>
        </c:ser>
        <c:ser>
          <c:idx val="1"/>
          <c:order val="2"/>
          <c:tx>
            <c:strRef>
              <c:f>'[Football-field-template.xlsx]Football'!$D$7</c:f>
              <c:strCache>
                <c:ptCount val="1"/>
                <c:pt idx="0">
                  <c:v>High</c:v>
                </c:pt>
              </c:strCache>
            </c:strRef>
          </c:tx>
          <c:spPr>
            <a:noFill/>
            <a:ln w="25400">
              <a:noFill/>
            </a:ln>
          </c:spPr>
          <c:invertIfNegative val="0"/>
          <c:dLbls>
            <c:numFmt formatCode="\€#,##0.00" sourceLinked="0"/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'[Football-field-template.xlsx]Football'!$A$8:$A$10</c:f>
              <c:strCache>
                <c:ptCount val="3"/>
                <c:pt idx="0">
                  <c:v>52 week trading high/low</c:v>
                </c:pt>
                <c:pt idx="1">
                  <c:v>DCF - 7-9% WACC / 2% Growth in Perpetuity</c:v>
                </c:pt>
                <c:pt idx="2">
                  <c:v>Trading Comparables
11.6x - 14.2x EV/EBITDA</c:v>
                </c:pt>
              </c:strCache>
            </c:strRef>
          </c:cat>
          <c:val>
            <c:numRef>
              <c:f>'[Football-field-template.xlsx]Football'!$D$8:$D$10</c:f>
              <c:numCache>
                <c:formatCode>#,##0.00</c:formatCode>
                <c:ptCount val="3"/>
                <c:pt idx="0">
                  <c:v>872</c:v>
                </c:pt>
                <c:pt idx="1">
                  <c:v>965.40720006923925</c:v>
                </c:pt>
                <c:pt idx="2">
                  <c:v>757.50209664581166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78-4525-8C74-D3FC5F0E5F2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33270488"/>
        <c:axId val="1"/>
      </c:barChart>
      <c:catAx>
        <c:axId val="633270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1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"/>
        <c:scaling>
          <c:orientation val="minMax"/>
          <c:max val="1000"/>
          <c:min val="500"/>
        </c:scaling>
        <c:delete val="0"/>
        <c:axPos val="l"/>
        <c:numFmt formatCode="#,##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fr-FR"/>
          </a:p>
        </c:txPr>
        <c:crossAx val="633270488"/>
        <c:crosses val="autoZero"/>
        <c:crossBetween val="between"/>
        <c:majorUnit val="100"/>
      </c:val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6350">
      <a:noFill/>
    </a:ln>
  </c:spPr>
  <c:txPr>
    <a:bodyPr/>
    <a:lstStyle/>
    <a:p>
      <a:pPr>
        <a:defRPr sz="12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fr-FR"/>
    </a:p>
  </c:txPr>
  <c:externalData r:id="rId1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Feuil1!$A$2:$A$8</cx:f>
        <cx:lvl ptCount="7">
          <cx:pt idx="0">Entreprise Value</cx:pt>
          <cx:pt idx="1">Net debt </cx:pt>
          <cx:pt idx="2">Minorities </cx:pt>
          <cx:pt idx="3">Other adjustment</cx:pt>
          <cx:pt idx="4">Unfunded pensions</cx:pt>
          <cx:pt idx="5">Provisions</cx:pt>
          <cx:pt idx="6">Equity Value </cx:pt>
        </cx:lvl>
      </cx:strDim>
      <cx:numDim type="val">
        <cx:f>Feuil1!$B$2:$B$8</cx:f>
        <cx:lvl ptCount="7" formatCode="General">
          <cx:pt idx="0">4584</cx:pt>
          <cx:pt idx="1">-1432</cx:pt>
          <cx:pt idx="2">-64</cx:pt>
          <cx:pt idx="3">-7</cx:pt>
          <cx:pt idx="4">-87</cx:pt>
          <cx:pt idx="5">-23</cx:pt>
          <cx:pt idx="6">2971</cx:pt>
        </cx:lvl>
      </cx:numDim>
    </cx:data>
  </cx:chartData>
  <cx:chart>
    <cx:plotArea>
      <cx:plotAreaRegion>
        <cx:series layoutId="waterfall" uniqueId="{FE8BF872-FE7A-8443-89B4-1E3E7FB2B38C}">
          <cx:tx>
            <cx:txData>
              <cx:f>Feuil1!$B$1</cx:f>
              <cx:v>Série 1</cx:v>
            </cx:txData>
          </cx:tx>
          <cx:spPr>
            <a:solidFill>
              <a:srgbClr val="FF0000"/>
            </a:solidFill>
          </cx:spPr>
          <cx:dataPt idx="0">
            <cx:spPr>
              <a:solidFill>
                <a:srgbClr val="4472C4"/>
              </a:solidFill>
            </cx:spPr>
          </cx:dataPt>
          <cx:dataPt idx="4">
            <cx:spPr>
              <a:solidFill>
                <a:srgbClr val="FF0000"/>
              </a:solidFill>
            </cx:spPr>
          </cx:dataPt>
          <cx:dataPt idx="6">
            <cx:spPr>
              <a:solidFill>
                <a:srgbClr val="4472C4"/>
              </a:solidFill>
            </cx:spPr>
          </cx:dataPt>
          <cx:dataLabels>
            <cx:numFmt formatCode="# ##0,0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chemeClr val="tx1"/>
                    </a:solidFill>
                  </a:defRPr>
                </a:pPr>
                <a:endParaRPr lang="fr-FR" sz="1197" b="0" i="0" u="none" strike="noStrike" baseline="0">
                  <a:solidFill>
                    <a:schemeClr val="tx1"/>
                  </a:solidFill>
                  <a:latin typeface="Calibri" panose="020F0502020204030204"/>
                </a:endParaRPr>
              </a:p>
            </cx:txPr>
            <cx:dataLabel idx="0">
              <cx:numFmt formatCode="00" sourceLinked="0"/>
            </cx:dataLabel>
            <cx:dataLabel idx="1">
              <cx:numFmt formatCode="0_);(0)" sourceLinked="0"/>
            </cx:dataLabel>
            <cx:dataLabel idx="2">
              <cx:numFmt formatCode="0_);(0)" sourceLinked="0"/>
            </cx:dataLabel>
            <cx:dataLabel idx="3">
              <cx:numFmt formatCode="0_);(0)" sourceLinked="0"/>
            </cx:dataLabel>
            <cx:dataLabel idx="4">
              <cx:numFmt formatCode="# ##0,0_);(# ##0)" sourceLinked="0"/>
            </cx:dataLabel>
            <cx:dataLabel idx="5">
              <cx:numFmt formatCode="# ##0,0_);(# ##0)" sourceLinked="0"/>
            </cx:dataLabel>
            <cx:dataLabel idx="6">
              <cx:numFmt formatCode="###" sourceLinked="0"/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/>
                  </a:pPr>
                  <a:r>
                    <a:rPr lang="fr-FR" sz="1197" b="0" i="0" u="none" strike="noStrike" baseline="0">
                      <a:solidFill>
                        <a:schemeClr val="tx1"/>
                      </a:solidFill>
                      <a:latin typeface="Calibri" panose="020F0502020204030204"/>
                    </a:rPr>
                    <a:t>2971</a:t>
                  </a:r>
                </a:p>
              </cx:txPr>
            </cx:dataLabel>
          </cx:dataLabels>
          <cx:dataId val="0"/>
          <cx:layoutPr>
            <cx:subtotals/>
          </cx:layoutPr>
        </cx:series>
      </cx:plotAreaRegion>
      <cx:axis id="0">
        <cx:catScaling gapWidth="0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9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fr-FR" sz="900" b="0" i="0" u="none" strike="noStrike" baseline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x:txPr>
      </cx:axis>
      <cx:axis id="1" hidden="1">
        <cx:valScaling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rawings/_rels/drawing1.xml.rels><?xml version="1.0" encoding="UTF-8" standalone="yes" ?><Relationships xmlns="http://schemas.openxmlformats.org/package/2006/relationships"><Relationship Id="rId1" Target="../media/image2.png" Type="http://schemas.openxmlformats.org/officeDocument/2006/relationships/image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0.40735</cdr:x>
      <cdr:y>0.3772</cdr:y>
    </cdr:from>
    <cdr:to>
      <cdr:x>0.64895</cdr:x>
      <cdr:y>0.64611</cdr:y>
    </cdr:to>
    <cdr:pic>
      <cdr:nvPicPr>
        <cdr:cNvPr id="2" name="Image 1">
          <a:extLst xmlns:a="http://schemas.openxmlformats.org/drawingml/2006/main">
            <a:ext uri="{FF2B5EF4-FFF2-40B4-BE49-F238E27FC236}">
              <a16:creationId xmlns:a16="http://schemas.microsoft.com/office/drawing/2014/main" id="{7FC72140-D3DB-2140-A905-7489B96BF9A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817584" y="983374"/>
          <a:ext cx="1078016" cy="701050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08E4E1-D3F6-9788-3B20-B6422D73A78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84430-4631-C624-16E6-985A47E680F6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D33B203-8F9C-442F-ACB1-6225F7F176C4}" type="datetime1"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16/09/2024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6954B-A055-6F71-90AD-665F08CF776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12BD4-22A7-D035-48C9-B6C84D221D1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6030C40-7DF6-4A9A-AC70-F5BE3BC0B3FB}" type="slidenum">
              <a:t>‹n°›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7620545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BAB2E3-2277-BAE9-6871-A8CBC696E1B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11D2E-6995-19E2-5B23-1FBB0F6FF13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FDC207C-9A18-42F8-8680-EDF805E5B303}" type="datetime1">
              <a:rPr lang="en-FR"/>
              <a:pPr lvl="0"/>
              <a:t>9/16/24</a:t>
            </a:fld>
            <a:endParaRPr lang="en-FR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3D14ADA-4F18-09D4-2998-561F03DB6D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41E4B00-1A7D-828A-4613-0AE75029C3B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36E79-A64E-8AD3-A9D4-A3FEFEA1BDB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D1C98-C364-E1E1-910B-07781AD2C0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43AB08E-A3BB-4AA7-8DBF-9ACF5A8FF475}" type="slidenum"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4334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GB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B43AB08E-A3BB-4AA7-8DBF-9ACF5A8FF475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966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Notes: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78BEFD-823F-4D81-BD7C-497570FEE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91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Notes: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D1FD4A-65B6-4EAB-AD3D-79CC793E4A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95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Notes: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2AD77D-6C74-46EB-B9E1-A8AE444258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837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578ECDA-4540-40E4-B05A-1162FB91A1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Notes: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D92F37-20D9-866F-951E-8495F631A9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 lang="en-FR" sz="800">
                <a:latin typeface="Arial" pitchFamily="34"/>
                <a:cs typeface="Arial" pitchFamily="34"/>
              </a:defRPr>
            </a:lvl1pPr>
          </a:lstStyle>
          <a:p>
            <a:pPr lvl="0"/>
            <a:fld id="{CC980A3F-2FB0-4AA6-B072-96F3718AD732}" type="slidenum"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9622115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Notes: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78BEFD-823F-4D81-BD7C-497570FEE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55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Notes: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81981B-96DB-4877-800D-FF457DF5A3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631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Notes: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1BAA73E-410B-4ADA-90F1-2BB49C8F45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498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Notes: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972A297-7452-4D02-973D-52652F826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498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Notes: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010EFB-D9E3-40F2-9B4C-A64FC933C6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73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Notes: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F7A99B-CDB8-44E3-B45D-77F0091A99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977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Notes: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70876AC-F436-4949-A8B4-F1B30BD8B2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421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fr-FR"/>
              <a:t>Notes: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C85FF7-DDB9-4DDA-9F11-551933A3CE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3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fr-FR"/>
              <a:t>Notes: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4C78BEFD-823F-4D81-BD7C-497570FEE9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3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 ?><Relationships xmlns="http://schemas.openxmlformats.org/package/2006/relationships"><Relationship Id="rId3" Target="../media/image3.png" Type="http://schemas.openxmlformats.org/officeDocument/2006/relationships/image"/><Relationship Id="rId7" Target="../media/image7.png" Type="http://schemas.openxmlformats.org/officeDocument/2006/relationships/image"/><Relationship Id="rId2" Target="../media/image2.png" Type="http://schemas.openxmlformats.org/officeDocument/2006/relationships/image"/><Relationship Id="rId1" Target="../slideLayouts/slideLayout12.xml" Type="http://schemas.openxmlformats.org/officeDocument/2006/relationships/slideLayout"/><Relationship Id="rId6" Target="../media/image6.png" Type="http://schemas.openxmlformats.org/officeDocument/2006/relationships/image"/><Relationship Id="rId5" Target="../media/image5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 ?><Relationships xmlns="http://schemas.openxmlformats.org/package/2006/relationships"><Relationship Id="rId8" Target="../media/image9.jpg" Type="http://schemas.openxmlformats.org/officeDocument/2006/relationships/image"/><Relationship Id="rId3" Target="../charts/chart1.xml" Type="http://schemas.openxmlformats.org/officeDocument/2006/relationships/chart"/><Relationship Id="rId7" Target="../charts/chart3.xml" Type="http://schemas.openxmlformats.org/officeDocument/2006/relationships/chart"/><Relationship Id="rId2" Target="../notesSlides/notesSlide1.xml" Type="http://schemas.openxmlformats.org/officeDocument/2006/relationships/notesSlide"/><Relationship Id="rId1" Target="../slideLayouts/slideLayout12.xml" Type="http://schemas.openxmlformats.org/officeDocument/2006/relationships/slideLayout"/><Relationship Id="rId6" Target="../media/image2.png" Type="http://schemas.openxmlformats.org/officeDocument/2006/relationships/image"/><Relationship Id="rId5" Target="../charts/chart2.xml" Type="http://schemas.openxmlformats.org/officeDocument/2006/relationships/chart"/><Relationship Id="rId10" Target="../media/image11.jpg" Type="http://schemas.openxmlformats.org/officeDocument/2006/relationships/image"/><Relationship Id="rId4" Target="../media/image8.png" Type="http://schemas.openxmlformats.org/officeDocument/2006/relationships/image"/><Relationship Id="rId9" Target="../media/image10.jpg" Type="http://schemas.openxmlformats.org/officeDocument/2006/relationships/image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 ?><Relationships xmlns="http://schemas.openxmlformats.org/package/2006/relationships"><Relationship Id="rId3" Target="../charts/chart4.xml" Type="http://schemas.openxmlformats.org/officeDocument/2006/relationships/chart"/><Relationship Id="rId2" Target="../media/image1.png" Type="http://schemas.openxmlformats.org/officeDocument/2006/relationships/image"/><Relationship Id="rId1" Target="../slideLayouts/slideLayout12.xml" Type="http://schemas.openxmlformats.org/officeDocument/2006/relationships/slideLayout"/><Relationship Id="rId6" Target="../media/image2.png" Type="http://schemas.openxmlformats.org/officeDocument/2006/relationships/image"/><Relationship Id="rId5" Target="../media/image12.png" Type="http://schemas.openxmlformats.org/officeDocument/2006/relationships/image"/><Relationship Id="rId4" Target="../charts/chartEx1.xml" Type="http://schemas.microsoft.com/office/2014/relationships/chartE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63659CDB-F51E-3245-916A-7F7F3932F804}"/>
              </a:ext>
            </a:extLst>
          </p:cNvPr>
          <p:cNvSpPr txBox="1">
            <a:spLocks/>
          </p:cNvSpPr>
          <p:nvPr/>
        </p:nvSpPr>
        <p:spPr>
          <a:xfrm>
            <a:off x="2775601" y="2971100"/>
            <a:ext cx="6837873" cy="6155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5720" rIns="0" bIns="45720" anchor="t" anchorCtr="0" compatLnSpc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400" b="1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L’Oréal </a:t>
            </a:r>
            <a:r>
              <a:rPr lang="en-US" sz="3400" b="1" i="1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– Discussion Materials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3FA9DCD1-5481-3E41-9506-16A2397C1929}"/>
              </a:ext>
            </a:extLst>
          </p:cNvPr>
          <p:cNvGrpSpPr/>
          <p:nvPr/>
        </p:nvGrpSpPr>
        <p:grpSpPr>
          <a:xfrm>
            <a:off x="2775601" y="3458383"/>
            <a:ext cx="4523105" cy="128270"/>
            <a:chOff x="2769251" y="3621721"/>
            <a:chExt cx="4523105" cy="12827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F998971-9ECF-5B4A-B108-6038F8181A23}"/>
                </a:ext>
              </a:extLst>
            </p:cNvPr>
            <p:cNvSpPr/>
            <p:nvPr/>
          </p:nvSpPr>
          <p:spPr>
            <a:xfrm>
              <a:off x="2775601" y="3628071"/>
              <a:ext cx="4510405" cy="115570"/>
            </a:xfrm>
            <a:custGeom>
              <a:avLst/>
              <a:gdLst/>
              <a:ahLst/>
              <a:cxnLst/>
              <a:rect l="l" t="t" r="r" b="b"/>
              <a:pathLst>
                <a:path w="4510405" h="115570">
                  <a:moveTo>
                    <a:pt x="4510215" y="0"/>
                  </a:moveTo>
                  <a:lnTo>
                    <a:pt x="0" y="0"/>
                  </a:lnTo>
                  <a:lnTo>
                    <a:pt x="0" y="114997"/>
                  </a:lnTo>
                  <a:lnTo>
                    <a:pt x="4510215" y="114997"/>
                  </a:lnTo>
                  <a:lnTo>
                    <a:pt x="4510215" y="0"/>
                  </a:lnTo>
                  <a:close/>
                </a:path>
              </a:pathLst>
            </a:custGeom>
            <a:solidFill>
              <a:srgbClr val="EA0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C0F4AED-065F-9B4C-920B-CE5B77A467C9}"/>
                </a:ext>
              </a:extLst>
            </p:cNvPr>
            <p:cNvSpPr/>
            <p:nvPr/>
          </p:nvSpPr>
          <p:spPr>
            <a:xfrm>
              <a:off x="2775601" y="3628071"/>
              <a:ext cx="4510405" cy="115570"/>
            </a:xfrm>
            <a:custGeom>
              <a:avLst/>
              <a:gdLst/>
              <a:ahLst/>
              <a:cxnLst/>
              <a:rect l="l" t="t" r="r" b="b"/>
              <a:pathLst>
                <a:path w="4510405" h="115570">
                  <a:moveTo>
                    <a:pt x="0" y="0"/>
                  </a:moveTo>
                  <a:lnTo>
                    <a:pt x="4510216" y="0"/>
                  </a:lnTo>
                  <a:lnTo>
                    <a:pt x="4510216" y="114997"/>
                  </a:lnTo>
                  <a:lnTo>
                    <a:pt x="0" y="11499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EA01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3DEBF76B-D374-E943-BF56-8A4ADE442721}"/>
              </a:ext>
            </a:extLst>
          </p:cNvPr>
          <p:cNvSpPr txBox="1"/>
          <p:nvPr/>
        </p:nvSpPr>
        <p:spPr>
          <a:xfrm>
            <a:off x="2775601" y="3522518"/>
            <a:ext cx="2857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Arial" pitchFamily="34"/>
                <a:cs typeface="Arial" pitchFamily="34"/>
              </a:rPr>
              <a:t>September 2024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7" name="Picture 2" descr="Societe Generale Logo, symbol, meaning, history, PNG, brand">
            <a:extLst>
              <a:ext uri="{FF2B5EF4-FFF2-40B4-BE49-F238E27FC236}">
                <a16:creationId xmlns:a16="http://schemas.microsoft.com/office/drawing/2014/main" id="{E27BBF6D-AA28-AB4F-83B1-FD2E1C5AFC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325" b="36666"/>
          <a:stretch>
            <a:fillRect/>
          </a:stretch>
        </p:blipFill>
        <p:spPr>
          <a:xfrm>
            <a:off x="1983013" y="6582860"/>
            <a:ext cx="1585175" cy="24974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10706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18">
            <a:extLst>
              <a:ext uri="{FF2B5EF4-FFF2-40B4-BE49-F238E27FC236}">
                <a16:creationId xmlns:a16="http://schemas.microsoft.com/office/drawing/2014/main" id="{97BA340A-ED2C-A048-9DCF-68B9D9F49D6E}"/>
              </a:ext>
            </a:extLst>
          </p:cNvPr>
          <p:cNvGrpSpPr/>
          <p:nvPr/>
        </p:nvGrpSpPr>
        <p:grpSpPr>
          <a:xfrm>
            <a:off x="335959" y="528543"/>
            <a:ext cx="2758440" cy="85090"/>
            <a:chOff x="176531" y="629734"/>
            <a:chExt cx="2758440" cy="85090"/>
          </a:xfrm>
        </p:grpSpPr>
        <p:sp>
          <p:nvSpPr>
            <p:cNvPr id="5" name="object 19">
              <a:extLst>
                <a:ext uri="{FF2B5EF4-FFF2-40B4-BE49-F238E27FC236}">
                  <a16:creationId xmlns:a16="http://schemas.microsoft.com/office/drawing/2014/main" id="{7F813830-A830-4041-B702-C6032EF448A3}"/>
                </a:ext>
              </a:extLst>
            </p:cNvPr>
            <p:cNvSpPr/>
            <p:nvPr/>
          </p:nvSpPr>
          <p:spPr>
            <a:xfrm>
              <a:off x="182881" y="636084"/>
              <a:ext cx="2745740" cy="72390"/>
            </a:xfrm>
            <a:custGeom>
              <a:avLst/>
              <a:gdLst/>
              <a:ahLst/>
              <a:cxnLst/>
              <a:rect l="l" t="t" r="r" b="b"/>
              <a:pathLst>
                <a:path w="2745740" h="72390">
                  <a:moveTo>
                    <a:pt x="2745587" y="0"/>
                  </a:moveTo>
                  <a:lnTo>
                    <a:pt x="0" y="0"/>
                  </a:lnTo>
                  <a:lnTo>
                    <a:pt x="0" y="71999"/>
                  </a:lnTo>
                  <a:lnTo>
                    <a:pt x="2745587" y="71999"/>
                  </a:lnTo>
                  <a:lnTo>
                    <a:pt x="2745587" y="0"/>
                  </a:lnTo>
                  <a:close/>
                </a:path>
              </a:pathLst>
            </a:custGeom>
            <a:solidFill>
              <a:srgbClr val="EA0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20">
              <a:extLst>
                <a:ext uri="{FF2B5EF4-FFF2-40B4-BE49-F238E27FC236}">
                  <a16:creationId xmlns:a16="http://schemas.microsoft.com/office/drawing/2014/main" id="{E704B7F8-CB13-1041-8469-9DE559B65B97}"/>
                </a:ext>
              </a:extLst>
            </p:cNvPr>
            <p:cNvSpPr/>
            <p:nvPr/>
          </p:nvSpPr>
          <p:spPr>
            <a:xfrm>
              <a:off x="182881" y="636084"/>
              <a:ext cx="2745740" cy="72390"/>
            </a:xfrm>
            <a:custGeom>
              <a:avLst/>
              <a:gdLst/>
              <a:ahLst/>
              <a:cxnLst/>
              <a:rect l="l" t="t" r="r" b="b"/>
              <a:pathLst>
                <a:path w="2745740" h="72390">
                  <a:moveTo>
                    <a:pt x="0" y="0"/>
                  </a:moveTo>
                  <a:lnTo>
                    <a:pt x="2745588" y="0"/>
                  </a:lnTo>
                  <a:lnTo>
                    <a:pt x="274558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EA01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2">
            <a:extLst>
              <a:ext uri="{FF2B5EF4-FFF2-40B4-BE49-F238E27FC236}">
                <a16:creationId xmlns:a16="http://schemas.microsoft.com/office/drawing/2014/main" id="{D67E3F2A-12FC-4042-85F9-823FB51B3BF6}"/>
              </a:ext>
            </a:extLst>
          </p:cNvPr>
          <p:cNvSpPr txBox="1"/>
          <p:nvPr/>
        </p:nvSpPr>
        <p:spPr>
          <a:xfrm>
            <a:off x="393284" y="987215"/>
            <a:ext cx="5654040" cy="205184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1639"/>
              </a:lnSpc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Company’s description</a:t>
            </a:r>
            <a:endParaRPr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21">
            <a:extLst>
              <a:ext uri="{FF2B5EF4-FFF2-40B4-BE49-F238E27FC236}">
                <a16:creationId xmlns:a16="http://schemas.microsoft.com/office/drawing/2014/main" id="{9E032AFB-39CD-B34A-9DE1-3C0596BEC81F}"/>
              </a:ext>
            </a:extLst>
          </p:cNvPr>
          <p:cNvSpPr txBox="1"/>
          <p:nvPr/>
        </p:nvSpPr>
        <p:spPr>
          <a:xfrm>
            <a:off x="6490577" y="987215"/>
            <a:ext cx="5654040" cy="215444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L’Oréal Business Overview</a:t>
            </a:r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FF887BC7-E184-9D4B-8C6B-4F1E8C383B15}"/>
              </a:ext>
            </a:extLst>
          </p:cNvPr>
          <p:cNvSpPr txBox="1"/>
          <p:nvPr/>
        </p:nvSpPr>
        <p:spPr>
          <a:xfrm>
            <a:off x="335959" y="4344317"/>
            <a:ext cx="5654040" cy="207749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1639"/>
              </a:lnSpc>
            </a:pPr>
            <a:r>
              <a:rPr lang="fr-CA" sz="1400" b="1" dirty="0" err="1">
                <a:solidFill>
                  <a:schemeClr val="bg1"/>
                </a:solidFill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Recent</a:t>
            </a:r>
            <a:r>
              <a:rPr lang="fr-CA" sz="1400" b="1" dirty="0">
                <a:solidFill>
                  <a:schemeClr val="bg1"/>
                </a:solidFill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 </a:t>
            </a:r>
            <a:r>
              <a:rPr lang="fr-CA" sz="1400" b="1" dirty="0" err="1">
                <a:solidFill>
                  <a:schemeClr val="bg1"/>
                </a:solidFill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Devlopments</a:t>
            </a:r>
            <a:r>
              <a:rPr lang="fr-CA" sz="1400" b="1" dirty="0">
                <a:solidFill>
                  <a:schemeClr val="bg1"/>
                </a:solidFill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2" name="object 22">
            <a:extLst>
              <a:ext uri="{FF2B5EF4-FFF2-40B4-BE49-F238E27FC236}">
                <a16:creationId xmlns:a16="http://schemas.microsoft.com/office/drawing/2014/main" id="{788D8C9C-3320-BE4C-90FF-0AC9108415BE}"/>
              </a:ext>
            </a:extLst>
          </p:cNvPr>
          <p:cNvSpPr txBox="1"/>
          <p:nvPr/>
        </p:nvSpPr>
        <p:spPr>
          <a:xfrm>
            <a:off x="6490578" y="4331755"/>
            <a:ext cx="5654040" cy="207749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1639"/>
              </a:lnSpc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Geographical footprint </a:t>
            </a:r>
            <a:endParaRPr sz="1400" b="1" dirty="0">
              <a:solidFill>
                <a:schemeClr val="bg1"/>
              </a:solidFill>
              <a:latin typeface="Arial" panose="020B0604020202020204" pitchFamily="34" charset="0"/>
              <a:ea typeface="Baskerville" panose="02020502070401020303" pitchFamily="18" charset="0"/>
              <a:cs typeface="Arial" panose="020B0604020202020204" pitchFamily="34" charset="0"/>
            </a:endParaRPr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0CDFE70E-0A9D-FB49-B36E-185A2E0D93E7}"/>
              </a:ext>
            </a:extLst>
          </p:cNvPr>
          <p:cNvSpPr txBox="1">
            <a:spLocks/>
          </p:cNvSpPr>
          <p:nvPr/>
        </p:nvSpPr>
        <p:spPr>
          <a:xfrm>
            <a:off x="335959" y="37407"/>
            <a:ext cx="797380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1" i="0">
                <a:solidFill>
                  <a:srgbClr val="EA011E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200" b="1" i="0" u="none" strike="noStrike" kern="0" cap="none" spc="-450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fr-CA" sz="3200" b="1" i="0" u="none" strike="noStrike" kern="0" cap="none" spc="-85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kumimoji="0" lang="fr-CA" sz="3200" b="1" i="0" u="none" strike="noStrike" kern="0" cap="none" spc="-280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kumimoji="0" lang="fr-CA" sz="3200" b="1" i="0" u="none" strike="noStrike" kern="0" cap="none" spc="-20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fr-CA" sz="3200" b="1" i="0" u="none" strike="noStrike" kern="0" cap="none" spc="90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éa</a:t>
            </a:r>
            <a:r>
              <a:rPr kumimoji="0" lang="fr-CA" sz="3200" b="1" i="0" u="none" strike="noStrike" kern="0" cap="none" spc="50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fr-CA" kern="0" spc="-9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u="sng" dirty="0">
                <a:solidFill>
                  <a:srgbClr val="FF0000"/>
                </a:solidFill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No.1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 Beauty Group worldwide</a:t>
            </a:r>
            <a:endParaRPr kumimoji="0" lang="fr-CA" sz="3200" b="1" i="0" u="none" strike="noStrike" kern="0" cap="none" spc="95" normalizeH="0" baseline="0" noProof="0" dirty="0">
              <a:ln>
                <a:noFill/>
              </a:ln>
              <a:solidFill>
                <a:srgbClr val="EA011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69D25B4A-0907-F645-A38B-F2798CAAB5AE}"/>
              </a:ext>
            </a:extLst>
          </p:cNvPr>
          <p:cNvSpPr txBox="1"/>
          <p:nvPr/>
        </p:nvSpPr>
        <p:spPr>
          <a:xfrm>
            <a:off x="342309" y="579026"/>
            <a:ext cx="10915833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5720" rIns="91440" bIns="45720" anchor="t" anchorCtr="0" compatLnSpc="1">
            <a:spAutoFit/>
          </a:bodyPr>
          <a:lstStyle/>
          <a:p>
            <a:pP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1" dirty="0">
                <a:solidFill>
                  <a:srgbClr val="000000"/>
                </a:solidFill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L'Oréal is the global leader in beauty, seamlessly blending innovation and sustainability to create products for every consumer.</a:t>
            </a:r>
            <a:endParaRPr lang="en-AU" sz="1400" b="1" i="1" dirty="0">
              <a:solidFill>
                <a:srgbClr val="000000"/>
              </a:solidFill>
              <a:latin typeface="Arial" panose="020B0604020202020204" pitchFamily="34" charset="0"/>
              <a:ea typeface="Baskerville" panose="02020502070401020303" pitchFamily="18" charset="0"/>
              <a:cs typeface="Arial" panose="020B0604020202020204" pitchFamily="34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2F24C469-9F45-4444-B2C4-B08B19712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088" y="90136"/>
            <a:ext cx="867774" cy="490726"/>
          </a:xfrm>
          <a:prstGeom prst="rect">
            <a:avLst/>
          </a:prstGeom>
        </p:spPr>
      </p:pic>
      <p:sp>
        <p:nvSpPr>
          <p:cNvPr id="26" name="TextBox 7">
            <a:extLst>
              <a:ext uri="{FF2B5EF4-FFF2-40B4-BE49-F238E27FC236}">
                <a16:creationId xmlns:a16="http://schemas.microsoft.com/office/drawing/2014/main" id="{864912B5-AE9A-FD47-A943-2135366C1E0A}"/>
              </a:ext>
            </a:extLst>
          </p:cNvPr>
          <p:cNvSpPr txBox="1"/>
          <p:nvPr/>
        </p:nvSpPr>
        <p:spPr>
          <a:xfrm>
            <a:off x="393284" y="1306788"/>
            <a:ext cx="5654040" cy="193129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171450" indent="-171450" algn="just">
              <a:spcBef>
                <a:spcPts val="600"/>
              </a:spcBef>
              <a:spcAft>
                <a:spcPts val="300"/>
              </a:spcAft>
              <a:buSzPct val="100000"/>
              <a:buFont typeface="Wingdings" pitchFamily="2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A" sz="1100" spc="-5" dirty="0">
                <a:latin typeface="Arial MT"/>
                <a:cs typeface="Arial MT"/>
              </a:rPr>
              <a:t>L'Oréal </a:t>
            </a:r>
            <a:r>
              <a:rPr lang="fr-CA" sz="1100" spc="-5" dirty="0" err="1">
                <a:latin typeface="Arial MT"/>
                <a:cs typeface="Arial MT"/>
              </a:rPr>
              <a:t>was</a:t>
            </a:r>
            <a:r>
              <a:rPr lang="fr-CA" sz="1100" spc="-5" dirty="0">
                <a:latin typeface="Arial MT"/>
                <a:cs typeface="Arial MT"/>
              </a:rPr>
              <a:t> </a:t>
            </a:r>
            <a:r>
              <a:rPr lang="fr-CA" sz="1100" spc="-5" dirty="0" err="1">
                <a:latin typeface="Arial MT"/>
                <a:cs typeface="Arial MT"/>
              </a:rPr>
              <a:t>founded</a:t>
            </a:r>
            <a:r>
              <a:rPr lang="fr-CA" sz="1100" spc="-5" dirty="0">
                <a:latin typeface="Arial MT"/>
                <a:cs typeface="Arial MT"/>
              </a:rPr>
              <a:t> in 1909. The </a:t>
            </a:r>
            <a:r>
              <a:rPr lang="fr-CA" sz="1100" spc="-5" dirty="0" err="1">
                <a:latin typeface="Arial MT"/>
                <a:cs typeface="Arial MT"/>
              </a:rPr>
              <a:t>company</a:t>
            </a:r>
            <a:r>
              <a:rPr lang="fr-CA" sz="1100" spc="-5" dirty="0">
                <a:latin typeface="Arial MT"/>
                <a:cs typeface="Arial MT"/>
              </a:rPr>
              <a:t> </a:t>
            </a:r>
            <a:r>
              <a:rPr lang="fr-CA" sz="1100" spc="-5" dirty="0" err="1">
                <a:latin typeface="Arial MT"/>
                <a:cs typeface="Arial MT"/>
              </a:rPr>
              <a:t>is</a:t>
            </a:r>
            <a:r>
              <a:rPr lang="fr-CA" sz="1100" spc="-5" dirty="0">
                <a:latin typeface="Arial MT"/>
                <a:cs typeface="Arial MT"/>
              </a:rPr>
              <a:t> </a:t>
            </a:r>
            <a:r>
              <a:rPr lang="fr-CA" sz="1100" dirty="0">
                <a:latin typeface="Arial MT"/>
                <a:cs typeface="Arial MT"/>
              </a:rPr>
              <a:t>a </a:t>
            </a:r>
            <a:r>
              <a:rPr lang="fr-CA" sz="1100" spc="-5" dirty="0">
                <a:latin typeface="Arial MT"/>
                <a:cs typeface="Arial MT"/>
              </a:rPr>
              <a:t>global </a:t>
            </a:r>
            <a:r>
              <a:rPr lang="fr-CA" sz="1100" spc="-10" dirty="0">
                <a:latin typeface="Arial MT"/>
                <a:cs typeface="Arial MT"/>
              </a:rPr>
              <a:t>leader </a:t>
            </a:r>
            <a:r>
              <a:rPr lang="fr-CA" sz="1100" spc="-5" dirty="0">
                <a:latin typeface="Arial MT"/>
                <a:cs typeface="Arial MT"/>
              </a:rPr>
              <a:t>in the beauty </a:t>
            </a:r>
            <a:r>
              <a:rPr lang="fr-CA" sz="1100" dirty="0">
                <a:latin typeface="Arial MT"/>
                <a:cs typeface="Arial MT"/>
              </a:rPr>
              <a:t> </a:t>
            </a:r>
            <a:r>
              <a:rPr lang="fr-CA" sz="1100" spc="-15" dirty="0" err="1">
                <a:latin typeface="Arial MT"/>
                <a:cs typeface="Arial MT"/>
              </a:rPr>
              <a:t>industry</a:t>
            </a:r>
            <a:r>
              <a:rPr lang="fr-CA" sz="1100" spc="-15" dirty="0">
                <a:latin typeface="Arial MT"/>
                <a:cs typeface="Arial MT"/>
              </a:rPr>
              <a:t>, </a:t>
            </a:r>
            <a:r>
              <a:rPr lang="fr-CA" sz="1100" spc="-5" dirty="0" err="1">
                <a:latin typeface="Arial MT"/>
                <a:cs typeface="Arial MT"/>
              </a:rPr>
              <a:t>listed</a:t>
            </a:r>
            <a:r>
              <a:rPr lang="fr-CA" sz="1100" spc="-5" dirty="0">
                <a:latin typeface="Arial MT"/>
                <a:cs typeface="Arial MT"/>
              </a:rPr>
              <a:t> on the </a:t>
            </a:r>
            <a:r>
              <a:rPr lang="fr-CA" sz="1100" b="1" spc="-5" dirty="0">
                <a:latin typeface="Arial"/>
                <a:cs typeface="Arial"/>
              </a:rPr>
              <a:t>CAC40 </a:t>
            </a:r>
            <a:r>
              <a:rPr lang="fr-CA" sz="1100" spc="-5" dirty="0" err="1">
                <a:latin typeface="Arial MT"/>
                <a:cs typeface="Arial MT"/>
              </a:rPr>
              <a:t>with</a:t>
            </a:r>
            <a:r>
              <a:rPr lang="fr-CA" sz="1100" spc="-5" dirty="0">
                <a:latin typeface="Arial MT"/>
                <a:cs typeface="Arial MT"/>
              </a:rPr>
              <a:t> </a:t>
            </a:r>
            <a:r>
              <a:rPr lang="fr-CA" sz="1100" dirty="0">
                <a:latin typeface="Arial MT"/>
                <a:cs typeface="Arial MT"/>
              </a:rPr>
              <a:t>a </a:t>
            </a:r>
            <a:r>
              <a:rPr lang="fr-CA" sz="1100" spc="-5" dirty="0" err="1">
                <a:latin typeface="Arial MT"/>
                <a:cs typeface="Arial MT"/>
              </a:rPr>
              <a:t>market</a:t>
            </a:r>
            <a:r>
              <a:rPr lang="fr-CA" sz="1100" spc="-5" dirty="0">
                <a:latin typeface="Arial MT"/>
                <a:cs typeface="Arial MT"/>
              </a:rPr>
              <a:t> </a:t>
            </a:r>
            <a:r>
              <a:rPr lang="fr-CA" sz="1100" spc="-5" dirty="0" err="1">
                <a:latin typeface="Arial MT"/>
                <a:cs typeface="Arial MT"/>
              </a:rPr>
              <a:t>capitalization</a:t>
            </a:r>
            <a:r>
              <a:rPr lang="fr-CA" sz="1100" spc="-5" dirty="0">
                <a:latin typeface="Arial MT"/>
                <a:cs typeface="Arial MT"/>
              </a:rPr>
              <a:t> of </a:t>
            </a:r>
            <a:r>
              <a:rPr lang="fr-CA" sz="1100" spc="-75" dirty="0">
                <a:latin typeface="Arial MT"/>
                <a:cs typeface="Arial MT"/>
              </a:rPr>
              <a:t>€195,04bn </a:t>
            </a:r>
            <a:r>
              <a:rPr lang="fr-CA" sz="1100" spc="-5" dirty="0">
                <a:latin typeface="Arial MT"/>
                <a:cs typeface="Arial MT"/>
              </a:rPr>
              <a:t>(as of </a:t>
            </a:r>
            <a:r>
              <a:rPr lang="fr-CA" sz="1100" dirty="0">
                <a:latin typeface="Arial MT"/>
                <a:cs typeface="Arial MT"/>
              </a:rPr>
              <a:t> </a:t>
            </a:r>
            <a:r>
              <a:rPr lang="fr-CA" sz="1100" spc="-5" dirty="0">
                <a:latin typeface="Arial MT"/>
                <a:cs typeface="Arial MT"/>
              </a:rPr>
              <a:t>13/09/2024). </a:t>
            </a:r>
            <a:r>
              <a:rPr lang="fr-CA" sz="1100" spc="-5" dirty="0" err="1">
                <a:latin typeface="Arial MT"/>
                <a:cs typeface="Arial MT"/>
              </a:rPr>
              <a:t>T</a:t>
            </a: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 company in 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headquarted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Clichy, France.</a:t>
            </a:r>
          </a:p>
          <a:p>
            <a:pPr marL="171450" indent="-171450" algn="just">
              <a:spcBef>
                <a:spcPts val="600"/>
              </a:spcBef>
              <a:spcAft>
                <a:spcPts val="300"/>
              </a:spcAft>
              <a:buSzPct val="100000"/>
              <a:buFont typeface="Wingdings" pitchFamily="2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L’Oréal specializes in hair color, skincare, sun protection, makeup, perfume, and hair care. </a:t>
            </a:r>
            <a:r>
              <a:rPr lang="fr-CA" sz="1100" spc="-5" dirty="0">
                <a:latin typeface="Arial MT"/>
                <a:cs typeface="Arial MT"/>
              </a:rPr>
              <a:t>L'Oréal</a:t>
            </a:r>
            <a:r>
              <a:rPr lang="fr-CA" sz="1100" dirty="0">
                <a:latin typeface="Arial MT"/>
                <a:cs typeface="Arial MT"/>
              </a:rPr>
              <a:t> </a:t>
            </a:r>
            <a:r>
              <a:rPr lang="fr-CA" sz="1100" spc="-5" dirty="0" err="1">
                <a:latin typeface="Arial MT"/>
                <a:cs typeface="Arial MT"/>
              </a:rPr>
              <a:t>is</a:t>
            </a:r>
            <a:r>
              <a:rPr lang="fr-CA" sz="1100" dirty="0">
                <a:latin typeface="Arial MT"/>
                <a:cs typeface="Arial MT"/>
              </a:rPr>
              <a:t> </a:t>
            </a:r>
            <a:r>
              <a:rPr lang="fr-CA" sz="1100" spc="-5" dirty="0" err="1">
                <a:latin typeface="Arial MT"/>
                <a:cs typeface="Arial MT"/>
              </a:rPr>
              <a:t>known</a:t>
            </a:r>
            <a:r>
              <a:rPr lang="fr-CA" sz="1100" dirty="0">
                <a:latin typeface="Arial MT"/>
                <a:cs typeface="Arial MT"/>
              </a:rPr>
              <a:t> </a:t>
            </a:r>
            <a:r>
              <a:rPr lang="fr-CA" sz="1100" spc="-5" dirty="0">
                <a:latin typeface="Arial MT"/>
                <a:cs typeface="Arial MT"/>
              </a:rPr>
              <a:t>for</a:t>
            </a:r>
            <a:r>
              <a:rPr lang="fr-CA" sz="1100" dirty="0">
                <a:latin typeface="Arial MT"/>
                <a:cs typeface="Arial MT"/>
              </a:rPr>
              <a:t> </a:t>
            </a:r>
            <a:r>
              <a:rPr lang="fr-CA" sz="1100" spc="-5" dirty="0" err="1">
                <a:latin typeface="Arial MT"/>
                <a:cs typeface="Arial MT"/>
              </a:rPr>
              <a:t>its</a:t>
            </a:r>
            <a:r>
              <a:rPr lang="fr-CA" sz="1100" dirty="0">
                <a:latin typeface="Arial MT"/>
                <a:cs typeface="Arial MT"/>
              </a:rPr>
              <a:t> </a:t>
            </a:r>
            <a:r>
              <a:rPr lang="fr-CA" sz="1100" spc="-5" dirty="0" err="1">
                <a:latin typeface="Arial MT"/>
                <a:cs typeface="Arial MT"/>
              </a:rPr>
              <a:t>strong</a:t>
            </a:r>
            <a:r>
              <a:rPr lang="fr-CA" sz="1100" dirty="0">
                <a:latin typeface="Arial MT"/>
                <a:cs typeface="Arial MT"/>
              </a:rPr>
              <a:t> </a:t>
            </a:r>
            <a:r>
              <a:rPr lang="fr-CA" sz="1100" spc="-5" dirty="0" err="1">
                <a:latin typeface="Arial MT"/>
                <a:cs typeface="Arial MT"/>
              </a:rPr>
              <a:t>commitment</a:t>
            </a:r>
            <a:r>
              <a:rPr lang="fr-CA" sz="1100" dirty="0">
                <a:latin typeface="Arial MT"/>
                <a:cs typeface="Arial MT"/>
              </a:rPr>
              <a:t> to </a:t>
            </a:r>
            <a:r>
              <a:rPr lang="fr-CA" sz="1100" spc="5" dirty="0">
                <a:latin typeface="Arial MT"/>
                <a:cs typeface="Arial MT"/>
              </a:rPr>
              <a:t> </a:t>
            </a:r>
            <a:r>
              <a:rPr lang="fr-CA" sz="1100" b="1" spc="-5" dirty="0" err="1">
                <a:latin typeface="Arial"/>
                <a:cs typeface="Arial"/>
              </a:rPr>
              <a:t>research</a:t>
            </a:r>
            <a:r>
              <a:rPr lang="fr-CA" sz="1100" b="1" dirty="0">
                <a:latin typeface="Arial"/>
                <a:cs typeface="Arial"/>
              </a:rPr>
              <a:t> </a:t>
            </a:r>
            <a:r>
              <a:rPr lang="fr-CA" sz="1100" b="1" spc="-5" dirty="0">
                <a:latin typeface="Arial"/>
                <a:cs typeface="Arial"/>
              </a:rPr>
              <a:t>and</a:t>
            </a:r>
            <a:r>
              <a:rPr lang="fr-CA" sz="1100" b="1" spc="5" dirty="0">
                <a:latin typeface="Arial"/>
                <a:cs typeface="Arial"/>
              </a:rPr>
              <a:t> </a:t>
            </a:r>
            <a:r>
              <a:rPr lang="fr-CA" sz="1100" b="1" spc="-5" dirty="0">
                <a:latin typeface="Arial"/>
                <a:cs typeface="Arial"/>
              </a:rPr>
              <a:t>innovation</a:t>
            </a:r>
            <a:r>
              <a:rPr lang="fr-CA" sz="1100" spc="-5" dirty="0">
                <a:latin typeface="Arial"/>
                <a:cs typeface="Arial"/>
              </a:rPr>
              <a:t>. 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 defTabSz="457200">
              <a:spcBef>
                <a:spcPts val="600"/>
              </a:spcBef>
              <a:spcAft>
                <a:spcPts val="300"/>
              </a:spcAft>
              <a:buSzPct val="100000"/>
              <a:buFont typeface="Wingdings" pitchFamily="2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fr-CA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L'Oréal has made </a:t>
            </a:r>
            <a:r>
              <a:rPr kumimoji="0" lang="fr-CA" sz="11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significant</a:t>
            </a:r>
            <a:r>
              <a:rPr kumimoji="0" lang="fr-CA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fr-CA" sz="11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sustainability</a:t>
            </a:r>
            <a:r>
              <a:rPr kumimoji="0" lang="fr-CA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fr-CA" sz="11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commitments</a:t>
            </a:r>
            <a:r>
              <a:rPr kumimoji="0" lang="fr-CA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, </a:t>
            </a:r>
            <a:r>
              <a:rPr kumimoji="0" lang="fr-CA" sz="11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including</a:t>
            </a:r>
            <a:r>
              <a:rPr kumimoji="0" lang="fr-CA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fr-CA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 </a:t>
            </a:r>
            <a:r>
              <a:rPr kumimoji="0" lang="fr-CA" sz="11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goal </a:t>
            </a:r>
            <a:r>
              <a:rPr kumimoji="0" lang="fr-CA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 </a:t>
            </a:r>
            <a:r>
              <a:rPr kumimoji="0" lang="fr-CA" sz="11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fr-CA" sz="1100" b="0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achieve</a:t>
            </a:r>
            <a:r>
              <a:rPr kumimoji="0" lang="fr-CA" sz="11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fr-CA" sz="1100" b="1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carbon</a:t>
            </a:r>
            <a:r>
              <a:rPr kumimoji="0" lang="fr-CA" sz="11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fr-CA" sz="1100" b="1" i="0" u="none" strike="noStrike" kern="1200" cap="none" spc="-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neutrality</a:t>
            </a:r>
            <a:r>
              <a:rPr kumimoji="0" lang="fr-CA" sz="11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fr-CA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by</a:t>
            </a:r>
            <a:r>
              <a:rPr kumimoji="0" lang="fr-CA" sz="11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2025</a:t>
            </a:r>
            <a:endParaRPr kumimoji="0" lang="fr-CA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71450" indent="-171450" algn="just">
              <a:spcBef>
                <a:spcPts val="600"/>
              </a:spcBef>
              <a:spcAft>
                <a:spcPts val="300"/>
              </a:spcAft>
              <a:buSzPct val="100000"/>
              <a:buFont typeface="Wingdings" pitchFamily="2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object 101">
            <a:extLst>
              <a:ext uri="{FF2B5EF4-FFF2-40B4-BE49-F238E27FC236}">
                <a16:creationId xmlns:a16="http://schemas.microsoft.com/office/drawing/2014/main" id="{6C0EDAB0-0607-444E-86D9-6F8B4EB653A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860" y="3680509"/>
            <a:ext cx="496242" cy="496242"/>
          </a:xfrm>
          <a:prstGeom prst="rect">
            <a:avLst/>
          </a:prstGeom>
          <a:effectLst>
            <a:outerShdw blurRad="50800" dist="50800" dir="5400000" algn="ctr" rotWithShape="0">
              <a:srgbClr val="002060"/>
            </a:outerShdw>
          </a:effectLst>
        </p:spPr>
      </p:pic>
      <p:pic>
        <p:nvPicPr>
          <p:cNvPr id="36" name="object 103">
            <a:extLst>
              <a:ext uri="{FF2B5EF4-FFF2-40B4-BE49-F238E27FC236}">
                <a16:creationId xmlns:a16="http://schemas.microsoft.com/office/drawing/2014/main" id="{7A9FE2E7-A806-B74E-B0BA-B0F9033782D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94850" y="3673767"/>
            <a:ext cx="493199" cy="493200"/>
          </a:xfrm>
          <a:prstGeom prst="rect">
            <a:avLst/>
          </a:prstGeom>
          <a:effectLst>
            <a:outerShdw blurRad="50800" dist="50800" dir="5400000" algn="ctr" rotWithShape="0">
              <a:srgbClr val="002060"/>
            </a:outerShdw>
          </a:effectLst>
        </p:spPr>
      </p:pic>
      <p:pic>
        <p:nvPicPr>
          <p:cNvPr id="37" name="object 102">
            <a:extLst>
              <a:ext uri="{FF2B5EF4-FFF2-40B4-BE49-F238E27FC236}">
                <a16:creationId xmlns:a16="http://schemas.microsoft.com/office/drawing/2014/main" id="{2D8BE5A3-BBDB-8F44-9F6F-E70B7020BB6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76260" y="3673767"/>
            <a:ext cx="493199" cy="493200"/>
          </a:xfrm>
          <a:prstGeom prst="rect">
            <a:avLst/>
          </a:prstGeom>
          <a:effectLst>
            <a:outerShdw blurRad="50800" dist="50800" dir="5400000" algn="ctr" rotWithShape="0">
              <a:srgbClr val="FF0000"/>
            </a:outerShdw>
          </a:effectLst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CA761772-AC6F-B648-9970-7803BA135AD9}"/>
              </a:ext>
            </a:extLst>
          </p:cNvPr>
          <p:cNvSpPr txBox="1"/>
          <p:nvPr/>
        </p:nvSpPr>
        <p:spPr>
          <a:xfrm>
            <a:off x="970516" y="3456116"/>
            <a:ext cx="48297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+37 Brands	          +90k </a:t>
            </a:r>
            <a:r>
              <a:rPr lang="fr-FR" sz="1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employees</a:t>
            </a:r>
            <a:r>
              <a:rPr lang="fr-F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   + 6.5 </a:t>
            </a:r>
            <a:r>
              <a:rPr lang="fr-FR" sz="1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bn</a:t>
            </a:r>
            <a:r>
              <a:rPr lang="fr-F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fr-FR" sz="1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r>
              <a:rPr lang="fr-FR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sold</a:t>
            </a:r>
            <a:endParaRPr lang="fr-FR" sz="10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4">
            <a:extLst>
              <a:ext uri="{FF2B5EF4-FFF2-40B4-BE49-F238E27FC236}">
                <a16:creationId xmlns:a16="http://schemas.microsoft.com/office/drawing/2014/main" id="{025F8896-3141-3445-8959-36542223C7F2}"/>
              </a:ext>
            </a:extLst>
          </p:cNvPr>
          <p:cNvSpPr/>
          <p:nvPr/>
        </p:nvSpPr>
        <p:spPr>
          <a:xfrm>
            <a:off x="6705296" y="1788417"/>
            <a:ext cx="2187507" cy="275183"/>
          </a:xfrm>
          <a:prstGeom prst="rect">
            <a:avLst/>
          </a:prstGeom>
          <a:solidFill>
            <a:srgbClr val="002060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r" rtl="1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900" b="1" i="1" dirty="0">
                <a:solidFill>
                  <a:schemeClr val="bg1"/>
                </a:solidFill>
                <a:latin typeface="Arial" pitchFamily="34"/>
                <a:cs typeface="Arial" pitchFamily="34"/>
              </a:rPr>
              <a:t>L'Oréal Luxe</a:t>
            </a:r>
            <a:endParaRPr lang="en-FR" sz="900" b="1" i="1" dirty="0">
              <a:solidFill>
                <a:schemeClr val="bg1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63" name="Rectangle 4">
            <a:extLst>
              <a:ext uri="{FF2B5EF4-FFF2-40B4-BE49-F238E27FC236}">
                <a16:creationId xmlns:a16="http://schemas.microsoft.com/office/drawing/2014/main" id="{36316AC4-8E98-6649-99B9-FA6C2A6289B7}"/>
              </a:ext>
            </a:extLst>
          </p:cNvPr>
          <p:cNvSpPr/>
          <p:nvPr/>
        </p:nvSpPr>
        <p:spPr>
          <a:xfrm>
            <a:off x="6668917" y="3113496"/>
            <a:ext cx="2187507" cy="275183"/>
          </a:xfrm>
          <a:prstGeom prst="rect">
            <a:avLst/>
          </a:prstGeom>
          <a:solidFill>
            <a:srgbClr val="002060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i="1" dirty="0">
                <a:solidFill>
                  <a:schemeClr val="bg1"/>
                </a:solidFill>
                <a:latin typeface="Arial" pitchFamily="34"/>
                <a:cs typeface="Arial" pitchFamily="34"/>
              </a:rPr>
              <a:t>Consumer Products</a:t>
            </a:r>
            <a:endParaRPr lang="en-FR" sz="900" b="1" i="1" dirty="0">
              <a:solidFill>
                <a:schemeClr val="bg1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64" name="Rectangle 4">
            <a:extLst>
              <a:ext uri="{FF2B5EF4-FFF2-40B4-BE49-F238E27FC236}">
                <a16:creationId xmlns:a16="http://schemas.microsoft.com/office/drawing/2014/main" id="{DC60DB93-45E9-E943-9F2D-9ECA38A0E0CD}"/>
              </a:ext>
            </a:extLst>
          </p:cNvPr>
          <p:cNvSpPr/>
          <p:nvPr/>
        </p:nvSpPr>
        <p:spPr>
          <a:xfrm>
            <a:off x="9835596" y="1788417"/>
            <a:ext cx="2187507" cy="275183"/>
          </a:xfrm>
          <a:prstGeom prst="rect">
            <a:avLst/>
          </a:prstGeom>
          <a:solidFill>
            <a:srgbClr val="002060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A" sz="900" b="1" dirty="0">
              <a:solidFill>
                <a:schemeClr val="bg1"/>
              </a:solidFill>
              <a:latin typeface="Arial" pitchFamily="34"/>
              <a:cs typeface="Arial" pitchFamily="3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A" sz="900" b="1" i="1" dirty="0">
                <a:solidFill>
                  <a:schemeClr val="bg1"/>
                </a:solidFill>
                <a:latin typeface="Arial" pitchFamily="34"/>
                <a:cs typeface="Arial" pitchFamily="34"/>
              </a:rPr>
              <a:t>Professional </a:t>
            </a:r>
            <a:r>
              <a:rPr lang="fr-CA" sz="900" b="1" i="1" dirty="0" err="1">
                <a:solidFill>
                  <a:schemeClr val="bg1"/>
                </a:solidFill>
                <a:latin typeface="Arial" pitchFamily="34"/>
                <a:cs typeface="Arial" pitchFamily="34"/>
              </a:rPr>
              <a:t>Products</a:t>
            </a:r>
            <a:r>
              <a:rPr lang="fr-CA" sz="900" b="1" i="1" dirty="0">
                <a:solidFill>
                  <a:schemeClr val="bg1"/>
                </a:solidFill>
                <a:latin typeface="Arial" pitchFamily="34"/>
                <a:cs typeface="Arial" pitchFamily="34"/>
              </a:rPr>
              <a:t> </a:t>
            </a: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FR" sz="900" b="1" dirty="0">
              <a:solidFill>
                <a:schemeClr val="bg1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65" name="Rectangle 4">
            <a:extLst>
              <a:ext uri="{FF2B5EF4-FFF2-40B4-BE49-F238E27FC236}">
                <a16:creationId xmlns:a16="http://schemas.microsoft.com/office/drawing/2014/main" id="{A3D32CD2-F94E-764F-B529-94A95458DC3E}"/>
              </a:ext>
            </a:extLst>
          </p:cNvPr>
          <p:cNvSpPr/>
          <p:nvPr/>
        </p:nvSpPr>
        <p:spPr>
          <a:xfrm>
            <a:off x="9835596" y="3109070"/>
            <a:ext cx="2187507" cy="275183"/>
          </a:xfrm>
          <a:prstGeom prst="rect">
            <a:avLst/>
          </a:prstGeom>
          <a:solidFill>
            <a:srgbClr val="002060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i="1" dirty="0">
                <a:solidFill>
                  <a:schemeClr val="bg1"/>
                </a:solidFill>
                <a:latin typeface="Arial" pitchFamily="34"/>
                <a:cs typeface="Arial" pitchFamily="34"/>
              </a:rPr>
              <a:t>Active Cosmetics</a:t>
            </a:r>
            <a:endParaRPr lang="en-FR" sz="900" b="1" i="1" dirty="0">
              <a:solidFill>
                <a:schemeClr val="bg1"/>
              </a:solidFill>
              <a:latin typeface="Arial" pitchFamily="34"/>
              <a:cs typeface="Arial" pitchFamily="34"/>
            </a:endParaRPr>
          </a:p>
        </p:txBody>
      </p:sp>
      <p:sp>
        <p:nvSpPr>
          <p:cNvPr id="66" name="TextBox 7">
            <a:extLst>
              <a:ext uri="{FF2B5EF4-FFF2-40B4-BE49-F238E27FC236}">
                <a16:creationId xmlns:a16="http://schemas.microsoft.com/office/drawing/2014/main" id="{8DFE2ED3-14E2-704C-A77D-C0162C263034}"/>
              </a:ext>
            </a:extLst>
          </p:cNvPr>
          <p:cNvSpPr txBox="1"/>
          <p:nvPr/>
        </p:nvSpPr>
        <p:spPr>
          <a:xfrm>
            <a:off x="6490385" y="1317157"/>
            <a:ext cx="5654040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171450" indent="-171450" algn="just">
              <a:spcBef>
                <a:spcPts val="600"/>
              </a:spcBef>
              <a:spcAft>
                <a:spcPts val="300"/>
              </a:spcAft>
              <a:buSzPct val="100000"/>
              <a:buFont typeface="Wingdings" pitchFamily="2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A" sz="1100" spc="-5" dirty="0">
                <a:latin typeface="Arial MT"/>
                <a:cs typeface="Arial MT"/>
              </a:rPr>
              <a:t>L'Oréal business </a:t>
            </a:r>
            <a:r>
              <a:rPr lang="fr-CA" sz="1100" spc="-5" dirty="0" err="1">
                <a:latin typeface="Arial MT"/>
                <a:cs typeface="Arial MT"/>
              </a:rPr>
              <a:t>is</a:t>
            </a:r>
            <a:r>
              <a:rPr lang="fr-CA" sz="1100" spc="-5" dirty="0">
                <a:latin typeface="Arial MT"/>
                <a:cs typeface="Arial MT"/>
              </a:rPr>
              <a:t> </a:t>
            </a:r>
            <a:r>
              <a:rPr lang="fr-CA" sz="1100" spc="-5" dirty="0" err="1">
                <a:latin typeface="Arial MT"/>
                <a:cs typeface="Arial MT"/>
              </a:rPr>
              <a:t>structured</a:t>
            </a:r>
            <a:r>
              <a:rPr lang="fr-CA" sz="1100" spc="-5" dirty="0">
                <a:latin typeface="Arial MT"/>
                <a:cs typeface="Arial MT"/>
              </a:rPr>
              <a:t> </a:t>
            </a:r>
            <a:r>
              <a:rPr lang="fr-CA" sz="1100" spc="-5" dirty="0" err="1">
                <a:latin typeface="Arial MT"/>
                <a:cs typeface="Arial MT"/>
              </a:rPr>
              <a:t>into</a:t>
            </a:r>
            <a:r>
              <a:rPr lang="fr-CA" sz="1100" spc="-5" dirty="0">
                <a:latin typeface="Arial MT"/>
                <a:cs typeface="Arial MT"/>
              </a:rPr>
              <a:t> </a:t>
            </a:r>
            <a:r>
              <a:rPr lang="fr-CA" sz="1100" b="1" spc="-5" dirty="0">
                <a:latin typeface="Arial MT"/>
                <a:cs typeface="Arial MT"/>
              </a:rPr>
              <a:t>four key divisions</a:t>
            </a:r>
            <a:r>
              <a:rPr lang="fr-CA" sz="1100" spc="-5" dirty="0">
                <a:latin typeface="Arial MT"/>
                <a:cs typeface="Arial MT"/>
              </a:rPr>
              <a:t> </a:t>
            </a:r>
            <a:r>
              <a:rPr lang="fr-CA" sz="1100" spc="-5" dirty="0" err="1">
                <a:latin typeface="Arial MT"/>
                <a:cs typeface="Arial MT"/>
              </a:rPr>
              <a:t>each</a:t>
            </a:r>
            <a:r>
              <a:rPr lang="fr-CA" sz="1100" spc="-5" dirty="0">
                <a:latin typeface="Arial MT"/>
                <a:cs typeface="Arial MT"/>
              </a:rPr>
              <a:t> </a:t>
            </a:r>
            <a:r>
              <a:rPr lang="fr-CA" sz="1100" b="1" spc="-5" dirty="0" err="1">
                <a:latin typeface="Arial MT"/>
                <a:cs typeface="Arial MT"/>
              </a:rPr>
              <a:t>focusing</a:t>
            </a:r>
            <a:r>
              <a:rPr lang="fr-CA" sz="1100" b="1" spc="-5" dirty="0">
                <a:latin typeface="Arial MT"/>
                <a:cs typeface="Arial MT"/>
              </a:rPr>
              <a:t> on </a:t>
            </a:r>
            <a:r>
              <a:rPr lang="fr-CA" sz="1100" b="1" spc="-5" dirty="0" err="1">
                <a:latin typeface="Arial MT"/>
                <a:cs typeface="Arial MT"/>
              </a:rPr>
              <a:t>different</a:t>
            </a:r>
            <a:r>
              <a:rPr lang="fr-CA" sz="1100" b="1" spc="-5" dirty="0">
                <a:latin typeface="Arial MT"/>
                <a:cs typeface="Arial MT"/>
              </a:rPr>
              <a:t> </a:t>
            </a:r>
            <a:r>
              <a:rPr lang="fr-CA" sz="1100" b="1" spc="-5" dirty="0" err="1">
                <a:latin typeface="Arial MT"/>
                <a:cs typeface="Arial MT"/>
              </a:rPr>
              <a:t>market</a:t>
            </a:r>
            <a:r>
              <a:rPr lang="fr-CA" sz="1100" b="1" spc="-5" dirty="0">
                <a:latin typeface="Arial MT"/>
                <a:cs typeface="Arial MT"/>
              </a:rPr>
              <a:t> segments </a:t>
            </a:r>
            <a:r>
              <a:rPr lang="fr-CA" sz="1100" spc="-5" dirty="0">
                <a:latin typeface="Arial MT"/>
                <a:cs typeface="Arial MT"/>
              </a:rPr>
              <a:t>to </a:t>
            </a:r>
            <a:r>
              <a:rPr lang="fr-CA" sz="1100" spc="-5" dirty="0" err="1">
                <a:latin typeface="Arial MT"/>
                <a:cs typeface="Arial MT"/>
              </a:rPr>
              <a:t>meet</a:t>
            </a:r>
            <a:r>
              <a:rPr lang="fr-CA" sz="1100" spc="-5" dirty="0">
                <a:latin typeface="Arial MT"/>
                <a:cs typeface="Arial MT"/>
              </a:rPr>
              <a:t> diverse beauty </a:t>
            </a:r>
            <a:r>
              <a:rPr lang="fr-CA" sz="1100" spc="-5" dirty="0" err="1">
                <a:latin typeface="Arial MT"/>
                <a:cs typeface="Arial MT"/>
              </a:rPr>
              <a:t>needs</a:t>
            </a:r>
            <a:r>
              <a:rPr lang="fr-CA" sz="1100" spc="-5" dirty="0">
                <a:latin typeface="Arial MT"/>
                <a:cs typeface="Arial MT"/>
              </a:rPr>
              <a:t> </a:t>
            </a:r>
            <a:r>
              <a:rPr lang="fr-CA" sz="1100" spc="-5" dirty="0" err="1">
                <a:latin typeface="Arial MT"/>
                <a:cs typeface="Arial MT"/>
              </a:rPr>
              <a:t>worldwide</a:t>
            </a:r>
            <a:r>
              <a:rPr lang="fr-CA" sz="1100" spc="-5" dirty="0">
                <a:latin typeface="Arial MT"/>
                <a:cs typeface="Arial MT"/>
              </a:rPr>
              <a:t>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object 65">
            <a:extLst>
              <a:ext uri="{FF2B5EF4-FFF2-40B4-BE49-F238E27FC236}">
                <a16:creationId xmlns:a16="http://schemas.microsoft.com/office/drawing/2014/main" id="{3D62C64F-3C2E-A34A-A110-A2AF179A2176}"/>
              </a:ext>
            </a:extLst>
          </p:cNvPr>
          <p:cNvGrpSpPr/>
          <p:nvPr/>
        </p:nvGrpSpPr>
        <p:grpSpPr>
          <a:xfrm>
            <a:off x="471507" y="5208866"/>
            <a:ext cx="5244356" cy="458470"/>
            <a:chOff x="591741" y="5224538"/>
            <a:chExt cx="5244356" cy="458470"/>
          </a:xfrm>
        </p:grpSpPr>
        <p:sp>
          <p:nvSpPr>
            <p:cNvPr id="68" name="object 66">
              <a:extLst>
                <a:ext uri="{FF2B5EF4-FFF2-40B4-BE49-F238E27FC236}">
                  <a16:creationId xmlns:a16="http://schemas.microsoft.com/office/drawing/2014/main" id="{47BEBB20-4F96-6146-8EC9-1B5FE7E61654}"/>
                </a:ext>
              </a:extLst>
            </p:cNvPr>
            <p:cNvSpPr/>
            <p:nvPr/>
          </p:nvSpPr>
          <p:spPr>
            <a:xfrm>
              <a:off x="591741" y="5224538"/>
              <a:ext cx="1145540" cy="458470"/>
            </a:xfrm>
            <a:custGeom>
              <a:avLst/>
              <a:gdLst/>
              <a:ahLst/>
              <a:cxnLst/>
              <a:rect l="l" t="t" r="r" b="b"/>
              <a:pathLst>
                <a:path w="1145539" h="458470">
                  <a:moveTo>
                    <a:pt x="916420" y="0"/>
                  </a:moveTo>
                  <a:lnTo>
                    <a:pt x="0" y="0"/>
                  </a:lnTo>
                  <a:lnTo>
                    <a:pt x="229104" y="229105"/>
                  </a:lnTo>
                  <a:lnTo>
                    <a:pt x="0" y="458209"/>
                  </a:lnTo>
                  <a:lnTo>
                    <a:pt x="916420" y="458209"/>
                  </a:lnTo>
                  <a:lnTo>
                    <a:pt x="1145523" y="229105"/>
                  </a:lnTo>
                  <a:lnTo>
                    <a:pt x="916420" y="0"/>
                  </a:lnTo>
                  <a:close/>
                </a:path>
              </a:pathLst>
            </a:custGeom>
            <a:solidFill>
              <a:srgbClr val="23285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9" name="object 67">
              <a:extLst>
                <a:ext uri="{FF2B5EF4-FFF2-40B4-BE49-F238E27FC236}">
                  <a16:creationId xmlns:a16="http://schemas.microsoft.com/office/drawing/2014/main" id="{46B4FB7E-E4F7-B449-A269-9B72269C19B6}"/>
                </a:ext>
              </a:extLst>
            </p:cNvPr>
            <p:cNvSpPr/>
            <p:nvPr/>
          </p:nvSpPr>
          <p:spPr>
            <a:xfrm>
              <a:off x="1597642" y="5224538"/>
              <a:ext cx="1145540" cy="458470"/>
            </a:xfrm>
            <a:custGeom>
              <a:avLst/>
              <a:gdLst/>
              <a:ahLst/>
              <a:cxnLst/>
              <a:rect l="l" t="t" r="r" b="b"/>
              <a:pathLst>
                <a:path w="1145539" h="458470">
                  <a:moveTo>
                    <a:pt x="916420" y="0"/>
                  </a:moveTo>
                  <a:lnTo>
                    <a:pt x="0" y="0"/>
                  </a:lnTo>
                  <a:lnTo>
                    <a:pt x="229104" y="229105"/>
                  </a:lnTo>
                  <a:lnTo>
                    <a:pt x="0" y="458209"/>
                  </a:lnTo>
                  <a:lnTo>
                    <a:pt x="916420" y="458209"/>
                  </a:lnTo>
                  <a:lnTo>
                    <a:pt x="1145523" y="229105"/>
                  </a:lnTo>
                  <a:lnTo>
                    <a:pt x="916420" y="0"/>
                  </a:lnTo>
                  <a:close/>
                </a:path>
              </a:pathLst>
            </a:custGeom>
            <a:solidFill>
              <a:srgbClr val="23285C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8">
              <a:extLst>
                <a:ext uri="{FF2B5EF4-FFF2-40B4-BE49-F238E27FC236}">
                  <a16:creationId xmlns:a16="http://schemas.microsoft.com/office/drawing/2014/main" id="{B2D38651-E087-5744-B7A7-AA6F8DCC5D61}"/>
                </a:ext>
              </a:extLst>
            </p:cNvPr>
            <p:cNvSpPr/>
            <p:nvPr/>
          </p:nvSpPr>
          <p:spPr>
            <a:xfrm>
              <a:off x="2628614" y="5224538"/>
              <a:ext cx="1145540" cy="458470"/>
            </a:xfrm>
            <a:custGeom>
              <a:avLst/>
              <a:gdLst/>
              <a:ahLst/>
              <a:cxnLst/>
              <a:rect l="l" t="t" r="r" b="b"/>
              <a:pathLst>
                <a:path w="1145539" h="458470">
                  <a:moveTo>
                    <a:pt x="916420" y="0"/>
                  </a:moveTo>
                  <a:lnTo>
                    <a:pt x="0" y="0"/>
                  </a:lnTo>
                  <a:lnTo>
                    <a:pt x="229104" y="229105"/>
                  </a:lnTo>
                  <a:lnTo>
                    <a:pt x="0" y="458209"/>
                  </a:lnTo>
                  <a:lnTo>
                    <a:pt x="916420" y="458209"/>
                  </a:lnTo>
                  <a:lnTo>
                    <a:pt x="1145523" y="229105"/>
                  </a:lnTo>
                  <a:lnTo>
                    <a:pt x="916420" y="0"/>
                  </a:lnTo>
                  <a:close/>
                </a:path>
              </a:pathLst>
            </a:custGeom>
            <a:solidFill>
              <a:srgbClr val="23285C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9">
              <a:extLst>
                <a:ext uri="{FF2B5EF4-FFF2-40B4-BE49-F238E27FC236}">
                  <a16:creationId xmlns:a16="http://schemas.microsoft.com/office/drawing/2014/main" id="{90AB1333-C0BE-0147-A12F-3930EF93087E}"/>
                </a:ext>
              </a:extLst>
            </p:cNvPr>
            <p:cNvSpPr/>
            <p:nvPr/>
          </p:nvSpPr>
          <p:spPr>
            <a:xfrm>
              <a:off x="3659586" y="5224538"/>
              <a:ext cx="1145540" cy="458470"/>
            </a:xfrm>
            <a:custGeom>
              <a:avLst/>
              <a:gdLst/>
              <a:ahLst/>
              <a:cxnLst/>
              <a:rect l="l" t="t" r="r" b="b"/>
              <a:pathLst>
                <a:path w="1145539" h="458470">
                  <a:moveTo>
                    <a:pt x="916420" y="0"/>
                  </a:moveTo>
                  <a:lnTo>
                    <a:pt x="0" y="0"/>
                  </a:lnTo>
                  <a:lnTo>
                    <a:pt x="229104" y="229105"/>
                  </a:lnTo>
                  <a:lnTo>
                    <a:pt x="0" y="458209"/>
                  </a:lnTo>
                  <a:lnTo>
                    <a:pt x="916420" y="458209"/>
                  </a:lnTo>
                  <a:lnTo>
                    <a:pt x="1145523" y="229105"/>
                  </a:lnTo>
                  <a:lnTo>
                    <a:pt x="916420" y="0"/>
                  </a:lnTo>
                  <a:close/>
                </a:path>
              </a:pathLst>
            </a:custGeom>
            <a:solidFill>
              <a:srgbClr val="23285C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0">
              <a:extLst>
                <a:ext uri="{FF2B5EF4-FFF2-40B4-BE49-F238E27FC236}">
                  <a16:creationId xmlns:a16="http://schemas.microsoft.com/office/drawing/2014/main" id="{ED6A7AB4-FEFE-934C-94DA-E7DFC1E66B23}"/>
                </a:ext>
              </a:extLst>
            </p:cNvPr>
            <p:cNvSpPr/>
            <p:nvPr/>
          </p:nvSpPr>
          <p:spPr>
            <a:xfrm>
              <a:off x="4690557" y="5224538"/>
              <a:ext cx="1145540" cy="458470"/>
            </a:xfrm>
            <a:custGeom>
              <a:avLst/>
              <a:gdLst/>
              <a:ahLst/>
              <a:cxnLst/>
              <a:rect l="l" t="t" r="r" b="b"/>
              <a:pathLst>
                <a:path w="1145539" h="458470">
                  <a:moveTo>
                    <a:pt x="916420" y="0"/>
                  </a:moveTo>
                  <a:lnTo>
                    <a:pt x="0" y="0"/>
                  </a:lnTo>
                  <a:lnTo>
                    <a:pt x="229105" y="229105"/>
                  </a:lnTo>
                  <a:lnTo>
                    <a:pt x="0" y="458209"/>
                  </a:lnTo>
                  <a:lnTo>
                    <a:pt x="916420" y="458209"/>
                  </a:lnTo>
                  <a:lnTo>
                    <a:pt x="1145523" y="229105"/>
                  </a:lnTo>
                  <a:lnTo>
                    <a:pt x="916420" y="0"/>
                  </a:lnTo>
                  <a:close/>
                </a:path>
              </a:pathLst>
            </a:custGeom>
            <a:solidFill>
              <a:srgbClr val="002060"/>
            </a:solidFill>
          </p:spPr>
          <p:txBody>
            <a:bodyPr wrap="square" lIns="0" tIns="0" rIns="0" bIns="0" rtlCol="0"/>
            <a:lstStyle/>
            <a:p>
              <a:r>
                <a:rPr lang="en-US" sz="1600" dirty="0">
                  <a:solidFill>
                    <a:schemeClr val="bg1"/>
                  </a:solidFill>
                </a:rPr>
                <a:t>          </a:t>
              </a:r>
              <a:endParaRPr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91" name="object 99">
            <a:extLst>
              <a:ext uri="{FF2B5EF4-FFF2-40B4-BE49-F238E27FC236}">
                <a16:creationId xmlns:a16="http://schemas.microsoft.com/office/drawing/2014/main" id="{84FEBACD-0D4E-154D-B7AE-9F41B26617D6}"/>
              </a:ext>
            </a:extLst>
          </p:cNvPr>
          <p:cNvSpPr txBox="1"/>
          <p:nvPr/>
        </p:nvSpPr>
        <p:spPr>
          <a:xfrm>
            <a:off x="3150268" y="6164323"/>
            <a:ext cx="180403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" algn="ctr">
              <a:lnSpc>
                <a:spcPct val="100000"/>
              </a:lnSpc>
              <a:spcBef>
                <a:spcPts val="100"/>
              </a:spcBef>
            </a:pPr>
            <a:r>
              <a:rPr lang="en-US" sz="1100" i="1" spc="-5" dirty="0">
                <a:latin typeface="Calibri"/>
                <a:cs typeface="Calibri"/>
              </a:rPr>
              <a:t>Acquisition </a:t>
            </a:r>
            <a:r>
              <a:rPr sz="1100" i="1" spc="-5" dirty="0">
                <a:latin typeface="Calibri"/>
                <a:cs typeface="Calibri"/>
              </a:rPr>
              <a:t> by L'Oréal of </a:t>
            </a:r>
            <a:r>
              <a:rPr lang="en-US" sz="1100" i="1" spc="-5" dirty="0">
                <a:latin typeface="Calibri"/>
                <a:cs typeface="Calibri"/>
              </a:rPr>
              <a:t> AESOP, an Australian luxury cosmetics brand, for US$2,53 billion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92" name="object 82">
            <a:extLst>
              <a:ext uri="{FF2B5EF4-FFF2-40B4-BE49-F238E27FC236}">
                <a16:creationId xmlns:a16="http://schemas.microsoft.com/office/drawing/2014/main" id="{4E136D4C-2004-4243-81A9-1E67AA996984}"/>
              </a:ext>
            </a:extLst>
          </p:cNvPr>
          <p:cNvSpPr/>
          <p:nvPr/>
        </p:nvSpPr>
        <p:spPr>
          <a:xfrm>
            <a:off x="4052286" y="5748792"/>
            <a:ext cx="6350" cy="432000"/>
          </a:xfrm>
          <a:custGeom>
            <a:avLst/>
            <a:gdLst/>
            <a:ahLst/>
            <a:cxnLst/>
            <a:rect l="l" t="t" r="r" b="b"/>
            <a:pathLst>
              <a:path w="6350" h="471804">
                <a:moveTo>
                  <a:pt x="0" y="471427"/>
                </a:moveTo>
                <a:lnTo>
                  <a:pt x="6092" y="0"/>
                </a:lnTo>
              </a:path>
            </a:pathLst>
          </a:custGeom>
          <a:ln w="6350">
            <a:solidFill>
              <a:srgbClr val="2328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3" name="object 79">
            <a:extLst>
              <a:ext uri="{FF2B5EF4-FFF2-40B4-BE49-F238E27FC236}">
                <a16:creationId xmlns:a16="http://schemas.microsoft.com/office/drawing/2014/main" id="{5325BDFF-24F2-6C41-9F62-84A47149772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22260" y="5640792"/>
            <a:ext cx="107999" cy="108000"/>
          </a:xfrm>
          <a:prstGeom prst="rect">
            <a:avLst/>
          </a:prstGeom>
        </p:spPr>
      </p:pic>
      <p:sp>
        <p:nvSpPr>
          <p:cNvPr id="94" name="ZoneTexte 93">
            <a:extLst>
              <a:ext uri="{FF2B5EF4-FFF2-40B4-BE49-F238E27FC236}">
                <a16:creationId xmlns:a16="http://schemas.microsoft.com/office/drawing/2014/main" id="{1FC0C494-4146-B844-B03D-14D8B166A41D}"/>
              </a:ext>
            </a:extLst>
          </p:cNvPr>
          <p:cNvSpPr txBox="1"/>
          <p:nvPr/>
        </p:nvSpPr>
        <p:spPr>
          <a:xfrm>
            <a:off x="3734057" y="5253435"/>
            <a:ext cx="711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a typeface="Baskerville" panose="02020502070401020303" pitchFamily="18" charset="0"/>
                <a:cs typeface="Arial" panose="020B0604020202020204" pitchFamily="34" charset="0"/>
              </a:rPr>
              <a:t>2023</a:t>
            </a:r>
            <a:endParaRPr lang="fr-FR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7" name="object 99">
            <a:extLst>
              <a:ext uri="{FF2B5EF4-FFF2-40B4-BE49-F238E27FC236}">
                <a16:creationId xmlns:a16="http://schemas.microsoft.com/office/drawing/2014/main" id="{FC89F04D-A1E6-8E4B-8EA3-82629B4D51E5}"/>
              </a:ext>
            </a:extLst>
          </p:cNvPr>
          <p:cNvSpPr txBox="1"/>
          <p:nvPr/>
        </p:nvSpPr>
        <p:spPr>
          <a:xfrm>
            <a:off x="4324708" y="5927596"/>
            <a:ext cx="180403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" algn="ctr">
              <a:spcBef>
                <a:spcPts val="100"/>
              </a:spcBef>
            </a:pPr>
            <a:r>
              <a:rPr lang="en-US" sz="1100" i="1" spc="-5" dirty="0">
                <a:latin typeface="Calibri"/>
                <a:cs typeface="Calibri"/>
              </a:rPr>
              <a:t>Acquisition of a 10% stake in Galderma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99" name="object 82">
            <a:extLst>
              <a:ext uri="{FF2B5EF4-FFF2-40B4-BE49-F238E27FC236}">
                <a16:creationId xmlns:a16="http://schemas.microsoft.com/office/drawing/2014/main" id="{A195D33B-33E9-BA44-917E-B4DEC5A09933}"/>
              </a:ext>
            </a:extLst>
          </p:cNvPr>
          <p:cNvSpPr/>
          <p:nvPr/>
        </p:nvSpPr>
        <p:spPr>
          <a:xfrm>
            <a:off x="5217016" y="4942028"/>
            <a:ext cx="0" cy="180000"/>
          </a:xfrm>
          <a:custGeom>
            <a:avLst/>
            <a:gdLst/>
            <a:ahLst/>
            <a:cxnLst/>
            <a:rect l="l" t="t" r="r" b="b"/>
            <a:pathLst>
              <a:path w="6350" h="471804">
                <a:moveTo>
                  <a:pt x="0" y="471427"/>
                </a:moveTo>
                <a:lnTo>
                  <a:pt x="6092" y="0"/>
                </a:lnTo>
              </a:path>
            </a:pathLst>
          </a:custGeom>
          <a:ln w="6350">
            <a:solidFill>
              <a:srgbClr val="2328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0" name="object 79">
            <a:extLst>
              <a:ext uri="{FF2B5EF4-FFF2-40B4-BE49-F238E27FC236}">
                <a16:creationId xmlns:a16="http://schemas.microsoft.com/office/drawing/2014/main" id="{87FDFE53-83B4-D348-A6C4-C02308FE48FE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72727" y="5135382"/>
            <a:ext cx="107999" cy="108000"/>
          </a:xfrm>
          <a:prstGeom prst="rect">
            <a:avLst/>
          </a:prstGeom>
        </p:spPr>
      </p:pic>
      <p:sp>
        <p:nvSpPr>
          <p:cNvPr id="101" name="object 99">
            <a:extLst>
              <a:ext uri="{FF2B5EF4-FFF2-40B4-BE49-F238E27FC236}">
                <a16:creationId xmlns:a16="http://schemas.microsoft.com/office/drawing/2014/main" id="{2D03FC09-6960-A74E-9FBB-29410861B1FE}"/>
              </a:ext>
            </a:extLst>
          </p:cNvPr>
          <p:cNvSpPr txBox="1"/>
          <p:nvPr/>
        </p:nvSpPr>
        <p:spPr>
          <a:xfrm>
            <a:off x="4289973" y="4619143"/>
            <a:ext cx="1698023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" algn="ctr">
              <a:spcBef>
                <a:spcPts val="100"/>
              </a:spcBef>
            </a:pPr>
            <a:r>
              <a:rPr lang="en-US" sz="1100" dirty="0">
                <a:latin typeface="Calibri"/>
                <a:cs typeface="Calibri"/>
              </a:rPr>
              <a:t>Launch of the fourth Employee Share ownership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882D843-632B-E043-90AF-978F4812676C}"/>
              </a:ext>
            </a:extLst>
          </p:cNvPr>
          <p:cNvSpPr txBox="1"/>
          <p:nvPr/>
        </p:nvSpPr>
        <p:spPr>
          <a:xfrm>
            <a:off x="2771536" y="5253435"/>
            <a:ext cx="711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a typeface="Baskerville" panose="02020502070401020303" pitchFamily="18" charset="0"/>
                <a:cs typeface="Arial" panose="020B0604020202020204" pitchFamily="34" charset="0"/>
              </a:rPr>
              <a:t>2022</a:t>
            </a:r>
            <a:endParaRPr lang="fr-FR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367EA9F7-233B-A843-A470-553303A347F2}"/>
              </a:ext>
            </a:extLst>
          </p:cNvPr>
          <p:cNvSpPr txBox="1"/>
          <p:nvPr/>
        </p:nvSpPr>
        <p:spPr>
          <a:xfrm>
            <a:off x="1753912" y="5253435"/>
            <a:ext cx="711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a typeface="Baskerville" panose="02020502070401020303" pitchFamily="18" charset="0"/>
                <a:cs typeface="Arial" panose="020B0604020202020204" pitchFamily="34" charset="0"/>
              </a:rPr>
              <a:t>2021</a:t>
            </a:r>
            <a:endParaRPr lang="fr-FR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CD93D565-D9EF-CE45-83B0-86140546A15E}"/>
              </a:ext>
            </a:extLst>
          </p:cNvPr>
          <p:cNvSpPr txBox="1"/>
          <p:nvPr/>
        </p:nvSpPr>
        <p:spPr>
          <a:xfrm>
            <a:off x="709592" y="5232866"/>
            <a:ext cx="711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a typeface="Baskerville" panose="02020502070401020303" pitchFamily="18" charset="0"/>
                <a:cs typeface="Arial" panose="020B0604020202020204" pitchFamily="34" charset="0"/>
              </a:rPr>
              <a:t>2020</a:t>
            </a:r>
            <a:endParaRPr lang="fr-FR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05" name="object 79">
            <a:extLst>
              <a:ext uri="{FF2B5EF4-FFF2-40B4-BE49-F238E27FC236}">
                <a16:creationId xmlns:a16="http://schemas.microsoft.com/office/drawing/2014/main" id="{0229366C-F797-F34B-A1F9-3FC85FC1E4C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72727" y="5675118"/>
            <a:ext cx="107999" cy="108000"/>
          </a:xfrm>
          <a:prstGeom prst="rect">
            <a:avLst/>
          </a:prstGeom>
        </p:spPr>
      </p:pic>
      <p:sp>
        <p:nvSpPr>
          <p:cNvPr id="106" name="ZoneTexte 105">
            <a:extLst>
              <a:ext uri="{FF2B5EF4-FFF2-40B4-BE49-F238E27FC236}">
                <a16:creationId xmlns:a16="http://schemas.microsoft.com/office/drawing/2014/main" id="{4B92D26D-1830-4844-A3AA-D6F27EE10A9B}"/>
              </a:ext>
            </a:extLst>
          </p:cNvPr>
          <p:cNvSpPr txBox="1"/>
          <p:nvPr/>
        </p:nvSpPr>
        <p:spPr>
          <a:xfrm>
            <a:off x="4817209" y="5253435"/>
            <a:ext cx="711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a typeface="Baskerville" panose="02020502070401020303" pitchFamily="18" charset="0"/>
                <a:cs typeface="Arial" panose="020B0604020202020204" pitchFamily="34" charset="0"/>
              </a:rPr>
              <a:t>2024</a:t>
            </a:r>
            <a:endParaRPr lang="fr-FR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7" name="object 82">
            <a:extLst>
              <a:ext uri="{FF2B5EF4-FFF2-40B4-BE49-F238E27FC236}">
                <a16:creationId xmlns:a16="http://schemas.microsoft.com/office/drawing/2014/main" id="{C37B1DAA-B4FF-724D-8FA9-E2216D36A36E}"/>
              </a:ext>
            </a:extLst>
          </p:cNvPr>
          <p:cNvSpPr/>
          <p:nvPr/>
        </p:nvSpPr>
        <p:spPr>
          <a:xfrm>
            <a:off x="5217016" y="5774364"/>
            <a:ext cx="0" cy="180000"/>
          </a:xfrm>
          <a:custGeom>
            <a:avLst/>
            <a:gdLst/>
            <a:ahLst/>
            <a:cxnLst/>
            <a:rect l="l" t="t" r="r" b="b"/>
            <a:pathLst>
              <a:path w="6350" h="471804">
                <a:moveTo>
                  <a:pt x="0" y="471427"/>
                </a:moveTo>
                <a:lnTo>
                  <a:pt x="6092" y="0"/>
                </a:lnTo>
              </a:path>
            </a:pathLst>
          </a:custGeom>
          <a:ln w="6350">
            <a:solidFill>
              <a:srgbClr val="2328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56BADED-130B-F143-918D-122E35C4D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571" y="6323107"/>
            <a:ext cx="659597" cy="20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object 95">
            <a:extLst>
              <a:ext uri="{FF2B5EF4-FFF2-40B4-BE49-F238E27FC236}">
                <a16:creationId xmlns:a16="http://schemas.microsoft.com/office/drawing/2014/main" id="{F6CDBEF3-2AE9-324E-9ED3-1ED87A3D39BD}"/>
              </a:ext>
            </a:extLst>
          </p:cNvPr>
          <p:cNvSpPr txBox="1"/>
          <p:nvPr/>
        </p:nvSpPr>
        <p:spPr>
          <a:xfrm>
            <a:off x="411522" y="4643966"/>
            <a:ext cx="1342390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8930" marR="5080" indent="-316865">
              <a:lnSpc>
                <a:spcPct val="100000"/>
              </a:lnSpc>
              <a:spcBef>
                <a:spcPts val="100"/>
              </a:spcBef>
            </a:pPr>
            <a:r>
              <a:rPr sz="1050" i="1" spc="-5" dirty="0">
                <a:latin typeface="Calibri"/>
                <a:cs typeface="Calibri"/>
              </a:rPr>
              <a:t>Acquisition</a:t>
            </a:r>
            <a:r>
              <a:rPr sz="1050" i="1" spc="-40" dirty="0">
                <a:latin typeface="Calibri"/>
                <a:cs typeface="Calibri"/>
              </a:rPr>
              <a:t> </a:t>
            </a:r>
            <a:r>
              <a:rPr sz="1050" i="1" spc="-5" dirty="0">
                <a:latin typeface="Calibri"/>
                <a:cs typeface="Calibri"/>
              </a:rPr>
              <a:t>of</a:t>
            </a:r>
            <a:r>
              <a:rPr sz="1050" i="1" spc="-35" dirty="0">
                <a:latin typeface="Calibri"/>
                <a:cs typeface="Calibri"/>
              </a:rPr>
              <a:t> </a:t>
            </a:r>
            <a:r>
              <a:rPr sz="1050" i="1" spc="-5" dirty="0">
                <a:latin typeface="Calibri"/>
                <a:cs typeface="Calibri"/>
              </a:rPr>
              <a:t>Mugler </a:t>
            </a:r>
            <a:r>
              <a:rPr sz="1050" i="1" spc="-254" dirty="0">
                <a:latin typeface="Calibri"/>
                <a:cs typeface="Calibri"/>
              </a:rPr>
              <a:t> </a:t>
            </a:r>
            <a:r>
              <a:rPr sz="1050" i="1" spc="-5" dirty="0">
                <a:latin typeface="Calibri"/>
                <a:cs typeface="Calibri"/>
              </a:rPr>
              <a:t>and</a:t>
            </a:r>
            <a:r>
              <a:rPr sz="1050" i="1" spc="-15" dirty="0">
                <a:latin typeface="Calibri"/>
                <a:cs typeface="Calibri"/>
              </a:rPr>
              <a:t> </a:t>
            </a:r>
            <a:r>
              <a:rPr sz="1050" i="1" spc="-5" dirty="0">
                <a:latin typeface="Calibri"/>
                <a:cs typeface="Calibri"/>
              </a:rPr>
              <a:t>Azzaro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112" name="object 99">
            <a:extLst>
              <a:ext uri="{FF2B5EF4-FFF2-40B4-BE49-F238E27FC236}">
                <a16:creationId xmlns:a16="http://schemas.microsoft.com/office/drawing/2014/main" id="{05CE95F1-90D1-DF49-B433-E33EA169AD86}"/>
              </a:ext>
            </a:extLst>
          </p:cNvPr>
          <p:cNvSpPr txBox="1"/>
          <p:nvPr/>
        </p:nvSpPr>
        <p:spPr>
          <a:xfrm>
            <a:off x="1477593" y="6190009"/>
            <a:ext cx="114535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335" algn="ctr">
              <a:lnSpc>
                <a:spcPct val="100000"/>
              </a:lnSpc>
              <a:spcBef>
                <a:spcPts val="100"/>
              </a:spcBef>
            </a:pPr>
            <a:r>
              <a:rPr sz="1000" i="1" spc="-5" dirty="0">
                <a:latin typeface="Calibri"/>
                <a:cs typeface="Calibri"/>
              </a:rPr>
              <a:t>Purchase by L'Oréal of </a:t>
            </a:r>
            <a:r>
              <a:rPr sz="1000" i="1" dirty="0">
                <a:latin typeface="Calibri"/>
                <a:cs typeface="Calibri"/>
              </a:rPr>
              <a:t>4% </a:t>
            </a:r>
            <a:r>
              <a:rPr sz="1000" i="1" spc="-5" dirty="0">
                <a:latin typeface="Calibri"/>
                <a:cs typeface="Calibri"/>
              </a:rPr>
              <a:t>of </a:t>
            </a:r>
            <a:r>
              <a:rPr sz="1000" i="1" spc="-260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its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own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shares</a:t>
            </a:r>
            <a:r>
              <a:rPr sz="1000" i="1" spc="-20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held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by</a:t>
            </a:r>
            <a:r>
              <a:rPr sz="1000" i="1" spc="-10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Nestlé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113" name="object 82">
            <a:extLst>
              <a:ext uri="{FF2B5EF4-FFF2-40B4-BE49-F238E27FC236}">
                <a16:creationId xmlns:a16="http://schemas.microsoft.com/office/drawing/2014/main" id="{467A9802-E0A1-FB42-A441-669734184766}"/>
              </a:ext>
            </a:extLst>
          </p:cNvPr>
          <p:cNvSpPr/>
          <p:nvPr/>
        </p:nvSpPr>
        <p:spPr>
          <a:xfrm>
            <a:off x="2050178" y="5738364"/>
            <a:ext cx="6350" cy="432000"/>
          </a:xfrm>
          <a:custGeom>
            <a:avLst/>
            <a:gdLst/>
            <a:ahLst/>
            <a:cxnLst/>
            <a:rect l="l" t="t" r="r" b="b"/>
            <a:pathLst>
              <a:path w="6350" h="471804">
                <a:moveTo>
                  <a:pt x="0" y="471427"/>
                </a:moveTo>
                <a:lnTo>
                  <a:pt x="6092" y="0"/>
                </a:lnTo>
              </a:path>
            </a:pathLst>
          </a:custGeom>
          <a:ln w="6350">
            <a:solidFill>
              <a:srgbClr val="2328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4" name="object 79">
            <a:extLst>
              <a:ext uri="{FF2B5EF4-FFF2-40B4-BE49-F238E27FC236}">
                <a16:creationId xmlns:a16="http://schemas.microsoft.com/office/drawing/2014/main" id="{31A39B02-2F5F-1648-9391-7F32EF146235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19691" y="5640792"/>
            <a:ext cx="107999" cy="108000"/>
          </a:xfrm>
          <a:prstGeom prst="rect">
            <a:avLst/>
          </a:prstGeom>
        </p:spPr>
      </p:pic>
      <p:sp>
        <p:nvSpPr>
          <p:cNvPr id="115" name="object 82">
            <a:extLst>
              <a:ext uri="{FF2B5EF4-FFF2-40B4-BE49-F238E27FC236}">
                <a16:creationId xmlns:a16="http://schemas.microsoft.com/office/drawing/2014/main" id="{7DD60D9B-8222-7240-8FFF-CEA0AA264716}"/>
              </a:ext>
            </a:extLst>
          </p:cNvPr>
          <p:cNvSpPr/>
          <p:nvPr/>
        </p:nvSpPr>
        <p:spPr>
          <a:xfrm>
            <a:off x="959040" y="4955382"/>
            <a:ext cx="0" cy="180000"/>
          </a:xfrm>
          <a:custGeom>
            <a:avLst/>
            <a:gdLst/>
            <a:ahLst/>
            <a:cxnLst/>
            <a:rect l="l" t="t" r="r" b="b"/>
            <a:pathLst>
              <a:path w="6350" h="471804">
                <a:moveTo>
                  <a:pt x="0" y="471427"/>
                </a:moveTo>
                <a:lnTo>
                  <a:pt x="6092" y="0"/>
                </a:lnTo>
              </a:path>
            </a:pathLst>
          </a:custGeom>
          <a:ln w="6350">
            <a:solidFill>
              <a:srgbClr val="2328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6" name="object 79">
            <a:extLst>
              <a:ext uri="{FF2B5EF4-FFF2-40B4-BE49-F238E27FC236}">
                <a16:creationId xmlns:a16="http://schemas.microsoft.com/office/drawing/2014/main" id="{381CBDDB-9067-444C-9AD9-EE5C1A7A6BFD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597" y="5145435"/>
            <a:ext cx="107999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0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7">
            <a:extLst>
              <a:ext uri="{FF2B5EF4-FFF2-40B4-BE49-F238E27FC236}">
                <a16:creationId xmlns:a16="http://schemas.microsoft.com/office/drawing/2014/main" id="{3DDECC8B-5A81-5343-8857-AF2E91FB052E}"/>
              </a:ext>
            </a:extLst>
          </p:cNvPr>
          <p:cNvSpPr txBox="1">
            <a:spLocks/>
          </p:cNvSpPr>
          <p:nvPr/>
        </p:nvSpPr>
        <p:spPr>
          <a:xfrm>
            <a:off x="358404" y="121025"/>
            <a:ext cx="60026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1" i="0">
                <a:solidFill>
                  <a:srgbClr val="EA011E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3200" b="1" i="0" u="none" strike="noStrike" kern="0" cap="none" spc="-450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L</a:t>
            </a:r>
            <a:r>
              <a:rPr kumimoji="0" lang="fr-CA" sz="3200" b="1" i="0" u="none" strike="noStrike" kern="0" cap="none" spc="-85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’</a:t>
            </a:r>
            <a:r>
              <a:rPr kumimoji="0" lang="fr-CA" sz="3200" b="1" i="0" u="none" strike="noStrike" kern="0" cap="none" spc="-280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O</a:t>
            </a:r>
            <a:r>
              <a:rPr kumimoji="0" lang="fr-CA" sz="3200" b="1" i="0" u="none" strike="noStrike" kern="0" cap="none" spc="-20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</a:t>
            </a:r>
            <a:r>
              <a:rPr kumimoji="0" lang="fr-CA" sz="3200" b="1" i="0" u="none" strike="noStrike" kern="0" cap="none" spc="90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éa</a:t>
            </a:r>
            <a:r>
              <a:rPr kumimoji="0" lang="fr-CA" sz="3200" b="1" i="0" u="none" strike="noStrike" kern="0" cap="none" spc="50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l</a:t>
            </a:r>
            <a:r>
              <a:rPr kumimoji="0" lang="fr-CA" sz="3200" b="1" i="0" u="none" strike="noStrike" kern="0" cap="none" spc="-95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fr-CA" sz="3200" b="1" i="0" u="none" strike="noStrike" kern="0" cap="none" spc="-190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-</a:t>
            </a:r>
            <a:r>
              <a:rPr kumimoji="0" lang="fr-CA" sz="3200" b="1" i="0" u="none" strike="noStrike" kern="0" cap="none" spc="-95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fr-CA" sz="3200" b="1" i="0" u="none" strike="noStrike" kern="0" cap="none" spc="-65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Fi</a:t>
            </a:r>
            <a:r>
              <a:rPr kumimoji="0" lang="fr-CA" sz="3200" b="1" i="0" u="none" strike="noStrike" kern="0" cap="none" spc="-95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n</a:t>
            </a:r>
            <a:r>
              <a:rPr kumimoji="0" lang="fr-CA" sz="3200" b="1" i="0" u="none" strike="noStrike" kern="0" cap="none" spc="5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an</a:t>
            </a:r>
            <a:r>
              <a:rPr kumimoji="0" lang="fr-CA" sz="3200" b="1" i="0" u="none" strike="noStrike" kern="0" cap="none" spc="-110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</a:t>
            </a:r>
            <a:r>
              <a:rPr kumimoji="0" lang="fr-CA" sz="3200" b="1" i="0" u="none" strike="noStrike" kern="0" cap="none" spc="70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ia</a:t>
            </a:r>
            <a:r>
              <a:rPr kumimoji="0" lang="fr-CA" sz="3200" b="1" i="0" u="none" strike="noStrike" kern="0" cap="none" spc="50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l</a:t>
            </a:r>
            <a:r>
              <a:rPr kumimoji="0" lang="fr-CA" sz="3200" b="1" i="0" u="none" strike="noStrike" kern="0" cap="none" spc="-100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fr-CA" sz="3200" b="1" i="0" u="none" strike="noStrike" kern="0" cap="none" spc="-35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</a:t>
            </a:r>
            <a:r>
              <a:rPr kumimoji="0" lang="fr-CA" sz="3200" b="1" i="0" u="none" strike="noStrike" kern="0" cap="none" spc="0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</a:t>
            </a:r>
            <a:r>
              <a:rPr kumimoji="0" lang="fr-CA" sz="3200" b="1" i="0" u="none" strike="noStrike" kern="0" cap="none" spc="35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</a:t>
            </a:r>
            <a:r>
              <a:rPr kumimoji="0" lang="fr-CA" sz="3200" b="1" i="0" u="none" strike="noStrike" kern="0" cap="none" spc="175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f</a:t>
            </a:r>
            <a:r>
              <a:rPr kumimoji="0" lang="fr-CA" sz="3200" b="1" i="0" u="none" strike="noStrike" kern="0" cap="none" spc="-60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o</a:t>
            </a:r>
            <a:r>
              <a:rPr kumimoji="0" lang="fr-CA" sz="3200" b="1" i="0" u="none" strike="noStrike" kern="0" cap="none" spc="-25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</a:t>
            </a:r>
            <a:r>
              <a:rPr kumimoji="0" lang="fr-CA" sz="3200" b="1" i="0" u="none" strike="noStrike" kern="0" cap="none" spc="-110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m</a:t>
            </a:r>
            <a:r>
              <a:rPr kumimoji="0" lang="fr-CA" sz="3200" b="1" i="0" u="none" strike="noStrike" kern="0" cap="none" spc="90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</a:t>
            </a:r>
            <a:r>
              <a:rPr kumimoji="0" lang="fr-CA" sz="3200" b="1" i="0" u="none" strike="noStrike" kern="0" cap="none" spc="-85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n</a:t>
            </a:r>
            <a:r>
              <a:rPr kumimoji="0" lang="fr-CA" sz="3200" b="1" i="0" u="none" strike="noStrike" kern="0" cap="none" spc="-110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</a:t>
            </a:r>
            <a:r>
              <a:rPr kumimoji="0" lang="fr-CA" sz="3200" b="1" i="0" u="none" strike="noStrike" kern="0" cap="none" spc="95" normalizeH="0" baseline="0" noProof="0" dirty="0">
                <a:ln>
                  <a:noFill/>
                </a:ln>
                <a:solidFill>
                  <a:srgbClr val="EA011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</a:t>
            </a:r>
          </a:p>
        </p:txBody>
      </p:sp>
      <p:grpSp>
        <p:nvGrpSpPr>
          <p:cNvPr id="4" name="object 18">
            <a:extLst>
              <a:ext uri="{FF2B5EF4-FFF2-40B4-BE49-F238E27FC236}">
                <a16:creationId xmlns:a16="http://schemas.microsoft.com/office/drawing/2014/main" id="{97BA340A-ED2C-A048-9DCF-68B9D9F49D6E}"/>
              </a:ext>
            </a:extLst>
          </p:cNvPr>
          <p:cNvGrpSpPr/>
          <p:nvPr/>
        </p:nvGrpSpPr>
        <p:grpSpPr>
          <a:xfrm>
            <a:off x="358404" y="649720"/>
            <a:ext cx="2758440" cy="85090"/>
            <a:chOff x="176531" y="629734"/>
            <a:chExt cx="2758440" cy="85090"/>
          </a:xfrm>
        </p:grpSpPr>
        <p:sp>
          <p:nvSpPr>
            <p:cNvPr id="5" name="object 19">
              <a:extLst>
                <a:ext uri="{FF2B5EF4-FFF2-40B4-BE49-F238E27FC236}">
                  <a16:creationId xmlns:a16="http://schemas.microsoft.com/office/drawing/2014/main" id="{7F813830-A830-4041-B702-C6032EF448A3}"/>
                </a:ext>
              </a:extLst>
            </p:cNvPr>
            <p:cNvSpPr/>
            <p:nvPr/>
          </p:nvSpPr>
          <p:spPr>
            <a:xfrm>
              <a:off x="182881" y="636084"/>
              <a:ext cx="2745740" cy="72390"/>
            </a:xfrm>
            <a:custGeom>
              <a:avLst/>
              <a:gdLst/>
              <a:ahLst/>
              <a:cxnLst/>
              <a:rect l="l" t="t" r="r" b="b"/>
              <a:pathLst>
                <a:path w="2745740" h="72390">
                  <a:moveTo>
                    <a:pt x="2745587" y="0"/>
                  </a:moveTo>
                  <a:lnTo>
                    <a:pt x="0" y="0"/>
                  </a:lnTo>
                  <a:lnTo>
                    <a:pt x="0" y="71999"/>
                  </a:lnTo>
                  <a:lnTo>
                    <a:pt x="2745587" y="71999"/>
                  </a:lnTo>
                  <a:lnTo>
                    <a:pt x="2745587" y="0"/>
                  </a:lnTo>
                  <a:close/>
                </a:path>
              </a:pathLst>
            </a:custGeom>
            <a:solidFill>
              <a:srgbClr val="EA01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20">
              <a:extLst>
                <a:ext uri="{FF2B5EF4-FFF2-40B4-BE49-F238E27FC236}">
                  <a16:creationId xmlns:a16="http://schemas.microsoft.com/office/drawing/2014/main" id="{E704B7F8-CB13-1041-8469-9DE559B65B97}"/>
                </a:ext>
              </a:extLst>
            </p:cNvPr>
            <p:cNvSpPr/>
            <p:nvPr/>
          </p:nvSpPr>
          <p:spPr>
            <a:xfrm>
              <a:off x="182881" y="636084"/>
              <a:ext cx="2745740" cy="72390"/>
            </a:xfrm>
            <a:custGeom>
              <a:avLst/>
              <a:gdLst/>
              <a:ahLst/>
              <a:cxnLst/>
              <a:rect l="l" t="t" r="r" b="b"/>
              <a:pathLst>
                <a:path w="2745740" h="72390">
                  <a:moveTo>
                    <a:pt x="0" y="0"/>
                  </a:moveTo>
                  <a:lnTo>
                    <a:pt x="2745588" y="0"/>
                  </a:lnTo>
                  <a:lnTo>
                    <a:pt x="2745588" y="72000"/>
                  </a:lnTo>
                  <a:lnTo>
                    <a:pt x="0" y="72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EA011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Chart 54">
            <a:extLst>
              <a:ext uri="{FF2B5EF4-FFF2-40B4-BE49-F238E27FC236}">
                <a16:creationId xmlns:a16="http://schemas.microsoft.com/office/drawing/2014/main" id="{5C2687A9-3A14-D34C-A58B-93FB1F2461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53282"/>
              </p:ext>
            </p:extLst>
          </p:nvPr>
        </p:nvGraphicFramePr>
        <p:xfrm>
          <a:off x="5547171" y="4250978"/>
          <a:ext cx="4461997" cy="2607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object 22">
            <a:extLst>
              <a:ext uri="{FF2B5EF4-FFF2-40B4-BE49-F238E27FC236}">
                <a16:creationId xmlns:a16="http://schemas.microsoft.com/office/drawing/2014/main" id="{D67E3F2A-12FC-4042-85F9-823FB51B3BF6}"/>
              </a:ext>
            </a:extLst>
          </p:cNvPr>
          <p:cNvSpPr txBox="1"/>
          <p:nvPr/>
        </p:nvSpPr>
        <p:spPr>
          <a:xfrm>
            <a:off x="335959" y="884281"/>
            <a:ext cx="5654040" cy="205184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1639"/>
              </a:lnSpc>
            </a:pPr>
            <a:r>
              <a:rPr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L'Oréal</a:t>
            </a:r>
            <a:r>
              <a:rPr sz="1400" b="1" spc="7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sz="1400" b="1" spc="7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price</a:t>
            </a:r>
            <a:r>
              <a:rPr sz="1400" b="1" spc="7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compared</a:t>
            </a:r>
            <a:r>
              <a:rPr sz="1400" b="1" spc="7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400" b="1" spc="6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400" b="1" spc="7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4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CAC40</a:t>
            </a:r>
            <a:r>
              <a:rPr sz="1400" b="1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index</a:t>
            </a:r>
            <a:endParaRPr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object 12">
            <a:extLst>
              <a:ext uri="{FF2B5EF4-FFF2-40B4-BE49-F238E27FC236}">
                <a16:creationId xmlns:a16="http://schemas.microsoft.com/office/drawing/2014/main" id="{C88E8DBC-ADEE-7141-BDFE-0BEFBF6B2646}"/>
              </a:ext>
            </a:extLst>
          </p:cNvPr>
          <p:cNvGrpSpPr/>
          <p:nvPr/>
        </p:nvGrpSpPr>
        <p:grpSpPr>
          <a:xfrm>
            <a:off x="2533294" y="3678084"/>
            <a:ext cx="909955" cy="303530"/>
            <a:chOff x="2533294" y="3678084"/>
            <a:chExt cx="909955" cy="303530"/>
          </a:xfrm>
        </p:grpSpPr>
        <p:pic>
          <p:nvPicPr>
            <p:cNvPr id="12" name="object 13">
              <a:extLst>
                <a:ext uri="{FF2B5EF4-FFF2-40B4-BE49-F238E27FC236}">
                  <a16:creationId xmlns:a16="http://schemas.microsoft.com/office/drawing/2014/main" id="{277F20D4-4D32-2F4F-B8EE-1A81717AA00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3294" y="3678084"/>
              <a:ext cx="539263" cy="303335"/>
            </a:xfrm>
            <a:prstGeom prst="rect">
              <a:avLst/>
            </a:prstGeom>
          </p:spPr>
        </p:pic>
        <p:sp>
          <p:nvSpPr>
            <p:cNvPr id="13" name="object 14">
              <a:extLst>
                <a:ext uri="{FF2B5EF4-FFF2-40B4-BE49-F238E27FC236}">
                  <a16:creationId xmlns:a16="http://schemas.microsoft.com/office/drawing/2014/main" id="{24C26638-CC21-BD4F-95D4-DFD92484DED6}"/>
                </a:ext>
              </a:extLst>
            </p:cNvPr>
            <p:cNvSpPr/>
            <p:nvPr/>
          </p:nvSpPr>
          <p:spPr>
            <a:xfrm>
              <a:off x="3220304" y="3754196"/>
              <a:ext cx="216535" cy="144145"/>
            </a:xfrm>
            <a:custGeom>
              <a:avLst/>
              <a:gdLst/>
              <a:ahLst/>
              <a:cxnLst/>
              <a:rect l="l" t="t" r="r" b="b"/>
              <a:pathLst>
                <a:path w="216535" h="144145">
                  <a:moveTo>
                    <a:pt x="215999" y="0"/>
                  </a:moveTo>
                  <a:lnTo>
                    <a:pt x="0" y="0"/>
                  </a:lnTo>
                  <a:lnTo>
                    <a:pt x="0" y="143999"/>
                  </a:lnTo>
                  <a:lnTo>
                    <a:pt x="215999" y="143999"/>
                  </a:lnTo>
                  <a:lnTo>
                    <a:pt x="215999" y="0"/>
                  </a:lnTo>
                  <a:close/>
                </a:path>
              </a:pathLst>
            </a:custGeom>
            <a:solidFill>
              <a:srgbClr val="C0BD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A464C64B-5CDB-8E40-8E06-3DACD5B0A5B9}"/>
                </a:ext>
              </a:extLst>
            </p:cNvPr>
            <p:cNvSpPr/>
            <p:nvPr/>
          </p:nvSpPr>
          <p:spPr>
            <a:xfrm>
              <a:off x="3220304" y="3754197"/>
              <a:ext cx="216535" cy="144145"/>
            </a:xfrm>
            <a:custGeom>
              <a:avLst/>
              <a:gdLst/>
              <a:ahLst/>
              <a:cxnLst/>
              <a:rect l="l" t="t" r="r" b="b"/>
              <a:pathLst>
                <a:path w="216535" h="144145">
                  <a:moveTo>
                    <a:pt x="0" y="0"/>
                  </a:moveTo>
                  <a:lnTo>
                    <a:pt x="216000" y="0"/>
                  </a:lnTo>
                  <a:lnTo>
                    <a:pt x="216000" y="144000"/>
                  </a:lnTo>
                  <a:lnTo>
                    <a:pt x="0" y="144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0BDC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9">
            <a:extLst>
              <a:ext uri="{FF2B5EF4-FFF2-40B4-BE49-F238E27FC236}">
                <a16:creationId xmlns:a16="http://schemas.microsoft.com/office/drawing/2014/main" id="{B08A1158-1FC8-984E-8F8B-1601C6F58920}"/>
              </a:ext>
            </a:extLst>
          </p:cNvPr>
          <p:cNvGrpSpPr/>
          <p:nvPr/>
        </p:nvGrpSpPr>
        <p:grpSpPr>
          <a:xfrm>
            <a:off x="2237070" y="3747847"/>
            <a:ext cx="229235" cy="156845"/>
            <a:chOff x="2237070" y="3747847"/>
            <a:chExt cx="229235" cy="156845"/>
          </a:xfrm>
        </p:grpSpPr>
        <p:sp>
          <p:nvSpPr>
            <p:cNvPr id="20" name="object 10">
              <a:extLst>
                <a:ext uri="{FF2B5EF4-FFF2-40B4-BE49-F238E27FC236}">
                  <a16:creationId xmlns:a16="http://schemas.microsoft.com/office/drawing/2014/main" id="{A75B2C4C-4D4E-1244-9483-98FE5F8143B9}"/>
                </a:ext>
              </a:extLst>
            </p:cNvPr>
            <p:cNvSpPr/>
            <p:nvPr/>
          </p:nvSpPr>
          <p:spPr>
            <a:xfrm>
              <a:off x="2243420" y="3754196"/>
              <a:ext cx="216535" cy="144145"/>
            </a:xfrm>
            <a:custGeom>
              <a:avLst/>
              <a:gdLst/>
              <a:ahLst/>
              <a:cxnLst/>
              <a:rect l="l" t="t" r="r" b="b"/>
              <a:pathLst>
                <a:path w="216535" h="144145">
                  <a:moveTo>
                    <a:pt x="215999" y="0"/>
                  </a:moveTo>
                  <a:lnTo>
                    <a:pt x="0" y="0"/>
                  </a:lnTo>
                  <a:lnTo>
                    <a:pt x="0" y="143999"/>
                  </a:lnTo>
                  <a:lnTo>
                    <a:pt x="215999" y="143999"/>
                  </a:lnTo>
                  <a:lnTo>
                    <a:pt x="215999" y="0"/>
                  </a:lnTo>
                  <a:close/>
                </a:path>
              </a:pathLst>
            </a:custGeom>
            <a:solidFill>
              <a:srgbClr val="010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1">
              <a:extLst>
                <a:ext uri="{FF2B5EF4-FFF2-40B4-BE49-F238E27FC236}">
                  <a16:creationId xmlns:a16="http://schemas.microsoft.com/office/drawing/2014/main" id="{2A1FF4C7-CE97-174E-95C0-FA093D836A5D}"/>
                </a:ext>
              </a:extLst>
            </p:cNvPr>
            <p:cNvSpPr/>
            <p:nvPr/>
          </p:nvSpPr>
          <p:spPr>
            <a:xfrm>
              <a:off x="2243420" y="3754197"/>
              <a:ext cx="216535" cy="144145"/>
            </a:xfrm>
            <a:custGeom>
              <a:avLst/>
              <a:gdLst/>
              <a:ahLst/>
              <a:cxnLst/>
              <a:rect l="l" t="t" r="r" b="b"/>
              <a:pathLst>
                <a:path w="216535" h="144145">
                  <a:moveTo>
                    <a:pt x="0" y="0"/>
                  </a:moveTo>
                  <a:lnTo>
                    <a:pt x="216000" y="0"/>
                  </a:lnTo>
                  <a:lnTo>
                    <a:pt x="216000" y="144000"/>
                  </a:lnTo>
                  <a:lnTo>
                    <a:pt x="0" y="144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10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16">
            <a:extLst>
              <a:ext uri="{FF2B5EF4-FFF2-40B4-BE49-F238E27FC236}">
                <a16:creationId xmlns:a16="http://schemas.microsoft.com/office/drawing/2014/main" id="{4DF19253-ED5C-4840-AA62-3F18E6F4A327}"/>
              </a:ext>
            </a:extLst>
          </p:cNvPr>
          <p:cNvSpPr txBox="1"/>
          <p:nvPr/>
        </p:nvSpPr>
        <p:spPr>
          <a:xfrm>
            <a:off x="3492935" y="3712272"/>
            <a:ext cx="430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0BDCB"/>
                </a:solidFill>
                <a:latin typeface="Calibri"/>
                <a:cs typeface="Calibri"/>
              </a:rPr>
              <a:t>CAC</a:t>
            </a:r>
            <a:r>
              <a:rPr sz="1200" dirty="0">
                <a:solidFill>
                  <a:srgbClr val="C0BDCB"/>
                </a:solidFill>
                <a:latin typeface="Calibri"/>
                <a:cs typeface="Calibri"/>
              </a:rPr>
              <a:t>40</a:t>
            </a:r>
            <a:endParaRPr sz="1200" dirty="0">
              <a:latin typeface="Calibri"/>
              <a:cs typeface="Calibri"/>
            </a:endParaRPr>
          </a:p>
        </p:txBody>
      </p:sp>
      <p:graphicFrame>
        <p:nvGraphicFramePr>
          <p:cNvPr id="29" name="Chart 44">
            <a:extLst>
              <a:ext uri="{FF2B5EF4-FFF2-40B4-BE49-F238E27FC236}">
                <a16:creationId xmlns:a16="http://schemas.microsoft.com/office/drawing/2014/main" id="{F47F1ABE-A347-044C-9F1A-805D743DFC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579396"/>
              </p:ext>
            </p:extLst>
          </p:nvPr>
        </p:nvGraphicFramePr>
        <p:xfrm>
          <a:off x="6737024" y="1665593"/>
          <a:ext cx="5090400" cy="2269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object 21">
            <a:extLst>
              <a:ext uri="{FF2B5EF4-FFF2-40B4-BE49-F238E27FC236}">
                <a16:creationId xmlns:a16="http://schemas.microsoft.com/office/drawing/2014/main" id="{9E032AFB-39CD-B34A-9DE1-3C0596BEC81F}"/>
              </a:ext>
            </a:extLst>
          </p:cNvPr>
          <p:cNvSpPr txBox="1"/>
          <p:nvPr/>
        </p:nvSpPr>
        <p:spPr>
          <a:xfrm>
            <a:off x="6490578" y="884281"/>
            <a:ext cx="5654040" cy="205184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1639"/>
              </a:lnSpc>
            </a:pPr>
            <a:r>
              <a:rPr sz="1400" b="1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Evolution</a:t>
            </a:r>
            <a:r>
              <a:rPr sz="1400" b="1" spc="7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400" b="1" spc="6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historical</a:t>
            </a:r>
            <a:r>
              <a:rPr sz="1400" b="1" spc="7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</a:t>
            </a:r>
            <a:r>
              <a:rPr sz="1400" b="1" spc="7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4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FF887BC7-E184-9D4B-8C6B-4F1E8C383B15}"/>
              </a:ext>
            </a:extLst>
          </p:cNvPr>
          <p:cNvSpPr txBox="1"/>
          <p:nvPr/>
        </p:nvSpPr>
        <p:spPr>
          <a:xfrm>
            <a:off x="335959" y="4068703"/>
            <a:ext cx="5654040" cy="207749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1639"/>
              </a:lnSpc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Sales breakdown by division </a:t>
            </a:r>
            <a:endParaRPr sz="1400" b="1" dirty="0">
              <a:solidFill>
                <a:schemeClr val="bg1"/>
              </a:solidFill>
              <a:latin typeface="Arial" panose="020B0604020202020204" pitchFamily="34" charset="0"/>
              <a:ea typeface="Baskerville" panose="02020502070401020303" pitchFamily="18" charset="0"/>
              <a:cs typeface="Arial" panose="020B0604020202020204" pitchFamily="34" charset="0"/>
            </a:endParaRPr>
          </a:p>
        </p:txBody>
      </p:sp>
      <p:sp>
        <p:nvSpPr>
          <p:cNvPr id="32" name="object 22">
            <a:extLst>
              <a:ext uri="{FF2B5EF4-FFF2-40B4-BE49-F238E27FC236}">
                <a16:creationId xmlns:a16="http://schemas.microsoft.com/office/drawing/2014/main" id="{788D8C9C-3320-BE4C-90FF-0AC9108415BE}"/>
              </a:ext>
            </a:extLst>
          </p:cNvPr>
          <p:cNvSpPr txBox="1"/>
          <p:nvPr/>
        </p:nvSpPr>
        <p:spPr>
          <a:xfrm>
            <a:off x="6490578" y="4068702"/>
            <a:ext cx="5654040" cy="207749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0" rIns="0" bIns="0" rtlCol="0">
            <a:spAutoFit/>
          </a:bodyPr>
          <a:lstStyle/>
          <a:p>
            <a:pPr marL="97790">
              <a:lnSpc>
                <a:spcPts val="1639"/>
              </a:lnSpc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Baskerville" panose="02020502070401020303" pitchFamily="18" charset="0"/>
                <a:cs typeface="Arial" panose="020B0604020202020204" pitchFamily="34" charset="0"/>
              </a:rPr>
              <a:t>Shareholding structure &amp; Management </a:t>
            </a:r>
            <a:endParaRPr sz="1400" b="1" dirty="0">
              <a:solidFill>
                <a:schemeClr val="bg1"/>
              </a:solidFill>
              <a:latin typeface="Arial" panose="020B0604020202020204" pitchFamily="34" charset="0"/>
              <a:ea typeface="Baskerville" panose="02020502070401020303" pitchFamily="18" charset="0"/>
              <a:cs typeface="Arial" panose="020B0604020202020204" pitchFamily="34" charset="0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C59DAA1F-5DBB-C443-844D-7086ACF13B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4709" y="105491"/>
            <a:ext cx="867774" cy="490726"/>
          </a:xfrm>
          <a:prstGeom prst="rect">
            <a:avLst/>
          </a:prstGeom>
        </p:spPr>
      </p:pic>
      <p:graphicFrame>
        <p:nvGraphicFramePr>
          <p:cNvPr id="36" name="Graphique 35">
            <a:extLst>
              <a:ext uri="{FF2B5EF4-FFF2-40B4-BE49-F238E27FC236}">
                <a16:creationId xmlns:a16="http://schemas.microsoft.com/office/drawing/2014/main" id="{B1C5F1E3-C9AF-724D-B044-CB5F737815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9137790"/>
              </p:ext>
            </p:extLst>
          </p:nvPr>
        </p:nvGraphicFramePr>
        <p:xfrm>
          <a:off x="523782" y="4288058"/>
          <a:ext cx="4583723" cy="2429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7" name="object 53">
            <a:extLst>
              <a:ext uri="{FF2B5EF4-FFF2-40B4-BE49-F238E27FC236}">
                <a16:creationId xmlns:a16="http://schemas.microsoft.com/office/drawing/2014/main" id="{0D14C744-8C10-0D44-900A-17CD34873D7E}"/>
              </a:ext>
            </a:extLst>
          </p:cNvPr>
          <p:cNvSpPr txBox="1"/>
          <p:nvPr/>
        </p:nvSpPr>
        <p:spPr>
          <a:xfrm>
            <a:off x="2432314" y="5271959"/>
            <a:ext cx="13563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ea typeface="Baskerville" panose="02020502070401020303" pitchFamily="18" charset="0"/>
                <a:cs typeface="Calibri"/>
              </a:rPr>
              <a:t>€</a:t>
            </a:r>
            <a:r>
              <a:rPr lang="en-US" sz="2400" b="1" dirty="0">
                <a:solidFill>
                  <a:srgbClr val="C00000"/>
                </a:solidFill>
                <a:ea typeface="Baskerville" panose="02020502070401020303" pitchFamily="18" charset="0"/>
                <a:cs typeface="Calibri"/>
              </a:rPr>
              <a:t>41.18</a:t>
            </a:r>
            <a:r>
              <a:rPr sz="2400" b="1" spc="-10" dirty="0">
                <a:solidFill>
                  <a:srgbClr val="C00000"/>
                </a:solidFill>
                <a:ea typeface="Baskerville" panose="02020502070401020303" pitchFamily="18" charset="0"/>
                <a:cs typeface="Calibri"/>
              </a:rPr>
              <a:t>b</a:t>
            </a:r>
            <a:r>
              <a:rPr sz="2400" b="1" dirty="0">
                <a:solidFill>
                  <a:srgbClr val="C00000"/>
                </a:solidFill>
                <a:ea typeface="Baskerville" panose="02020502070401020303" pitchFamily="18" charset="0"/>
                <a:cs typeface="Calibri"/>
              </a:rPr>
              <a:t>n</a:t>
            </a:r>
          </a:p>
        </p:txBody>
      </p:sp>
      <p:pic>
        <p:nvPicPr>
          <p:cNvPr id="38" name="object 44">
            <a:extLst>
              <a:ext uri="{FF2B5EF4-FFF2-40B4-BE49-F238E27FC236}">
                <a16:creationId xmlns:a16="http://schemas.microsoft.com/office/drawing/2014/main" id="{C2AEB3C7-6526-E24C-ACD8-86EEB69686A4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009168" y="4307192"/>
            <a:ext cx="707109" cy="707109"/>
          </a:xfrm>
          <a:prstGeom prst="rect">
            <a:avLst/>
          </a:prstGeom>
        </p:spPr>
      </p:pic>
      <p:sp>
        <p:nvSpPr>
          <p:cNvPr id="39" name="object 45">
            <a:extLst>
              <a:ext uri="{FF2B5EF4-FFF2-40B4-BE49-F238E27FC236}">
                <a16:creationId xmlns:a16="http://schemas.microsoft.com/office/drawing/2014/main" id="{7FD3EFC6-E3F2-8C49-A843-03058BCCA5E4}"/>
              </a:ext>
            </a:extLst>
          </p:cNvPr>
          <p:cNvSpPr txBox="1"/>
          <p:nvPr/>
        </p:nvSpPr>
        <p:spPr>
          <a:xfrm>
            <a:off x="10859868" y="4316049"/>
            <a:ext cx="760095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10031"/>
                </a:solidFill>
                <a:latin typeface="Calibri"/>
                <a:cs typeface="Calibri"/>
              </a:rPr>
              <a:t>Nicolas </a:t>
            </a:r>
            <a:r>
              <a:rPr sz="1200" b="1" dirty="0">
                <a:solidFill>
                  <a:srgbClr val="010031"/>
                </a:solidFill>
                <a:latin typeface="Calibri"/>
                <a:cs typeface="Calibri"/>
              </a:rPr>
              <a:t> </a:t>
            </a:r>
            <a:r>
              <a:rPr sz="1200" b="1" spc="5" dirty="0">
                <a:solidFill>
                  <a:srgbClr val="010031"/>
                </a:solidFill>
                <a:latin typeface="Calibri"/>
                <a:cs typeface="Calibri"/>
              </a:rPr>
              <a:t>Hi</a:t>
            </a:r>
            <a:r>
              <a:rPr sz="1200" b="1" spc="-5" dirty="0">
                <a:solidFill>
                  <a:srgbClr val="010031"/>
                </a:solidFill>
                <a:latin typeface="Calibri"/>
                <a:cs typeface="Calibri"/>
              </a:rPr>
              <a:t>e</a:t>
            </a:r>
            <a:r>
              <a:rPr sz="1200" b="1" spc="-20" dirty="0">
                <a:solidFill>
                  <a:srgbClr val="010031"/>
                </a:solidFill>
                <a:latin typeface="Calibri"/>
                <a:cs typeface="Calibri"/>
              </a:rPr>
              <a:t>r</a:t>
            </a:r>
            <a:r>
              <a:rPr sz="1200" b="1" dirty="0">
                <a:solidFill>
                  <a:srgbClr val="010031"/>
                </a:solidFill>
                <a:latin typeface="Calibri"/>
                <a:cs typeface="Calibri"/>
              </a:rPr>
              <a:t>o</a:t>
            </a:r>
            <a:r>
              <a:rPr sz="1200" b="1" spc="5" dirty="0">
                <a:solidFill>
                  <a:srgbClr val="010031"/>
                </a:solidFill>
                <a:latin typeface="Calibri"/>
                <a:cs typeface="Calibri"/>
              </a:rPr>
              <a:t>ni</a:t>
            </a:r>
            <a:r>
              <a:rPr sz="1200" b="1" spc="-5" dirty="0">
                <a:solidFill>
                  <a:srgbClr val="010031"/>
                </a:solidFill>
                <a:latin typeface="Calibri"/>
                <a:cs typeface="Calibri"/>
              </a:rPr>
              <a:t>m</a:t>
            </a:r>
            <a:r>
              <a:rPr sz="1200" b="1" spc="5" dirty="0">
                <a:solidFill>
                  <a:srgbClr val="010031"/>
                </a:solidFill>
                <a:latin typeface="Calibri"/>
                <a:cs typeface="Calibri"/>
              </a:rPr>
              <a:t>us  </a:t>
            </a:r>
            <a:r>
              <a:rPr sz="1200" b="1" i="1" spc="-10" dirty="0">
                <a:solidFill>
                  <a:srgbClr val="010031"/>
                </a:solidFill>
                <a:latin typeface="Calibri"/>
                <a:cs typeface="Calibri"/>
              </a:rPr>
              <a:t>CEO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40" name="object 46">
            <a:extLst>
              <a:ext uri="{FF2B5EF4-FFF2-40B4-BE49-F238E27FC236}">
                <a16:creationId xmlns:a16="http://schemas.microsoft.com/office/drawing/2014/main" id="{80C6A667-9997-F049-A5D5-CAAD1F0F6B96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996278" y="5121280"/>
            <a:ext cx="719999" cy="719999"/>
          </a:xfrm>
          <a:prstGeom prst="rect">
            <a:avLst/>
          </a:prstGeom>
        </p:spPr>
      </p:pic>
      <p:sp>
        <p:nvSpPr>
          <p:cNvPr id="41" name="object 47">
            <a:extLst>
              <a:ext uri="{FF2B5EF4-FFF2-40B4-BE49-F238E27FC236}">
                <a16:creationId xmlns:a16="http://schemas.microsoft.com/office/drawing/2014/main" id="{3CA824CD-ACFA-194E-9F47-6FB63C1F10B8}"/>
              </a:ext>
            </a:extLst>
          </p:cNvPr>
          <p:cNvSpPr txBox="1"/>
          <p:nvPr/>
        </p:nvSpPr>
        <p:spPr>
          <a:xfrm>
            <a:off x="10882410" y="5139189"/>
            <a:ext cx="715010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10031"/>
                </a:solidFill>
                <a:latin typeface="Calibri"/>
                <a:cs typeface="Calibri"/>
              </a:rPr>
              <a:t>Ch</a:t>
            </a:r>
            <a:r>
              <a:rPr sz="1200" b="1" spc="-5" dirty="0">
                <a:solidFill>
                  <a:srgbClr val="010031"/>
                </a:solidFill>
                <a:latin typeface="Calibri"/>
                <a:cs typeface="Calibri"/>
              </a:rPr>
              <a:t>r</a:t>
            </a:r>
            <a:r>
              <a:rPr sz="1200" b="1" spc="5" dirty="0">
                <a:solidFill>
                  <a:srgbClr val="010031"/>
                </a:solidFill>
                <a:latin typeface="Calibri"/>
                <a:cs typeface="Calibri"/>
              </a:rPr>
              <a:t>i</a:t>
            </a:r>
            <a:r>
              <a:rPr sz="1200" b="1" spc="-20" dirty="0">
                <a:solidFill>
                  <a:srgbClr val="010031"/>
                </a:solidFill>
                <a:latin typeface="Calibri"/>
                <a:cs typeface="Calibri"/>
              </a:rPr>
              <a:t>s</a:t>
            </a:r>
            <a:r>
              <a:rPr sz="1200" b="1" spc="-15" dirty="0">
                <a:solidFill>
                  <a:srgbClr val="010031"/>
                </a:solidFill>
                <a:latin typeface="Calibri"/>
                <a:cs typeface="Calibri"/>
              </a:rPr>
              <a:t>t</a:t>
            </a:r>
            <a:r>
              <a:rPr sz="1200" b="1" dirty="0">
                <a:solidFill>
                  <a:srgbClr val="010031"/>
                </a:solidFill>
                <a:latin typeface="Calibri"/>
                <a:cs typeface="Calibri"/>
              </a:rPr>
              <a:t>o</a:t>
            </a:r>
            <a:r>
              <a:rPr sz="1200" b="1" spc="5" dirty="0">
                <a:solidFill>
                  <a:srgbClr val="010031"/>
                </a:solidFill>
                <a:latin typeface="Calibri"/>
                <a:cs typeface="Calibri"/>
              </a:rPr>
              <a:t>ph</a:t>
            </a:r>
            <a:r>
              <a:rPr sz="1200" b="1" dirty="0">
                <a:solidFill>
                  <a:srgbClr val="010031"/>
                </a:solidFill>
                <a:latin typeface="Calibri"/>
                <a:cs typeface="Calibri"/>
              </a:rPr>
              <a:t>e  Babule </a:t>
            </a:r>
            <a:r>
              <a:rPr sz="1200" b="1" spc="5" dirty="0">
                <a:solidFill>
                  <a:srgbClr val="010031"/>
                </a:solidFill>
                <a:latin typeface="Calibri"/>
                <a:cs typeface="Calibri"/>
              </a:rPr>
              <a:t> </a:t>
            </a:r>
            <a:r>
              <a:rPr sz="1200" b="1" i="1" spc="-5" dirty="0">
                <a:solidFill>
                  <a:srgbClr val="010031"/>
                </a:solidFill>
                <a:latin typeface="Calibri"/>
                <a:cs typeface="Calibri"/>
              </a:rPr>
              <a:t>CFO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42" name="object 48">
            <a:extLst>
              <a:ext uri="{FF2B5EF4-FFF2-40B4-BE49-F238E27FC236}">
                <a16:creationId xmlns:a16="http://schemas.microsoft.com/office/drawing/2014/main" id="{B8F1553E-7CA1-A549-BB30-4E80E1D28D53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011104" y="5994366"/>
            <a:ext cx="719999" cy="719999"/>
          </a:xfrm>
          <a:prstGeom prst="rect">
            <a:avLst/>
          </a:prstGeom>
        </p:spPr>
      </p:pic>
      <p:sp>
        <p:nvSpPr>
          <p:cNvPr id="43" name="object 49">
            <a:extLst>
              <a:ext uri="{FF2B5EF4-FFF2-40B4-BE49-F238E27FC236}">
                <a16:creationId xmlns:a16="http://schemas.microsoft.com/office/drawing/2014/main" id="{79BE3308-81D3-FA4A-8628-4E27B55D11D0}"/>
              </a:ext>
            </a:extLst>
          </p:cNvPr>
          <p:cNvSpPr txBox="1"/>
          <p:nvPr/>
        </p:nvSpPr>
        <p:spPr>
          <a:xfrm>
            <a:off x="9392342" y="6070954"/>
            <a:ext cx="225243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8280" marR="5080"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10031"/>
                </a:solidFill>
                <a:latin typeface="Calibri"/>
                <a:cs typeface="Calibri"/>
              </a:rPr>
              <a:t>J</a:t>
            </a:r>
            <a:r>
              <a:rPr sz="1200" b="1" spc="-5" dirty="0">
                <a:solidFill>
                  <a:srgbClr val="010031"/>
                </a:solidFill>
                <a:latin typeface="Calibri"/>
                <a:cs typeface="Calibri"/>
              </a:rPr>
              <a:t>e</a:t>
            </a:r>
            <a:r>
              <a:rPr sz="1200" b="1" spc="-10" dirty="0">
                <a:solidFill>
                  <a:srgbClr val="010031"/>
                </a:solidFill>
                <a:latin typeface="Calibri"/>
                <a:cs typeface="Calibri"/>
              </a:rPr>
              <a:t>a</a:t>
            </a:r>
            <a:r>
              <a:rPr sz="1200" b="1" spc="5" dirty="0">
                <a:solidFill>
                  <a:srgbClr val="010031"/>
                </a:solidFill>
                <a:latin typeface="Calibri"/>
                <a:cs typeface="Calibri"/>
              </a:rPr>
              <a:t>n</a:t>
            </a:r>
            <a:r>
              <a:rPr sz="1200" b="1" spc="-5" dirty="0">
                <a:solidFill>
                  <a:srgbClr val="010031"/>
                </a:solidFill>
                <a:latin typeface="Calibri"/>
                <a:cs typeface="Calibri"/>
              </a:rPr>
              <a:t>-</a:t>
            </a:r>
            <a:r>
              <a:rPr sz="1200" b="1" dirty="0">
                <a:solidFill>
                  <a:srgbClr val="010031"/>
                </a:solidFill>
                <a:latin typeface="Calibri"/>
                <a:cs typeface="Calibri"/>
              </a:rPr>
              <a:t>Cl</a:t>
            </a:r>
            <a:r>
              <a:rPr sz="1200" b="1" spc="-10" dirty="0">
                <a:solidFill>
                  <a:srgbClr val="010031"/>
                </a:solidFill>
                <a:latin typeface="Calibri"/>
                <a:cs typeface="Calibri"/>
              </a:rPr>
              <a:t>a</a:t>
            </a:r>
            <a:r>
              <a:rPr sz="1200" b="1" spc="5" dirty="0">
                <a:solidFill>
                  <a:srgbClr val="010031"/>
                </a:solidFill>
                <a:latin typeface="Calibri"/>
                <a:cs typeface="Calibri"/>
              </a:rPr>
              <a:t>ud</a:t>
            </a:r>
            <a:r>
              <a:rPr sz="1200" b="1" dirty="0">
                <a:solidFill>
                  <a:srgbClr val="010031"/>
                </a:solidFill>
                <a:latin typeface="Calibri"/>
                <a:cs typeface="Calibri"/>
              </a:rPr>
              <a:t>e  Le </a:t>
            </a:r>
            <a:r>
              <a:rPr sz="1200" b="1" spc="-10" dirty="0">
                <a:solidFill>
                  <a:srgbClr val="010031"/>
                </a:solidFill>
                <a:latin typeface="Calibri"/>
                <a:cs typeface="Calibri"/>
              </a:rPr>
              <a:t>Grand </a:t>
            </a:r>
            <a:r>
              <a:rPr sz="1200" b="1" spc="-5" dirty="0">
                <a:solidFill>
                  <a:srgbClr val="010031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010031"/>
                </a:solidFill>
                <a:latin typeface="Calibri"/>
                <a:cs typeface="Calibri"/>
              </a:rPr>
              <a:t>Head</a:t>
            </a:r>
            <a:r>
              <a:rPr sz="1200" b="1" i="1" spc="-25" dirty="0">
                <a:solidFill>
                  <a:srgbClr val="010031"/>
                </a:solidFill>
                <a:latin typeface="Calibri"/>
                <a:cs typeface="Calibri"/>
              </a:rPr>
              <a:t> </a:t>
            </a:r>
            <a:r>
              <a:rPr sz="1200" b="1" i="1" dirty="0">
                <a:solidFill>
                  <a:srgbClr val="010031"/>
                </a:solidFill>
                <a:latin typeface="Calibri"/>
                <a:cs typeface="Calibri"/>
              </a:rPr>
              <a:t>of</a:t>
            </a:r>
            <a:r>
              <a:rPr sz="1200" b="1" i="1" spc="-35" dirty="0">
                <a:solidFill>
                  <a:srgbClr val="010031"/>
                </a:solidFill>
                <a:latin typeface="Calibri"/>
                <a:cs typeface="Calibri"/>
              </a:rPr>
              <a:t> </a:t>
            </a:r>
            <a:r>
              <a:rPr sz="1200" b="1" i="1" spc="5" dirty="0">
                <a:solidFill>
                  <a:srgbClr val="010031"/>
                </a:solidFill>
                <a:latin typeface="Calibri"/>
                <a:cs typeface="Calibri"/>
              </a:rPr>
              <a:t>HR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008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555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589404EE-D572-6F99-3A19-69A005576BB1}"/>
              </a:ext>
            </a:extLst>
          </p:cNvPr>
          <p:cNvSpPr txBox="1"/>
          <p:nvPr/>
        </p:nvSpPr>
        <p:spPr>
          <a:xfrm>
            <a:off x="632764" y="400562"/>
            <a:ext cx="1223412" cy="369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FF0000"/>
                </a:solidFill>
                <a:latin typeface="Arial" pitchFamily="34"/>
                <a:cs typeface="Arial" pitchFamily="34"/>
              </a:rPr>
              <a:t>Valuation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AA3ECD61-B176-AB5E-BC24-A86B8AACFA30}"/>
              </a:ext>
            </a:extLst>
          </p:cNvPr>
          <p:cNvSpPr txBox="1"/>
          <p:nvPr/>
        </p:nvSpPr>
        <p:spPr>
          <a:xfrm>
            <a:off x="632764" y="708050"/>
            <a:ext cx="5506636" cy="323165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spAutoFit/>
          </a:bodyPr>
          <a:lstStyle/>
          <a:p>
            <a:pPr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50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We have presented below a multi-criteria valuation summary</a:t>
            </a:r>
          </a:p>
        </p:txBody>
      </p:sp>
      <p:sp>
        <p:nvSpPr>
          <p:cNvPr id="10" name="Slide Number Placeholder 51">
            <a:extLst>
              <a:ext uri="{FF2B5EF4-FFF2-40B4-BE49-F238E27FC236}">
                <a16:creationId xmlns:a16="http://schemas.microsoft.com/office/drawing/2014/main" id="{B6D524E4-7126-4E84-A6BF-8E4DA2C2D8C7}"/>
              </a:ext>
            </a:extLst>
          </p:cNvPr>
          <p:cNvSpPr txBox="1"/>
          <p:nvPr/>
        </p:nvSpPr>
        <p:spPr>
          <a:xfrm>
            <a:off x="10578523" y="6365498"/>
            <a:ext cx="970074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0" bIns="45720" anchor="ctr" anchorCtr="0" compatLnSpc="1">
            <a:noAutofit/>
          </a:bodyPr>
          <a:lstStyle/>
          <a:p>
            <a:pPr algn="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73B6259-45E8-40F1-AEC4-A84606CC9903}" type="slidenum"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  <a:pPr algn="r" defTabSz="45720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5</a:t>
            </a:fld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Societe Generale Logo, symbol, meaning, history, PNG, brand">
            <a:extLst>
              <a:ext uri="{FF2B5EF4-FFF2-40B4-BE49-F238E27FC236}">
                <a16:creationId xmlns:a16="http://schemas.microsoft.com/office/drawing/2014/main" id="{4BFAB700-A689-4B2A-B80E-FCAE1E6F4D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325" b="36666"/>
          <a:stretch>
            <a:fillRect/>
          </a:stretch>
        </p:blipFill>
        <p:spPr>
          <a:xfrm>
            <a:off x="632764" y="6407317"/>
            <a:ext cx="1585175" cy="24974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3CBBDD-0E08-4E8E-BA56-0EEE752C6E68}"/>
              </a:ext>
            </a:extLst>
          </p:cNvPr>
          <p:cNvSpPr txBox="1"/>
          <p:nvPr/>
        </p:nvSpPr>
        <p:spPr>
          <a:xfrm>
            <a:off x="2527388" y="6328174"/>
            <a:ext cx="30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457200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Sources:	FY22 annual report, H1 23 report, company website</a:t>
            </a:r>
          </a:p>
          <a:p>
            <a:pPr indent="-457200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Notes:	(1) Latin America</a:t>
            </a:r>
          </a:p>
          <a:p>
            <a:pPr indent="-457200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	(2) Northern &amp; Eastern Europe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43476021-39C8-4D40-82A8-4A4697E02F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461231"/>
              </p:ext>
            </p:extLst>
          </p:nvPr>
        </p:nvGraphicFramePr>
        <p:xfrm>
          <a:off x="632764" y="1234440"/>
          <a:ext cx="5093208" cy="4911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Line 3">
            <a:extLst>
              <a:ext uri="{FF2B5EF4-FFF2-40B4-BE49-F238E27FC236}">
                <a16:creationId xmlns:a16="http://schemas.microsoft.com/office/drawing/2014/main" id="{D71013E9-E47B-4B2B-AAE5-C95317EE14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7832" y="4850956"/>
            <a:ext cx="4664173" cy="0"/>
          </a:xfrm>
          <a:prstGeom prst="line">
            <a:avLst/>
          </a:prstGeom>
          <a:noFill/>
          <a:ln w="38100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3A2B71B8-6B10-404E-9AE0-A7EB78BED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2879" y="4889056"/>
            <a:ext cx="1716047" cy="176972"/>
          </a:xfrm>
          <a:prstGeom prst="rect">
            <a:avLst/>
          </a:prstGeom>
          <a:noFill/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65"/>
                </a:solidFill>
              </a14:hiddenFill>
            </a:ext>
          </a:extLst>
        </p:spPr>
        <p:txBody>
          <a:bodyPr wrap="none" lIns="18288" tIns="2286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000" b="0" i="0" u="none" strike="noStrike" baseline="0" dirty="0">
                <a:solidFill>
                  <a:srgbClr val="000000"/>
                </a:solidFill>
                <a:latin typeface="Arial"/>
                <a:cs typeface="Arial"/>
              </a:rPr>
              <a:t>Current share price = €608.10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02FA8233-53F0-07E4-6D98-3AA21CE55C6C}"/>
              </a:ext>
            </a:extLst>
          </p:cNvPr>
          <p:cNvSpPr txBox="1"/>
          <p:nvPr/>
        </p:nvSpPr>
        <p:spPr>
          <a:xfrm>
            <a:off x="632763" y="1125344"/>
            <a:ext cx="5093208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noAutofit/>
          </a:bodyPr>
          <a:lstStyle/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Football </a:t>
            </a:r>
            <a:r>
              <a:rPr lang="en-US" sz="11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 Valuation</a:t>
            </a:r>
            <a:endParaRPr lang="en-US" sz="11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Connector 18">
            <a:extLst>
              <a:ext uri="{FF2B5EF4-FFF2-40B4-BE49-F238E27FC236}">
                <a16:creationId xmlns:a16="http://schemas.microsoft.com/office/drawing/2014/main" id="{59427F2F-E6E9-9442-5DCF-AEC3E6EDB35E}"/>
              </a:ext>
            </a:extLst>
          </p:cNvPr>
          <p:cNvCxnSpPr/>
          <p:nvPr/>
        </p:nvCxnSpPr>
        <p:spPr>
          <a:xfrm>
            <a:off x="632763" y="1395804"/>
            <a:ext cx="5093208" cy="0"/>
          </a:xfrm>
          <a:prstGeom prst="straightConnector1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</p:cxnSp>
      <p:sp>
        <p:nvSpPr>
          <p:cNvPr id="27" name="TextBox 7">
            <a:extLst>
              <a:ext uri="{FF2B5EF4-FFF2-40B4-BE49-F238E27FC236}">
                <a16:creationId xmlns:a16="http://schemas.microsoft.com/office/drawing/2014/main" id="{02FA8233-53F0-07E4-6D98-3AA21CE55C6C}"/>
              </a:ext>
            </a:extLst>
          </p:cNvPr>
          <p:cNvSpPr txBox="1"/>
          <p:nvPr/>
        </p:nvSpPr>
        <p:spPr>
          <a:xfrm>
            <a:off x="6455389" y="1125344"/>
            <a:ext cx="5093208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0" compatLnSpc="1">
            <a:noAutofit/>
          </a:bodyPr>
          <a:lstStyle/>
          <a:p>
            <a:pPr algn="ctr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Bridge</a:t>
            </a:r>
          </a:p>
        </p:txBody>
      </p:sp>
      <p:cxnSp>
        <p:nvCxnSpPr>
          <p:cNvPr id="28" name="Straight Connector 18">
            <a:extLst>
              <a:ext uri="{FF2B5EF4-FFF2-40B4-BE49-F238E27FC236}">
                <a16:creationId xmlns:a16="http://schemas.microsoft.com/office/drawing/2014/main" id="{59427F2F-E6E9-9442-5DCF-AEC3E6EDB35E}"/>
              </a:ext>
            </a:extLst>
          </p:cNvPr>
          <p:cNvCxnSpPr/>
          <p:nvPr/>
        </p:nvCxnSpPr>
        <p:spPr>
          <a:xfrm>
            <a:off x="6455389" y="1395804"/>
            <a:ext cx="5093208" cy="0"/>
          </a:xfrm>
          <a:prstGeom prst="straightConnector1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</p:cxn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9" name="Graphique 4">
                <a:extLst>
                  <a:ext uri="{FF2B5EF4-FFF2-40B4-BE49-F238E27FC236}">
                    <a16:creationId xmlns:a16="http://schemas.microsoft.com/office/drawing/2014/main" id="{BCF009AD-2D57-7412-6F55-7C79C3EA870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31074972"/>
                  </p:ext>
                </p:extLst>
              </p:nvPr>
            </p:nvGraphicFramePr>
            <p:xfrm>
              <a:off x="6455390" y="1639634"/>
              <a:ext cx="5093207" cy="468854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9" name="Graphique 4">
                <a:extLst>
                  <a:ext uri="{FF2B5EF4-FFF2-40B4-BE49-F238E27FC236}">
                    <a16:creationId xmlns:a16="http://schemas.microsoft.com/office/drawing/2014/main" id="{BCF009AD-2D57-7412-6F55-7C79C3EA87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55390" y="1639634"/>
                <a:ext cx="5093207" cy="468854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Image 15">
            <a:extLst>
              <a:ext uri="{FF2B5EF4-FFF2-40B4-BE49-F238E27FC236}">
                <a16:creationId xmlns:a16="http://schemas.microsoft.com/office/drawing/2014/main" id="{623A88E6-A948-424F-9680-774D2565D1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3756" y="296187"/>
            <a:ext cx="867774" cy="49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2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2375</TotalTime>
  <Words>348</Words>
  <Application>Microsoft Macintosh PowerPoint</Application>
  <PresentationFormat>Grand écran</PresentationFormat>
  <Paragraphs>56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Arial MT</vt:lpstr>
      <vt:lpstr>Baskerville</vt:lpstr>
      <vt:lpstr>Calibri</vt:lpstr>
      <vt:lpstr>Calibri Light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Materials</dc:title>
  <dc:creator>Feriel Adli</dc:creator>
  <cp:lastModifiedBy>Feriel ADLI</cp:lastModifiedBy>
  <cp:revision>142</cp:revision>
  <dcterms:created xsi:type="dcterms:W3CDTF">2023-09-22T09:12:49Z</dcterms:created>
  <dcterms:modified xsi:type="dcterms:W3CDTF">2024-09-17T00:27:31Z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244484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S10.2.0</vt:lpwstr>
  </property>
</Properties>
</file>