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4" r:id="rId20"/>
    <p:sldId id="277" r:id="rId21"/>
    <p:sldId id="278" r:id="rId22"/>
    <p:sldId id="279" r:id="rId23"/>
    <p:sldId id="280" r:id="rId24"/>
    <p:sldId id="281" r:id="rId25"/>
    <p:sldId id="282" r:id="rId26"/>
    <p:sldId id="283" r:id="rId27"/>
    <p:sldId id="284" r:id="rId28"/>
    <p:sldId id="285" r:id="rId29"/>
    <p:sldId id="287"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474F5A-39E7-44FF-B91F-B9EE832A87E0}" type="datetimeFigureOut">
              <a:rPr lang="zh-CN" altLang="en-US" smtClean="0"/>
              <a:pPr/>
              <a:t>2011/8/11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A5C49-3C08-49AB-8673-7D7BE9FF50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EA5C49-3C08-49AB-8673-7D7BE9FF500B}" type="slidenum">
              <a:rPr lang="zh-CN" altLang="en-US" smtClean="0"/>
              <a:pPr/>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a:t>
            </a:r>
            <a:r>
              <a:rPr lang="zh-CN" altLang="en-US" dirty="0" smtClean="0"/>
              <a:t>的一些经验分享</a:t>
            </a:r>
            <a:endParaRPr lang="zh-CN" altLang="en-US" dirty="0"/>
          </a:p>
        </p:txBody>
      </p:sp>
      <p:sp>
        <p:nvSpPr>
          <p:cNvPr id="3" name="副标题 2"/>
          <p:cNvSpPr>
            <a:spLocks noGrp="1"/>
          </p:cNvSpPr>
          <p:nvPr>
            <p:ph type="subTitle" idx="1"/>
          </p:nvPr>
        </p:nvSpPr>
        <p:spPr/>
        <p:txBody>
          <a:bodyPr/>
          <a:lstStyle/>
          <a:p>
            <a:r>
              <a:rPr lang="en-US" altLang="zh-CN" dirty="0" err="1" smtClean="0"/>
              <a:t>KaiXin</a:t>
            </a:r>
            <a:endParaRPr lang="en-US" altLang="zh-CN" dirty="0" smtClean="0"/>
          </a:p>
          <a:p>
            <a:r>
              <a:rPr lang="en-US" altLang="zh-CN" dirty="0" smtClean="0"/>
              <a:t>2011.8.12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Include</a:t>
            </a:r>
            <a:r>
              <a:rPr lang="zh-CN" altLang="en-US" sz="3600" dirty="0" smtClean="0"/>
              <a:t>的一些限制</a:t>
            </a:r>
            <a:endParaRPr lang="zh-CN" altLang="en-US" sz="3600" dirty="0"/>
          </a:p>
        </p:txBody>
      </p:sp>
      <p:sp>
        <p:nvSpPr>
          <p:cNvPr id="3" name="内容占位符 2"/>
          <p:cNvSpPr>
            <a:spLocks noGrp="1"/>
          </p:cNvSpPr>
          <p:nvPr>
            <p:ph idx="1"/>
          </p:nvPr>
        </p:nvSpPr>
        <p:spPr/>
        <p:txBody>
          <a:bodyPr>
            <a:normAutofit fontScale="92500" lnSpcReduction="10000"/>
          </a:bodyPr>
          <a:lstStyle/>
          <a:p>
            <a:r>
              <a:rPr lang="en-US" altLang="zh-CN" sz="2400" dirty="0" smtClean="0"/>
              <a:t>Include</a:t>
            </a:r>
            <a:r>
              <a:rPr lang="zh-CN" altLang="en-US" sz="2400" dirty="0" smtClean="0"/>
              <a:t>的</a:t>
            </a:r>
            <a:r>
              <a:rPr lang="en-US" altLang="zh-CN" sz="2400" dirty="0" smtClean="0"/>
              <a:t>4</a:t>
            </a:r>
            <a:r>
              <a:rPr lang="zh-CN" altLang="en-US" sz="2400" dirty="0" smtClean="0"/>
              <a:t>个属性</a:t>
            </a:r>
            <a:r>
              <a:rPr lang="en-US" altLang="zh-CN" sz="2400" dirty="0" smtClean="0"/>
              <a:t>:</a:t>
            </a:r>
          </a:p>
          <a:p>
            <a:pPr lvl="1"/>
            <a:r>
              <a:rPr lang="en-US" altLang="zh-CN" sz="2000" dirty="0" smtClean="0"/>
              <a:t>Layout, </a:t>
            </a:r>
            <a:r>
              <a:rPr lang="en-US" altLang="zh-CN" sz="2000" dirty="0" err="1" smtClean="0"/>
              <a:t>android:id</a:t>
            </a:r>
            <a:r>
              <a:rPr lang="en-US" altLang="zh-CN" sz="2000" dirty="0" smtClean="0"/>
              <a:t>, </a:t>
            </a:r>
            <a:r>
              <a:rPr lang="en-US" altLang="zh-CN" sz="2000" dirty="0" err="1" smtClean="0"/>
              <a:t>android:layout_height</a:t>
            </a:r>
            <a:r>
              <a:rPr lang="en-US" altLang="zh-CN" sz="2000" dirty="0" smtClean="0"/>
              <a:t>, </a:t>
            </a:r>
            <a:r>
              <a:rPr lang="en-US" altLang="zh-CN" sz="2000" dirty="0" err="1" smtClean="0"/>
              <a:t>android:layout_width</a:t>
            </a:r>
            <a:r>
              <a:rPr lang="en-US" altLang="zh-CN" sz="2000" dirty="0" smtClean="0"/>
              <a:t>.</a:t>
            </a:r>
          </a:p>
          <a:p>
            <a:r>
              <a:rPr lang="en-US" altLang="zh-CN" sz="2400" dirty="0" smtClean="0"/>
              <a:t>Override</a:t>
            </a:r>
            <a:r>
              <a:rPr lang="zh-CN" altLang="en-US" sz="2400" dirty="0" smtClean="0"/>
              <a:t>其他</a:t>
            </a:r>
            <a:r>
              <a:rPr lang="en-US" altLang="zh-CN" sz="2400" dirty="0" smtClean="0"/>
              <a:t>layout attributes:</a:t>
            </a:r>
          </a:p>
          <a:p>
            <a:pPr lvl="1"/>
            <a:r>
              <a:rPr lang="en-US" altLang="zh-CN" sz="2000" dirty="0" smtClean="0"/>
              <a:t>Override  both </a:t>
            </a:r>
            <a:r>
              <a:rPr lang="en-US" altLang="zh-CN" sz="2000" dirty="0" err="1" smtClean="0"/>
              <a:t>android:layout_height</a:t>
            </a:r>
            <a:r>
              <a:rPr lang="en-US" altLang="zh-CN" sz="2000" dirty="0" smtClean="0"/>
              <a:t> &amp; </a:t>
            </a:r>
            <a:r>
              <a:rPr lang="en-US" altLang="zh-CN" sz="2000" dirty="0" err="1" smtClean="0"/>
              <a:t>android:layout_width</a:t>
            </a:r>
            <a:r>
              <a:rPr lang="en-US" altLang="zh-CN" sz="2000" dirty="0" smtClean="0"/>
              <a:t>.</a:t>
            </a:r>
          </a:p>
          <a:p>
            <a:pPr lvl="1"/>
            <a:r>
              <a:rPr lang="zh-CN" altLang="en-US" sz="2000" dirty="0" smtClean="0"/>
              <a:t>少数非</a:t>
            </a:r>
            <a:r>
              <a:rPr lang="en-US" altLang="zh-CN" sz="2000" dirty="0" smtClean="0"/>
              <a:t>Layout attributes</a:t>
            </a:r>
            <a:r>
              <a:rPr lang="zh-CN" altLang="en-US" sz="2000" dirty="0" smtClean="0"/>
              <a:t>也能</a:t>
            </a:r>
            <a:r>
              <a:rPr lang="en-US" altLang="zh-CN" sz="2000" dirty="0" smtClean="0"/>
              <a:t>Override</a:t>
            </a:r>
            <a:r>
              <a:rPr lang="zh-CN" altLang="en-US" sz="2000" dirty="0" smtClean="0"/>
              <a:t>，比如</a:t>
            </a:r>
            <a:r>
              <a:rPr lang="en-US" altLang="zh-CN" sz="2000" dirty="0" err="1" smtClean="0"/>
              <a:t>android:visibility</a:t>
            </a:r>
            <a:r>
              <a:rPr lang="en-US" altLang="zh-CN" sz="2000" dirty="0" smtClean="0"/>
              <a:t>.</a:t>
            </a:r>
          </a:p>
          <a:p>
            <a:pPr lvl="1"/>
            <a:r>
              <a:rPr lang="zh-CN" altLang="en-US" sz="2000" dirty="0" smtClean="0"/>
              <a:t>不能</a:t>
            </a:r>
            <a:r>
              <a:rPr lang="en-US" altLang="zh-CN" sz="2000" dirty="0" smtClean="0"/>
              <a:t>Override</a:t>
            </a:r>
            <a:r>
              <a:rPr lang="zh-CN" altLang="en-US" sz="2000" dirty="0" smtClean="0"/>
              <a:t>大部分非</a:t>
            </a:r>
            <a:r>
              <a:rPr lang="en-US" altLang="zh-CN" sz="2000" dirty="0" smtClean="0"/>
              <a:t>layout attributes</a:t>
            </a:r>
            <a:r>
              <a:rPr lang="zh-CN" altLang="en-US" sz="2000" dirty="0" smtClean="0"/>
              <a:t>，比如</a:t>
            </a:r>
            <a:r>
              <a:rPr lang="en-US" altLang="zh-CN" sz="2000" dirty="0" err="1" smtClean="0"/>
              <a:t>android:ScaleType</a:t>
            </a:r>
            <a:r>
              <a:rPr lang="en-US" altLang="zh-CN" sz="2000" dirty="0" smtClean="0"/>
              <a:t>.</a:t>
            </a:r>
          </a:p>
          <a:p>
            <a:r>
              <a:rPr lang="zh-CN" altLang="en-US" sz="2400" dirty="0" smtClean="0"/>
              <a:t>文档原文</a:t>
            </a:r>
            <a:r>
              <a:rPr lang="en-US" altLang="zh-CN" sz="2400" dirty="0" smtClean="0"/>
              <a:t>:</a:t>
            </a:r>
          </a:p>
          <a:p>
            <a:pPr lvl="1"/>
            <a:r>
              <a:rPr lang="en-US" altLang="zh-CN" sz="1900" dirty="0" smtClean="0"/>
              <a:t>You can include any </a:t>
            </a:r>
            <a:r>
              <a:rPr lang="en-US" altLang="zh-CN" sz="1900" dirty="0" smtClean="0">
                <a:solidFill>
                  <a:srgbClr val="FF0000"/>
                </a:solidFill>
              </a:rPr>
              <a:t>other layout attributes </a:t>
            </a:r>
            <a:r>
              <a:rPr lang="en-US" altLang="zh-CN" sz="1900" dirty="0" smtClean="0"/>
              <a:t>in the &lt;include&gt; that are </a:t>
            </a:r>
            <a:r>
              <a:rPr lang="en-US" altLang="zh-CN" sz="1900" dirty="0" smtClean="0">
                <a:solidFill>
                  <a:srgbClr val="FF0000"/>
                </a:solidFill>
              </a:rPr>
              <a:t>supported by the root element </a:t>
            </a:r>
            <a:r>
              <a:rPr lang="en-US" altLang="zh-CN" sz="1900" dirty="0" smtClean="0"/>
              <a:t>in the included layout and they will override those defined in the root element.</a:t>
            </a:r>
          </a:p>
          <a:p>
            <a:pPr lvl="1"/>
            <a:r>
              <a:rPr lang="en-US" altLang="zh-CN" sz="1900" dirty="0" smtClean="0"/>
              <a:t>If you want to override the layout dimensions, you must override both </a:t>
            </a:r>
            <a:r>
              <a:rPr lang="en-US" altLang="zh-CN" sz="1900" dirty="0" err="1" smtClean="0"/>
              <a:t>android:layout_height</a:t>
            </a:r>
            <a:r>
              <a:rPr lang="en-US" altLang="zh-CN" sz="1900" dirty="0" smtClean="0"/>
              <a:t> and </a:t>
            </a:r>
            <a:r>
              <a:rPr lang="en-US" altLang="zh-CN" sz="1900" dirty="0" err="1" smtClean="0"/>
              <a:t>android:layout_width</a:t>
            </a:r>
            <a:r>
              <a:rPr lang="en-US" altLang="zh-CN" sz="1900" dirty="0" smtClean="0"/>
              <a:t>—you cannot override only the height or only the width. If you override only one, it will not take effect. (</a:t>
            </a:r>
            <a:r>
              <a:rPr lang="en-US" altLang="zh-CN" sz="1900" dirty="0" smtClean="0">
                <a:solidFill>
                  <a:srgbClr val="FF0000"/>
                </a:solidFill>
              </a:rPr>
              <a:t>Other layout properties</a:t>
            </a:r>
            <a:r>
              <a:rPr lang="en-US" altLang="zh-CN" sz="1900" dirty="0" smtClean="0"/>
              <a:t>, such as weight, </a:t>
            </a:r>
            <a:r>
              <a:rPr lang="en-US" altLang="zh-CN" sz="1900" dirty="0" smtClean="0">
                <a:solidFill>
                  <a:srgbClr val="FF0000"/>
                </a:solidFill>
              </a:rPr>
              <a:t>are still inherited from the source layout</a:t>
            </a:r>
            <a:r>
              <a:rPr lang="en-US" altLang="zh-CN" sz="1900" dirty="0" smtClean="0"/>
              <a:t>.)</a:t>
            </a:r>
            <a:endParaRPr lang="zh-CN" altLang="en-US" sz="1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默认的</a:t>
            </a:r>
            <a:r>
              <a:rPr lang="en-US" altLang="zh-CN" sz="3600" dirty="0" smtClean="0"/>
              <a:t>Button</a:t>
            </a:r>
            <a:r>
              <a:rPr lang="zh-CN" altLang="en-US" sz="3600" dirty="0" smtClean="0"/>
              <a:t>无法居中</a:t>
            </a:r>
            <a:endParaRPr lang="zh-CN" altLang="en-US" sz="3600" dirty="0"/>
          </a:p>
        </p:txBody>
      </p:sp>
      <p:sp>
        <p:nvSpPr>
          <p:cNvPr id="3" name="内容占位符 2"/>
          <p:cNvSpPr>
            <a:spLocks noGrp="1"/>
          </p:cNvSpPr>
          <p:nvPr>
            <p:ph idx="1"/>
          </p:nvPr>
        </p:nvSpPr>
        <p:spPr>
          <a:xfrm>
            <a:off x="467544" y="1196752"/>
            <a:ext cx="8229600" cy="5472608"/>
          </a:xfrm>
        </p:spPr>
        <p:txBody>
          <a:bodyPr>
            <a:normAutofit/>
          </a:bodyPr>
          <a:lstStyle/>
          <a:p>
            <a:r>
              <a:rPr lang="en-US" altLang="zh-CN" sz="2400" dirty="0" smtClean="0"/>
              <a:t>Source:</a:t>
            </a:r>
          </a:p>
          <a:p>
            <a:pPr>
              <a:buNone/>
            </a:pPr>
            <a:r>
              <a:rPr lang="en-US" altLang="zh-CN" sz="1500" dirty="0" smtClean="0"/>
              <a:t>      &lt;</a:t>
            </a:r>
            <a:r>
              <a:rPr lang="en-US" altLang="zh-CN" sz="1500" dirty="0" err="1" smtClean="0"/>
              <a:t>LinearLayout</a:t>
            </a:r>
            <a:endParaRPr lang="en-US" altLang="zh-CN" sz="1500" dirty="0" smtClean="0"/>
          </a:p>
          <a:p>
            <a:pPr lvl="1">
              <a:buNone/>
            </a:pPr>
            <a:r>
              <a:rPr lang="en-US" altLang="zh-CN" sz="1500" dirty="0" smtClean="0"/>
              <a:t>    </a:t>
            </a:r>
            <a:r>
              <a:rPr lang="en-US" altLang="zh-CN" sz="1500" dirty="0" err="1" smtClean="0"/>
              <a:t>xmlns:android</a:t>
            </a:r>
            <a:r>
              <a:rPr lang="en-US" altLang="zh-CN" sz="1500" dirty="0" smtClean="0"/>
              <a:t>="http://schemas.android.com/apk/res/android"</a:t>
            </a:r>
          </a:p>
          <a:p>
            <a:pPr lvl="1">
              <a:buNone/>
            </a:pPr>
            <a:r>
              <a:rPr lang="en-US" altLang="zh-CN" sz="1500" dirty="0" smtClean="0"/>
              <a:t>    </a:t>
            </a:r>
            <a:r>
              <a:rPr lang="en-US" altLang="zh-CN" sz="1500" dirty="0" err="1" smtClean="0"/>
              <a:t>android:layout_width</a:t>
            </a:r>
            <a:r>
              <a:rPr lang="en-US" altLang="zh-CN" sz="1500" dirty="0" smtClean="0"/>
              <a:t>="</a:t>
            </a:r>
            <a:r>
              <a:rPr lang="en-US" altLang="zh-CN" sz="1500" dirty="0" err="1" smtClean="0"/>
              <a:t>fill_parent</a:t>
            </a:r>
            <a:r>
              <a:rPr lang="en-US" altLang="zh-CN" sz="1500" dirty="0" smtClean="0"/>
              <a:t>"</a:t>
            </a:r>
          </a:p>
          <a:p>
            <a:pPr lvl="1">
              <a:buNone/>
            </a:pPr>
            <a:r>
              <a:rPr lang="en-US" altLang="zh-CN" sz="1500" dirty="0" smtClean="0"/>
              <a:t>    </a:t>
            </a:r>
            <a:r>
              <a:rPr lang="en-US" altLang="zh-CN" sz="1500" dirty="0" err="1" smtClean="0"/>
              <a:t>android:layout_height</a:t>
            </a:r>
            <a:r>
              <a:rPr lang="en-US" altLang="zh-CN" sz="1500" dirty="0" smtClean="0"/>
              <a:t>="</a:t>
            </a:r>
            <a:r>
              <a:rPr lang="en-US" altLang="zh-CN" sz="1500" dirty="0" err="1" smtClean="0"/>
              <a:t>wrap_content</a:t>
            </a:r>
            <a:r>
              <a:rPr lang="en-US" altLang="zh-CN" sz="1500" dirty="0" smtClean="0"/>
              <a:t>"</a:t>
            </a:r>
          </a:p>
          <a:p>
            <a:pPr lvl="1">
              <a:buNone/>
            </a:pPr>
            <a:r>
              <a:rPr lang="en-US" altLang="zh-CN" sz="1500" dirty="0" smtClean="0"/>
              <a:t>    </a:t>
            </a:r>
            <a:r>
              <a:rPr lang="en-US" altLang="zh-CN" sz="1500" dirty="0" err="1" smtClean="0"/>
              <a:t>android:background</a:t>
            </a:r>
            <a:r>
              <a:rPr lang="en-US" altLang="zh-CN" sz="1500" dirty="0" smtClean="0"/>
              <a:t>="#BFBFBF"</a:t>
            </a:r>
          </a:p>
          <a:p>
            <a:pPr lvl="1">
              <a:buNone/>
            </a:pPr>
            <a:r>
              <a:rPr lang="en-US" altLang="zh-CN" sz="1500" dirty="0" smtClean="0"/>
              <a:t>    </a:t>
            </a:r>
            <a:r>
              <a:rPr lang="en-US" altLang="zh-CN" sz="1500" dirty="0" smtClean="0">
                <a:solidFill>
                  <a:srgbClr val="FF0000"/>
                </a:solidFill>
              </a:rPr>
              <a:t>android:gravity="</a:t>
            </a:r>
            <a:r>
              <a:rPr lang="en-US" altLang="zh-CN" sz="1500" dirty="0" err="1" smtClean="0">
                <a:solidFill>
                  <a:srgbClr val="FF0000"/>
                </a:solidFill>
              </a:rPr>
              <a:t>center_vertical</a:t>
            </a:r>
            <a:r>
              <a:rPr lang="en-US" altLang="zh-CN" sz="1500" dirty="0" smtClean="0">
                <a:solidFill>
                  <a:srgbClr val="FF0000"/>
                </a:solidFill>
              </a:rPr>
              <a:t>"</a:t>
            </a:r>
            <a:r>
              <a:rPr lang="en-US" altLang="zh-CN" sz="1500" dirty="0" smtClean="0"/>
              <a:t>&gt;</a:t>
            </a:r>
          </a:p>
          <a:p>
            <a:pPr lvl="1">
              <a:buNone/>
            </a:pPr>
            <a:r>
              <a:rPr lang="en-US" altLang="zh-CN" sz="1500" dirty="0" smtClean="0"/>
              <a:t>    &lt;Button </a:t>
            </a:r>
          </a:p>
          <a:p>
            <a:pPr lvl="1">
              <a:buNone/>
            </a:pPr>
            <a:r>
              <a:rPr lang="en-US" altLang="zh-CN" sz="1500" dirty="0" smtClean="0"/>
              <a:t>        </a:t>
            </a:r>
            <a:r>
              <a:rPr lang="en-US" altLang="zh-CN" sz="1500" dirty="0" err="1" smtClean="0"/>
              <a:t>android:layout_width</a:t>
            </a:r>
            <a:r>
              <a:rPr lang="en-US" altLang="zh-CN" sz="1500" dirty="0" smtClean="0"/>
              <a:t>="</a:t>
            </a:r>
            <a:r>
              <a:rPr lang="en-US" altLang="zh-CN" sz="1500" dirty="0" err="1" smtClean="0"/>
              <a:t>wrap_content</a:t>
            </a:r>
            <a:r>
              <a:rPr lang="en-US" altLang="zh-CN" sz="1500" dirty="0" smtClean="0"/>
              <a:t>"</a:t>
            </a:r>
          </a:p>
          <a:p>
            <a:pPr lvl="1">
              <a:buNone/>
            </a:pPr>
            <a:r>
              <a:rPr lang="en-US" altLang="zh-CN" sz="1500" dirty="0" smtClean="0"/>
              <a:t>        </a:t>
            </a:r>
            <a:r>
              <a:rPr lang="en-US" altLang="zh-CN" sz="1500" dirty="0" err="1" smtClean="0"/>
              <a:t>android:layout_height</a:t>
            </a:r>
            <a:r>
              <a:rPr lang="en-US" altLang="zh-CN" sz="1500" dirty="0" smtClean="0"/>
              <a:t>="</a:t>
            </a:r>
            <a:r>
              <a:rPr lang="en-US" altLang="zh-CN" sz="1500" dirty="0" err="1" smtClean="0"/>
              <a:t>wrap_content</a:t>
            </a:r>
            <a:r>
              <a:rPr lang="en-US" altLang="zh-CN" sz="1500" dirty="0" smtClean="0"/>
              <a:t>"</a:t>
            </a:r>
          </a:p>
          <a:p>
            <a:pPr lvl="1">
              <a:buNone/>
            </a:pPr>
            <a:r>
              <a:rPr lang="en-US" altLang="zh-CN" sz="1500" dirty="0" smtClean="0"/>
              <a:t>        </a:t>
            </a:r>
            <a:r>
              <a:rPr lang="en-US" altLang="zh-CN" sz="1500" dirty="0" err="1" smtClean="0"/>
              <a:t>android:text</a:t>
            </a:r>
            <a:r>
              <a:rPr lang="en-US" altLang="zh-CN" sz="1500" dirty="0" smtClean="0"/>
              <a:t>="</a:t>
            </a:r>
            <a:r>
              <a:rPr lang="zh-CN" altLang="en-US" sz="1500" dirty="0" smtClean="0"/>
              <a:t>使用</a:t>
            </a:r>
            <a:r>
              <a:rPr lang="en-US" altLang="zh-CN" sz="1500" dirty="0" smtClean="0"/>
              <a:t>" </a:t>
            </a:r>
          </a:p>
          <a:p>
            <a:pPr lvl="1">
              <a:buNone/>
            </a:pPr>
            <a:r>
              <a:rPr lang="en-US" altLang="zh-CN" sz="1500" dirty="0" smtClean="0"/>
              <a:t>        </a:t>
            </a:r>
            <a:r>
              <a:rPr lang="en-US" altLang="zh-CN" sz="1500" dirty="0" err="1" smtClean="0"/>
              <a:t>android:textColor</a:t>
            </a:r>
            <a:r>
              <a:rPr lang="en-US" altLang="zh-CN" sz="1500" dirty="0" smtClean="0"/>
              <a:t>="@</a:t>
            </a:r>
            <a:r>
              <a:rPr lang="en-US" altLang="zh-CN" sz="1500" dirty="0" err="1" smtClean="0"/>
              <a:t>drawable</a:t>
            </a:r>
            <a:r>
              <a:rPr lang="en-US" altLang="zh-CN" sz="1500" dirty="0" smtClean="0"/>
              <a:t>/black"</a:t>
            </a:r>
          </a:p>
          <a:p>
            <a:pPr lvl="1">
              <a:buNone/>
            </a:pPr>
            <a:r>
              <a:rPr lang="en-US" altLang="zh-CN" sz="1500" dirty="0" smtClean="0">
                <a:solidFill>
                  <a:srgbClr val="FF0000"/>
                </a:solidFill>
              </a:rPr>
              <a:t>        </a:t>
            </a:r>
            <a:r>
              <a:rPr lang="en-US" altLang="zh-CN" sz="1500" dirty="0" err="1" smtClean="0">
                <a:solidFill>
                  <a:srgbClr val="FF0000"/>
                </a:solidFill>
              </a:rPr>
              <a:t>android:layout_gravity</a:t>
            </a:r>
            <a:r>
              <a:rPr lang="en-US" altLang="zh-CN" sz="1500" dirty="0" smtClean="0">
                <a:solidFill>
                  <a:srgbClr val="FF0000"/>
                </a:solidFill>
              </a:rPr>
              <a:t>="</a:t>
            </a:r>
            <a:r>
              <a:rPr lang="en-US" altLang="zh-CN" sz="1500" dirty="0" err="1" smtClean="0">
                <a:solidFill>
                  <a:srgbClr val="FF0000"/>
                </a:solidFill>
              </a:rPr>
              <a:t>center_vertical</a:t>
            </a:r>
            <a:r>
              <a:rPr lang="en-US" altLang="zh-CN" sz="1500" dirty="0" smtClean="0">
                <a:solidFill>
                  <a:srgbClr val="FF0000"/>
                </a:solidFill>
              </a:rPr>
              <a:t>"</a:t>
            </a:r>
          </a:p>
          <a:p>
            <a:pPr lvl="1">
              <a:buNone/>
            </a:pPr>
            <a:r>
              <a:rPr lang="en-US" altLang="zh-CN" sz="1500" dirty="0" smtClean="0"/>
              <a:t>        </a:t>
            </a:r>
            <a:r>
              <a:rPr lang="en-US" altLang="zh-CN" sz="1500" dirty="0" err="1" smtClean="0"/>
              <a:t>android:layout_marginLeft</a:t>
            </a:r>
            <a:r>
              <a:rPr lang="en-US" altLang="zh-CN" sz="1500" dirty="0" smtClean="0"/>
              <a:t>="20dp"/&gt;</a:t>
            </a:r>
          </a:p>
          <a:p>
            <a:pPr>
              <a:buNone/>
            </a:pPr>
            <a:r>
              <a:rPr lang="en-US" altLang="zh-CN" sz="1500" dirty="0" smtClean="0"/>
              <a:t>      &lt;/</a:t>
            </a:r>
            <a:r>
              <a:rPr lang="en-US" altLang="zh-CN" sz="1500" dirty="0" err="1" smtClean="0"/>
              <a:t>LinearLayout</a:t>
            </a:r>
            <a:r>
              <a:rPr lang="en-US" altLang="zh-CN" sz="1500" dirty="0" smtClean="0"/>
              <a:t>&gt;</a:t>
            </a:r>
          </a:p>
          <a:p>
            <a:r>
              <a:rPr lang="zh-CN" altLang="en-US" sz="1900" dirty="0" smtClean="0"/>
              <a:t>自设背景的</a:t>
            </a:r>
            <a:r>
              <a:rPr lang="en-US" altLang="zh-CN" sz="1900" dirty="0" smtClean="0"/>
              <a:t>Button</a:t>
            </a:r>
            <a:r>
              <a:rPr lang="zh-CN" altLang="en-US" sz="1900" dirty="0" smtClean="0"/>
              <a:t>可以居中，但会失去</a:t>
            </a:r>
            <a:r>
              <a:rPr lang="en-US" altLang="zh-CN" sz="1900" dirty="0" smtClean="0"/>
              <a:t>pressed</a:t>
            </a:r>
            <a:r>
              <a:rPr lang="zh-CN" altLang="en-US" sz="1900" dirty="0" smtClean="0"/>
              <a:t>等效果，所以需要一起设置</a:t>
            </a:r>
            <a:r>
              <a:rPr lang="en-US" altLang="zh-CN" sz="1900" dirty="0" smtClean="0"/>
              <a:t>.</a:t>
            </a:r>
          </a:p>
          <a:p>
            <a:endParaRPr lang="zh-CN" altLang="en-US" sz="1900" dirty="0"/>
          </a:p>
        </p:txBody>
      </p:sp>
      <p:pic>
        <p:nvPicPr>
          <p:cNvPr id="6" name="Picture 2"/>
          <p:cNvPicPr>
            <a:picLocks noChangeAspect="1" noChangeArrowheads="1"/>
          </p:cNvPicPr>
          <p:nvPr/>
        </p:nvPicPr>
        <p:blipFill>
          <a:blip r:embed="rId2" cstate="print"/>
          <a:srcRect/>
          <a:stretch>
            <a:fillRect/>
          </a:stretch>
        </p:blipFill>
        <p:spPr bwMode="auto">
          <a:xfrm>
            <a:off x="5076056" y="2708920"/>
            <a:ext cx="31527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err="1" smtClean="0"/>
              <a:t>ImageView</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29600" cy="1143000"/>
          </a:xfrm>
        </p:spPr>
        <p:txBody>
          <a:bodyPr>
            <a:normAutofit/>
          </a:bodyPr>
          <a:lstStyle/>
          <a:p>
            <a:r>
              <a:rPr lang="en-US" altLang="zh-CN" sz="3600" dirty="0" smtClean="0"/>
              <a:t>Image</a:t>
            </a:r>
            <a:r>
              <a:rPr lang="zh-CN" altLang="en-US" sz="3600" dirty="0" smtClean="0"/>
              <a:t>的</a:t>
            </a:r>
            <a:r>
              <a:rPr lang="en-US" altLang="zh-CN" sz="3600" dirty="0" err="1" smtClean="0"/>
              <a:t>scaleType</a:t>
            </a:r>
            <a:endParaRPr lang="zh-CN" altLang="en-US" sz="3600" dirty="0"/>
          </a:p>
        </p:txBody>
      </p:sp>
      <p:sp>
        <p:nvSpPr>
          <p:cNvPr id="3" name="内容占位符 2"/>
          <p:cNvSpPr>
            <a:spLocks noGrp="1"/>
          </p:cNvSpPr>
          <p:nvPr>
            <p:ph idx="1"/>
          </p:nvPr>
        </p:nvSpPr>
        <p:spPr>
          <a:xfrm>
            <a:off x="467544" y="1772816"/>
            <a:ext cx="8229600" cy="4608512"/>
          </a:xfrm>
        </p:spPr>
        <p:txBody>
          <a:bodyPr>
            <a:normAutofit fontScale="85000" lnSpcReduction="20000"/>
          </a:bodyPr>
          <a:lstStyle/>
          <a:p>
            <a:r>
              <a:rPr lang="en-US" altLang="zh-CN" dirty="0" smtClean="0"/>
              <a:t>1 </a:t>
            </a:r>
            <a:r>
              <a:rPr lang="en-US" altLang="zh-CN" dirty="0" err="1" smtClean="0"/>
              <a:t>fitCenter</a:t>
            </a:r>
            <a:r>
              <a:rPr lang="zh-CN" altLang="en-US" dirty="0" smtClean="0"/>
              <a:t>：</a:t>
            </a:r>
            <a:r>
              <a:rPr lang="zh-CN" altLang="en-US" sz="2100" dirty="0" smtClean="0"/>
              <a:t>这个是默认值</a:t>
            </a:r>
            <a:r>
              <a:rPr lang="en-US" altLang="zh-CN" sz="2100" dirty="0" smtClean="0"/>
              <a:t>. </a:t>
            </a:r>
            <a:r>
              <a:rPr lang="zh-CN" altLang="en-US" sz="2100" dirty="0" smtClean="0"/>
              <a:t>把图片按比例扩大</a:t>
            </a:r>
            <a:r>
              <a:rPr lang="en-US" altLang="zh-CN" sz="2100" dirty="0" smtClean="0"/>
              <a:t>/</a:t>
            </a:r>
            <a:r>
              <a:rPr lang="zh-CN" altLang="en-US" sz="2100" dirty="0" smtClean="0"/>
              <a:t>缩小到</a:t>
            </a:r>
            <a:r>
              <a:rPr lang="en-US" altLang="zh-CN" sz="2100" dirty="0" smtClean="0"/>
              <a:t>View</a:t>
            </a:r>
            <a:r>
              <a:rPr lang="zh-CN" altLang="en-US" sz="2100" dirty="0" smtClean="0"/>
              <a:t>的宽度，然后居中显示。图片会按照宽度为基础缩放到</a:t>
            </a:r>
            <a:r>
              <a:rPr lang="en-US" altLang="zh-CN" sz="2100" dirty="0" smtClean="0"/>
              <a:t>View</a:t>
            </a:r>
            <a:r>
              <a:rPr lang="zh-CN" altLang="en-US" sz="2100" dirty="0" smtClean="0"/>
              <a:t>的大小，图片如果比</a:t>
            </a:r>
            <a:r>
              <a:rPr lang="en-US" altLang="zh-CN" sz="2100" dirty="0" smtClean="0"/>
              <a:t>View</a:t>
            </a:r>
            <a:r>
              <a:rPr lang="zh-CN" altLang="en-US" sz="2100" dirty="0" smtClean="0"/>
              <a:t>大，那么会显示一部分，不会失真</a:t>
            </a:r>
            <a:r>
              <a:rPr lang="en-US" altLang="zh-CN" sz="2100" dirty="0" smtClean="0"/>
              <a:t>.</a:t>
            </a:r>
          </a:p>
          <a:p>
            <a:r>
              <a:rPr lang="en-US" altLang="zh-CN" dirty="0" smtClean="0"/>
              <a:t> 2 </a:t>
            </a:r>
            <a:r>
              <a:rPr lang="en-US" altLang="zh-CN" dirty="0" err="1" smtClean="0"/>
              <a:t>fitEnd</a:t>
            </a:r>
            <a:r>
              <a:rPr lang="en-US" altLang="zh-CN" dirty="0" smtClean="0"/>
              <a:t>:</a:t>
            </a:r>
            <a:r>
              <a:rPr lang="zh-CN" altLang="en-US" sz="2100" dirty="0" smtClean="0"/>
              <a:t>和上面相似，只是顶着</a:t>
            </a:r>
            <a:r>
              <a:rPr lang="en-US" altLang="zh-CN" sz="2100" dirty="0" smtClean="0"/>
              <a:t>View</a:t>
            </a:r>
            <a:r>
              <a:rPr lang="zh-CN" altLang="en-US" sz="2100" dirty="0" smtClean="0"/>
              <a:t>的下面显示</a:t>
            </a:r>
            <a:r>
              <a:rPr lang="en-US" altLang="zh-CN" sz="2100" dirty="0" smtClean="0"/>
              <a:t>.</a:t>
            </a:r>
          </a:p>
          <a:p>
            <a:r>
              <a:rPr lang="en-US" altLang="zh-CN" dirty="0" smtClean="0"/>
              <a:t> 3 </a:t>
            </a:r>
            <a:r>
              <a:rPr lang="en-US" altLang="zh-CN" dirty="0" err="1" smtClean="0"/>
              <a:t>fitStart</a:t>
            </a:r>
            <a:r>
              <a:rPr lang="en-US" altLang="zh-CN" dirty="0" smtClean="0"/>
              <a:t>:</a:t>
            </a:r>
            <a:r>
              <a:rPr lang="zh-CN" altLang="en-US" sz="2100" dirty="0" smtClean="0"/>
              <a:t>和上面相似，只是顶着</a:t>
            </a:r>
            <a:r>
              <a:rPr lang="en-US" altLang="zh-CN" sz="2100" dirty="0" smtClean="0"/>
              <a:t>View</a:t>
            </a:r>
            <a:r>
              <a:rPr lang="zh-CN" altLang="en-US" sz="2100" dirty="0" smtClean="0"/>
              <a:t>的上面显示</a:t>
            </a:r>
            <a:r>
              <a:rPr lang="en-US" altLang="zh-CN" sz="2100" dirty="0" smtClean="0"/>
              <a:t>.</a:t>
            </a:r>
          </a:p>
          <a:p>
            <a:r>
              <a:rPr lang="en-US" altLang="zh-CN" dirty="0" smtClean="0"/>
              <a:t> 4 </a:t>
            </a:r>
            <a:r>
              <a:rPr lang="en-US" altLang="zh-CN" dirty="0" err="1" smtClean="0"/>
              <a:t>fitXY</a:t>
            </a:r>
            <a:r>
              <a:rPr lang="en-US" altLang="zh-CN" dirty="0" smtClean="0"/>
              <a:t>: </a:t>
            </a:r>
            <a:r>
              <a:rPr lang="zh-CN" altLang="en-US" sz="2100" dirty="0" smtClean="0"/>
              <a:t>也会根据图片是否比</a:t>
            </a:r>
            <a:r>
              <a:rPr lang="en-US" altLang="zh-CN" sz="2100" dirty="0" smtClean="0"/>
              <a:t>View</a:t>
            </a:r>
            <a:r>
              <a:rPr lang="zh-CN" altLang="en-US" sz="2100" dirty="0" smtClean="0"/>
              <a:t>大还是小来进行缩放，但是不会按比例缩放</a:t>
            </a:r>
            <a:r>
              <a:rPr lang="en-US" altLang="zh-CN" sz="2100" dirty="0" smtClean="0"/>
              <a:t>. </a:t>
            </a:r>
            <a:r>
              <a:rPr lang="zh-CN" altLang="en-US" sz="2100" dirty="0" smtClean="0"/>
              <a:t>如果图片比</a:t>
            </a:r>
            <a:r>
              <a:rPr lang="en-US" altLang="zh-CN" sz="2100" dirty="0" smtClean="0"/>
              <a:t>view</a:t>
            </a:r>
            <a:r>
              <a:rPr lang="zh-CN" altLang="en-US" sz="2100" dirty="0" smtClean="0"/>
              <a:t>大，会完全显示图片，但是会失真</a:t>
            </a:r>
            <a:r>
              <a:rPr lang="en-US" altLang="zh-CN" sz="2100" dirty="0" smtClean="0"/>
              <a:t>.</a:t>
            </a:r>
          </a:p>
          <a:p>
            <a:r>
              <a:rPr lang="en-US" altLang="zh-CN" dirty="0" smtClean="0"/>
              <a:t> 5 center: </a:t>
            </a:r>
            <a:r>
              <a:rPr lang="zh-CN" altLang="en-US" sz="2100" dirty="0" smtClean="0"/>
              <a:t>按图片的原始大小显示</a:t>
            </a:r>
            <a:r>
              <a:rPr lang="en-US" altLang="zh-CN" sz="2100" dirty="0" smtClean="0"/>
              <a:t>.</a:t>
            </a:r>
            <a:r>
              <a:rPr lang="zh-CN" altLang="en-US" sz="2100" dirty="0" smtClean="0"/>
              <a:t>如果图片大于</a:t>
            </a:r>
            <a:r>
              <a:rPr lang="en-US" altLang="zh-CN" sz="2100" dirty="0" smtClean="0"/>
              <a:t>View,</a:t>
            </a:r>
            <a:r>
              <a:rPr lang="zh-CN" altLang="en-US" sz="2100" dirty="0" smtClean="0"/>
              <a:t>那么会截取图片的中间部分等同于</a:t>
            </a:r>
            <a:r>
              <a:rPr lang="en-US" altLang="zh-CN" sz="2100" dirty="0" smtClean="0"/>
              <a:t>View</a:t>
            </a:r>
            <a:r>
              <a:rPr lang="zh-CN" altLang="en-US" sz="2100" dirty="0" smtClean="0"/>
              <a:t>的大小显示</a:t>
            </a:r>
            <a:r>
              <a:rPr lang="en-US" altLang="zh-CN" sz="2100" dirty="0" smtClean="0"/>
              <a:t>.</a:t>
            </a:r>
          </a:p>
          <a:p>
            <a:r>
              <a:rPr lang="zh-CN" altLang="en-US" dirty="0" smtClean="0"/>
              <a:t> </a:t>
            </a:r>
            <a:r>
              <a:rPr lang="en-US" altLang="zh-CN" dirty="0" smtClean="0"/>
              <a:t>6 </a:t>
            </a:r>
            <a:r>
              <a:rPr lang="en-US" altLang="zh-CN" dirty="0" err="1" smtClean="0"/>
              <a:t>centerCrop</a:t>
            </a:r>
            <a:r>
              <a:rPr lang="en-US" altLang="zh-CN" dirty="0" smtClean="0"/>
              <a:t>:</a:t>
            </a:r>
            <a:r>
              <a:rPr lang="zh-CN" altLang="en-US" sz="2100" dirty="0" smtClean="0"/>
              <a:t>按比例扩大图片的</a:t>
            </a:r>
            <a:r>
              <a:rPr lang="en-US" altLang="zh-CN" sz="2100" dirty="0" smtClean="0"/>
              <a:t>size</a:t>
            </a:r>
            <a:r>
              <a:rPr lang="zh-CN" altLang="en-US" sz="2100" dirty="0" smtClean="0"/>
              <a:t>居中显示，使得图片长 </a:t>
            </a:r>
            <a:r>
              <a:rPr lang="en-US" altLang="zh-CN" sz="2100" dirty="0" smtClean="0"/>
              <a:t>(</a:t>
            </a:r>
            <a:r>
              <a:rPr lang="zh-CN" altLang="en-US" sz="2100" dirty="0" smtClean="0"/>
              <a:t>宽</a:t>
            </a:r>
            <a:r>
              <a:rPr lang="en-US" altLang="zh-CN" sz="2100" dirty="0" smtClean="0"/>
              <a:t>)</a:t>
            </a:r>
            <a:r>
              <a:rPr lang="zh-CN" altLang="en-US" sz="2100" dirty="0" smtClean="0"/>
              <a:t>等于或大于</a:t>
            </a:r>
            <a:r>
              <a:rPr lang="en-US" altLang="zh-CN" sz="2100" dirty="0" smtClean="0"/>
              <a:t>View</a:t>
            </a:r>
            <a:r>
              <a:rPr lang="zh-CN" altLang="en-US" sz="2100" dirty="0" smtClean="0"/>
              <a:t>的长</a:t>
            </a:r>
            <a:r>
              <a:rPr lang="en-US" altLang="zh-CN" sz="2100" dirty="0" smtClean="0"/>
              <a:t>(</a:t>
            </a:r>
            <a:r>
              <a:rPr lang="zh-CN" altLang="en-US" sz="2100" dirty="0" smtClean="0"/>
              <a:t>宽</a:t>
            </a:r>
            <a:r>
              <a:rPr lang="en-US" altLang="zh-CN" sz="2100" dirty="0" smtClean="0"/>
              <a:t>).</a:t>
            </a:r>
            <a:r>
              <a:rPr lang="zh-CN" altLang="en-US" sz="2100" dirty="0" smtClean="0"/>
              <a:t>我的理解是</a:t>
            </a:r>
            <a:r>
              <a:rPr lang="en-US" altLang="zh-CN" sz="2100" dirty="0" smtClean="0"/>
              <a:t>: </a:t>
            </a:r>
            <a:r>
              <a:rPr lang="zh-CN" altLang="en-US" sz="2100" dirty="0" smtClean="0"/>
              <a:t>图片显示时长和宽一定不能别</a:t>
            </a:r>
            <a:r>
              <a:rPr lang="en-US" altLang="zh-CN" sz="2100" dirty="0" smtClean="0"/>
              <a:t>View</a:t>
            </a:r>
            <a:r>
              <a:rPr lang="zh-CN" altLang="en-US" sz="2100" dirty="0" smtClean="0"/>
              <a:t>小</a:t>
            </a:r>
            <a:r>
              <a:rPr lang="en-US" altLang="zh-CN" sz="2100" dirty="0" smtClean="0"/>
              <a:t>,</a:t>
            </a:r>
            <a:r>
              <a:rPr lang="zh-CN" altLang="en-US" sz="2100" dirty="0" smtClean="0"/>
              <a:t>所以哪个边比</a:t>
            </a:r>
            <a:r>
              <a:rPr lang="en-US" altLang="zh-CN" sz="2100" dirty="0" smtClean="0"/>
              <a:t>View</a:t>
            </a:r>
            <a:r>
              <a:rPr lang="zh-CN" altLang="en-US" sz="2100" dirty="0" smtClean="0"/>
              <a:t>的边小的更多，按哪个边来放大</a:t>
            </a:r>
            <a:r>
              <a:rPr lang="en-US" altLang="zh-CN" sz="2100" dirty="0" smtClean="0"/>
              <a:t>. </a:t>
            </a:r>
          </a:p>
          <a:p>
            <a:r>
              <a:rPr lang="en-US" altLang="zh-CN" dirty="0" smtClean="0"/>
              <a:t> 7 </a:t>
            </a:r>
            <a:r>
              <a:rPr lang="en-US" altLang="zh-CN" dirty="0" err="1" smtClean="0"/>
              <a:t>centerInside</a:t>
            </a:r>
            <a:r>
              <a:rPr lang="en-US" altLang="zh-CN" dirty="0" smtClean="0"/>
              <a:t>:</a:t>
            </a:r>
            <a:r>
              <a:rPr lang="zh-CN" altLang="en-US" sz="2100" dirty="0" smtClean="0"/>
              <a:t>类似上面的</a:t>
            </a:r>
            <a:r>
              <a:rPr lang="en-US" altLang="zh-CN" sz="2100" dirty="0" err="1" smtClean="0"/>
              <a:t>centerCrop</a:t>
            </a:r>
            <a:r>
              <a:rPr lang="zh-CN" altLang="en-US" sz="2100" dirty="0" smtClean="0"/>
              <a:t>，但是相反，哪个边比</a:t>
            </a:r>
            <a:r>
              <a:rPr lang="en-US" altLang="zh-CN" sz="2100" dirty="0" smtClean="0"/>
              <a:t>View</a:t>
            </a:r>
            <a:r>
              <a:rPr lang="zh-CN" altLang="en-US" sz="2100" dirty="0" smtClean="0"/>
              <a:t>的边大的更多，按哪个边缩小</a:t>
            </a:r>
            <a:r>
              <a:rPr lang="en-US" altLang="zh-CN" sz="2100" dirty="0" smtClean="0"/>
              <a:t>.</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29600" cy="1143000"/>
          </a:xfrm>
        </p:spPr>
        <p:txBody>
          <a:bodyPr>
            <a:normAutofit/>
          </a:bodyPr>
          <a:lstStyle/>
          <a:p>
            <a:r>
              <a:rPr lang="en-US" altLang="zh-CN" sz="3600" dirty="0" smtClean="0"/>
              <a:t>Image</a:t>
            </a:r>
            <a:r>
              <a:rPr lang="zh-CN" altLang="en-US" sz="3600" dirty="0" smtClean="0"/>
              <a:t>的</a:t>
            </a:r>
            <a:r>
              <a:rPr lang="en-US" altLang="zh-CN" sz="3600" dirty="0" err="1" smtClean="0"/>
              <a:t>scaleType</a:t>
            </a:r>
            <a:endParaRPr lang="zh-CN" altLang="en-US" sz="3600" dirty="0"/>
          </a:p>
        </p:txBody>
      </p:sp>
      <p:sp>
        <p:nvSpPr>
          <p:cNvPr id="3" name="内容占位符 2"/>
          <p:cNvSpPr>
            <a:spLocks noGrp="1"/>
          </p:cNvSpPr>
          <p:nvPr>
            <p:ph idx="1"/>
          </p:nvPr>
        </p:nvSpPr>
        <p:spPr>
          <a:xfrm>
            <a:off x="467544" y="1988840"/>
            <a:ext cx="8229600" cy="4608512"/>
          </a:xfrm>
        </p:spPr>
        <p:txBody>
          <a:bodyPr>
            <a:normAutofit/>
          </a:bodyPr>
          <a:lstStyle/>
          <a:p>
            <a:r>
              <a:rPr lang="zh-CN" altLang="en-US" sz="2000" dirty="0" smtClean="0"/>
              <a:t>失真的</a:t>
            </a:r>
            <a:r>
              <a:rPr lang="en-US" altLang="zh-CN" sz="2000" dirty="0" smtClean="0"/>
              <a:t>(</a:t>
            </a:r>
            <a:r>
              <a:rPr lang="zh-CN" altLang="en-US" sz="2000" dirty="0" smtClean="0"/>
              <a:t>特指会形变</a:t>
            </a:r>
            <a:r>
              <a:rPr lang="en-US" altLang="zh-CN" sz="2000" dirty="0" smtClean="0"/>
              <a:t>)</a:t>
            </a:r>
            <a:r>
              <a:rPr lang="zh-CN" altLang="en-US" sz="2000" dirty="0" smtClean="0"/>
              <a:t>：</a:t>
            </a:r>
            <a:r>
              <a:rPr lang="en-US" altLang="zh-CN" sz="2000" dirty="0" err="1" smtClean="0"/>
              <a:t>fitXY</a:t>
            </a:r>
            <a:endParaRPr lang="en-US" altLang="zh-CN" sz="2000" dirty="0" smtClean="0"/>
          </a:p>
          <a:p>
            <a:r>
              <a:rPr lang="zh-CN" altLang="en-US" sz="2000" dirty="0" smtClean="0"/>
              <a:t>可填满</a:t>
            </a:r>
            <a:r>
              <a:rPr lang="en-US" altLang="zh-CN" sz="2000" dirty="0" smtClean="0"/>
              <a:t>View</a:t>
            </a:r>
            <a:r>
              <a:rPr lang="zh-CN" altLang="en-US" sz="2000" dirty="0" smtClean="0"/>
              <a:t>的</a:t>
            </a:r>
            <a:r>
              <a:rPr lang="en-US" altLang="zh-CN" sz="2000" dirty="0" smtClean="0"/>
              <a:t>: </a:t>
            </a:r>
            <a:r>
              <a:rPr lang="en-US" altLang="zh-CN" sz="2000" dirty="0" err="1" smtClean="0"/>
              <a:t>fitXY</a:t>
            </a:r>
            <a:r>
              <a:rPr lang="en-US" altLang="zh-CN" sz="2000" dirty="0" smtClean="0"/>
              <a:t>, </a:t>
            </a:r>
            <a:r>
              <a:rPr lang="en-US" altLang="zh-CN" sz="2000" dirty="0" err="1" smtClean="0"/>
              <a:t>centerCrop</a:t>
            </a:r>
            <a:r>
              <a:rPr lang="en-US" altLang="zh-CN" sz="2000" dirty="0" smtClean="0"/>
              <a:t>, </a:t>
            </a:r>
            <a:r>
              <a:rPr lang="en-US" altLang="zh-CN" sz="2000" dirty="0" err="1" smtClean="0"/>
              <a:t>centerInside</a:t>
            </a:r>
            <a:endParaRPr lang="en-US" altLang="zh-CN" sz="2000" dirty="0" smtClean="0"/>
          </a:p>
          <a:p>
            <a:r>
              <a:rPr lang="en-US" altLang="zh-CN" sz="2000" dirty="0" smtClean="0"/>
              <a:t> </a:t>
            </a:r>
            <a:r>
              <a:rPr lang="zh-CN" altLang="en-US" sz="2000" dirty="0" smtClean="0"/>
              <a:t>不做缩放的</a:t>
            </a:r>
            <a:r>
              <a:rPr lang="en-US" altLang="zh-CN" sz="2000" dirty="0" smtClean="0"/>
              <a:t>:center</a:t>
            </a:r>
          </a:p>
          <a:p>
            <a:r>
              <a:rPr lang="en-US" altLang="zh-CN" sz="2000" dirty="0" smtClean="0"/>
              <a:t> </a:t>
            </a:r>
            <a:r>
              <a:rPr lang="zh-CN" altLang="en-US" sz="2000" dirty="0" smtClean="0"/>
              <a:t>可居中的</a:t>
            </a:r>
            <a:r>
              <a:rPr lang="en-US" altLang="zh-CN" sz="2000" dirty="0" smtClean="0"/>
              <a:t>:</a:t>
            </a:r>
            <a:r>
              <a:rPr lang="en-US" altLang="zh-CN" sz="2000" dirty="0" err="1" smtClean="0"/>
              <a:t>fitCenter</a:t>
            </a:r>
            <a:r>
              <a:rPr lang="en-US" altLang="zh-CN" sz="2000" dirty="0" smtClean="0"/>
              <a:t>, center.</a:t>
            </a:r>
          </a:p>
          <a:p>
            <a:r>
              <a:rPr lang="en-US" altLang="zh-CN" sz="2000" dirty="0" err="1" smtClean="0"/>
              <a:t>android:background</a:t>
            </a:r>
            <a:r>
              <a:rPr lang="en-US" altLang="zh-CN" sz="2000" dirty="0" smtClean="0"/>
              <a:t>:</a:t>
            </a:r>
            <a:r>
              <a:rPr lang="zh-CN" altLang="en-US" sz="2000" dirty="0" smtClean="0"/>
              <a:t>会作为</a:t>
            </a:r>
            <a:r>
              <a:rPr lang="en-US" altLang="zh-CN" sz="2000" dirty="0" smtClean="0"/>
              <a:t>layout</a:t>
            </a:r>
            <a:r>
              <a:rPr lang="zh-CN" altLang="en-US" sz="2000" dirty="0" smtClean="0"/>
              <a:t>或者</a:t>
            </a:r>
            <a:r>
              <a:rPr lang="en-US" altLang="zh-CN" sz="2000" dirty="0" err="1" smtClean="0"/>
              <a:t>ImageView</a:t>
            </a:r>
            <a:r>
              <a:rPr lang="zh-CN" altLang="en-US" sz="2000" dirty="0" smtClean="0"/>
              <a:t>的内容大小参与</a:t>
            </a:r>
            <a:r>
              <a:rPr lang="en-US" altLang="zh-CN" sz="2000" dirty="0" err="1" smtClean="0"/>
              <a:t>wrap_content</a:t>
            </a:r>
            <a:r>
              <a:rPr lang="zh-CN" altLang="en-US" sz="2000" dirty="0" smtClean="0"/>
              <a:t>的计算，也就是说</a:t>
            </a:r>
            <a:r>
              <a:rPr lang="en-US" altLang="zh-CN" sz="2000" dirty="0" err="1" smtClean="0"/>
              <a:t>android:background</a:t>
            </a:r>
            <a:r>
              <a:rPr lang="zh-CN" altLang="en-US" sz="2000" dirty="0" smtClean="0"/>
              <a:t>会撑大该控件或者该布局</a:t>
            </a: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29600" cy="1143000"/>
          </a:xfrm>
        </p:spPr>
        <p:txBody>
          <a:bodyPr>
            <a:normAutofit/>
          </a:bodyPr>
          <a:lstStyle/>
          <a:p>
            <a:r>
              <a:rPr lang="en-US" altLang="zh-CN" sz="3600" dirty="0" smtClean="0"/>
              <a:t>Image</a:t>
            </a:r>
            <a:r>
              <a:rPr lang="zh-CN" altLang="en-US" sz="3600" dirty="0" smtClean="0"/>
              <a:t>的</a:t>
            </a:r>
            <a:r>
              <a:rPr lang="en-US" altLang="zh-CN" sz="3600" dirty="0" err="1" smtClean="0"/>
              <a:t>scaleType</a:t>
            </a:r>
            <a:endParaRPr lang="zh-CN" altLang="en-US" sz="3600" dirty="0"/>
          </a:p>
        </p:txBody>
      </p:sp>
      <p:sp>
        <p:nvSpPr>
          <p:cNvPr id="3" name="内容占位符 2"/>
          <p:cNvSpPr>
            <a:spLocks noGrp="1"/>
          </p:cNvSpPr>
          <p:nvPr>
            <p:ph idx="1"/>
          </p:nvPr>
        </p:nvSpPr>
        <p:spPr>
          <a:xfrm>
            <a:off x="467544" y="1556792"/>
            <a:ext cx="8229600" cy="3024336"/>
          </a:xfrm>
        </p:spPr>
        <p:txBody>
          <a:bodyPr>
            <a:normAutofit/>
          </a:bodyPr>
          <a:lstStyle/>
          <a:p>
            <a:pPr>
              <a:buNone/>
            </a:pPr>
            <a:r>
              <a:rPr lang="en-US" altLang="zh-CN" sz="1800" dirty="0" smtClean="0"/>
              <a:t>&lt;</a:t>
            </a:r>
            <a:r>
              <a:rPr lang="en-US" altLang="zh-CN" sz="1800" dirty="0" err="1" smtClean="0"/>
              <a:t>FrameLayout</a:t>
            </a:r>
            <a:r>
              <a:rPr lang="en-US" altLang="zh-CN" sz="1800" dirty="0" smtClean="0"/>
              <a:t> </a:t>
            </a:r>
            <a:r>
              <a:rPr lang="en-US" altLang="zh-CN" sz="1800" dirty="0" err="1" smtClean="0"/>
              <a:t>android:id</a:t>
            </a:r>
            <a:r>
              <a:rPr lang="en-US" altLang="zh-CN" sz="1800" dirty="0" smtClean="0"/>
              <a:t>="@+id/picture1_layout"</a:t>
            </a:r>
          </a:p>
          <a:p>
            <a:pPr>
              <a:buNone/>
            </a:pPr>
            <a:r>
              <a:rPr lang="en-US" altLang="zh-CN" sz="1800" dirty="0" smtClean="0"/>
              <a:t>         </a:t>
            </a:r>
            <a:r>
              <a:rPr lang="en-US" altLang="zh-CN" sz="1800" dirty="0" err="1" smtClean="0"/>
              <a:t>android:layout_width</a:t>
            </a:r>
            <a:r>
              <a:rPr lang="en-US" altLang="zh-CN" sz="1800" dirty="0" smtClean="0"/>
              <a:t>="50dp"</a:t>
            </a:r>
          </a:p>
          <a:p>
            <a:pPr>
              <a:buNone/>
            </a:pPr>
            <a:r>
              <a:rPr lang="en-US" altLang="zh-CN" sz="1800" dirty="0" smtClean="0"/>
              <a:t>          </a:t>
            </a:r>
            <a:r>
              <a:rPr lang="en-US" altLang="zh-CN" sz="1800" dirty="0" err="1" smtClean="0"/>
              <a:t>android:layout_height</a:t>
            </a:r>
            <a:r>
              <a:rPr lang="en-US" altLang="zh-CN" sz="1800" dirty="0" smtClean="0"/>
              <a:t>="</a:t>
            </a:r>
            <a:r>
              <a:rPr lang="en-US" altLang="zh-CN" sz="1800" dirty="0" err="1" smtClean="0"/>
              <a:t>wrap_content</a:t>
            </a:r>
            <a:r>
              <a:rPr lang="en-US" altLang="zh-CN" sz="1800" dirty="0" smtClean="0"/>
              <a:t>"&gt;</a:t>
            </a:r>
          </a:p>
          <a:p>
            <a:pPr>
              <a:buNone/>
            </a:pPr>
            <a:r>
              <a:rPr lang="en-US" altLang="zh-CN" sz="1800" dirty="0" smtClean="0"/>
              <a:t>                &lt;</a:t>
            </a:r>
            <a:r>
              <a:rPr lang="en-US" altLang="zh-CN" sz="1800" dirty="0" err="1" smtClean="0"/>
              <a:t>ImageView</a:t>
            </a:r>
            <a:r>
              <a:rPr lang="en-US" altLang="zh-CN" sz="1800" dirty="0" smtClean="0"/>
              <a:t> </a:t>
            </a:r>
            <a:r>
              <a:rPr lang="en-US" altLang="zh-CN" sz="1800" dirty="0" err="1" smtClean="0"/>
              <a:t>android:id</a:t>
            </a:r>
            <a:r>
              <a:rPr lang="en-US" altLang="zh-CN" sz="1800" dirty="0" smtClean="0"/>
              <a:t>="@+id/</a:t>
            </a:r>
            <a:r>
              <a:rPr lang="en-US" altLang="zh-CN" sz="1800" dirty="0" err="1" smtClean="0"/>
              <a:t>img_subinfo</a:t>
            </a:r>
            <a:r>
              <a:rPr lang="en-US" altLang="zh-CN" sz="1800" dirty="0" smtClean="0"/>
              <a:t>"</a:t>
            </a:r>
          </a:p>
          <a:p>
            <a:pPr>
              <a:buNone/>
            </a:pPr>
            <a:r>
              <a:rPr lang="en-US" altLang="zh-CN" sz="1800" dirty="0" smtClean="0"/>
              <a:t>                    </a:t>
            </a:r>
            <a:r>
              <a:rPr lang="en-US" altLang="zh-CN" sz="1800" dirty="0" err="1" smtClean="0"/>
              <a:t>android:layout_width</a:t>
            </a:r>
            <a:r>
              <a:rPr lang="en-US" altLang="zh-CN" sz="1800" dirty="0" smtClean="0"/>
              <a:t>="</a:t>
            </a:r>
            <a:r>
              <a:rPr lang="en-US" altLang="zh-CN" sz="1800" dirty="0" err="1" smtClean="0"/>
              <a:t>wrap_content</a:t>
            </a:r>
            <a:r>
              <a:rPr lang="en-US" altLang="zh-CN" sz="1800" dirty="0" smtClean="0"/>
              <a:t>"</a:t>
            </a:r>
          </a:p>
          <a:p>
            <a:pPr>
              <a:buNone/>
            </a:pPr>
            <a:r>
              <a:rPr lang="en-US" altLang="zh-CN" sz="1800" dirty="0" smtClean="0"/>
              <a:t>                    </a:t>
            </a:r>
            <a:r>
              <a:rPr lang="en-US" altLang="zh-CN" sz="1800" dirty="0" err="1" smtClean="0"/>
              <a:t>android:layout_height</a:t>
            </a:r>
            <a:r>
              <a:rPr lang="en-US" altLang="zh-CN" sz="1800" dirty="0" smtClean="0"/>
              <a:t>="</a:t>
            </a:r>
            <a:r>
              <a:rPr lang="en-US" altLang="zh-CN" sz="1800" dirty="0" err="1" smtClean="0"/>
              <a:t>wrap_content</a:t>
            </a:r>
            <a:r>
              <a:rPr lang="en-US" altLang="zh-CN" sz="1800" dirty="0" smtClean="0"/>
              <a:t>"</a:t>
            </a:r>
          </a:p>
          <a:p>
            <a:pPr>
              <a:buNone/>
            </a:pPr>
            <a:r>
              <a:rPr lang="en-US" altLang="zh-CN" sz="1800" dirty="0" smtClean="0"/>
              <a:t>                    </a:t>
            </a:r>
            <a:r>
              <a:rPr lang="en-US" altLang="zh-CN" sz="1800" dirty="0" err="1" smtClean="0"/>
              <a:t>android:background</a:t>
            </a:r>
            <a:r>
              <a:rPr lang="en-US" altLang="zh-CN" sz="1800" dirty="0" smtClean="0"/>
              <a:t>="#ff0000" </a:t>
            </a:r>
          </a:p>
          <a:p>
            <a:pPr>
              <a:buNone/>
            </a:pPr>
            <a:r>
              <a:rPr lang="en-US" altLang="zh-CN" sz="1800" dirty="0" smtClean="0"/>
              <a:t>                    </a:t>
            </a:r>
            <a:r>
              <a:rPr lang="en-US" altLang="zh-CN" sz="1800" dirty="0" err="1" smtClean="0"/>
              <a:t>android:src</a:t>
            </a:r>
            <a:r>
              <a:rPr lang="en-US" altLang="zh-CN" sz="1800" dirty="0" smtClean="0"/>
              <a:t>="@</a:t>
            </a:r>
            <a:r>
              <a:rPr lang="en-US" altLang="zh-CN" sz="1800" dirty="0" err="1" smtClean="0"/>
              <a:t>drawable</a:t>
            </a:r>
            <a:r>
              <a:rPr lang="en-US" altLang="zh-CN" sz="1800" dirty="0" smtClean="0"/>
              <a:t>/test1"/&gt;</a:t>
            </a:r>
          </a:p>
          <a:p>
            <a:pPr>
              <a:buNone/>
            </a:pPr>
            <a:r>
              <a:rPr lang="en-US" altLang="zh-CN" sz="1800" dirty="0" smtClean="0"/>
              <a:t>&lt;/</a:t>
            </a:r>
            <a:r>
              <a:rPr lang="en-US" altLang="zh-CN" sz="1800" dirty="0" err="1" smtClean="0"/>
              <a:t>FrameLayout</a:t>
            </a:r>
            <a:r>
              <a:rPr lang="en-US" altLang="zh-CN" sz="1800" dirty="0" smtClean="0"/>
              <a:t>&gt;</a:t>
            </a:r>
            <a:endParaRPr lang="zh-CN" altLang="en-US" sz="1800" dirty="0"/>
          </a:p>
        </p:txBody>
      </p:sp>
      <p:sp>
        <p:nvSpPr>
          <p:cNvPr id="4" name="矩形 3"/>
          <p:cNvSpPr/>
          <p:nvPr/>
        </p:nvSpPr>
        <p:spPr>
          <a:xfrm>
            <a:off x="611560" y="4869160"/>
            <a:ext cx="8280920" cy="1169551"/>
          </a:xfrm>
          <a:prstGeom prst="rect">
            <a:avLst/>
          </a:prstGeom>
        </p:spPr>
        <p:txBody>
          <a:bodyPr wrap="square">
            <a:spAutoFit/>
          </a:bodyPr>
          <a:lstStyle/>
          <a:p>
            <a:r>
              <a:rPr lang="zh-CN" altLang="en-US" sz="1400" dirty="0" smtClean="0"/>
              <a:t>      如果</a:t>
            </a:r>
            <a:r>
              <a:rPr lang="en-US" altLang="zh-CN" sz="1400" dirty="0" smtClean="0"/>
              <a:t>test1</a:t>
            </a:r>
            <a:r>
              <a:rPr lang="zh-CN" altLang="en-US" sz="1400" dirty="0" smtClean="0"/>
              <a:t>这个图片的大小是</a:t>
            </a:r>
            <a:r>
              <a:rPr lang="en-US" altLang="zh-CN" sz="1400" dirty="0" smtClean="0"/>
              <a:t>118*38, </a:t>
            </a:r>
            <a:r>
              <a:rPr lang="zh-CN" altLang="en-US" sz="1400" dirty="0" smtClean="0"/>
              <a:t>宽度大于外层</a:t>
            </a:r>
            <a:r>
              <a:rPr lang="en-US" altLang="zh-CN" sz="1400" dirty="0" err="1" smtClean="0"/>
              <a:t>FrameLayout</a:t>
            </a:r>
            <a:r>
              <a:rPr lang="en-US" altLang="zh-CN" sz="1400" dirty="0" smtClean="0"/>
              <a:t>(50dp)</a:t>
            </a:r>
            <a:r>
              <a:rPr lang="zh-CN" altLang="en-US" sz="1400" dirty="0" smtClean="0"/>
              <a:t>或者</a:t>
            </a:r>
            <a:r>
              <a:rPr lang="en-US" altLang="zh-CN" sz="1400" dirty="0" err="1" smtClean="0"/>
              <a:t>ImageView</a:t>
            </a:r>
            <a:r>
              <a:rPr lang="zh-CN" altLang="en-US" sz="1400" dirty="0" smtClean="0"/>
              <a:t>的宽度</a:t>
            </a:r>
            <a:r>
              <a:rPr lang="en-US" altLang="zh-CN" sz="1400" dirty="0" smtClean="0"/>
              <a:t>,</a:t>
            </a:r>
            <a:r>
              <a:rPr lang="zh-CN" altLang="en-US" sz="1400" dirty="0" smtClean="0"/>
              <a:t>那么在实际计算时，会将图片等比例缩到宽度等于</a:t>
            </a:r>
            <a:r>
              <a:rPr lang="en-US" altLang="zh-CN" sz="1400" dirty="0" smtClean="0"/>
              <a:t>50dp</a:t>
            </a:r>
            <a:r>
              <a:rPr lang="zh-CN" altLang="en-US" sz="1400" dirty="0" smtClean="0"/>
              <a:t>的大小，然后使用缩之后的图片宽度来绘制图片，但是使用图片的原始高度来绘制整个</a:t>
            </a:r>
            <a:r>
              <a:rPr lang="en-US" altLang="zh-CN" sz="1400" dirty="0" err="1" smtClean="0"/>
              <a:t>FrameLayout</a:t>
            </a:r>
            <a:r>
              <a:rPr lang="en-US" altLang="zh-CN" sz="1400" dirty="0" smtClean="0"/>
              <a:t>.</a:t>
            </a:r>
          </a:p>
          <a:p>
            <a:r>
              <a:rPr lang="en-US" altLang="zh-CN" sz="1400" dirty="0" smtClean="0"/>
              <a:t>  </a:t>
            </a:r>
          </a:p>
          <a:p>
            <a:r>
              <a:rPr lang="en-US" altLang="zh-CN" sz="1400" dirty="0" smtClean="0"/>
              <a:t>  </a:t>
            </a:r>
            <a:r>
              <a:rPr lang="zh-CN" altLang="en-US" sz="1400" dirty="0" smtClean="0"/>
              <a:t>也就是说</a:t>
            </a:r>
            <a:r>
              <a:rPr lang="en-US" altLang="zh-CN" sz="1400" dirty="0" smtClean="0"/>
              <a:t>,</a:t>
            </a:r>
            <a:r>
              <a:rPr lang="zh-CN" altLang="en-US" sz="1400" dirty="0" smtClean="0"/>
              <a:t>图片的显示是等比例的，但是整个</a:t>
            </a:r>
            <a:r>
              <a:rPr lang="en-US" altLang="zh-CN" sz="1400" dirty="0" smtClean="0"/>
              <a:t>Layout</a:t>
            </a:r>
            <a:r>
              <a:rPr lang="zh-CN" altLang="en-US" sz="1400" dirty="0" smtClean="0"/>
              <a:t>的高度被图片的原始高度撑大了</a:t>
            </a:r>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000" dirty="0" smtClean="0"/>
              <a:t>使用</a:t>
            </a:r>
            <a:r>
              <a:rPr lang="en-US" altLang="zh-CN" sz="3000" dirty="0" err="1" smtClean="0"/>
              <a:t>ImageView</a:t>
            </a:r>
            <a:r>
              <a:rPr lang="en-US" altLang="zh-CN" sz="3000" dirty="0" smtClean="0"/>
              <a:t>::</a:t>
            </a:r>
            <a:r>
              <a:rPr lang="en-US" altLang="zh-CN" sz="3000" dirty="0" err="1" smtClean="0"/>
              <a:t>setImageResource</a:t>
            </a:r>
            <a:r>
              <a:rPr lang="en-US" altLang="zh-CN" sz="3000" dirty="0" smtClean="0"/>
              <a:t>(0)</a:t>
            </a:r>
            <a:r>
              <a:rPr lang="zh-CN" altLang="en-US" sz="3000" dirty="0" smtClean="0"/>
              <a:t>无效的问题</a:t>
            </a:r>
            <a:endParaRPr lang="zh-CN" altLang="en-US" sz="30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800" dirty="0" err="1" smtClean="0">
                <a:latin typeface="+mj-ea"/>
                <a:ea typeface="+mj-ea"/>
              </a:rPr>
              <a:t>mResource</a:t>
            </a:r>
            <a:r>
              <a:rPr lang="en-US" altLang="zh-CN" sz="2800" dirty="0" smtClean="0">
                <a:latin typeface="+mj-ea"/>
                <a:ea typeface="+mj-ea"/>
              </a:rPr>
              <a:t> </a:t>
            </a:r>
            <a:r>
              <a:rPr lang="zh-CN" altLang="en-US" sz="2800" dirty="0" smtClean="0">
                <a:latin typeface="+mj-ea"/>
                <a:ea typeface="+mj-ea"/>
              </a:rPr>
              <a:t>和</a:t>
            </a:r>
            <a:r>
              <a:rPr lang="en-US" altLang="zh-CN" sz="2800" dirty="0" err="1" smtClean="0">
                <a:latin typeface="+mj-ea"/>
                <a:ea typeface="+mj-ea"/>
              </a:rPr>
              <a:t>mDrawable</a:t>
            </a:r>
            <a:endParaRPr lang="en-US" altLang="zh-CN" sz="2800" dirty="0" smtClean="0">
              <a:latin typeface="+mj-ea"/>
              <a:ea typeface="+mj-ea"/>
            </a:endParaRPr>
          </a:p>
          <a:p>
            <a:r>
              <a:rPr lang="en-US" altLang="zh-CN" sz="2800" dirty="0" err="1" smtClean="0">
                <a:latin typeface="+mj-ea"/>
                <a:ea typeface="+mj-ea"/>
              </a:rPr>
              <a:t>ImageView</a:t>
            </a:r>
            <a:r>
              <a:rPr lang="en-US" altLang="zh-CN" sz="2800" dirty="0" smtClean="0">
                <a:latin typeface="+mj-ea"/>
                <a:ea typeface="+mj-ea"/>
              </a:rPr>
              <a:t>()</a:t>
            </a:r>
          </a:p>
          <a:p>
            <a:pPr lvl="1"/>
            <a:r>
              <a:rPr lang="en-US" altLang="zh-CN" dirty="0" err="1" smtClean="0">
                <a:latin typeface="+mj-ea"/>
                <a:ea typeface="+mj-ea"/>
              </a:rPr>
              <a:t>mResource</a:t>
            </a:r>
            <a:r>
              <a:rPr lang="en-US" altLang="zh-CN" dirty="0" smtClean="0">
                <a:latin typeface="+mj-ea"/>
                <a:ea typeface="+mj-ea"/>
              </a:rPr>
              <a:t> = </a:t>
            </a:r>
            <a:r>
              <a:rPr lang="zh-CN" altLang="en-US" dirty="0" smtClean="0">
                <a:latin typeface="+mj-ea"/>
                <a:ea typeface="+mj-ea"/>
              </a:rPr>
              <a:t>资源对象</a:t>
            </a:r>
            <a:endParaRPr lang="en-US" altLang="zh-CN" dirty="0" smtClean="0">
              <a:latin typeface="+mj-ea"/>
              <a:ea typeface="+mj-ea"/>
            </a:endParaRPr>
          </a:p>
          <a:p>
            <a:pPr lvl="1"/>
            <a:r>
              <a:rPr lang="en-US" altLang="zh-CN" dirty="0" err="1" smtClean="0">
                <a:latin typeface="+mj-ea"/>
                <a:ea typeface="+mj-ea"/>
              </a:rPr>
              <a:t>mDrawable</a:t>
            </a:r>
            <a:r>
              <a:rPr lang="en-US" altLang="zh-CN" dirty="0" smtClean="0">
                <a:latin typeface="+mj-ea"/>
                <a:ea typeface="+mj-ea"/>
              </a:rPr>
              <a:t> = 0</a:t>
            </a:r>
          </a:p>
          <a:p>
            <a:r>
              <a:rPr lang="en-US" altLang="zh-CN" sz="2800" dirty="0" err="1" smtClean="0">
                <a:latin typeface="+mj-ea"/>
                <a:ea typeface="+mj-ea"/>
              </a:rPr>
              <a:t>setImageResource</a:t>
            </a:r>
            <a:r>
              <a:rPr lang="en-US" altLang="zh-CN" sz="2800" dirty="0" smtClean="0">
                <a:latin typeface="+mj-ea"/>
                <a:ea typeface="+mj-ea"/>
              </a:rPr>
              <a:t>(</a:t>
            </a:r>
            <a:r>
              <a:rPr lang="en-US" altLang="zh-CN" sz="2800" dirty="0" err="1" smtClean="0">
                <a:latin typeface="+mj-ea"/>
                <a:ea typeface="+mj-ea"/>
              </a:rPr>
              <a:t>int</a:t>
            </a:r>
            <a:r>
              <a:rPr lang="en-US" altLang="zh-CN" sz="2800" dirty="0" smtClean="0">
                <a:latin typeface="+mj-ea"/>
                <a:ea typeface="+mj-ea"/>
              </a:rPr>
              <a:t> </a:t>
            </a:r>
            <a:r>
              <a:rPr lang="en-US" altLang="zh-CN" sz="2800" dirty="0" err="1" smtClean="0">
                <a:latin typeface="+mj-ea"/>
                <a:ea typeface="+mj-ea"/>
              </a:rPr>
              <a:t>resId</a:t>
            </a:r>
            <a:r>
              <a:rPr lang="en-US" altLang="zh-CN" sz="2800" dirty="0" smtClean="0">
                <a:latin typeface="+mj-ea"/>
                <a:ea typeface="+mj-ea"/>
              </a:rPr>
              <a:t>)</a:t>
            </a:r>
          </a:p>
          <a:p>
            <a:pPr lvl="1"/>
            <a:r>
              <a:rPr lang="zh-CN" altLang="en-US" dirty="0" smtClean="0">
                <a:latin typeface="+mj-ea"/>
                <a:ea typeface="+mj-ea"/>
              </a:rPr>
              <a:t>判断是否</a:t>
            </a:r>
            <a:r>
              <a:rPr lang="en-US" altLang="zh-CN" dirty="0" err="1" smtClean="0">
                <a:latin typeface="+mj-ea"/>
                <a:ea typeface="+mj-ea"/>
              </a:rPr>
              <a:t>mResource</a:t>
            </a:r>
            <a:r>
              <a:rPr lang="en-US" altLang="zh-CN" dirty="0" smtClean="0">
                <a:latin typeface="+mj-ea"/>
                <a:ea typeface="+mj-ea"/>
              </a:rPr>
              <a:t> == </a:t>
            </a:r>
            <a:r>
              <a:rPr lang="en-US" altLang="zh-CN" dirty="0" err="1" smtClean="0">
                <a:latin typeface="+mj-ea"/>
                <a:ea typeface="+mj-ea"/>
              </a:rPr>
              <a:t>resId</a:t>
            </a:r>
            <a:endParaRPr lang="en-US" altLang="zh-CN" dirty="0" smtClean="0">
              <a:latin typeface="+mj-ea"/>
              <a:ea typeface="+mj-ea"/>
            </a:endParaRPr>
          </a:p>
          <a:p>
            <a:pPr lvl="1"/>
            <a:r>
              <a:rPr lang="en-US" altLang="zh-CN" dirty="0" smtClean="0">
                <a:latin typeface="+mj-ea"/>
                <a:ea typeface="+mj-ea"/>
              </a:rPr>
              <a:t>Update </a:t>
            </a:r>
            <a:r>
              <a:rPr lang="en-US" altLang="zh-CN" dirty="0" err="1" smtClean="0">
                <a:latin typeface="+mj-ea"/>
                <a:ea typeface="+mj-ea"/>
              </a:rPr>
              <a:t>mResource</a:t>
            </a:r>
            <a:r>
              <a:rPr lang="en-US" altLang="zh-CN" dirty="0" smtClean="0">
                <a:latin typeface="+mj-ea"/>
                <a:ea typeface="+mj-ea"/>
              </a:rPr>
              <a:t> </a:t>
            </a:r>
            <a:r>
              <a:rPr lang="zh-CN" altLang="en-US" dirty="0" smtClean="0">
                <a:latin typeface="+mj-ea"/>
                <a:ea typeface="+mj-ea"/>
              </a:rPr>
              <a:t>和</a:t>
            </a:r>
            <a:r>
              <a:rPr lang="en-US" altLang="zh-CN" dirty="0" err="1" smtClean="0">
                <a:latin typeface="+mj-ea"/>
                <a:ea typeface="+mj-ea"/>
              </a:rPr>
              <a:t>mDrawable</a:t>
            </a:r>
            <a:endParaRPr lang="en-US" altLang="zh-CN" dirty="0" smtClean="0">
              <a:latin typeface="+mj-ea"/>
              <a:ea typeface="+mj-ea"/>
            </a:endParaRPr>
          </a:p>
          <a:p>
            <a:r>
              <a:rPr lang="zh-CN" altLang="en-US" sz="2800" dirty="0" smtClean="0">
                <a:latin typeface="+mj-ea"/>
                <a:ea typeface="+mj-ea"/>
              </a:rPr>
              <a:t>会优先使用</a:t>
            </a:r>
            <a:r>
              <a:rPr lang="en-US" altLang="zh-CN" sz="2800" dirty="0" err="1" smtClean="0">
                <a:latin typeface="+mj-ea"/>
                <a:ea typeface="+mj-ea"/>
              </a:rPr>
              <a:t>mDrwable</a:t>
            </a:r>
            <a:r>
              <a:rPr lang="en-US" altLang="zh-CN" sz="2800" dirty="0" smtClean="0">
                <a:latin typeface="+mj-ea"/>
                <a:ea typeface="+mj-ea"/>
              </a:rPr>
              <a:t>.</a:t>
            </a:r>
            <a:endParaRPr lang="zh-CN" altLang="en-US" sz="2800" dirty="0" smtClean="0">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err="1" smtClean="0"/>
              <a:t>Async</a:t>
            </a:r>
            <a:r>
              <a:rPr lang="en-US" altLang="zh-CN" dirty="0" smtClean="0"/>
              <a:t> Task</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normAutofit/>
          </a:bodyPr>
          <a:lstStyle/>
          <a:p>
            <a:r>
              <a:rPr lang="en-US" altLang="zh-CN" sz="3600" dirty="0" err="1" smtClean="0"/>
              <a:t>Async</a:t>
            </a:r>
            <a:r>
              <a:rPr lang="en-US" altLang="zh-CN" sz="3600" dirty="0" smtClean="0"/>
              <a:t> Task</a:t>
            </a:r>
            <a:r>
              <a:rPr lang="zh-CN" altLang="en-US" sz="3600" dirty="0" smtClean="0"/>
              <a:t>不能被强制终止</a:t>
            </a:r>
            <a:endParaRPr lang="zh-CN" altLang="en-US" sz="3600" dirty="0"/>
          </a:p>
        </p:txBody>
      </p:sp>
      <p:sp>
        <p:nvSpPr>
          <p:cNvPr id="3" name="内容占位符 2"/>
          <p:cNvSpPr>
            <a:spLocks noGrp="1"/>
          </p:cNvSpPr>
          <p:nvPr>
            <p:ph idx="1"/>
          </p:nvPr>
        </p:nvSpPr>
        <p:spPr>
          <a:xfrm>
            <a:off x="395536" y="1340768"/>
            <a:ext cx="8229600" cy="2232248"/>
          </a:xfrm>
        </p:spPr>
        <p:txBody>
          <a:bodyPr>
            <a:normAutofit/>
          </a:bodyPr>
          <a:lstStyle/>
          <a:p>
            <a:r>
              <a:rPr lang="en-US" altLang="zh-CN" sz="2000" dirty="0" smtClean="0"/>
              <a:t>Java</a:t>
            </a:r>
            <a:r>
              <a:rPr lang="zh-CN" altLang="en-US" sz="2000" dirty="0" smtClean="0"/>
              <a:t>的线程退出条件</a:t>
            </a:r>
            <a:r>
              <a:rPr lang="en-US" altLang="zh-CN" sz="2000" dirty="0" smtClean="0"/>
              <a:t>:</a:t>
            </a:r>
          </a:p>
          <a:p>
            <a:pPr lvl="1"/>
            <a:r>
              <a:rPr lang="en-US" altLang="zh-CN" sz="1600" dirty="0" smtClean="0"/>
              <a:t>run()</a:t>
            </a:r>
            <a:r>
              <a:rPr lang="zh-CN" altLang="en-US" sz="1600" dirty="0" smtClean="0"/>
              <a:t>方法自然退出</a:t>
            </a:r>
            <a:r>
              <a:rPr lang="en-US" altLang="zh-CN" sz="1600" dirty="0" smtClean="0"/>
              <a:t>.</a:t>
            </a:r>
          </a:p>
          <a:p>
            <a:pPr lvl="1"/>
            <a:r>
              <a:rPr lang="zh-CN" altLang="en-US" sz="1600" dirty="0" smtClean="0"/>
              <a:t>未捕获的异常终止了</a:t>
            </a:r>
            <a:r>
              <a:rPr lang="en-US" altLang="zh-CN" sz="1600" dirty="0" smtClean="0"/>
              <a:t>run()</a:t>
            </a:r>
            <a:r>
              <a:rPr lang="zh-CN" altLang="en-US" sz="1600" dirty="0" smtClean="0"/>
              <a:t>方法而导致意外退出</a:t>
            </a:r>
            <a:r>
              <a:rPr lang="en-US" altLang="zh-CN" sz="1600" dirty="0" smtClean="0"/>
              <a:t>.</a:t>
            </a:r>
          </a:p>
          <a:p>
            <a:r>
              <a:rPr lang="zh-CN" altLang="en-US" sz="2000" dirty="0" smtClean="0"/>
              <a:t>不能也不要强制终止</a:t>
            </a:r>
            <a:r>
              <a:rPr lang="en-US" altLang="zh-CN" sz="2000" dirty="0" smtClean="0"/>
              <a:t>Java</a:t>
            </a:r>
            <a:r>
              <a:rPr lang="zh-CN" altLang="en-US" sz="2000" dirty="0" smtClean="0"/>
              <a:t>的线程</a:t>
            </a:r>
            <a:r>
              <a:rPr lang="en-US" altLang="zh-CN" sz="2000" dirty="0" smtClean="0"/>
              <a:t>(</a:t>
            </a:r>
            <a:r>
              <a:rPr lang="en-US" altLang="zh-CN" sz="2000" dirty="0" smtClean="0">
                <a:solidFill>
                  <a:srgbClr val="FF0000"/>
                </a:solidFill>
              </a:rPr>
              <a:t>Java</a:t>
            </a:r>
            <a:r>
              <a:rPr lang="zh-CN" altLang="en-US" sz="2000" dirty="0" smtClean="0">
                <a:solidFill>
                  <a:srgbClr val="FF0000"/>
                </a:solidFill>
              </a:rPr>
              <a:t>的一种设计原则</a:t>
            </a:r>
            <a:r>
              <a:rPr lang="en-US" altLang="zh-CN" sz="2000" dirty="0" smtClean="0"/>
              <a:t>).</a:t>
            </a:r>
          </a:p>
          <a:p>
            <a:r>
              <a:rPr lang="en-US" altLang="zh-CN" sz="2000" dirty="0" err="1" smtClean="0"/>
              <a:t>Async</a:t>
            </a:r>
            <a:r>
              <a:rPr lang="en-US" altLang="zh-CN" sz="2000" dirty="0" smtClean="0"/>
              <a:t> Task</a:t>
            </a:r>
            <a:r>
              <a:rPr lang="zh-CN" altLang="en-US" sz="2000" dirty="0" smtClean="0"/>
              <a:t>的对象只能执行一次</a:t>
            </a:r>
            <a:r>
              <a:rPr lang="en-US" altLang="zh-CN" sz="2000" dirty="0" smtClean="0"/>
              <a:t>(</a:t>
            </a:r>
            <a:r>
              <a:rPr lang="en-US" altLang="zh-CN" sz="2000" dirty="0" smtClean="0">
                <a:solidFill>
                  <a:srgbClr val="FF0000"/>
                </a:solidFill>
              </a:rPr>
              <a:t>Java</a:t>
            </a:r>
            <a:r>
              <a:rPr lang="zh-CN" altLang="en-US" sz="2000" dirty="0" smtClean="0">
                <a:solidFill>
                  <a:srgbClr val="FF0000"/>
                </a:solidFill>
              </a:rPr>
              <a:t>的一种设计原则</a:t>
            </a:r>
            <a:r>
              <a:rPr lang="en-US" altLang="zh-CN" sz="2000" dirty="0" smtClean="0"/>
              <a:t>).</a:t>
            </a:r>
            <a:endParaRPr lang="en-US" altLang="zh-CN" sz="1600" dirty="0"/>
          </a:p>
          <a:p>
            <a:r>
              <a:rPr lang="zh-CN" altLang="en-US" sz="2000" dirty="0" smtClean="0"/>
              <a:t>终止方式</a:t>
            </a:r>
            <a:r>
              <a:rPr lang="en-US" altLang="zh-CN" sz="2000" dirty="0" smtClean="0"/>
              <a:t>:</a:t>
            </a:r>
          </a:p>
          <a:p>
            <a:endParaRPr lang="en-US" altLang="zh-CN" sz="2000" dirty="0" smtClean="0"/>
          </a:p>
        </p:txBody>
      </p:sp>
      <p:sp>
        <p:nvSpPr>
          <p:cNvPr id="6" name="矩形 5"/>
          <p:cNvSpPr/>
          <p:nvPr/>
        </p:nvSpPr>
        <p:spPr>
          <a:xfrm>
            <a:off x="251520" y="3622372"/>
            <a:ext cx="4572000" cy="3046988"/>
          </a:xfrm>
          <a:prstGeom prst="rect">
            <a:avLst/>
          </a:prstGeom>
          <a:ln>
            <a:solidFill>
              <a:schemeClr val="accent1"/>
            </a:solidFill>
          </a:ln>
        </p:spPr>
        <p:txBody>
          <a:bodyPr wrap="square">
            <a:spAutoFit/>
          </a:bodyPr>
          <a:lstStyle/>
          <a:p>
            <a:r>
              <a:rPr lang="en-US" altLang="zh-CN" sz="1200" dirty="0" smtClean="0">
                <a:latin typeface="Arial" pitchFamily="34" charset="0"/>
                <a:ea typeface="+mj-ea"/>
                <a:cs typeface="Arial" pitchFamily="34" charset="0"/>
              </a:rPr>
              <a:t>protected Integer </a:t>
            </a:r>
            <a:r>
              <a:rPr lang="en-US" altLang="zh-CN" sz="1200" dirty="0" err="1" smtClean="0">
                <a:latin typeface="Arial" pitchFamily="34" charset="0"/>
                <a:ea typeface="+mj-ea"/>
                <a:cs typeface="Arial" pitchFamily="34" charset="0"/>
              </a:rPr>
              <a:t>doInBackground</a:t>
            </a:r>
            <a:r>
              <a:rPr lang="en-US" altLang="zh-CN" sz="1200" dirty="0" smtClean="0">
                <a:latin typeface="Arial" pitchFamily="34" charset="0"/>
                <a:ea typeface="+mj-ea"/>
                <a:cs typeface="Arial" pitchFamily="34" charset="0"/>
              </a:rPr>
              <a:t>(String... </a:t>
            </a:r>
            <a:r>
              <a:rPr lang="en-US" altLang="zh-CN" sz="1200" dirty="0" err="1" smtClean="0">
                <a:latin typeface="Arial" pitchFamily="34" charset="0"/>
                <a:ea typeface="+mj-ea"/>
                <a:cs typeface="Arial" pitchFamily="34" charset="0"/>
              </a:rPr>
              <a:t>params</a:t>
            </a:r>
            <a:r>
              <a:rPr lang="en-US" altLang="zh-CN" sz="1200" dirty="0" smtClean="0">
                <a:latin typeface="Arial" pitchFamily="34" charset="0"/>
                <a:ea typeface="+mj-ea"/>
                <a:cs typeface="Arial" pitchFamily="34" charset="0"/>
              </a:rPr>
              <a:t>) {</a:t>
            </a:r>
          </a:p>
          <a:p>
            <a:r>
              <a:rPr lang="en-US" altLang="zh-CN" sz="1200" dirty="0" smtClean="0">
                <a:latin typeface="Arial" pitchFamily="34" charset="0"/>
                <a:ea typeface="+mj-ea"/>
                <a:cs typeface="Arial" pitchFamily="34" charset="0"/>
              </a:rPr>
              <a:t>        // TODO Auto-generated method stub</a:t>
            </a:r>
          </a:p>
          <a:p>
            <a:r>
              <a:rPr lang="zh-CN" altLang="en-US" sz="1200" dirty="0" smtClean="0">
                <a:latin typeface="Arial" pitchFamily="34" charset="0"/>
                <a:ea typeface="+mj-ea"/>
                <a:cs typeface="Arial" pitchFamily="34" charset="0"/>
              </a:rPr>
              <a:t>        </a:t>
            </a:r>
            <a:endParaRPr lang="en-US" altLang="zh-CN" sz="1200" dirty="0" smtClean="0">
              <a:latin typeface="Arial" pitchFamily="34" charset="0"/>
              <a:ea typeface="+mj-ea"/>
              <a:cs typeface="Arial" pitchFamily="34" charset="0"/>
            </a:endParaRPr>
          </a:p>
          <a:p>
            <a:r>
              <a:rPr lang="en-US" altLang="zh-CN" sz="1200" dirty="0" smtClean="0">
                <a:latin typeface="Arial" pitchFamily="34" charset="0"/>
                <a:ea typeface="+mj-ea"/>
                <a:cs typeface="Arial" pitchFamily="34" charset="0"/>
              </a:rPr>
              <a:t>       while(true)</a:t>
            </a:r>
          </a:p>
          <a:p>
            <a:r>
              <a:rPr lang="zh-CN" altLang="en-US" sz="1200" dirty="0" smtClean="0">
                <a:latin typeface="Arial" pitchFamily="34" charset="0"/>
                <a:ea typeface="+mj-ea"/>
                <a:cs typeface="Arial" pitchFamily="34" charset="0"/>
              </a:rPr>
              <a:t>        </a:t>
            </a:r>
            <a:r>
              <a:rPr lang="en-US" altLang="zh-CN" sz="1200" dirty="0" smtClean="0">
                <a:latin typeface="Arial" pitchFamily="34" charset="0"/>
                <a:ea typeface="+mj-ea"/>
                <a:cs typeface="Arial" pitchFamily="34" charset="0"/>
              </a:rPr>
              <a:t>{</a:t>
            </a:r>
          </a:p>
          <a:p>
            <a:r>
              <a:rPr lang="en-US" altLang="zh-CN" sz="1200" dirty="0" smtClean="0">
                <a:latin typeface="Arial" pitchFamily="34" charset="0"/>
                <a:ea typeface="+mj-ea"/>
                <a:cs typeface="Arial" pitchFamily="34" charset="0"/>
              </a:rPr>
              <a:t>            if(</a:t>
            </a:r>
            <a:r>
              <a:rPr lang="en-US" altLang="zh-CN" sz="1200" dirty="0" err="1" smtClean="0">
                <a:solidFill>
                  <a:srgbClr val="FF0000"/>
                </a:solidFill>
                <a:latin typeface="Arial" pitchFamily="34" charset="0"/>
                <a:ea typeface="+mj-ea"/>
                <a:cs typeface="Arial" pitchFamily="34" charset="0"/>
              </a:rPr>
              <a:t>stop_flag</a:t>
            </a:r>
            <a:r>
              <a:rPr lang="en-US" altLang="zh-CN" sz="1200" dirty="0" smtClean="0">
                <a:solidFill>
                  <a:srgbClr val="FF0000"/>
                </a:solidFill>
                <a:latin typeface="Arial" pitchFamily="34" charset="0"/>
                <a:ea typeface="+mj-ea"/>
                <a:cs typeface="Arial" pitchFamily="34" charset="0"/>
              </a:rPr>
              <a:t> == 1</a:t>
            </a:r>
            <a:r>
              <a:rPr lang="en-US" altLang="zh-CN" sz="1200" dirty="0" smtClean="0">
                <a:latin typeface="Arial" pitchFamily="34" charset="0"/>
                <a:ea typeface="+mj-ea"/>
                <a:cs typeface="Arial" pitchFamily="34" charset="0"/>
              </a:rPr>
              <a:t>)</a:t>
            </a:r>
          </a:p>
          <a:p>
            <a:r>
              <a:rPr lang="en-US" altLang="zh-CN" sz="1200" dirty="0" smtClean="0">
                <a:latin typeface="Arial" pitchFamily="34" charset="0"/>
                <a:ea typeface="+mj-ea"/>
                <a:cs typeface="Arial" pitchFamily="34" charset="0"/>
              </a:rPr>
              <a:t>                break;</a:t>
            </a:r>
          </a:p>
          <a:p>
            <a:r>
              <a:rPr lang="en-US" altLang="zh-CN" sz="1200" dirty="0" smtClean="0">
                <a:latin typeface="Arial" pitchFamily="34" charset="0"/>
                <a:ea typeface="+mj-ea"/>
                <a:cs typeface="Arial" pitchFamily="34" charset="0"/>
              </a:rPr>
              <a:t>            try {</a:t>
            </a:r>
          </a:p>
          <a:p>
            <a:r>
              <a:rPr lang="en-US" altLang="zh-CN" sz="1200" dirty="0" smtClean="0">
                <a:solidFill>
                  <a:srgbClr val="FF0000"/>
                </a:solidFill>
                <a:latin typeface="Arial" pitchFamily="34" charset="0"/>
                <a:ea typeface="+mj-ea"/>
                <a:cs typeface="Arial" pitchFamily="34" charset="0"/>
              </a:rPr>
              <a:t>                </a:t>
            </a:r>
            <a:r>
              <a:rPr lang="en-US" altLang="zh-CN" sz="1200" dirty="0" err="1" smtClean="0">
                <a:solidFill>
                  <a:srgbClr val="FF0000"/>
                </a:solidFill>
                <a:latin typeface="Arial" pitchFamily="34" charset="0"/>
                <a:ea typeface="+mj-ea"/>
                <a:cs typeface="Arial" pitchFamily="34" charset="0"/>
              </a:rPr>
              <a:t>Thread.sleep</a:t>
            </a:r>
            <a:r>
              <a:rPr lang="en-US" altLang="zh-CN" sz="1200" dirty="0" smtClean="0">
                <a:solidFill>
                  <a:srgbClr val="FF0000"/>
                </a:solidFill>
                <a:latin typeface="Arial" pitchFamily="34" charset="0"/>
                <a:ea typeface="+mj-ea"/>
                <a:cs typeface="Arial" pitchFamily="34" charset="0"/>
              </a:rPr>
              <a:t>(0);</a:t>
            </a:r>
          </a:p>
          <a:p>
            <a:r>
              <a:rPr lang="en-US" altLang="zh-CN" sz="1200" dirty="0" smtClean="0">
                <a:latin typeface="Arial" pitchFamily="34" charset="0"/>
                <a:ea typeface="+mj-ea"/>
                <a:cs typeface="Arial" pitchFamily="34" charset="0"/>
              </a:rPr>
              <a:t>                </a:t>
            </a:r>
            <a:r>
              <a:rPr lang="en-US" altLang="zh-CN" sz="1200" dirty="0" err="1" smtClean="0">
                <a:latin typeface="Arial" pitchFamily="34" charset="0"/>
                <a:ea typeface="+mj-ea"/>
                <a:cs typeface="Arial" pitchFamily="34" charset="0"/>
              </a:rPr>
              <a:t>Log.</a:t>
            </a:r>
            <a:r>
              <a:rPr lang="en-US" altLang="zh-CN" sz="1200" i="1" dirty="0" err="1" smtClean="0">
                <a:latin typeface="Arial" pitchFamily="34" charset="0"/>
                <a:ea typeface="+mj-ea"/>
                <a:cs typeface="Arial" pitchFamily="34" charset="0"/>
              </a:rPr>
              <a:t>i</a:t>
            </a:r>
            <a:r>
              <a:rPr lang="en-US" altLang="zh-CN" sz="1200" i="1" dirty="0" smtClean="0">
                <a:latin typeface="Arial" pitchFamily="34" charset="0"/>
                <a:ea typeface="+mj-ea"/>
                <a:cs typeface="Arial" pitchFamily="34" charset="0"/>
              </a:rPr>
              <a:t>("</a:t>
            </a:r>
            <a:r>
              <a:rPr lang="en-US" altLang="zh-CN" sz="1200" i="1" dirty="0" err="1" smtClean="0">
                <a:latin typeface="Arial" pitchFamily="34" charset="0"/>
                <a:ea typeface="+mj-ea"/>
                <a:cs typeface="Arial" pitchFamily="34" charset="0"/>
              </a:rPr>
              <a:t>TestAsyncTask</a:t>
            </a:r>
            <a:r>
              <a:rPr lang="en-US" altLang="zh-CN" sz="1200" i="1" dirty="0" smtClean="0">
                <a:latin typeface="Arial" pitchFamily="34" charset="0"/>
                <a:ea typeface="+mj-ea"/>
                <a:cs typeface="Arial" pitchFamily="34" charset="0"/>
              </a:rPr>
              <a:t>", "id working");</a:t>
            </a:r>
          </a:p>
          <a:p>
            <a:r>
              <a:rPr lang="en-US" altLang="zh-CN" sz="1200" dirty="0" smtClean="0">
                <a:latin typeface="Arial" pitchFamily="34" charset="0"/>
                <a:ea typeface="+mj-ea"/>
                <a:cs typeface="Arial" pitchFamily="34" charset="0"/>
              </a:rPr>
              <a:t>            } catch (</a:t>
            </a:r>
            <a:r>
              <a:rPr lang="en-US" altLang="zh-CN" sz="1200" dirty="0" err="1" smtClean="0">
                <a:latin typeface="Arial" pitchFamily="34" charset="0"/>
                <a:ea typeface="+mj-ea"/>
                <a:cs typeface="Arial" pitchFamily="34" charset="0"/>
              </a:rPr>
              <a:t>InterruptedException</a:t>
            </a:r>
            <a:r>
              <a:rPr lang="en-US" altLang="zh-CN" sz="1200" dirty="0" smtClean="0">
                <a:latin typeface="Arial" pitchFamily="34" charset="0"/>
                <a:ea typeface="+mj-ea"/>
                <a:cs typeface="Arial" pitchFamily="34" charset="0"/>
              </a:rPr>
              <a:t> e) {</a:t>
            </a:r>
          </a:p>
          <a:p>
            <a:r>
              <a:rPr lang="en-US" altLang="zh-CN" sz="1200" dirty="0" smtClean="0">
                <a:latin typeface="Arial" pitchFamily="34" charset="0"/>
                <a:ea typeface="+mj-ea"/>
                <a:cs typeface="Arial" pitchFamily="34" charset="0"/>
              </a:rPr>
              <a:t>                break;</a:t>
            </a:r>
          </a:p>
          <a:p>
            <a:r>
              <a:rPr lang="zh-CN" altLang="en-US" sz="1200" dirty="0" smtClean="0">
                <a:latin typeface="Arial" pitchFamily="34" charset="0"/>
                <a:ea typeface="+mj-ea"/>
                <a:cs typeface="Arial" pitchFamily="34" charset="0"/>
              </a:rPr>
              <a:t>            </a:t>
            </a:r>
            <a:r>
              <a:rPr lang="en-US" altLang="zh-CN" sz="1200" dirty="0" smtClean="0">
                <a:latin typeface="Arial" pitchFamily="34" charset="0"/>
                <a:ea typeface="+mj-ea"/>
                <a:cs typeface="Arial" pitchFamily="34" charset="0"/>
              </a:rPr>
              <a:t>}</a:t>
            </a:r>
          </a:p>
          <a:p>
            <a:r>
              <a:rPr lang="en-US" altLang="zh-CN" sz="1200" dirty="0" smtClean="0">
                <a:latin typeface="Arial" pitchFamily="34" charset="0"/>
                <a:ea typeface="+mj-ea"/>
                <a:cs typeface="Arial" pitchFamily="34" charset="0"/>
              </a:rPr>
              <a:t>        }</a:t>
            </a:r>
          </a:p>
          <a:p>
            <a:r>
              <a:rPr lang="en-US" altLang="zh-CN" sz="1200" dirty="0" smtClean="0">
                <a:latin typeface="Arial" pitchFamily="34" charset="0"/>
                <a:ea typeface="+mj-ea"/>
                <a:cs typeface="Arial" pitchFamily="34" charset="0"/>
              </a:rPr>
              <a:t>        return 0;</a:t>
            </a:r>
          </a:p>
          <a:p>
            <a:r>
              <a:rPr lang="zh-CN" altLang="en-US" sz="1200" dirty="0" smtClean="0">
                <a:latin typeface="Arial" pitchFamily="34" charset="0"/>
                <a:ea typeface="+mj-ea"/>
                <a:cs typeface="Arial" pitchFamily="34" charset="0"/>
              </a:rPr>
              <a:t>    </a:t>
            </a:r>
            <a:r>
              <a:rPr lang="en-US" altLang="zh-CN" sz="1200" dirty="0" smtClean="0">
                <a:latin typeface="Arial" pitchFamily="34" charset="0"/>
                <a:ea typeface="+mj-ea"/>
                <a:cs typeface="Arial" pitchFamily="34" charset="0"/>
              </a:rPr>
              <a:t>}</a:t>
            </a:r>
            <a:endParaRPr lang="zh-CN" altLang="en-US" sz="1200" dirty="0">
              <a:latin typeface="Arial" pitchFamily="34" charset="0"/>
              <a:ea typeface="+mj-ea"/>
              <a:cs typeface="Arial" pitchFamily="34" charset="0"/>
            </a:endParaRPr>
          </a:p>
        </p:txBody>
      </p:sp>
      <p:sp>
        <p:nvSpPr>
          <p:cNvPr id="7" name="矩形 6"/>
          <p:cNvSpPr/>
          <p:nvPr/>
        </p:nvSpPr>
        <p:spPr>
          <a:xfrm>
            <a:off x="5220072" y="4941168"/>
            <a:ext cx="3240360" cy="646331"/>
          </a:xfrm>
          <a:prstGeom prst="rect">
            <a:avLst/>
          </a:prstGeom>
          <a:ln>
            <a:solidFill>
              <a:schemeClr val="accent1"/>
            </a:solidFill>
          </a:ln>
        </p:spPr>
        <p:txBody>
          <a:bodyPr wrap="square">
            <a:spAutoFit/>
          </a:bodyPr>
          <a:lstStyle/>
          <a:p>
            <a:r>
              <a:rPr lang="en-US" altLang="zh-CN" sz="1200" dirty="0" smtClean="0">
                <a:latin typeface="Arial" pitchFamily="34" charset="0"/>
                <a:ea typeface="+mj-ea"/>
                <a:cs typeface="Arial" pitchFamily="34" charset="0"/>
              </a:rPr>
              <a:t> public void </a:t>
            </a:r>
            <a:r>
              <a:rPr lang="en-US" altLang="zh-CN" sz="1200" dirty="0" err="1" smtClean="0">
                <a:latin typeface="Arial" pitchFamily="34" charset="0"/>
                <a:ea typeface="+mj-ea"/>
                <a:cs typeface="Arial" pitchFamily="34" charset="0"/>
              </a:rPr>
              <a:t>onClick</a:t>
            </a:r>
            <a:r>
              <a:rPr lang="en-US" altLang="zh-CN" sz="1200" dirty="0" smtClean="0">
                <a:latin typeface="Arial" pitchFamily="34" charset="0"/>
                <a:ea typeface="+mj-ea"/>
                <a:cs typeface="Arial" pitchFamily="34" charset="0"/>
              </a:rPr>
              <a:t>(View v) {</a:t>
            </a:r>
          </a:p>
          <a:p>
            <a:r>
              <a:rPr lang="en-US" altLang="zh-CN" sz="1200" dirty="0" smtClean="0">
                <a:latin typeface="Arial" pitchFamily="34" charset="0"/>
                <a:ea typeface="+mj-ea"/>
                <a:cs typeface="Arial" pitchFamily="34" charset="0"/>
              </a:rPr>
              <a:t>        </a:t>
            </a:r>
            <a:r>
              <a:rPr lang="en-US" altLang="zh-CN" sz="1200" dirty="0" err="1" smtClean="0">
                <a:latin typeface="Arial" pitchFamily="34" charset="0"/>
                <a:ea typeface="+mj-ea"/>
                <a:cs typeface="Arial" pitchFamily="34" charset="0"/>
              </a:rPr>
              <a:t>task.cancel</a:t>
            </a:r>
            <a:r>
              <a:rPr lang="en-US" altLang="zh-CN" sz="1200" dirty="0" smtClean="0">
                <a:latin typeface="Arial" pitchFamily="34" charset="0"/>
                <a:ea typeface="+mj-ea"/>
                <a:cs typeface="Arial" pitchFamily="34" charset="0"/>
              </a:rPr>
              <a:t>(true);</a:t>
            </a:r>
          </a:p>
          <a:p>
            <a:r>
              <a:rPr lang="en-US" altLang="zh-CN" sz="1200" dirty="0" smtClean="0">
                <a:latin typeface="Arial" pitchFamily="34" charset="0"/>
                <a:ea typeface="+mj-ea"/>
                <a:cs typeface="Arial" pitchFamily="34" charset="0"/>
              </a:rPr>
              <a:t>}</a:t>
            </a:r>
            <a:endParaRPr lang="zh-CN" altLang="en-US" sz="1200" dirty="0" smtClean="0">
              <a:latin typeface="Arial" pitchFamily="34" charset="0"/>
              <a:ea typeface="+mj-ea"/>
              <a:cs typeface="Arial" pitchFamily="34" charset="0"/>
            </a:endParaRPr>
          </a:p>
        </p:txBody>
      </p:sp>
      <p:cxnSp>
        <p:nvCxnSpPr>
          <p:cNvPr id="9" name="直接箭头连接符 8"/>
          <p:cNvCxnSpPr/>
          <p:nvPr/>
        </p:nvCxnSpPr>
        <p:spPr>
          <a:xfrm rot="10800000">
            <a:off x="2195736" y="5229200"/>
            <a:ext cx="33123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220072" y="4149080"/>
            <a:ext cx="3240360" cy="646331"/>
          </a:xfrm>
          <a:prstGeom prst="rect">
            <a:avLst/>
          </a:prstGeom>
          <a:ln>
            <a:solidFill>
              <a:schemeClr val="accent1"/>
            </a:solidFill>
          </a:ln>
        </p:spPr>
        <p:txBody>
          <a:bodyPr wrap="square">
            <a:spAutoFit/>
          </a:bodyPr>
          <a:lstStyle/>
          <a:p>
            <a:r>
              <a:rPr lang="en-US" altLang="zh-CN" sz="1200" dirty="0" smtClean="0">
                <a:latin typeface="Arial" pitchFamily="34" charset="0"/>
                <a:ea typeface="+mj-ea"/>
                <a:cs typeface="Arial" pitchFamily="34" charset="0"/>
              </a:rPr>
              <a:t> public void </a:t>
            </a:r>
            <a:r>
              <a:rPr lang="en-US" altLang="zh-CN" sz="1200" dirty="0" err="1" smtClean="0">
                <a:latin typeface="Arial" pitchFamily="34" charset="0"/>
                <a:ea typeface="+mj-ea"/>
                <a:cs typeface="Arial" pitchFamily="34" charset="0"/>
              </a:rPr>
              <a:t>onClick</a:t>
            </a:r>
            <a:r>
              <a:rPr lang="en-US" altLang="zh-CN" sz="1200" dirty="0" smtClean="0">
                <a:latin typeface="Arial" pitchFamily="34" charset="0"/>
                <a:ea typeface="+mj-ea"/>
                <a:cs typeface="Arial" pitchFamily="34" charset="0"/>
              </a:rPr>
              <a:t>(View v) { </a:t>
            </a:r>
          </a:p>
          <a:p>
            <a:r>
              <a:rPr lang="en-US" altLang="zh-CN" sz="1200" dirty="0" smtClean="0"/>
              <a:t>        </a:t>
            </a:r>
            <a:r>
              <a:rPr lang="en-US" altLang="zh-CN" sz="1200" dirty="0" err="1" smtClean="0"/>
              <a:t>task.stop_flag</a:t>
            </a:r>
            <a:r>
              <a:rPr lang="en-US" altLang="zh-CN" sz="1200" dirty="0" smtClean="0"/>
              <a:t> = 1;</a:t>
            </a:r>
          </a:p>
          <a:p>
            <a:r>
              <a:rPr lang="en-US" altLang="zh-CN" sz="1200" dirty="0" smtClean="0">
                <a:latin typeface="Arial" pitchFamily="34" charset="0"/>
                <a:ea typeface="+mj-ea"/>
                <a:cs typeface="Arial" pitchFamily="34" charset="0"/>
              </a:rPr>
              <a:t>}</a:t>
            </a:r>
            <a:endParaRPr lang="zh-CN" altLang="en-US" sz="1200" dirty="0" smtClean="0">
              <a:latin typeface="Arial" pitchFamily="34" charset="0"/>
              <a:ea typeface="+mj-ea"/>
              <a:cs typeface="Arial" pitchFamily="34" charset="0"/>
            </a:endParaRPr>
          </a:p>
        </p:txBody>
      </p:sp>
      <p:cxnSp>
        <p:nvCxnSpPr>
          <p:cNvPr id="11" name="直接箭头连接符 10"/>
          <p:cNvCxnSpPr/>
          <p:nvPr/>
        </p:nvCxnSpPr>
        <p:spPr>
          <a:xfrm rot="10800000" flipV="1">
            <a:off x="2051720" y="4437112"/>
            <a:ext cx="345638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smtClean="0"/>
              <a:t>View Pen Touch</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OutLine</a:t>
            </a:r>
            <a:endParaRPr lang="zh-CN" altLang="en-US" dirty="0"/>
          </a:p>
        </p:txBody>
      </p:sp>
      <p:sp>
        <p:nvSpPr>
          <p:cNvPr id="3" name="内容占位符 2"/>
          <p:cNvSpPr>
            <a:spLocks noGrp="1"/>
          </p:cNvSpPr>
          <p:nvPr>
            <p:ph idx="1"/>
          </p:nvPr>
        </p:nvSpPr>
        <p:spPr/>
        <p:txBody>
          <a:bodyPr/>
          <a:lstStyle/>
          <a:p>
            <a:r>
              <a:rPr lang="en-US" altLang="zh-CN" dirty="0" smtClean="0"/>
              <a:t>Layout</a:t>
            </a:r>
          </a:p>
          <a:p>
            <a:r>
              <a:rPr lang="en-US" altLang="zh-CN" dirty="0" err="1" smtClean="0"/>
              <a:t>ImageView</a:t>
            </a:r>
            <a:endParaRPr lang="en-US" altLang="zh-CN" dirty="0" smtClean="0"/>
          </a:p>
          <a:p>
            <a:r>
              <a:rPr lang="en-US" altLang="zh-CN" dirty="0" err="1" smtClean="0"/>
              <a:t>AysnTask</a:t>
            </a:r>
            <a:endParaRPr lang="en-US" altLang="zh-CN" dirty="0" smtClean="0"/>
          </a:p>
          <a:p>
            <a:r>
              <a:rPr lang="en-US" altLang="zh-CN" dirty="0" smtClean="0"/>
              <a:t>View Touch</a:t>
            </a:r>
          </a:p>
          <a:p>
            <a:r>
              <a:rPr lang="en-US" altLang="zh-CN" dirty="0" smtClean="0"/>
              <a:t>Text </a:t>
            </a:r>
            <a:r>
              <a:rPr lang="en-US" altLang="zh-CN" dirty="0" smtClean="0"/>
              <a:t>Color </a:t>
            </a:r>
            <a:r>
              <a:rPr lang="en-US" altLang="zh-CN" dirty="0" smtClean="0"/>
              <a:t>Selector</a:t>
            </a:r>
          </a:p>
          <a:p>
            <a:r>
              <a:rPr lang="en-US" altLang="zh-CN" dirty="0" smtClean="0"/>
              <a:t>Home </a:t>
            </a:r>
            <a:r>
              <a:rPr lang="en-US" altLang="zh-CN" dirty="0" smtClean="0"/>
              <a:t>module</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sp>
        <p:nvSpPr>
          <p:cNvPr id="5" name="内容占位符 4"/>
          <p:cNvSpPr>
            <a:spLocks noGrp="1"/>
          </p:cNvSpPr>
          <p:nvPr>
            <p:ph idx="1"/>
          </p:nvPr>
        </p:nvSpPr>
        <p:spPr>
          <a:xfrm>
            <a:off x="457200" y="1340768"/>
            <a:ext cx="8229600" cy="4785395"/>
          </a:xfrm>
        </p:spPr>
        <p:txBody>
          <a:bodyPr>
            <a:normAutofit fontScale="92500" lnSpcReduction="10000"/>
          </a:bodyPr>
          <a:lstStyle/>
          <a:p>
            <a:r>
              <a:rPr lang="zh-CN" altLang="en-US" sz="2400" dirty="0" smtClean="0"/>
              <a:t>类似其他的框架</a:t>
            </a:r>
            <a:endParaRPr lang="en-US" altLang="zh-CN" sz="2400" dirty="0" smtClean="0"/>
          </a:p>
          <a:p>
            <a:pPr lvl="1"/>
            <a:r>
              <a:rPr lang="en-US" altLang="zh-CN" sz="2000" dirty="0" smtClean="0"/>
              <a:t>Pen</a:t>
            </a:r>
            <a:r>
              <a:rPr lang="zh-CN" altLang="en-US" sz="2000" dirty="0" smtClean="0"/>
              <a:t>先由最底层的</a:t>
            </a:r>
            <a:r>
              <a:rPr lang="en-US" altLang="zh-CN" sz="2000" dirty="0" smtClean="0"/>
              <a:t>Parent View</a:t>
            </a:r>
            <a:r>
              <a:rPr lang="zh-CN" altLang="en-US" sz="2000" dirty="0" smtClean="0"/>
              <a:t>接收</a:t>
            </a:r>
            <a:r>
              <a:rPr lang="en-US" altLang="zh-CN" sz="2000" dirty="0" smtClean="0"/>
              <a:t>.</a:t>
            </a:r>
          </a:p>
          <a:p>
            <a:pPr lvl="1"/>
            <a:r>
              <a:rPr lang="zh-CN" altLang="en-US" sz="2000" dirty="0" smtClean="0"/>
              <a:t>根据</a:t>
            </a:r>
            <a:r>
              <a:rPr lang="en-US" altLang="zh-CN" sz="2000" dirty="0" smtClean="0"/>
              <a:t>Pen</a:t>
            </a:r>
            <a:r>
              <a:rPr lang="zh-CN" altLang="en-US" sz="2000" dirty="0" smtClean="0"/>
              <a:t>的坐标向子</a:t>
            </a:r>
            <a:r>
              <a:rPr lang="en-US" altLang="zh-CN" sz="2000" dirty="0" smtClean="0"/>
              <a:t>View</a:t>
            </a:r>
            <a:r>
              <a:rPr lang="zh-CN" altLang="en-US" sz="2000" dirty="0" smtClean="0"/>
              <a:t>传递</a:t>
            </a:r>
            <a:r>
              <a:rPr lang="en-US" altLang="zh-CN" sz="2000" dirty="0" smtClean="0"/>
              <a:t>.</a:t>
            </a:r>
          </a:p>
          <a:p>
            <a:pPr lvl="1"/>
            <a:r>
              <a:rPr lang="zh-CN" altLang="en-US" sz="2000" dirty="0" smtClean="0"/>
              <a:t>如果子</a:t>
            </a:r>
            <a:r>
              <a:rPr lang="en-US" altLang="zh-CN" sz="2000" dirty="0" smtClean="0"/>
              <a:t>View</a:t>
            </a:r>
            <a:r>
              <a:rPr lang="zh-CN" altLang="en-US" sz="2000" dirty="0" smtClean="0"/>
              <a:t>不处理</a:t>
            </a:r>
            <a:r>
              <a:rPr lang="en-US" altLang="zh-CN" sz="2000" dirty="0" smtClean="0"/>
              <a:t>Pen, Pen</a:t>
            </a:r>
            <a:r>
              <a:rPr lang="zh-CN" altLang="en-US" sz="2000" dirty="0" smtClean="0"/>
              <a:t>会一直向</a:t>
            </a:r>
            <a:r>
              <a:rPr lang="en-US" altLang="zh-CN" sz="2000" dirty="0" smtClean="0"/>
              <a:t>Parent View</a:t>
            </a:r>
            <a:r>
              <a:rPr lang="zh-CN" altLang="en-US" sz="2000" dirty="0" smtClean="0"/>
              <a:t>传递，否则结束</a:t>
            </a:r>
            <a:r>
              <a:rPr lang="en-US" altLang="zh-CN" sz="2000" dirty="0" smtClean="0"/>
              <a:t>.</a:t>
            </a:r>
          </a:p>
          <a:p>
            <a:pPr lvl="1"/>
            <a:r>
              <a:rPr lang="zh-CN" altLang="en-US" sz="2000" dirty="0" smtClean="0"/>
              <a:t>处理</a:t>
            </a:r>
            <a:r>
              <a:rPr lang="en-US" altLang="zh-CN" sz="2000" i="1" dirty="0" smtClean="0"/>
              <a:t>ACTION_DOWN</a:t>
            </a:r>
            <a:r>
              <a:rPr lang="zh-CN" altLang="en-US" sz="2000" i="1" dirty="0" smtClean="0"/>
              <a:t>的</a:t>
            </a:r>
            <a:r>
              <a:rPr lang="en-US" altLang="zh-CN" sz="2000" i="1" dirty="0" smtClean="0"/>
              <a:t>View, </a:t>
            </a:r>
            <a:r>
              <a:rPr lang="zh-CN" altLang="en-US" sz="2000" i="1" dirty="0" smtClean="0"/>
              <a:t>会接收到</a:t>
            </a:r>
            <a:r>
              <a:rPr lang="en-US" altLang="zh-CN" sz="2000" i="1" dirty="0" smtClean="0"/>
              <a:t>ACTION_UP.</a:t>
            </a:r>
            <a:endParaRPr lang="en-US" altLang="zh-CN" sz="2000" dirty="0" smtClean="0"/>
          </a:p>
          <a:p>
            <a:r>
              <a:rPr lang="en-US" altLang="zh-CN" sz="2400" dirty="0" smtClean="0"/>
              <a:t>View Touch Function</a:t>
            </a:r>
          </a:p>
          <a:p>
            <a:pPr lvl="1"/>
            <a:r>
              <a:rPr lang="en-US" altLang="zh-CN" sz="2000" dirty="0" smtClean="0"/>
              <a:t>View:: </a:t>
            </a:r>
            <a:r>
              <a:rPr lang="en-US" altLang="zh-CN" sz="2000" dirty="0" err="1" smtClean="0"/>
              <a:t>dispatchTouchEvent</a:t>
            </a:r>
            <a:r>
              <a:rPr lang="en-US" altLang="zh-CN" sz="2000" dirty="0" smtClean="0"/>
              <a:t>(</a:t>
            </a:r>
            <a:r>
              <a:rPr lang="en-US" altLang="zh-CN" sz="2000" dirty="0" err="1" smtClean="0"/>
              <a:t>MotionEvent</a:t>
            </a:r>
            <a:r>
              <a:rPr lang="en-US" altLang="zh-CN" sz="2000" dirty="0" smtClean="0"/>
              <a:t> event)</a:t>
            </a:r>
          </a:p>
          <a:p>
            <a:pPr lvl="2"/>
            <a:r>
              <a:rPr lang="zh-CN" altLang="en-US" sz="1600" dirty="0" smtClean="0"/>
              <a:t>调用</a:t>
            </a:r>
            <a:r>
              <a:rPr lang="en-US" altLang="zh-CN" sz="1600" dirty="0" err="1" smtClean="0"/>
              <a:t>onTouchEvent</a:t>
            </a:r>
            <a:r>
              <a:rPr lang="en-US" altLang="zh-CN" sz="1600" dirty="0" smtClean="0"/>
              <a:t>(event)</a:t>
            </a:r>
            <a:r>
              <a:rPr lang="zh-CN" altLang="en-US" sz="1600" dirty="0" smtClean="0"/>
              <a:t>来判断自己是否响应这个</a:t>
            </a:r>
            <a:r>
              <a:rPr lang="en-US" altLang="zh-CN" sz="1600" dirty="0" smtClean="0"/>
              <a:t>pen</a:t>
            </a:r>
            <a:r>
              <a:rPr lang="zh-CN" altLang="en-US" sz="1600" dirty="0" smtClean="0"/>
              <a:t>消息</a:t>
            </a:r>
            <a:r>
              <a:rPr lang="en-US" altLang="zh-CN" sz="1600" dirty="0" smtClean="0"/>
              <a:t>.</a:t>
            </a:r>
          </a:p>
          <a:p>
            <a:pPr lvl="1"/>
            <a:r>
              <a:rPr lang="en-US" altLang="zh-CN" sz="2000" dirty="0" smtClean="0"/>
              <a:t>View::</a:t>
            </a:r>
            <a:r>
              <a:rPr lang="en-US" altLang="zh-CN" sz="2000" dirty="0" err="1" smtClean="0"/>
              <a:t>onTouchEvent</a:t>
            </a:r>
            <a:r>
              <a:rPr lang="en-US" altLang="zh-CN" sz="2000" dirty="0" smtClean="0"/>
              <a:t>(</a:t>
            </a:r>
            <a:r>
              <a:rPr lang="en-US" altLang="zh-CN" sz="2000" dirty="0" err="1" smtClean="0"/>
              <a:t>MotionEvent</a:t>
            </a:r>
            <a:r>
              <a:rPr lang="en-US" altLang="zh-CN" sz="2000" dirty="0" smtClean="0"/>
              <a:t> event)</a:t>
            </a:r>
          </a:p>
          <a:p>
            <a:pPr lvl="2"/>
            <a:r>
              <a:rPr lang="zh-CN" altLang="en-US" sz="1600" dirty="0" smtClean="0"/>
              <a:t>判断自己是否需要处理这个</a:t>
            </a:r>
            <a:r>
              <a:rPr lang="en-US" altLang="zh-CN" sz="1600" dirty="0" smtClean="0"/>
              <a:t>pen</a:t>
            </a:r>
            <a:r>
              <a:rPr lang="zh-CN" altLang="en-US" sz="1600" dirty="0" smtClean="0"/>
              <a:t>消息</a:t>
            </a:r>
            <a:r>
              <a:rPr lang="en-US" altLang="zh-CN" sz="1600" dirty="0" smtClean="0"/>
              <a:t>.</a:t>
            </a:r>
          </a:p>
          <a:p>
            <a:r>
              <a:rPr lang="en-US" altLang="zh-CN" sz="2400" dirty="0" err="1" smtClean="0"/>
              <a:t>ViewGroup</a:t>
            </a:r>
            <a:r>
              <a:rPr lang="en-US" altLang="zh-CN" sz="2400" dirty="0" smtClean="0"/>
              <a:t> Touch Function</a:t>
            </a:r>
          </a:p>
          <a:p>
            <a:pPr lvl="1"/>
            <a:r>
              <a:rPr lang="en-US" altLang="zh-CN" sz="2000" dirty="0" err="1" smtClean="0"/>
              <a:t>ViewGroup</a:t>
            </a:r>
            <a:r>
              <a:rPr lang="en-US" altLang="zh-CN" sz="2000" dirty="0" smtClean="0"/>
              <a:t>:: </a:t>
            </a:r>
            <a:r>
              <a:rPr lang="en-US" altLang="zh-CN" sz="2000" dirty="0" err="1" smtClean="0"/>
              <a:t>dispatchTouchEvent</a:t>
            </a:r>
            <a:r>
              <a:rPr lang="en-US" altLang="zh-CN" sz="2000" dirty="0" smtClean="0"/>
              <a:t>(</a:t>
            </a:r>
            <a:r>
              <a:rPr lang="en-US" altLang="zh-CN" sz="2000" dirty="0" err="1" smtClean="0"/>
              <a:t>MotionEvent</a:t>
            </a:r>
            <a:r>
              <a:rPr lang="en-US" altLang="zh-CN" sz="2000" dirty="0" smtClean="0"/>
              <a:t> event)</a:t>
            </a:r>
          </a:p>
          <a:p>
            <a:pPr lvl="2"/>
            <a:r>
              <a:rPr lang="zh-CN" altLang="en-US" sz="1600" dirty="0" smtClean="0"/>
              <a:t>将</a:t>
            </a:r>
            <a:r>
              <a:rPr lang="en-US" altLang="zh-CN" sz="1600" dirty="0" smtClean="0"/>
              <a:t>pen</a:t>
            </a:r>
            <a:r>
              <a:rPr lang="zh-CN" altLang="en-US" sz="1600" dirty="0" smtClean="0"/>
              <a:t>根据坐标传递给相应子</a:t>
            </a:r>
            <a:r>
              <a:rPr lang="en-US" altLang="zh-CN" sz="1600" dirty="0" smtClean="0"/>
              <a:t>View</a:t>
            </a:r>
          </a:p>
          <a:p>
            <a:pPr lvl="1"/>
            <a:r>
              <a:rPr lang="en-US" altLang="zh-CN" sz="2000" dirty="0" err="1" smtClean="0"/>
              <a:t>ViewGroup:onTouchEvent</a:t>
            </a:r>
            <a:r>
              <a:rPr lang="en-US" altLang="zh-CN" sz="2000" dirty="0" smtClean="0"/>
              <a:t>(</a:t>
            </a:r>
            <a:r>
              <a:rPr lang="en-US" altLang="zh-CN" sz="2000" dirty="0" err="1" smtClean="0"/>
              <a:t>MotionEvent</a:t>
            </a:r>
            <a:r>
              <a:rPr lang="en-US" altLang="zh-CN" sz="2000" dirty="0" smtClean="0"/>
              <a:t> event)</a:t>
            </a:r>
          </a:p>
          <a:p>
            <a:pPr lvl="2"/>
            <a:r>
              <a:rPr lang="zh-CN" altLang="en-US" sz="1600" dirty="0" smtClean="0"/>
              <a:t>没有</a:t>
            </a:r>
            <a:r>
              <a:rPr lang="en-US" altLang="zh-CN" sz="1600" dirty="0" smtClean="0"/>
              <a:t>override</a:t>
            </a:r>
            <a:r>
              <a:rPr lang="zh-CN" altLang="en-US" sz="1600" dirty="0" smtClean="0"/>
              <a:t>，因为</a:t>
            </a:r>
            <a:r>
              <a:rPr lang="en-US" altLang="zh-CN" sz="1600" dirty="0" err="1" smtClean="0"/>
              <a:t>ViewGroup</a:t>
            </a:r>
            <a:r>
              <a:rPr lang="zh-CN" altLang="en-US" sz="1600" dirty="0" smtClean="0"/>
              <a:t>本身不会处理</a:t>
            </a:r>
            <a:r>
              <a:rPr lang="en-US" altLang="zh-CN" sz="1600" dirty="0" smtClean="0"/>
              <a:t>pen.</a:t>
            </a:r>
          </a:p>
          <a:p>
            <a:pPr lvl="1"/>
            <a:endParaRPr lang="en-US" altLang="zh-CN" sz="2000" dirty="0" smtClean="0"/>
          </a:p>
          <a:p>
            <a:pPr lvl="1"/>
            <a:endParaRPr lang="zh-CN"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sp>
        <p:nvSpPr>
          <p:cNvPr id="5" name="内容占位符 4"/>
          <p:cNvSpPr>
            <a:spLocks noGrp="1"/>
          </p:cNvSpPr>
          <p:nvPr>
            <p:ph idx="1"/>
          </p:nvPr>
        </p:nvSpPr>
        <p:spPr>
          <a:xfrm>
            <a:off x="457200" y="1340768"/>
            <a:ext cx="8507288" cy="5256584"/>
          </a:xfrm>
        </p:spPr>
        <p:txBody>
          <a:bodyPr>
            <a:normAutofit/>
          </a:bodyPr>
          <a:lstStyle/>
          <a:p>
            <a:r>
              <a:rPr lang="en-US" altLang="zh-CN" sz="2400" dirty="0" err="1" smtClean="0"/>
              <a:t>android:duplicateParentState</a:t>
            </a:r>
            <a:r>
              <a:rPr lang="zh-CN" altLang="en-US" sz="2400" dirty="0" smtClean="0"/>
              <a:t>属性的理解</a:t>
            </a:r>
            <a:endParaRPr lang="en-US" altLang="zh-CN" sz="2400" dirty="0" smtClean="0"/>
          </a:p>
          <a:p>
            <a:pPr lvl="1"/>
            <a:r>
              <a:rPr lang="zh-CN" altLang="en-US" sz="2000" dirty="0" smtClean="0"/>
              <a:t>有次发现</a:t>
            </a:r>
            <a:r>
              <a:rPr lang="en-US" altLang="zh-CN" sz="2000" dirty="0" err="1" smtClean="0"/>
              <a:t>ViewMore</a:t>
            </a:r>
            <a:r>
              <a:rPr lang="zh-CN" altLang="en-US" sz="2000" dirty="0" smtClean="0"/>
              <a:t>点下去没有按下效果了</a:t>
            </a:r>
            <a:endParaRPr lang="en-US" altLang="zh-CN" sz="2000" dirty="0" smtClean="0"/>
          </a:p>
          <a:p>
            <a:pPr lvl="1"/>
            <a:r>
              <a:rPr lang="en-US" altLang="zh-CN" sz="2000" dirty="0" smtClean="0"/>
              <a:t>Case</a:t>
            </a:r>
            <a:r>
              <a:rPr lang="zh-CN" altLang="en-US" sz="2000" dirty="0" smtClean="0"/>
              <a:t>重现</a:t>
            </a:r>
            <a:r>
              <a:rPr lang="en-US" altLang="zh-CN" sz="2000" dirty="0" smtClean="0"/>
              <a:t>:</a:t>
            </a:r>
          </a:p>
          <a:p>
            <a:pPr lvl="2"/>
            <a:r>
              <a:rPr lang="en-US" altLang="zh-CN" sz="1800" dirty="0" smtClean="0"/>
              <a:t>L1---include---&gt;L2-&gt;L3-&gt;</a:t>
            </a:r>
            <a:r>
              <a:rPr lang="en-US" altLang="zh-CN" sz="1800" dirty="0" err="1" smtClean="0"/>
              <a:t>TextView</a:t>
            </a:r>
            <a:r>
              <a:rPr lang="en-US" altLang="zh-CN" sz="1800" dirty="0" smtClean="0"/>
              <a:t>: ”</a:t>
            </a:r>
            <a:r>
              <a:rPr lang="en-US" altLang="zh-CN" sz="1800" dirty="0" err="1" smtClean="0"/>
              <a:t>ViewMore</a:t>
            </a:r>
            <a:r>
              <a:rPr lang="en-US" altLang="zh-CN" sz="1800" dirty="0" smtClean="0"/>
              <a:t>”</a:t>
            </a:r>
          </a:p>
          <a:p>
            <a:pPr lvl="2"/>
            <a:r>
              <a:rPr lang="en-US" altLang="zh-CN" sz="1800" dirty="0" smtClean="0"/>
              <a:t>L3</a:t>
            </a:r>
            <a:r>
              <a:rPr lang="zh-CN" altLang="en-US" sz="1800" dirty="0" smtClean="0"/>
              <a:t>管理背景色</a:t>
            </a:r>
            <a:r>
              <a:rPr lang="en-US" altLang="zh-CN" sz="1800" dirty="0" smtClean="0"/>
              <a:t>.</a:t>
            </a:r>
          </a:p>
          <a:p>
            <a:pPr lvl="2"/>
            <a:r>
              <a:rPr lang="en-US" altLang="zh-CN" sz="1800" dirty="0" smtClean="0"/>
              <a:t>L3</a:t>
            </a:r>
            <a:r>
              <a:rPr lang="zh-CN" altLang="en-US" sz="1800" dirty="0" smtClean="0"/>
              <a:t>设了</a:t>
            </a:r>
            <a:r>
              <a:rPr lang="en-US" altLang="zh-CN" sz="1800" dirty="0" err="1" smtClean="0"/>
              <a:t>android:</a:t>
            </a:r>
            <a:r>
              <a:rPr lang="en-US" altLang="zh-CN" sz="1800" dirty="0" err="1" smtClean="0">
                <a:solidFill>
                  <a:srgbClr val="FF0000"/>
                </a:solidFill>
              </a:rPr>
              <a:t>duplicateParentState</a:t>
            </a:r>
            <a:r>
              <a:rPr lang="en-US" altLang="zh-CN" sz="1800" dirty="0" smtClean="0"/>
              <a:t>.</a:t>
            </a:r>
          </a:p>
          <a:p>
            <a:pPr lvl="2"/>
            <a:r>
              <a:rPr lang="en-US" altLang="zh-CN" sz="1800" dirty="0" err="1" smtClean="0"/>
              <a:t>mFooter</a:t>
            </a:r>
            <a:r>
              <a:rPr lang="en-US" altLang="zh-CN" sz="1800" dirty="0" smtClean="0"/>
              <a:t> = </a:t>
            </a:r>
            <a:r>
              <a:rPr lang="en-US" altLang="zh-CN" sz="1800" dirty="0" err="1" smtClean="0"/>
              <a:t>mContext.getLayoutInflater</a:t>
            </a:r>
            <a:r>
              <a:rPr lang="en-US" altLang="zh-CN" sz="1800" dirty="0" smtClean="0"/>
              <a:t>().inflate(</a:t>
            </a:r>
            <a:r>
              <a:rPr lang="en-US" altLang="zh-CN" sz="1800" dirty="0" err="1" smtClean="0"/>
              <a:t>R.layout.news_more</a:t>
            </a:r>
            <a:r>
              <a:rPr lang="en-US" altLang="zh-CN" sz="1800" dirty="0" smtClean="0"/>
              <a:t>, null);</a:t>
            </a:r>
          </a:p>
          <a:p>
            <a:pPr lvl="2"/>
            <a:r>
              <a:rPr lang="en-US" altLang="zh-CN" sz="1800" dirty="0" smtClean="0"/>
              <a:t>L1: </a:t>
            </a:r>
            <a:r>
              <a:rPr lang="en-US" altLang="zh-CN" sz="1800" dirty="0" err="1" smtClean="0"/>
              <a:t>mFooter.</a:t>
            </a:r>
            <a:r>
              <a:rPr lang="en-US" altLang="zh-CN" sz="1800" dirty="0" err="1" smtClean="0">
                <a:solidFill>
                  <a:srgbClr val="FF0000"/>
                </a:solidFill>
              </a:rPr>
              <a:t>setOnClickListener</a:t>
            </a:r>
            <a:r>
              <a:rPr lang="en-US" altLang="zh-CN" sz="1800" dirty="0" smtClean="0"/>
              <a:t>(this);</a:t>
            </a:r>
          </a:p>
          <a:p>
            <a:pPr lvl="1"/>
            <a:r>
              <a:rPr lang="zh-CN" altLang="en-US" sz="2200" dirty="0" smtClean="0"/>
              <a:t>原因</a:t>
            </a:r>
            <a:r>
              <a:rPr lang="en-US" altLang="zh-CN" sz="2200" dirty="0" smtClean="0"/>
              <a:t>:</a:t>
            </a:r>
          </a:p>
          <a:p>
            <a:pPr lvl="2"/>
            <a:r>
              <a:rPr lang="zh-CN" altLang="en-US" sz="1800" dirty="0" smtClean="0"/>
              <a:t>若子控件</a:t>
            </a:r>
            <a:r>
              <a:rPr lang="en-US" altLang="zh-CN" sz="1800" dirty="0" smtClean="0"/>
              <a:t>(L1)</a:t>
            </a:r>
            <a:r>
              <a:rPr lang="zh-CN" altLang="en-US" sz="1800" dirty="0" smtClean="0"/>
              <a:t> 可处理</a:t>
            </a:r>
            <a:r>
              <a:rPr lang="en-US" altLang="zh-CN" sz="1800" dirty="0" smtClean="0"/>
              <a:t>pen click</a:t>
            </a:r>
            <a:r>
              <a:rPr lang="zh-CN" altLang="en-US" sz="1800" dirty="0" smtClean="0"/>
              <a:t>，那么父控件</a:t>
            </a:r>
            <a:r>
              <a:rPr lang="en-US" altLang="zh-CN" sz="1800" dirty="0" smtClean="0"/>
              <a:t>(</a:t>
            </a:r>
            <a:r>
              <a:rPr lang="en-US" altLang="zh-CN" sz="1800" dirty="0" err="1" smtClean="0"/>
              <a:t>ListView</a:t>
            </a:r>
            <a:r>
              <a:rPr lang="en-US" altLang="zh-CN" sz="1800" dirty="0" smtClean="0"/>
              <a:t>)</a:t>
            </a:r>
            <a:r>
              <a:rPr lang="zh-CN" altLang="en-US" sz="1800" dirty="0" smtClean="0"/>
              <a:t>就不会处理</a:t>
            </a:r>
            <a:r>
              <a:rPr lang="en-US" altLang="zh-CN" sz="1800" dirty="0" smtClean="0"/>
              <a:t>pen click.</a:t>
            </a:r>
          </a:p>
          <a:p>
            <a:pPr lvl="2"/>
            <a:r>
              <a:rPr lang="zh-CN" altLang="en-US" sz="1800" dirty="0" smtClean="0"/>
              <a:t>若某控件</a:t>
            </a:r>
            <a:r>
              <a:rPr lang="en-US" altLang="zh-CN" sz="1800" dirty="0" smtClean="0"/>
              <a:t>(L1)</a:t>
            </a:r>
            <a:r>
              <a:rPr lang="zh-CN" altLang="en-US" sz="1800" dirty="0" smtClean="0"/>
              <a:t>处理了</a:t>
            </a:r>
            <a:r>
              <a:rPr lang="en-US" altLang="zh-CN" sz="1800" dirty="0" smtClean="0"/>
              <a:t>click</a:t>
            </a:r>
            <a:r>
              <a:rPr lang="zh-CN" altLang="en-US" sz="1800" dirty="0" smtClean="0"/>
              <a:t>，如果它的</a:t>
            </a:r>
            <a:r>
              <a:rPr lang="zh-CN" altLang="en-US" sz="1800" dirty="0" smtClean="0">
                <a:solidFill>
                  <a:srgbClr val="FF0000"/>
                </a:solidFill>
              </a:rPr>
              <a:t>直接</a:t>
            </a:r>
            <a:r>
              <a:rPr lang="zh-CN" altLang="en-US" sz="1800" dirty="0" smtClean="0"/>
              <a:t>子控件</a:t>
            </a:r>
            <a:r>
              <a:rPr lang="en-US" altLang="zh-CN" sz="1800" dirty="0" smtClean="0"/>
              <a:t>(L2)</a:t>
            </a:r>
            <a:r>
              <a:rPr lang="zh-CN" altLang="en-US" sz="1800" dirty="0" smtClean="0"/>
              <a:t>设置了</a:t>
            </a:r>
            <a:r>
              <a:rPr lang="en-US" altLang="zh-CN" sz="1800" dirty="0" err="1" smtClean="0"/>
              <a:t>duplicateParentState</a:t>
            </a:r>
            <a:r>
              <a:rPr lang="en-US" altLang="zh-CN" sz="1800" dirty="0" smtClean="0"/>
              <a:t>,</a:t>
            </a:r>
            <a:r>
              <a:rPr lang="zh-CN" altLang="en-US" sz="1800" dirty="0" smtClean="0"/>
              <a:t>那么子控件也会有外观上的变化</a:t>
            </a:r>
            <a:r>
              <a:rPr lang="en-US" altLang="zh-CN" sz="1800" dirty="0" smtClean="0"/>
              <a:t>.</a:t>
            </a:r>
          </a:p>
          <a:p>
            <a:pPr lvl="2"/>
            <a:r>
              <a:rPr lang="zh-CN" altLang="en-US" sz="1800" dirty="0" smtClean="0"/>
              <a:t>由于</a:t>
            </a:r>
            <a:r>
              <a:rPr lang="en-US" altLang="zh-CN" sz="1800" dirty="0" smtClean="0"/>
              <a:t>L2</a:t>
            </a:r>
            <a:r>
              <a:rPr lang="zh-CN" altLang="en-US" sz="1800" dirty="0" smtClean="0"/>
              <a:t>没有设置</a:t>
            </a:r>
            <a:r>
              <a:rPr lang="en-US" altLang="zh-CN" sz="1800" dirty="0" err="1" smtClean="0"/>
              <a:t>duplicateParentState</a:t>
            </a:r>
            <a:r>
              <a:rPr lang="zh-CN" altLang="en-US" sz="1800" dirty="0" smtClean="0"/>
              <a:t>，所以</a:t>
            </a:r>
            <a:r>
              <a:rPr lang="en-US" altLang="zh-CN" sz="1800" dirty="0" smtClean="0"/>
              <a:t>L2</a:t>
            </a:r>
            <a:r>
              <a:rPr lang="zh-CN" altLang="en-US" sz="1800" dirty="0" smtClean="0"/>
              <a:t>不会跟着</a:t>
            </a:r>
            <a:r>
              <a:rPr lang="en-US" altLang="zh-CN" sz="1800" dirty="0" smtClean="0"/>
              <a:t>L1</a:t>
            </a:r>
            <a:r>
              <a:rPr lang="zh-CN" altLang="en-US" sz="1800" dirty="0" smtClean="0"/>
              <a:t>的</a:t>
            </a:r>
            <a:r>
              <a:rPr lang="en-US" altLang="zh-CN" sz="1800" dirty="0" smtClean="0"/>
              <a:t>click</a:t>
            </a:r>
            <a:r>
              <a:rPr lang="zh-CN" altLang="en-US" sz="1800" dirty="0" smtClean="0"/>
              <a:t>变化</a:t>
            </a:r>
            <a:r>
              <a:rPr lang="en-US" altLang="zh-CN" sz="1800" dirty="0" smtClean="0"/>
              <a:t>.</a:t>
            </a:r>
          </a:p>
          <a:p>
            <a:pPr lvl="1"/>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40152" y="1484784"/>
            <a:ext cx="2088232" cy="15841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grpSp>
        <p:nvGrpSpPr>
          <p:cNvPr id="13" name="组合 12"/>
          <p:cNvGrpSpPr/>
          <p:nvPr/>
        </p:nvGrpSpPr>
        <p:grpSpPr>
          <a:xfrm>
            <a:off x="5652120" y="1268760"/>
            <a:ext cx="3240360" cy="2592288"/>
            <a:chOff x="4139952" y="1412776"/>
            <a:chExt cx="3240360" cy="2592288"/>
          </a:xfrm>
        </p:grpSpPr>
        <p:sp>
          <p:nvSpPr>
            <p:cNvPr id="4" name="矩形 3"/>
            <p:cNvSpPr/>
            <p:nvPr/>
          </p:nvSpPr>
          <p:spPr>
            <a:xfrm>
              <a:off x="4139952" y="1412776"/>
              <a:ext cx="3240360"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20272" y="3573016"/>
              <a:ext cx="333746" cy="400110"/>
            </a:xfrm>
            <a:prstGeom prst="rect">
              <a:avLst/>
            </a:prstGeom>
          </p:spPr>
          <p:txBody>
            <a:bodyPr wrap="none">
              <a:spAutoFit/>
            </a:bodyPr>
            <a:lstStyle/>
            <a:p>
              <a:r>
                <a:rPr lang="en-US" altLang="zh-CN" sz="2000" dirty="0" smtClean="0"/>
                <a:t>A</a:t>
              </a:r>
              <a:endParaRPr lang="zh-CN" altLang="en-US" sz="2000" dirty="0"/>
            </a:p>
          </p:txBody>
        </p:sp>
      </p:grpSp>
      <p:grpSp>
        <p:nvGrpSpPr>
          <p:cNvPr id="12" name="组合 11"/>
          <p:cNvGrpSpPr/>
          <p:nvPr/>
        </p:nvGrpSpPr>
        <p:grpSpPr>
          <a:xfrm>
            <a:off x="5796136" y="1340768"/>
            <a:ext cx="2664296" cy="2016224"/>
            <a:chOff x="4283968" y="1484784"/>
            <a:chExt cx="2664296" cy="2016224"/>
          </a:xfrm>
        </p:grpSpPr>
        <p:sp>
          <p:nvSpPr>
            <p:cNvPr id="7" name="矩形 6"/>
            <p:cNvSpPr/>
            <p:nvPr/>
          </p:nvSpPr>
          <p:spPr>
            <a:xfrm>
              <a:off x="4283968" y="1484784"/>
              <a:ext cx="2664296" cy="2016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588224" y="3068960"/>
              <a:ext cx="324128" cy="400110"/>
            </a:xfrm>
            <a:prstGeom prst="rect">
              <a:avLst/>
            </a:prstGeom>
          </p:spPr>
          <p:txBody>
            <a:bodyPr wrap="none">
              <a:spAutoFit/>
            </a:bodyPr>
            <a:lstStyle/>
            <a:p>
              <a:r>
                <a:rPr lang="en-US" altLang="zh-CN" sz="2000" dirty="0" smtClean="0"/>
                <a:t>B</a:t>
              </a:r>
              <a:endParaRPr lang="zh-CN" altLang="en-US" sz="2000" dirty="0"/>
            </a:p>
          </p:txBody>
        </p:sp>
      </p:grpSp>
      <p:sp>
        <p:nvSpPr>
          <p:cNvPr id="14" name="矩形 13"/>
          <p:cNvSpPr/>
          <p:nvPr/>
        </p:nvSpPr>
        <p:spPr>
          <a:xfrm>
            <a:off x="4499992" y="1844824"/>
            <a:ext cx="1224136" cy="400110"/>
          </a:xfrm>
          <a:prstGeom prst="rect">
            <a:avLst/>
          </a:prstGeom>
        </p:spPr>
        <p:txBody>
          <a:bodyPr wrap="square">
            <a:spAutoFit/>
          </a:bodyPr>
          <a:lstStyle/>
          <a:p>
            <a:r>
              <a:rPr lang="en-US" altLang="zh-CN" sz="2000" dirty="0" smtClean="0"/>
              <a:t>Click on D</a:t>
            </a:r>
            <a:endParaRPr lang="zh-CN" altLang="en-US" sz="2000" dirty="0"/>
          </a:p>
        </p:txBody>
      </p:sp>
      <p:sp>
        <p:nvSpPr>
          <p:cNvPr id="15" name="矩形 14"/>
          <p:cNvSpPr/>
          <p:nvPr/>
        </p:nvSpPr>
        <p:spPr>
          <a:xfrm>
            <a:off x="6084168" y="1628800"/>
            <a:ext cx="1584176" cy="11521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5148064" y="2204864"/>
            <a:ext cx="18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308304" y="2348880"/>
            <a:ext cx="341760" cy="400110"/>
          </a:xfrm>
          <a:prstGeom prst="rect">
            <a:avLst/>
          </a:prstGeom>
        </p:spPr>
        <p:txBody>
          <a:bodyPr wrap="none">
            <a:spAutoFit/>
          </a:bodyPr>
          <a:lstStyle/>
          <a:p>
            <a:r>
              <a:rPr lang="en-US" altLang="zh-CN" sz="2000" dirty="0" smtClean="0"/>
              <a:t>D</a:t>
            </a:r>
            <a:endParaRPr lang="zh-CN" altLang="en-US" sz="2000" dirty="0"/>
          </a:p>
        </p:txBody>
      </p:sp>
      <p:sp>
        <p:nvSpPr>
          <p:cNvPr id="20" name="矩形 19"/>
          <p:cNvSpPr/>
          <p:nvPr/>
        </p:nvSpPr>
        <p:spPr>
          <a:xfrm>
            <a:off x="72009" y="1340768"/>
            <a:ext cx="4499991" cy="5115246"/>
          </a:xfrm>
          <a:prstGeom prst="rect">
            <a:avLst/>
          </a:prstGeom>
          <a:ln>
            <a:solidFill>
              <a:schemeClr val="tx1"/>
            </a:solidFill>
          </a:ln>
        </p:spPr>
        <p:txBody>
          <a:bodyPr wrap="square">
            <a:spAutoFit/>
          </a:bodyPr>
          <a:lstStyle/>
          <a:p>
            <a:pPr marL="342900" indent="-342900">
              <a:spcBef>
                <a:spcPct val="20000"/>
              </a:spcBef>
              <a:buFont typeface="Arial" pitchFamily="34" charset="0"/>
              <a:buChar char="•"/>
            </a:pPr>
            <a:r>
              <a:rPr lang="en-US" altLang="zh-CN" sz="2400" dirty="0" smtClean="0"/>
              <a:t>Pen</a:t>
            </a:r>
            <a:r>
              <a:rPr lang="zh-CN" altLang="en-US" sz="2400" dirty="0" smtClean="0"/>
              <a:t>的查找顺序</a:t>
            </a:r>
            <a:r>
              <a:rPr lang="en-US" altLang="zh-CN" sz="2400" dirty="0" smtClean="0"/>
              <a:t>:</a:t>
            </a:r>
          </a:p>
          <a:p>
            <a:pPr marL="800100" lvl="1" indent="-342900">
              <a:spcBef>
                <a:spcPct val="20000"/>
              </a:spcBef>
              <a:buFont typeface="Arial" pitchFamily="34" charset="0"/>
              <a:buChar char="•"/>
            </a:pPr>
            <a:r>
              <a:rPr lang="en-US" altLang="zh-CN" sz="2400" dirty="0" smtClean="0"/>
              <a:t>A-&gt;B-&gt;C-&gt;</a:t>
            </a:r>
            <a:r>
              <a:rPr lang="en-US" altLang="zh-CN" sz="2400" dirty="0" smtClean="0">
                <a:solidFill>
                  <a:srgbClr val="FF0000"/>
                </a:solidFill>
              </a:rPr>
              <a:t>D-&gt;C-&gt;return</a:t>
            </a:r>
          </a:p>
          <a:p>
            <a:pPr marL="800100" lvl="1" indent="-342900">
              <a:spcBef>
                <a:spcPct val="20000"/>
              </a:spcBef>
              <a:buFont typeface="Arial" pitchFamily="34" charset="0"/>
              <a:buChar char="•"/>
            </a:pPr>
            <a:r>
              <a:rPr lang="zh-CN" altLang="en-US" sz="2400" dirty="0" smtClean="0"/>
              <a:t>因为</a:t>
            </a:r>
            <a:r>
              <a:rPr lang="en-US" altLang="zh-CN" sz="2400" dirty="0" smtClean="0"/>
              <a:t>D</a:t>
            </a:r>
            <a:r>
              <a:rPr lang="zh-CN" altLang="en-US" sz="2400" dirty="0" smtClean="0"/>
              <a:t>不处理</a:t>
            </a:r>
            <a:r>
              <a:rPr lang="en-US" altLang="zh-CN" sz="2400" dirty="0" smtClean="0"/>
              <a:t>click</a:t>
            </a:r>
            <a:r>
              <a:rPr lang="zh-CN" altLang="en-US" sz="2400" dirty="0" smtClean="0"/>
              <a:t>，所以会向</a:t>
            </a:r>
            <a:r>
              <a:rPr lang="en-US" altLang="zh-CN" sz="2400" dirty="0" smtClean="0"/>
              <a:t>C</a:t>
            </a:r>
            <a:r>
              <a:rPr lang="zh-CN" altLang="en-US" sz="2400" dirty="0" smtClean="0"/>
              <a:t>查找</a:t>
            </a:r>
            <a:endParaRPr lang="en-US" altLang="zh-CN" sz="2400" dirty="0" smtClean="0"/>
          </a:p>
          <a:p>
            <a:pPr marL="342900" indent="-342900">
              <a:spcBef>
                <a:spcPct val="20000"/>
              </a:spcBef>
              <a:buFont typeface="Arial" pitchFamily="34" charset="0"/>
              <a:buChar char="•"/>
            </a:pPr>
            <a:r>
              <a:rPr lang="zh-CN" altLang="en-US" sz="2400" dirty="0" smtClean="0"/>
              <a:t>响应</a:t>
            </a:r>
            <a:r>
              <a:rPr lang="en-US" altLang="zh-CN" sz="2400" dirty="0" smtClean="0"/>
              <a:t>UI</a:t>
            </a:r>
            <a:r>
              <a:rPr lang="zh-CN" altLang="en-US" sz="2400" dirty="0" smtClean="0"/>
              <a:t>变化的</a:t>
            </a:r>
            <a:r>
              <a:rPr lang="en-US" altLang="zh-CN" sz="2400" dirty="0" smtClean="0"/>
              <a:t>Component</a:t>
            </a:r>
            <a:r>
              <a:rPr lang="zh-CN" altLang="en-US" sz="2400" dirty="0" smtClean="0"/>
              <a:t>：</a:t>
            </a:r>
            <a:endParaRPr lang="en-US" altLang="zh-CN" sz="2400" dirty="0" smtClean="0"/>
          </a:p>
          <a:p>
            <a:pPr marL="800100" lvl="1" indent="-342900">
              <a:spcBef>
                <a:spcPct val="20000"/>
              </a:spcBef>
              <a:buFont typeface="Arial" pitchFamily="34" charset="0"/>
              <a:buChar char="•"/>
            </a:pPr>
            <a:r>
              <a:rPr lang="en-US" altLang="zh-CN" sz="2400" dirty="0" smtClean="0"/>
              <a:t>C</a:t>
            </a:r>
            <a:r>
              <a:rPr lang="zh-CN" altLang="en-US" sz="2400" dirty="0" smtClean="0"/>
              <a:t>，</a:t>
            </a:r>
            <a:r>
              <a:rPr lang="en-US" altLang="zh-CN" sz="2400" dirty="0" smtClean="0"/>
              <a:t>D</a:t>
            </a:r>
          </a:p>
          <a:p>
            <a:pPr marL="800100" lvl="1" indent="-342900">
              <a:spcBef>
                <a:spcPct val="20000"/>
              </a:spcBef>
              <a:buFont typeface="Arial" pitchFamily="34" charset="0"/>
              <a:buChar char="•"/>
            </a:pPr>
            <a:r>
              <a:rPr lang="en-US" altLang="zh-CN" sz="2400" dirty="0" smtClean="0"/>
              <a:t>A-&gt;B&gt;C-&gt;D-&gt;</a:t>
            </a:r>
            <a:r>
              <a:rPr lang="en-US" altLang="zh-CN" sz="2400" dirty="0" smtClean="0">
                <a:solidFill>
                  <a:srgbClr val="FF0000"/>
                </a:solidFill>
              </a:rPr>
              <a:t>C-&gt;D</a:t>
            </a:r>
          </a:p>
          <a:p>
            <a:pPr marL="342900" indent="-342900">
              <a:spcBef>
                <a:spcPct val="20000"/>
              </a:spcBef>
              <a:buFont typeface="Arial" pitchFamily="34" charset="0"/>
              <a:buChar char="•"/>
            </a:pPr>
            <a:r>
              <a:rPr lang="zh-CN" altLang="en-US" sz="2400" dirty="0" smtClean="0"/>
              <a:t>示例</a:t>
            </a:r>
            <a:r>
              <a:rPr lang="en-US" altLang="zh-CN" sz="2400" dirty="0" smtClean="0"/>
              <a:t>:</a:t>
            </a:r>
          </a:p>
          <a:p>
            <a:pPr marL="800100" lvl="1" indent="-342900">
              <a:spcBef>
                <a:spcPct val="20000"/>
              </a:spcBef>
              <a:buFont typeface="Arial" pitchFamily="34" charset="0"/>
              <a:buChar char="•"/>
            </a:pPr>
            <a:r>
              <a:rPr lang="zh-CN" altLang="en-US" sz="2400" dirty="0" smtClean="0"/>
              <a:t>当我们的</a:t>
            </a:r>
            <a:r>
              <a:rPr lang="en-US" altLang="zh-CN" sz="2400" dirty="0" err="1" smtClean="0"/>
              <a:t>KXIntroView</a:t>
            </a:r>
            <a:r>
              <a:rPr lang="zh-CN" altLang="en-US" sz="2400" dirty="0" smtClean="0"/>
              <a:t>响应</a:t>
            </a:r>
            <a:r>
              <a:rPr lang="en-US" altLang="zh-CN" sz="2400" dirty="0" smtClean="0"/>
              <a:t>Click</a:t>
            </a:r>
            <a:r>
              <a:rPr lang="zh-CN" altLang="en-US" sz="2400" dirty="0" smtClean="0"/>
              <a:t>时，</a:t>
            </a:r>
            <a:r>
              <a:rPr lang="en-US" altLang="zh-CN" sz="2400" dirty="0" err="1" smtClean="0"/>
              <a:t>ListView</a:t>
            </a:r>
            <a:r>
              <a:rPr lang="zh-CN" altLang="en-US" sz="2400" dirty="0" smtClean="0"/>
              <a:t>不会响应，且不会有背景的变化</a:t>
            </a:r>
            <a:r>
              <a:rPr lang="en-US" altLang="zh-CN" sz="2400" dirty="0" smtClean="0"/>
              <a:t>.</a:t>
            </a:r>
          </a:p>
          <a:p>
            <a:pPr marL="342900" indent="-342900">
              <a:spcBef>
                <a:spcPct val="20000"/>
              </a:spcBef>
            </a:pPr>
            <a:endParaRPr lang="en-US" altLang="zh-CN" sz="2400" dirty="0" smtClean="0"/>
          </a:p>
        </p:txBody>
      </p:sp>
      <p:sp>
        <p:nvSpPr>
          <p:cNvPr id="21" name="矩形 20"/>
          <p:cNvSpPr/>
          <p:nvPr/>
        </p:nvSpPr>
        <p:spPr>
          <a:xfrm>
            <a:off x="5076056" y="4005064"/>
            <a:ext cx="4067944" cy="1015663"/>
          </a:xfrm>
          <a:prstGeom prst="rect">
            <a:avLst/>
          </a:prstGeom>
        </p:spPr>
        <p:txBody>
          <a:bodyPr wrap="square">
            <a:spAutoFit/>
          </a:bodyPr>
          <a:lstStyle/>
          <a:p>
            <a:pPr lvl="1"/>
            <a:r>
              <a:rPr lang="en-US" altLang="zh-CN" sz="2000" dirty="0" smtClean="0"/>
              <a:t>C: </a:t>
            </a:r>
            <a:r>
              <a:rPr lang="en-US" altLang="zh-CN" sz="2000" dirty="0" smtClean="0">
                <a:solidFill>
                  <a:srgbClr val="FF0000"/>
                </a:solidFill>
              </a:rPr>
              <a:t>clicked</a:t>
            </a:r>
            <a:r>
              <a:rPr lang="en-US" altLang="zh-CN" sz="2000" dirty="0" smtClean="0"/>
              <a:t> = “true”</a:t>
            </a:r>
          </a:p>
          <a:p>
            <a:pPr lvl="1"/>
            <a:r>
              <a:rPr lang="en-US" altLang="zh-CN" sz="2000" dirty="0" smtClean="0"/>
              <a:t>D: </a:t>
            </a:r>
            <a:r>
              <a:rPr lang="en-US" altLang="zh-CN" sz="2000" dirty="0" smtClean="0">
                <a:solidFill>
                  <a:srgbClr val="FF0000"/>
                </a:solidFill>
              </a:rPr>
              <a:t>clicked</a:t>
            </a:r>
            <a:r>
              <a:rPr lang="en-US" altLang="zh-CN" sz="2000" dirty="0" smtClean="0"/>
              <a:t> = “false”</a:t>
            </a:r>
          </a:p>
          <a:p>
            <a:pPr lvl="1"/>
            <a:r>
              <a:rPr lang="en-US" altLang="zh-CN" sz="2000" dirty="0" smtClean="0"/>
              <a:t>D</a:t>
            </a:r>
            <a:r>
              <a:rPr lang="en-US" altLang="zh-CN" sz="2000" dirty="0" smtClean="0">
                <a:solidFill>
                  <a:srgbClr val="FF0000"/>
                </a:solidFill>
              </a:rPr>
              <a:t>: </a:t>
            </a:r>
            <a:r>
              <a:rPr lang="en-US" altLang="zh-CN" sz="2000" dirty="0" err="1" smtClean="0">
                <a:solidFill>
                  <a:srgbClr val="FF0000"/>
                </a:solidFill>
              </a:rPr>
              <a:t>duplicateParentState</a:t>
            </a:r>
            <a:r>
              <a:rPr lang="en-US" altLang="zh-CN" sz="2000" dirty="0" smtClean="0">
                <a:solidFill>
                  <a:srgbClr val="FF0000"/>
                </a:solidFill>
              </a:rPr>
              <a:t> </a:t>
            </a:r>
            <a:r>
              <a:rPr lang="en-US" altLang="zh-CN" sz="2000" dirty="0" smtClean="0"/>
              <a:t>= “true”</a:t>
            </a:r>
          </a:p>
        </p:txBody>
      </p:sp>
      <p:sp>
        <p:nvSpPr>
          <p:cNvPr id="8" name="矩形 7"/>
          <p:cNvSpPr/>
          <p:nvPr/>
        </p:nvSpPr>
        <p:spPr>
          <a:xfrm>
            <a:off x="7707462" y="2708920"/>
            <a:ext cx="320922" cy="400110"/>
          </a:xfrm>
          <a:prstGeom prst="rect">
            <a:avLst/>
          </a:prstGeom>
        </p:spPr>
        <p:txBody>
          <a:bodyPr wrap="none">
            <a:spAutoFit/>
          </a:bodyPr>
          <a:lstStyle/>
          <a:p>
            <a:r>
              <a:rPr lang="en-US" altLang="zh-CN" sz="2000" dirty="0" smtClean="0"/>
              <a:t>C</a:t>
            </a:r>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sp>
        <p:nvSpPr>
          <p:cNvPr id="5" name="内容占位符 4"/>
          <p:cNvSpPr>
            <a:spLocks noGrp="1"/>
          </p:cNvSpPr>
          <p:nvPr>
            <p:ph idx="1"/>
          </p:nvPr>
        </p:nvSpPr>
        <p:spPr>
          <a:xfrm>
            <a:off x="457200" y="1340768"/>
            <a:ext cx="8507288" cy="5256584"/>
          </a:xfrm>
        </p:spPr>
        <p:txBody>
          <a:bodyPr>
            <a:normAutofit/>
          </a:bodyPr>
          <a:lstStyle/>
          <a:p>
            <a:r>
              <a:rPr lang="zh-CN" altLang="en-US" sz="2400" dirty="0" smtClean="0"/>
              <a:t>为何</a:t>
            </a:r>
            <a:r>
              <a:rPr lang="en-US" altLang="zh-CN" sz="2400" dirty="0" err="1" smtClean="0"/>
              <a:t>ListView</a:t>
            </a:r>
            <a:r>
              <a:rPr lang="zh-CN" altLang="en-US" sz="2400" dirty="0" smtClean="0"/>
              <a:t>的子控件不用设置</a:t>
            </a:r>
            <a:r>
              <a:rPr lang="en-US" altLang="zh-CN" sz="2400" dirty="0" err="1" smtClean="0"/>
              <a:t>android:duplicateParentState</a:t>
            </a:r>
            <a:r>
              <a:rPr lang="en-US" altLang="zh-CN" sz="2400" dirty="0" smtClean="0"/>
              <a:t>?</a:t>
            </a:r>
          </a:p>
          <a:p>
            <a:pPr lvl="1"/>
            <a:r>
              <a:rPr lang="en-US" altLang="zh-CN" sz="2000" dirty="0" err="1" smtClean="0"/>
              <a:t>ListView</a:t>
            </a:r>
            <a:r>
              <a:rPr lang="en-US" altLang="zh-CN" sz="2000" dirty="0" smtClean="0"/>
              <a:t>&lt;--</a:t>
            </a:r>
            <a:r>
              <a:rPr lang="en-US" altLang="zh-CN" sz="2000" dirty="0" err="1" smtClean="0">
                <a:solidFill>
                  <a:srgbClr val="FF0000"/>
                </a:solidFill>
              </a:rPr>
              <a:t>AbsListView</a:t>
            </a:r>
            <a:r>
              <a:rPr lang="en-US" altLang="zh-CN" sz="2000" dirty="0" smtClean="0"/>
              <a:t>&lt;-- </a:t>
            </a:r>
            <a:r>
              <a:rPr lang="en-US" altLang="zh-CN" sz="2000" dirty="0" err="1" smtClean="0"/>
              <a:t>AdapterView</a:t>
            </a:r>
            <a:r>
              <a:rPr lang="en-US" altLang="zh-CN" sz="2000" dirty="0" smtClean="0">
                <a:sym typeface="Wingdings" pitchFamily="2" charset="2"/>
              </a:rPr>
              <a:t>&lt;--</a:t>
            </a:r>
            <a:r>
              <a:rPr lang="en-US" altLang="zh-CN" sz="2000" dirty="0" smtClean="0"/>
              <a:t> </a:t>
            </a:r>
            <a:r>
              <a:rPr lang="en-US" altLang="zh-CN" sz="2000" dirty="0" err="1" smtClean="0">
                <a:solidFill>
                  <a:srgbClr val="FF0000"/>
                </a:solidFill>
              </a:rPr>
              <a:t>ViewGroup</a:t>
            </a:r>
            <a:endParaRPr lang="en-US" altLang="zh-CN" sz="2000" dirty="0" smtClean="0">
              <a:solidFill>
                <a:srgbClr val="FF0000"/>
              </a:solidFill>
            </a:endParaRPr>
          </a:p>
          <a:p>
            <a:pPr lvl="1"/>
            <a:r>
              <a:rPr lang="en-US" altLang="zh-CN" sz="2000" dirty="0" err="1" smtClean="0"/>
              <a:t>AbsListView</a:t>
            </a:r>
            <a:r>
              <a:rPr lang="en-US" altLang="zh-CN" sz="2000" dirty="0" smtClean="0"/>
              <a:t> Override</a:t>
            </a:r>
            <a:r>
              <a:rPr lang="zh-CN" altLang="en-US" sz="2000" dirty="0" smtClean="0"/>
              <a:t>了</a:t>
            </a:r>
            <a:r>
              <a:rPr lang="en-US" altLang="zh-CN" sz="2000" dirty="0" err="1" smtClean="0"/>
              <a:t>OntouchEvent</a:t>
            </a:r>
            <a:r>
              <a:rPr lang="zh-CN" altLang="en-US" sz="2000" dirty="0" smtClean="0"/>
              <a:t>和</a:t>
            </a:r>
            <a:r>
              <a:rPr lang="en-US" altLang="zh-CN" sz="2000" dirty="0" err="1" smtClean="0"/>
              <a:t>CheckForTap</a:t>
            </a:r>
            <a:r>
              <a:rPr lang="en-US" altLang="zh-CN" sz="2000" dirty="0" smtClean="0"/>
              <a:t>()</a:t>
            </a:r>
          </a:p>
          <a:p>
            <a:pPr lvl="1"/>
            <a:endParaRPr lang="en-US" altLang="zh-CN" sz="2000" dirty="0" smtClean="0"/>
          </a:p>
          <a:p>
            <a:pPr lvl="1"/>
            <a:endParaRPr lang="en-US" altLang="zh-CN" sz="2000" dirty="0" smtClean="0"/>
          </a:p>
          <a:p>
            <a:pPr lvl="1"/>
            <a:endParaRPr lang="zh-CN" altLang="en-US" sz="2000" dirty="0"/>
          </a:p>
        </p:txBody>
      </p:sp>
      <p:sp>
        <p:nvSpPr>
          <p:cNvPr id="6" name="矩形 5"/>
          <p:cNvSpPr/>
          <p:nvPr/>
        </p:nvSpPr>
        <p:spPr>
          <a:xfrm>
            <a:off x="395536" y="2564904"/>
            <a:ext cx="5040560" cy="1815882"/>
          </a:xfrm>
          <a:prstGeom prst="rect">
            <a:avLst/>
          </a:prstGeom>
          <a:ln>
            <a:solidFill>
              <a:schemeClr val="tx1"/>
            </a:solidFill>
          </a:ln>
        </p:spPr>
        <p:txBody>
          <a:bodyPr wrap="square">
            <a:spAutoFit/>
          </a:bodyPr>
          <a:lstStyle/>
          <a:p>
            <a:r>
              <a:rPr lang="en-US" altLang="zh-CN" sz="1600" dirty="0" smtClean="0"/>
              <a:t>public </a:t>
            </a:r>
            <a:r>
              <a:rPr lang="en-US" altLang="zh-CN" sz="1600" dirty="0" err="1" smtClean="0"/>
              <a:t>boolean</a:t>
            </a:r>
            <a:r>
              <a:rPr lang="en-US" altLang="zh-CN" sz="1600" dirty="0" smtClean="0"/>
              <a:t> </a:t>
            </a:r>
            <a:r>
              <a:rPr lang="en-US" altLang="zh-CN" sz="1600" dirty="0" err="1" smtClean="0"/>
              <a:t>onTouchEvent</a:t>
            </a:r>
            <a:r>
              <a:rPr lang="en-US" altLang="zh-CN" sz="1600" dirty="0" smtClean="0"/>
              <a:t>(</a:t>
            </a:r>
            <a:r>
              <a:rPr lang="en-US" altLang="zh-CN" sz="1600" dirty="0" err="1" smtClean="0"/>
              <a:t>MotionEvent</a:t>
            </a:r>
            <a:r>
              <a:rPr lang="en-US" altLang="zh-CN" sz="1600" dirty="0" smtClean="0"/>
              <a:t> </a:t>
            </a:r>
            <a:r>
              <a:rPr lang="en-US" altLang="zh-CN" sz="1600" dirty="0" err="1" smtClean="0"/>
              <a:t>ev</a:t>
            </a:r>
            <a:r>
              <a:rPr lang="en-US" altLang="zh-CN" sz="1600" dirty="0" smtClean="0"/>
              <a:t>) {</a:t>
            </a:r>
          </a:p>
          <a:p>
            <a:r>
              <a:rPr lang="en-US" altLang="zh-CN" sz="1600" dirty="0" smtClean="0"/>
              <a:t>      ……</a:t>
            </a:r>
          </a:p>
          <a:p>
            <a:r>
              <a:rPr lang="en-US" altLang="zh-CN" sz="1600" dirty="0" smtClean="0"/>
              <a:t>     case </a:t>
            </a:r>
            <a:r>
              <a:rPr lang="en-US" altLang="zh-CN" sz="1600" dirty="0" err="1" smtClean="0"/>
              <a:t>MotionEvent.ACTION_DOWN</a:t>
            </a:r>
            <a:r>
              <a:rPr lang="en-US" altLang="zh-CN" sz="1600" dirty="0" smtClean="0"/>
              <a:t>: {</a:t>
            </a:r>
          </a:p>
          <a:p>
            <a:r>
              <a:rPr lang="en-US" altLang="zh-CN" sz="1600" dirty="0" smtClean="0"/>
              <a:t>             </a:t>
            </a:r>
            <a:r>
              <a:rPr lang="en-US" altLang="zh-CN" sz="1600" dirty="0" err="1" smtClean="0"/>
              <a:t>postDelayed</a:t>
            </a:r>
            <a:r>
              <a:rPr lang="en-US" altLang="zh-CN" sz="1600" dirty="0" smtClean="0"/>
              <a:t>(</a:t>
            </a:r>
            <a:r>
              <a:rPr lang="en-US" altLang="zh-CN" sz="1600" dirty="0" err="1" smtClean="0">
                <a:solidFill>
                  <a:srgbClr val="FF0000"/>
                </a:solidFill>
              </a:rPr>
              <a:t>mPendingCheckForTap</a:t>
            </a:r>
            <a:r>
              <a:rPr lang="en-US" altLang="zh-CN" sz="1600" dirty="0" smtClean="0"/>
              <a:t>,    </a:t>
            </a:r>
          </a:p>
          <a:p>
            <a:r>
              <a:rPr lang="en-US" altLang="zh-CN" sz="1600" dirty="0" smtClean="0"/>
              <a:t>                      </a:t>
            </a:r>
            <a:r>
              <a:rPr lang="en-US" altLang="zh-CN" sz="1600" dirty="0" err="1" smtClean="0"/>
              <a:t>ViewConfiguration.getTapTimeout</a:t>
            </a:r>
            <a:r>
              <a:rPr lang="en-US" altLang="zh-CN" sz="1600" dirty="0" smtClean="0"/>
              <a:t>());    </a:t>
            </a:r>
          </a:p>
          <a:p>
            <a:r>
              <a:rPr lang="en-US" altLang="zh-CN" sz="1600" dirty="0" smtClean="0"/>
              <a:t>    }</a:t>
            </a:r>
          </a:p>
          <a:p>
            <a:r>
              <a:rPr lang="en-US" altLang="zh-CN" sz="1600" dirty="0" smtClean="0"/>
              <a:t>}</a:t>
            </a:r>
            <a:endParaRPr lang="zh-CN" altLang="en-US" sz="1600" dirty="0" smtClean="0"/>
          </a:p>
        </p:txBody>
      </p:sp>
      <p:pic>
        <p:nvPicPr>
          <p:cNvPr id="1028" name="Picture 4"/>
          <p:cNvPicPr>
            <a:picLocks noChangeAspect="1" noChangeArrowheads="1"/>
          </p:cNvPicPr>
          <p:nvPr/>
        </p:nvPicPr>
        <p:blipFill>
          <a:blip r:embed="rId2" cstate="print"/>
          <a:srcRect/>
          <a:stretch>
            <a:fillRect/>
          </a:stretch>
        </p:blipFill>
        <p:spPr bwMode="auto">
          <a:xfrm>
            <a:off x="3059832" y="4431926"/>
            <a:ext cx="5545460" cy="2021410"/>
          </a:xfrm>
          <a:prstGeom prst="rect">
            <a:avLst/>
          </a:prstGeom>
          <a:noFill/>
          <a:ln w="9525">
            <a:noFill/>
            <a:miter lim="800000"/>
            <a:headEnd/>
            <a:tailEnd/>
          </a:ln>
        </p:spPr>
      </p:pic>
      <p:sp>
        <p:nvSpPr>
          <p:cNvPr id="8" name="矩形 7"/>
          <p:cNvSpPr/>
          <p:nvPr/>
        </p:nvSpPr>
        <p:spPr>
          <a:xfrm>
            <a:off x="2987824" y="4217020"/>
            <a:ext cx="5724128" cy="2308324"/>
          </a:xfrm>
          <a:prstGeom prst="rect">
            <a:avLst/>
          </a:prstGeom>
          <a:ln>
            <a:solidFill>
              <a:schemeClr val="tx1"/>
            </a:solidFill>
          </a:ln>
        </p:spPr>
        <p:txBody>
          <a:bodyPr wrap="square">
            <a:spAutoFit/>
          </a:bodyPr>
          <a:lstStyle/>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zh-CN" altLang="en-US" sz="1600" dirty="0" smtClean="0"/>
          </a:p>
        </p:txBody>
      </p:sp>
      <p:cxnSp>
        <p:nvCxnSpPr>
          <p:cNvPr id="10" name="肘形连接符 9"/>
          <p:cNvCxnSpPr/>
          <p:nvPr/>
        </p:nvCxnSpPr>
        <p:spPr>
          <a:xfrm rot="16200000" flipH="1">
            <a:off x="3959932" y="3681028"/>
            <a:ext cx="1152128" cy="792088"/>
          </a:xfrm>
          <a:prstGeom prst="bentConnector3">
            <a:avLst>
              <a:gd name="adj1" fmla="val -70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27984" y="5949280"/>
            <a:ext cx="180020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sp>
        <p:nvSpPr>
          <p:cNvPr id="5" name="内容占位符 4"/>
          <p:cNvSpPr>
            <a:spLocks noGrp="1"/>
          </p:cNvSpPr>
          <p:nvPr>
            <p:ph idx="1"/>
          </p:nvPr>
        </p:nvSpPr>
        <p:spPr>
          <a:xfrm>
            <a:off x="457200" y="1340768"/>
            <a:ext cx="8507288" cy="5256584"/>
          </a:xfrm>
        </p:spPr>
        <p:txBody>
          <a:bodyPr>
            <a:normAutofit/>
          </a:bodyPr>
          <a:lstStyle/>
          <a:p>
            <a:r>
              <a:rPr lang="zh-CN" altLang="en-US" sz="2200" dirty="0" smtClean="0"/>
              <a:t>为何</a:t>
            </a:r>
            <a:r>
              <a:rPr lang="en-US" altLang="zh-CN" sz="2200" dirty="0" err="1" smtClean="0"/>
              <a:t>ListView</a:t>
            </a:r>
            <a:r>
              <a:rPr lang="zh-CN" altLang="en-US" sz="2200" dirty="0" smtClean="0"/>
              <a:t>的子</a:t>
            </a:r>
            <a:r>
              <a:rPr lang="en-US" altLang="zh-CN" sz="2200" dirty="0" smtClean="0"/>
              <a:t>Component</a:t>
            </a:r>
            <a:r>
              <a:rPr lang="zh-CN" altLang="en-US" sz="2200" dirty="0" smtClean="0"/>
              <a:t>设置了</a:t>
            </a:r>
            <a:r>
              <a:rPr lang="en-US" altLang="zh-CN" sz="2200" dirty="0" err="1" smtClean="0"/>
              <a:t>android:duplicateParentState</a:t>
            </a:r>
            <a:r>
              <a:rPr lang="zh-CN" altLang="en-US" sz="2200" dirty="0" smtClean="0"/>
              <a:t>反而不能工作</a:t>
            </a:r>
            <a:r>
              <a:rPr lang="en-US" altLang="zh-CN" sz="2200" dirty="0" smtClean="0"/>
              <a:t>?</a:t>
            </a:r>
          </a:p>
          <a:p>
            <a:pPr lvl="1"/>
            <a:r>
              <a:rPr lang="zh-CN" altLang="en-US" sz="1800" dirty="0" smtClean="0"/>
              <a:t>设置</a:t>
            </a:r>
            <a:r>
              <a:rPr lang="en-US" altLang="zh-CN" sz="1800" dirty="0" err="1" smtClean="0"/>
              <a:t>duplicateParentState</a:t>
            </a:r>
            <a:r>
              <a:rPr lang="zh-CN" altLang="en-US" sz="1800" dirty="0" smtClean="0"/>
              <a:t>的子控件的</a:t>
            </a:r>
            <a:r>
              <a:rPr lang="en-US" altLang="zh-CN" sz="1800" dirty="0" smtClean="0"/>
              <a:t>draw</a:t>
            </a:r>
            <a:r>
              <a:rPr lang="zh-CN" altLang="en-US" sz="1800" dirty="0" smtClean="0"/>
              <a:t>状态由外层</a:t>
            </a:r>
            <a:r>
              <a:rPr lang="en-US" altLang="zh-CN" sz="1800" dirty="0" smtClean="0"/>
              <a:t>parent</a:t>
            </a:r>
            <a:r>
              <a:rPr lang="zh-CN" altLang="en-US" sz="1800" dirty="0" smtClean="0"/>
              <a:t>来给出状态</a:t>
            </a:r>
            <a:r>
              <a:rPr lang="en-US" altLang="zh-CN" sz="1800" dirty="0" smtClean="0"/>
              <a:t>.</a:t>
            </a:r>
          </a:p>
          <a:p>
            <a:pPr lvl="1"/>
            <a:r>
              <a:rPr lang="en-US" altLang="zh-CN" sz="1800" dirty="0" err="1" smtClean="0"/>
              <a:t>ListView</a:t>
            </a:r>
            <a:r>
              <a:rPr lang="zh-CN" altLang="en-US" sz="1800" dirty="0" smtClean="0"/>
              <a:t>为子控件创造的状态是不对的</a:t>
            </a:r>
            <a:r>
              <a:rPr lang="en-US" altLang="zh-CN" sz="1800" dirty="0" smtClean="0"/>
              <a:t>(Bug</a:t>
            </a:r>
            <a:r>
              <a:rPr lang="zh-CN" altLang="en-US" sz="1800" dirty="0" smtClean="0"/>
              <a:t>？</a:t>
            </a:r>
            <a:r>
              <a:rPr lang="en-US" altLang="zh-CN" sz="1800" dirty="0" smtClean="0"/>
              <a:t>).</a:t>
            </a:r>
          </a:p>
          <a:p>
            <a:pPr lvl="1"/>
            <a:r>
              <a:rPr lang="en-US" altLang="zh-CN" sz="1800" dirty="0" smtClean="0"/>
              <a:t>View</a:t>
            </a:r>
            <a:r>
              <a:rPr lang="zh-CN" altLang="en-US" sz="1800" dirty="0" smtClean="0"/>
              <a:t>为子控件</a:t>
            </a:r>
            <a:r>
              <a:rPr lang="en-US" altLang="zh-CN" sz="1800" dirty="0" smtClean="0"/>
              <a:t>pressed</a:t>
            </a:r>
            <a:r>
              <a:rPr lang="zh-CN" altLang="en-US" sz="1800" dirty="0" smtClean="0"/>
              <a:t>状态创造的</a:t>
            </a:r>
            <a:r>
              <a:rPr lang="en-US" altLang="zh-CN" sz="1800" dirty="0" err="1" smtClean="0"/>
              <a:t>DrawableState</a:t>
            </a:r>
            <a:r>
              <a:rPr lang="en-US" altLang="zh-CN" sz="1800" dirty="0" smtClean="0"/>
              <a:t>: </a:t>
            </a:r>
            <a:r>
              <a:rPr lang="en-US" altLang="zh-CN" sz="1800" dirty="0" err="1" smtClean="0"/>
              <a:t>int</a:t>
            </a:r>
            <a:r>
              <a:rPr lang="en-US" altLang="zh-CN" sz="1800" dirty="0" smtClean="0"/>
              <a:t>[]= {09,10,19};</a:t>
            </a:r>
          </a:p>
          <a:p>
            <a:pPr lvl="1"/>
            <a:r>
              <a:rPr lang="en-US" altLang="zh-CN" sz="1800" dirty="0" err="1" smtClean="0"/>
              <a:t>ListView</a:t>
            </a:r>
            <a:r>
              <a:rPr lang="zh-CN" altLang="en-US" sz="1800" dirty="0" smtClean="0"/>
              <a:t>为子控件</a:t>
            </a:r>
            <a:r>
              <a:rPr lang="en-US" altLang="zh-CN" sz="1800" dirty="0" smtClean="0"/>
              <a:t>pressed</a:t>
            </a:r>
            <a:r>
              <a:rPr lang="zh-CN" altLang="en-US" sz="1800" dirty="0" smtClean="0"/>
              <a:t>状态创造的</a:t>
            </a:r>
            <a:r>
              <a:rPr lang="en-US" altLang="zh-CN" sz="1800" dirty="0" err="1" smtClean="0"/>
              <a:t>DrawableState:int</a:t>
            </a:r>
            <a:r>
              <a:rPr lang="en-US" altLang="zh-CN" sz="1800" dirty="0" smtClean="0"/>
              <a:t>[]={08,09,10,19};</a:t>
            </a:r>
          </a:p>
          <a:p>
            <a:pPr lvl="1"/>
            <a:endParaRPr lang="zh-CN" altLang="en-US" sz="1800" dirty="0"/>
          </a:p>
        </p:txBody>
      </p:sp>
      <p:sp>
        <p:nvSpPr>
          <p:cNvPr id="4" name="矩形 3"/>
          <p:cNvSpPr/>
          <p:nvPr/>
        </p:nvSpPr>
        <p:spPr>
          <a:xfrm>
            <a:off x="539552" y="3573016"/>
            <a:ext cx="4572000" cy="1569660"/>
          </a:xfrm>
          <a:prstGeom prst="rect">
            <a:avLst/>
          </a:prstGeom>
          <a:ln>
            <a:solidFill>
              <a:schemeClr val="tx1"/>
            </a:solidFill>
          </a:ln>
        </p:spPr>
        <p:txBody>
          <a:bodyPr>
            <a:spAutoFit/>
          </a:bodyPr>
          <a:lstStyle/>
          <a:p>
            <a:r>
              <a:rPr lang="en-US" altLang="zh-CN" sz="1600" dirty="0" smtClean="0"/>
              <a:t> protected void </a:t>
            </a:r>
            <a:r>
              <a:rPr lang="en-US" altLang="zh-CN" sz="1600" dirty="0" err="1" smtClean="0"/>
              <a:t>drawableStateChanged</a:t>
            </a:r>
            <a:r>
              <a:rPr lang="en-US" altLang="zh-CN" sz="1600" dirty="0" smtClean="0"/>
              <a:t>() {</a:t>
            </a:r>
          </a:p>
          <a:p>
            <a:r>
              <a:rPr lang="en-US" altLang="zh-CN" sz="1600" dirty="0" smtClean="0"/>
              <a:t>        </a:t>
            </a:r>
            <a:r>
              <a:rPr lang="en-US" altLang="zh-CN" sz="1600" dirty="0" err="1" smtClean="0"/>
              <a:t>Drawable</a:t>
            </a:r>
            <a:r>
              <a:rPr lang="en-US" altLang="zh-CN" sz="1600" dirty="0" smtClean="0"/>
              <a:t> d = </a:t>
            </a:r>
            <a:r>
              <a:rPr lang="en-US" altLang="zh-CN" sz="1600" dirty="0" err="1" smtClean="0"/>
              <a:t>mBGDrawable</a:t>
            </a:r>
            <a:r>
              <a:rPr lang="en-US" altLang="zh-CN" sz="1600" dirty="0" smtClean="0"/>
              <a:t>;</a:t>
            </a:r>
          </a:p>
          <a:p>
            <a:r>
              <a:rPr lang="en-US" altLang="zh-CN" sz="1600" dirty="0" smtClean="0"/>
              <a:t>        if (d != null &amp;&amp; </a:t>
            </a:r>
            <a:r>
              <a:rPr lang="en-US" altLang="zh-CN" sz="1600" dirty="0" err="1" smtClean="0"/>
              <a:t>d.isStateful</a:t>
            </a:r>
            <a:r>
              <a:rPr lang="en-US" altLang="zh-CN" sz="1600" dirty="0" smtClean="0"/>
              <a:t>()) {</a:t>
            </a:r>
          </a:p>
          <a:p>
            <a:r>
              <a:rPr lang="en-US" altLang="zh-CN" sz="1600" dirty="0" smtClean="0"/>
              <a:t>            </a:t>
            </a:r>
            <a:r>
              <a:rPr lang="en-US" altLang="zh-CN" sz="1600" dirty="0" err="1" smtClean="0"/>
              <a:t>d.setState</a:t>
            </a:r>
            <a:r>
              <a:rPr lang="en-US" altLang="zh-CN" sz="1600" dirty="0" smtClean="0"/>
              <a:t>(</a:t>
            </a:r>
            <a:r>
              <a:rPr lang="en-US" altLang="zh-CN" sz="1600" dirty="0" err="1" smtClean="0"/>
              <a:t>getDrawableState</a:t>
            </a:r>
            <a:r>
              <a:rPr lang="en-US" altLang="zh-CN" sz="1600" dirty="0" smtClean="0"/>
              <a:t>());</a:t>
            </a:r>
          </a:p>
          <a:p>
            <a:r>
              <a:rPr lang="zh-CN" altLang="en-US" sz="1600" dirty="0" smtClean="0"/>
              <a:t>        </a:t>
            </a:r>
            <a:r>
              <a:rPr lang="en-US" altLang="zh-CN" sz="1600" dirty="0" smtClean="0"/>
              <a:t>}</a:t>
            </a:r>
          </a:p>
          <a:p>
            <a:r>
              <a:rPr lang="zh-CN" altLang="en-US" sz="1600" dirty="0" smtClean="0"/>
              <a:t>    </a:t>
            </a:r>
            <a:r>
              <a:rPr lang="en-US" altLang="zh-CN" sz="1600" dirty="0" smtClean="0"/>
              <a:t>}</a:t>
            </a:r>
            <a:endParaRPr lang="zh-CN" altLang="en-US" sz="1600" dirty="0" smtClean="0"/>
          </a:p>
        </p:txBody>
      </p:sp>
      <p:pic>
        <p:nvPicPr>
          <p:cNvPr id="2050" name="Picture 2" descr="C:\Users\usie\AppData\Local\Temp\msohtmlclip1\01\clip_image001.png"/>
          <p:cNvPicPr>
            <a:picLocks noChangeAspect="1" noChangeArrowheads="1"/>
          </p:cNvPicPr>
          <p:nvPr/>
        </p:nvPicPr>
        <p:blipFill>
          <a:blip r:embed="rId2" cstate="print"/>
          <a:srcRect/>
          <a:stretch>
            <a:fillRect/>
          </a:stretch>
        </p:blipFill>
        <p:spPr bwMode="auto">
          <a:xfrm>
            <a:off x="2771800" y="5301208"/>
            <a:ext cx="5953125" cy="1276351"/>
          </a:xfrm>
          <a:prstGeom prst="rect">
            <a:avLst/>
          </a:prstGeom>
          <a:noFill/>
        </p:spPr>
      </p:pic>
      <p:sp>
        <p:nvSpPr>
          <p:cNvPr id="8" name="矩形 7"/>
          <p:cNvSpPr/>
          <p:nvPr/>
        </p:nvSpPr>
        <p:spPr>
          <a:xfrm>
            <a:off x="2771800" y="4955684"/>
            <a:ext cx="6048672" cy="1569660"/>
          </a:xfrm>
          <a:prstGeom prst="rect">
            <a:avLst/>
          </a:prstGeom>
          <a:ln>
            <a:solidFill>
              <a:schemeClr val="tx1"/>
            </a:solidFill>
          </a:ln>
        </p:spPr>
        <p:txBody>
          <a:bodyPr wrap="square">
            <a:spAutoFit/>
          </a:bodyPr>
          <a:lstStyle/>
          <a:p>
            <a:r>
              <a:rPr lang="en-US" altLang="zh-CN" sz="1600" dirty="0" smtClean="0"/>
              <a:t> </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p:txBody>
      </p:sp>
      <p:cxnSp>
        <p:nvCxnSpPr>
          <p:cNvPr id="10" name="肘形连接符 9"/>
          <p:cNvCxnSpPr/>
          <p:nvPr/>
        </p:nvCxnSpPr>
        <p:spPr>
          <a:xfrm>
            <a:off x="2123728" y="4653136"/>
            <a:ext cx="1008112" cy="648072"/>
          </a:xfrm>
          <a:prstGeom prst="bentConnector3">
            <a:avLst>
              <a:gd name="adj1" fmla="val -102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r>
              <a:rPr lang="en-US" altLang="zh-CN" sz="3600" dirty="0" smtClean="0"/>
              <a:t>View Pen Touch</a:t>
            </a:r>
            <a:endParaRPr lang="zh-CN" altLang="en-US" sz="3600" dirty="0"/>
          </a:p>
        </p:txBody>
      </p:sp>
      <p:sp>
        <p:nvSpPr>
          <p:cNvPr id="5" name="内容占位符 4"/>
          <p:cNvSpPr>
            <a:spLocks noGrp="1"/>
          </p:cNvSpPr>
          <p:nvPr>
            <p:ph idx="1"/>
          </p:nvPr>
        </p:nvSpPr>
        <p:spPr>
          <a:xfrm>
            <a:off x="457200" y="1340768"/>
            <a:ext cx="8507288" cy="5256584"/>
          </a:xfrm>
        </p:spPr>
        <p:txBody>
          <a:bodyPr>
            <a:normAutofit lnSpcReduction="10000"/>
          </a:bodyPr>
          <a:lstStyle/>
          <a:p>
            <a:r>
              <a:rPr lang="en-US" altLang="zh-CN" sz="2400" dirty="0" smtClean="0"/>
              <a:t>“</a:t>
            </a:r>
            <a:r>
              <a:rPr lang="en-US" altLang="zh-CN" sz="2400" dirty="0" err="1" smtClean="0"/>
              <a:t>ViewMore</a:t>
            </a:r>
            <a:r>
              <a:rPr lang="en-US" altLang="zh-CN" sz="2400" dirty="0" smtClean="0"/>
              <a:t> Bug</a:t>
            </a:r>
            <a:r>
              <a:rPr lang="zh-CN" altLang="en-US" sz="2400" dirty="0" smtClean="0"/>
              <a:t>的修改方式</a:t>
            </a:r>
            <a:r>
              <a:rPr lang="en-US" altLang="zh-CN" sz="2400" dirty="0" smtClean="0"/>
              <a:t>”</a:t>
            </a:r>
          </a:p>
          <a:p>
            <a:pPr lvl="1"/>
            <a:r>
              <a:rPr lang="zh-CN" altLang="en-US" sz="2000" dirty="0" smtClean="0"/>
              <a:t>方法</a:t>
            </a:r>
            <a:r>
              <a:rPr lang="en-US" altLang="zh-CN" sz="2000" dirty="0" smtClean="0"/>
              <a:t>1:</a:t>
            </a:r>
          </a:p>
          <a:p>
            <a:pPr lvl="2"/>
            <a:r>
              <a:rPr lang="en-US" altLang="zh-CN" sz="1600" dirty="0" smtClean="0"/>
              <a:t>L2.setDuplicateParentStateEnabled(</a:t>
            </a:r>
            <a:r>
              <a:rPr lang="en-US" altLang="zh-CN" sz="1600" b="1" dirty="0" smtClean="0"/>
              <a:t>true);</a:t>
            </a:r>
          </a:p>
          <a:p>
            <a:pPr lvl="1"/>
            <a:r>
              <a:rPr lang="zh-CN" altLang="en-US" sz="2000" dirty="0" smtClean="0"/>
              <a:t>方法</a:t>
            </a:r>
            <a:r>
              <a:rPr lang="en-US" altLang="zh-CN" sz="2000" dirty="0" smtClean="0"/>
              <a:t>2:</a:t>
            </a:r>
          </a:p>
          <a:p>
            <a:pPr lvl="2"/>
            <a:r>
              <a:rPr lang="en-US" altLang="zh-CN" sz="1600" dirty="0" smtClean="0"/>
              <a:t>L2</a:t>
            </a:r>
            <a:r>
              <a:rPr lang="zh-CN" altLang="en-US" sz="1600" dirty="0" smtClean="0"/>
              <a:t>加</a:t>
            </a:r>
            <a:r>
              <a:rPr lang="en-US" altLang="zh-CN" sz="1600" dirty="0" err="1" smtClean="0"/>
              <a:t>android:duplicateParentState</a:t>
            </a:r>
            <a:r>
              <a:rPr lang="en-US" altLang="zh-CN" sz="1600" dirty="0" smtClean="0"/>
              <a:t>=“true”</a:t>
            </a:r>
          </a:p>
          <a:p>
            <a:pPr lvl="2"/>
            <a:r>
              <a:rPr lang="en-US" altLang="zh-CN" sz="1600" dirty="0" smtClean="0"/>
              <a:t>L2 = </a:t>
            </a:r>
            <a:r>
              <a:rPr lang="en-US" altLang="zh-CN" sz="1600" dirty="0" err="1" smtClean="0"/>
              <a:t>vi.inflate</a:t>
            </a:r>
            <a:r>
              <a:rPr lang="en-US" altLang="zh-CN" sz="1600" dirty="0" smtClean="0"/>
              <a:t>(</a:t>
            </a:r>
            <a:r>
              <a:rPr lang="en-US" altLang="zh-CN" sz="1600" dirty="0" err="1" smtClean="0"/>
              <a:t>resourceId</a:t>
            </a:r>
            <a:r>
              <a:rPr lang="en-US" altLang="zh-CN" sz="1600" dirty="0" smtClean="0"/>
              <a:t>, </a:t>
            </a:r>
            <a:r>
              <a:rPr lang="en-US" altLang="zh-CN" sz="1600" dirty="0" err="1" smtClean="0"/>
              <a:t>userListItem</a:t>
            </a:r>
            <a:r>
              <a:rPr lang="en-US" altLang="zh-CN" sz="1600" dirty="0" smtClean="0"/>
              <a:t>);</a:t>
            </a:r>
          </a:p>
          <a:p>
            <a:pPr lvl="3"/>
            <a:r>
              <a:rPr lang="en-US" altLang="zh-CN" sz="1200" dirty="0" smtClean="0"/>
              <a:t> (</a:t>
            </a:r>
            <a:r>
              <a:rPr lang="zh-CN" altLang="en-US" sz="1200" dirty="0" smtClean="0"/>
              <a:t>针对</a:t>
            </a:r>
            <a:r>
              <a:rPr lang="en-US" altLang="zh-CN" sz="1200" dirty="0" smtClean="0"/>
              <a:t>L2</a:t>
            </a:r>
            <a:r>
              <a:rPr lang="zh-CN" altLang="en-US" sz="1200" dirty="0" smtClean="0"/>
              <a:t>为顶层控件的应用</a:t>
            </a:r>
            <a:r>
              <a:rPr lang="en-US" altLang="zh-CN" sz="1200" dirty="0" smtClean="0"/>
              <a:t>)</a:t>
            </a:r>
          </a:p>
          <a:p>
            <a:pPr lvl="1"/>
            <a:r>
              <a:rPr lang="zh-CN" altLang="en-US" sz="2000" dirty="0" smtClean="0"/>
              <a:t>方法</a:t>
            </a:r>
            <a:r>
              <a:rPr lang="en-US" altLang="zh-CN" sz="2000" dirty="0" smtClean="0"/>
              <a:t>3:</a:t>
            </a:r>
          </a:p>
          <a:p>
            <a:pPr lvl="2"/>
            <a:r>
              <a:rPr lang="en-US" altLang="zh-CN" sz="1600" dirty="0" smtClean="0"/>
              <a:t>L2. </a:t>
            </a:r>
            <a:r>
              <a:rPr lang="en-US" altLang="zh-CN" sz="1600" dirty="0" err="1" smtClean="0"/>
              <a:t>setOnClickListener</a:t>
            </a:r>
            <a:r>
              <a:rPr lang="en-US" altLang="zh-CN" sz="1600" dirty="0" smtClean="0"/>
              <a:t>();</a:t>
            </a:r>
          </a:p>
          <a:p>
            <a:pPr lvl="1"/>
            <a:r>
              <a:rPr lang="zh-CN" altLang="en-US" sz="2000" dirty="0" smtClean="0"/>
              <a:t>方法</a:t>
            </a:r>
            <a:r>
              <a:rPr lang="en-US" altLang="zh-CN" sz="2000" dirty="0" smtClean="0"/>
              <a:t>4:</a:t>
            </a:r>
          </a:p>
          <a:p>
            <a:pPr lvl="2"/>
            <a:r>
              <a:rPr lang="en-US" altLang="zh-CN" sz="1600" dirty="0" smtClean="0"/>
              <a:t>Footer(L1)</a:t>
            </a:r>
            <a:r>
              <a:rPr lang="zh-CN" altLang="en-US" sz="1600" dirty="0" smtClean="0"/>
              <a:t>去掉</a:t>
            </a:r>
            <a:r>
              <a:rPr lang="en-US" altLang="zh-CN" sz="1600" dirty="0" err="1" smtClean="0"/>
              <a:t>setOnClickListener</a:t>
            </a:r>
            <a:r>
              <a:rPr lang="en-US" altLang="zh-CN" sz="1600" dirty="0" smtClean="0"/>
              <a:t>();</a:t>
            </a:r>
          </a:p>
          <a:p>
            <a:pPr lvl="2"/>
            <a:r>
              <a:rPr lang="zh-CN" altLang="en-US" sz="1600" dirty="0" smtClean="0"/>
              <a:t>在</a:t>
            </a:r>
            <a:r>
              <a:rPr lang="en-US" altLang="zh-CN" sz="1600" dirty="0" err="1" smtClean="0"/>
              <a:t>ListView</a:t>
            </a:r>
            <a:r>
              <a:rPr lang="en-US" altLang="zh-CN" sz="1600" dirty="0" smtClean="0"/>
              <a:t>::</a:t>
            </a:r>
            <a:r>
              <a:rPr lang="en-US" altLang="zh-CN" sz="1600" dirty="0" err="1" smtClean="0"/>
              <a:t>onItemClick</a:t>
            </a:r>
            <a:r>
              <a:rPr lang="en-US" altLang="zh-CN" sz="1600" dirty="0" smtClean="0"/>
              <a:t>()</a:t>
            </a:r>
            <a:r>
              <a:rPr lang="zh-CN" altLang="en-US" sz="1600" dirty="0" smtClean="0"/>
              <a:t>里处理</a:t>
            </a:r>
            <a:r>
              <a:rPr lang="en-US" altLang="zh-CN" sz="1600" dirty="0" smtClean="0"/>
              <a:t>Footer</a:t>
            </a:r>
            <a:r>
              <a:rPr lang="zh-CN" altLang="en-US" sz="1600" dirty="0" smtClean="0"/>
              <a:t>的</a:t>
            </a:r>
            <a:r>
              <a:rPr lang="en-US" altLang="zh-CN" sz="1600" dirty="0" smtClean="0"/>
              <a:t>Click.</a:t>
            </a:r>
          </a:p>
          <a:p>
            <a:pPr lvl="1"/>
            <a:r>
              <a:rPr lang="zh-CN" altLang="en-US" sz="2000" dirty="0" smtClean="0"/>
              <a:t>错误的解法</a:t>
            </a:r>
            <a:r>
              <a:rPr lang="en-US" altLang="zh-CN" sz="2000" dirty="0" smtClean="0"/>
              <a:t>:</a:t>
            </a:r>
          </a:p>
          <a:p>
            <a:pPr lvl="2"/>
            <a:r>
              <a:rPr lang="en-US" altLang="zh-CN" sz="1600" dirty="0" smtClean="0"/>
              <a:t>1  </a:t>
            </a:r>
            <a:r>
              <a:rPr lang="zh-CN" altLang="en-US" sz="1600" dirty="0" smtClean="0"/>
              <a:t>只为</a:t>
            </a:r>
            <a:r>
              <a:rPr lang="en-US" altLang="zh-CN" sz="1600" dirty="0" smtClean="0"/>
              <a:t>L2</a:t>
            </a:r>
            <a:r>
              <a:rPr lang="zh-CN" altLang="en-US" sz="1600" dirty="0" smtClean="0"/>
              <a:t>设置</a:t>
            </a:r>
            <a:r>
              <a:rPr lang="en-US" altLang="zh-CN" sz="1600" dirty="0" err="1" smtClean="0"/>
              <a:t>android:duplicateParentState</a:t>
            </a:r>
            <a:r>
              <a:rPr lang="en-US" altLang="zh-CN" sz="1600" dirty="0" smtClean="0"/>
              <a:t>=“true”.</a:t>
            </a:r>
          </a:p>
          <a:p>
            <a:pPr lvl="3"/>
            <a:r>
              <a:rPr lang="zh-CN" altLang="en-US" sz="1200" dirty="0" smtClean="0">
                <a:solidFill>
                  <a:srgbClr val="FF0000"/>
                </a:solidFill>
              </a:rPr>
              <a:t>以</a:t>
            </a:r>
            <a:r>
              <a:rPr lang="en-US" altLang="zh-CN" sz="1200" dirty="0" smtClean="0">
                <a:solidFill>
                  <a:srgbClr val="FF0000"/>
                </a:solidFill>
              </a:rPr>
              <a:t>L2</a:t>
            </a:r>
            <a:r>
              <a:rPr lang="zh-CN" altLang="en-US" sz="1200" dirty="0" smtClean="0">
                <a:solidFill>
                  <a:srgbClr val="FF0000"/>
                </a:solidFill>
              </a:rPr>
              <a:t>为顶层的应用无法正常显示，因为</a:t>
            </a:r>
            <a:r>
              <a:rPr lang="en-US" altLang="zh-CN" sz="1200" dirty="0" smtClean="0">
                <a:solidFill>
                  <a:srgbClr val="FF0000"/>
                </a:solidFill>
              </a:rPr>
              <a:t>L2</a:t>
            </a:r>
            <a:r>
              <a:rPr lang="zh-CN" altLang="en-US" sz="1200" dirty="0" smtClean="0">
                <a:solidFill>
                  <a:srgbClr val="FF0000"/>
                </a:solidFill>
              </a:rPr>
              <a:t>作为了</a:t>
            </a:r>
            <a:r>
              <a:rPr lang="en-US" altLang="zh-CN" sz="1200" dirty="0" err="1" smtClean="0">
                <a:solidFill>
                  <a:srgbClr val="FF0000"/>
                </a:solidFill>
              </a:rPr>
              <a:t>ListView</a:t>
            </a:r>
            <a:r>
              <a:rPr lang="zh-CN" altLang="en-US" sz="1200" dirty="0" smtClean="0">
                <a:solidFill>
                  <a:srgbClr val="FF0000"/>
                </a:solidFill>
              </a:rPr>
              <a:t>的顶层子控件</a:t>
            </a:r>
            <a:r>
              <a:rPr lang="en-US" altLang="zh-CN" sz="1200" dirty="0" smtClean="0">
                <a:solidFill>
                  <a:srgbClr val="FF0000"/>
                </a:solidFill>
              </a:rPr>
              <a:t>.</a:t>
            </a:r>
          </a:p>
          <a:p>
            <a:pPr lvl="2"/>
            <a:r>
              <a:rPr lang="en-US" altLang="zh-CN" sz="1600" dirty="0" smtClean="0"/>
              <a:t>2 L3.setOnclickListener().</a:t>
            </a:r>
          </a:p>
          <a:p>
            <a:pPr lvl="3"/>
            <a:r>
              <a:rPr lang="zh-CN" altLang="en-US" sz="1200" dirty="0" smtClean="0">
                <a:solidFill>
                  <a:srgbClr val="FF0000"/>
                </a:solidFill>
              </a:rPr>
              <a:t>因为</a:t>
            </a:r>
            <a:r>
              <a:rPr lang="en-US" altLang="zh-CN" sz="1200" dirty="0" smtClean="0">
                <a:solidFill>
                  <a:srgbClr val="FF0000"/>
                </a:solidFill>
              </a:rPr>
              <a:t>L3</a:t>
            </a:r>
            <a:r>
              <a:rPr lang="zh-CN" altLang="en-US" sz="1200" dirty="0" smtClean="0">
                <a:solidFill>
                  <a:srgbClr val="FF0000"/>
                </a:solidFill>
              </a:rPr>
              <a:t>设置了</a:t>
            </a:r>
            <a:r>
              <a:rPr lang="en-US" altLang="zh-CN" sz="1200" dirty="0" err="1" smtClean="0">
                <a:solidFill>
                  <a:srgbClr val="FF0000"/>
                </a:solidFill>
              </a:rPr>
              <a:t>android:duplicateParentState</a:t>
            </a:r>
            <a:r>
              <a:rPr lang="en-US" altLang="zh-CN" sz="1200" dirty="0" smtClean="0">
                <a:solidFill>
                  <a:srgbClr val="FF0000"/>
                </a:solidFill>
              </a:rPr>
              <a:t>=“true”,</a:t>
            </a:r>
            <a:r>
              <a:rPr lang="zh-CN" altLang="en-US" sz="1200" dirty="0" smtClean="0">
                <a:solidFill>
                  <a:srgbClr val="FF0000"/>
                </a:solidFill>
              </a:rPr>
              <a:t>所以它的状态还是由</a:t>
            </a:r>
            <a:r>
              <a:rPr lang="en-US" altLang="zh-CN" sz="1200" dirty="0" smtClean="0">
                <a:solidFill>
                  <a:srgbClr val="FF0000"/>
                </a:solidFill>
              </a:rPr>
              <a:t>L2</a:t>
            </a:r>
            <a:r>
              <a:rPr lang="zh-CN" altLang="en-US" sz="1200" dirty="0" smtClean="0">
                <a:solidFill>
                  <a:srgbClr val="FF0000"/>
                </a:solidFill>
              </a:rPr>
              <a:t>来创造</a:t>
            </a:r>
            <a:r>
              <a:rPr lang="en-US" altLang="zh-CN" sz="1200" dirty="0" smtClean="0">
                <a:solidFill>
                  <a:srgbClr val="FF0000"/>
                </a:solidFill>
              </a:rPr>
              <a:t>.</a:t>
            </a:r>
          </a:p>
          <a:p>
            <a:pPr lvl="1"/>
            <a:endParaRPr lang="en-US" altLang="zh-CN" sz="2000" dirty="0" smtClean="0"/>
          </a:p>
          <a:p>
            <a:pPr lvl="1"/>
            <a:endParaRPr lang="zh-CN" altLang="en-US" sz="2000" dirty="0"/>
          </a:p>
        </p:txBody>
      </p:sp>
      <p:sp>
        <p:nvSpPr>
          <p:cNvPr id="4" name="矩形 3"/>
          <p:cNvSpPr/>
          <p:nvPr/>
        </p:nvSpPr>
        <p:spPr>
          <a:xfrm>
            <a:off x="5940152" y="1484784"/>
            <a:ext cx="2376264"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652120" y="1268760"/>
            <a:ext cx="3240360" cy="2632358"/>
            <a:chOff x="4139952" y="1412776"/>
            <a:chExt cx="3240360" cy="2632358"/>
          </a:xfrm>
        </p:grpSpPr>
        <p:sp>
          <p:nvSpPr>
            <p:cNvPr id="7" name="矩形 6"/>
            <p:cNvSpPr/>
            <p:nvPr/>
          </p:nvSpPr>
          <p:spPr>
            <a:xfrm>
              <a:off x="4139952" y="1412776"/>
              <a:ext cx="3240360"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76256" y="3645024"/>
              <a:ext cx="419538" cy="400110"/>
            </a:xfrm>
            <a:prstGeom prst="rect">
              <a:avLst/>
            </a:prstGeom>
          </p:spPr>
          <p:txBody>
            <a:bodyPr wrap="none">
              <a:spAutoFit/>
            </a:bodyPr>
            <a:lstStyle/>
            <a:p>
              <a:r>
                <a:rPr lang="en-US" altLang="zh-CN" sz="2000" dirty="0" smtClean="0"/>
                <a:t>LV</a:t>
              </a:r>
              <a:endParaRPr lang="zh-CN" altLang="en-US" sz="2000" dirty="0"/>
            </a:p>
          </p:txBody>
        </p:sp>
      </p:grpSp>
      <p:grpSp>
        <p:nvGrpSpPr>
          <p:cNvPr id="9" name="组合 8"/>
          <p:cNvGrpSpPr/>
          <p:nvPr/>
        </p:nvGrpSpPr>
        <p:grpSpPr>
          <a:xfrm>
            <a:off x="5796136" y="1340768"/>
            <a:ext cx="3024336" cy="2160240"/>
            <a:chOff x="4283968" y="1484784"/>
            <a:chExt cx="2726166" cy="2016224"/>
          </a:xfrm>
        </p:grpSpPr>
        <p:sp>
          <p:nvSpPr>
            <p:cNvPr id="10" name="矩形 9"/>
            <p:cNvSpPr/>
            <p:nvPr/>
          </p:nvSpPr>
          <p:spPr>
            <a:xfrm>
              <a:off x="4283968" y="1484784"/>
              <a:ext cx="2664296" cy="2016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88224" y="3068960"/>
              <a:ext cx="421910" cy="400110"/>
            </a:xfrm>
            <a:prstGeom prst="rect">
              <a:avLst/>
            </a:prstGeom>
          </p:spPr>
          <p:txBody>
            <a:bodyPr wrap="none">
              <a:spAutoFit/>
            </a:bodyPr>
            <a:lstStyle/>
            <a:p>
              <a:r>
                <a:rPr lang="en-US" altLang="zh-CN" sz="2000" dirty="0" smtClean="0"/>
                <a:t>L1</a:t>
              </a:r>
              <a:endParaRPr lang="zh-CN" altLang="en-US" sz="2000" dirty="0"/>
            </a:p>
          </p:txBody>
        </p:sp>
      </p:grpSp>
      <p:sp>
        <p:nvSpPr>
          <p:cNvPr id="12" name="矩形 11"/>
          <p:cNvSpPr/>
          <p:nvPr/>
        </p:nvSpPr>
        <p:spPr>
          <a:xfrm>
            <a:off x="6084168" y="1628800"/>
            <a:ext cx="180020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452320" y="2564904"/>
            <a:ext cx="421910" cy="400110"/>
          </a:xfrm>
          <a:prstGeom prst="rect">
            <a:avLst/>
          </a:prstGeom>
        </p:spPr>
        <p:txBody>
          <a:bodyPr wrap="none">
            <a:spAutoFit/>
          </a:bodyPr>
          <a:lstStyle/>
          <a:p>
            <a:r>
              <a:rPr lang="en-US" altLang="zh-CN" sz="2000" dirty="0" smtClean="0"/>
              <a:t>L3</a:t>
            </a:r>
            <a:endParaRPr lang="zh-CN" altLang="en-US" sz="2000" dirty="0"/>
          </a:p>
        </p:txBody>
      </p:sp>
      <p:sp>
        <p:nvSpPr>
          <p:cNvPr id="15" name="矩形 14"/>
          <p:cNvSpPr/>
          <p:nvPr/>
        </p:nvSpPr>
        <p:spPr>
          <a:xfrm>
            <a:off x="7884368" y="2780928"/>
            <a:ext cx="421910" cy="400110"/>
          </a:xfrm>
          <a:prstGeom prst="rect">
            <a:avLst/>
          </a:prstGeom>
        </p:spPr>
        <p:txBody>
          <a:bodyPr wrap="none">
            <a:spAutoFit/>
          </a:bodyPr>
          <a:lstStyle/>
          <a:p>
            <a:r>
              <a:rPr lang="en-US" altLang="zh-CN" sz="2000" dirty="0" smtClean="0"/>
              <a:t>L2</a:t>
            </a:r>
            <a:endParaRPr lang="zh-CN" altLang="en-US" sz="2000" dirty="0"/>
          </a:p>
        </p:txBody>
      </p:sp>
      <p:sp>
        <p:nvSpPr>
          <p:cNvPr id="16" name="矩形 15"/>
          <p:cNvSpPr/>
          <p:nvPr/>
        </p:nvSpPr>
        <p:spPr>
          <a:xfrm>
            <a:off x="6228184" y="1700808"/>
            <a:ext cx="122413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020272" y="2204864"/>
            <a:ext cx="455574" cy="400110"/>
          </a:xfrm>
          <a:prstGeom prst="rect">
            <a:avLst/>
          </a:prstGeom>
        </p:spPr>
        <p:txBody>
          <a:bodyPr wrap="none">
            <a:spAutoFit/>
          </a:bodyPr>
          <a:lstStyle/>
          <a:p>
            <a:r>
              <a:rPr lang="en-US" altLang="zh-CN" sz="2000" dirty="0" smtClean="0"/>
              <a:t>TV</a:t>
            </a:r>
            <a:endParaRPr lang="zh-CN" altLang="en-US" sz="2000" dirty="0"/>
          </a:p>
        </p:txBody>
      </p:sp>
      <p:sp>
        <p:nvSpPr>
          <p:cNvPr id="18" name="矩形 17"/>
          <p:cNvSpPr/>
          <p:nvPr/>
        </p:nvSpPr>
        <p:spPr>
          <a:xfrm>
            <a:off x="5148064" y="3933056"/>
            <a:ext cx="4572000" cy="1015663"/>
          </a:xfrm>
          <a:prstGeom prst="rect">
            <a:avLst/>
          </a:prstGeom>
        </p:spPr>
        <p:txBody>
          <a:bodyPr>
            <a:spAutoFit/>
          </a:bodyPr>
          <a:lstStyle/>
          <a:p>
            <a:pPr lvl="1"/>
            <a:r>
              <a:rPr lang="en-US" altLang="zh-CN" sz="2000" dirty="0" smtClean="0"/>
              <a:t>L1: </a:t>
            </a:r>
            <a:r>
              <a:rPr lang="en-US" altLang="zh-CN" sz="2000" dirty="0" err="1" smtClean="0"/>
              <a:t>ListView</a:t>
            </a:r>
            <a:r>
              <a:rPr lang="zh-CN" altLang="en-US" sz="2000" dirty="0" smtClean="0"/>
              <a:t>的顶层子元素</a:t>
            </a:r>
            <a:r>
              <a:rPr lang="en-US" altLang="zh-CN" sz="2000" dirty="0" smtClean="0"/>
              <a:t>.</a:t>
            </a:r>
          </a:p>
          <a:p>
            <a:pPr lvl="1"/>
            <a:r>
              <a:rPr lang="en-US" altLang="zh-CN" sz="2000" dirty="0" smtClean="0"/>
              <a:t>L3: </a:t>
            </a:r>
            <a:r>
              <a:rPr lang="zh-CN" altLang="en-US" sz="2000" dirty="0" smtClean="0"/>
              <a:t>负责背景的显示</a:t>
            </a:r>
            <a:r>
              <a:rPr lang="en-US" altLang="zh-CN" sz="2000" dirty="0" smtClean="0"/>
              <a:t>.</a:t>
            </a:r>
          </a:p>
          <a:p>
            <a:pPr lvl="1"/>
            <a:r>
              <a:rPr lang="en-US" altLang="zh-CN" sz="2000" dirty="0" smtClean="0"/>
              <a:t>L3</a:t>
            </a:r>
            <a:r>
              <a:rPr lang="en-US" altLang="zh-CN" sz="2000" dirty="0" smtClean="0">
                <a:solidFill>
                  <a:srgbClr val="FF0000"/>
                </a:solidFill>
              </a:rPr>
              <a:t>: </a:t>
            </a:r>
            <a:r>
              <a:rPr lang="en-US" altLang="zh-CN" sz="2000" dirty="0" err="1" smtClean="0">
                <a:solidFill>
                  <a:srgbClr val="FF0000"/>
                </a:solidFill>
              </a:rPr>
              <a:t>duplicateParentState</a:t>
            </a:r>
            <a:r>
              <a:rPr lang="en-US" altLang="zh-CN" sz="2000" dirty="0" smtClean="0">
                <a:solidFill>
                  <a:srgbClr val="FF0000"/>
                </a:solidFill>
              </a:rPr>
              <a:t> </a:t>
            </a:r>
            <a:r>
              <a:rPr lang="en-US" altLang="zh-CN" sz="2000" dirty="0" smtClean="0"/>
              <a:t>= “true”</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smtClean="0"/>
              <a:t>Text Color Selector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normAutofit/>
          </a:bodyPr>
          <a:lstStyle/>
          <a:p>
            <a:r>
              <a:rPr lang="en-US" altLang="zh-CN" sz="3600" dirty="0" smtClean="0"/>
              <a:t>Text Color Selector</a:t>
            </a:r>
            <a:endParaRPr lang="zh-CN" altLang="en-US" sz="3600" dirty="0"/>
          </a:p>
        </p:txBody>
      </p:sp>
      <p:sp>
        <p:nvSpPr>
          <p:cNvPr id="3" name="内容占位符 2"/>
          <p:cNvSpPr>
            <a:spLocks noGrp="1"/>
          </p:cNvSpPr>
          <p:nvPr>
            <p:ph idx="1"/>
          </p:nvPr>
        </p:nvSpPr>
        <p:spPr>
          <a:xfrm>
            <a:off x="395536" y="1340768"/>
            <a:ext cx="8229600" cy="2232248"/>
          </a:xfrm>
        </p:spPr>
        <p:txBody>
          <a:bodyPr>
            <a:normAutofit/>
          </a:bodyPr>
          <a:lstStyle/>
          <a:p>
            <a:r>
              <a:rPr lang="en-US" altLang="zh-CN" sz="2000" dirty="0" err="1" smtClean="0"/>
              <a:t>XMl</a:t>
            </a:r>
            <a:r>
              <a:rPr lang="zh-CN" altLang="en-US" sz="2000" dirty="0" smtClean="0"/>
              <a:t>方式</a:t>
            </a:r>
            <a:r>
              <a:rPr lang="en-US" altLang="zh-CN" sz="2000" dirty="0" smtClean="0"/>
              <a:t>:</a:t>
            </a:r>
          </a:p>
          <a:p>
            <a:endParaRPr lang="en-US" altLang="zh-CN" sz="2000" dirty="0" smtClean="0"/>
          </a:p>
        </p:txBody>
      </p:sp>
      <p:sp>
        <p:nvSpPr>
          <p:cNvPr id="12" name="矩形 11"/>
          <p:cNvSpPr/>
          <p:nvPr/>
        </p:nvSpPr>
        <p:spPr>
          <a:xfrm>
            <a:off x="755576" y="1772816"/>
            <a:ext cx="4752528" cy="1384995"/>
          </a:xfrm>
          <a:prstGeom prst="rect">
            <a:avLst/>
          </a:prstGeom>
          <a:ln>
            <a:solidFill>
              <a:schemeClr val="accent1"/>
            </a:solidFill>
          </a:ln>
        </p:spPr>
        <p:txBody>
          <a:bodyPr wrap="square">
            <a:spAutoFit/>
          </a:bodyPr>
          <a:lstStyle/>
          <a:p>
            <a:r>
              <a:rPr lang="en-US" altLang="zh-CN" sz="1200" dirty="0" smtClean="0"/>
              <a:t>&lt;</a:t>
            </a:r>
            <a:r>
              <a:rPr lang="en-US" altLang="zh-CN" sz="1200" dirty="0" err="1" smtClean="0"/>
              <a:t>TextView</a:t>
            </a:r>
            <a:endParaRPr lang="en-US" altLang="zh-CN" sz="1200" dirty="0" smtClean="0"/>
          </a:p>
          <a:p>
            <a:r>
              <a:rPr lang="en-US" altLang="zh-CN" sz="1200" dirty="0" smtClean="0"/>
              <a:t>    </a:t>
            </a:r>
            <a:r>
              <a:rPr lang="en-US" altLang="zh-CN" sz="1200" dirty="0" err="1" smtClean="0"/>
              <a:t>android:id</a:t>
            </a:r>
            <a:r>
              <a:rPr lang="en-US" altLang="zh-CN" sz="1200" dirty="0" smtClean="0"/>
              <a:t>=</a:t>
            </a:r>
            <a:r>
              <a:rPr lang="en-US" altLang="zh-CN" sz="1200" i="1" dirty="0" smtClean="0"/>
              <a:t>"@+id/</a:t>
            </a:r>
            <a:r>
              <a:rPr lang="en-US" altLang="zh-CN" sz="1200" i="1" dirty="0" err="1" smtClean="0"/>
              <a:t>home_applist_photo_num</a:t>
            </a:r>
            <a:r>
              <a:rPr lang="en-US" altLang="zh-CN" sz="1200" i="1" dirty="0" smtClean="0"/>
              <a:t>"</a:t>
            </a:r>
          </a:p>
          <a:p>
            <a:r>
              <a:rPr lang="en-US" altLang="zh-CN" sz="1200" dirty="0" smtClean="0"/>
              <a:t>          </a:t>
            </a:r>
            <a:r>
              <a:rPr lang="en-US" altLang="zh-CN" sz="1200" dirty="0" err="1" smtClean="0"/>
              <a:t>android:layout_width</a:t>
            </a:r>
            <a:r>
              <a:rPr lang="en-US" altLang="zh-CN" sz="1200" dirty="0" smtClean="0"/>
              <a:t>=</a:t>
            </a:r>
            <a:r>
              <a:rPr lang="en-US" altLang="zh-CN" sz="1200" i="1" dirty="0" smtClean="0"/>
              <a:t>"</a:t>
            </a:r>
            <a:r>
              <a:rPr lang="en-US" altLang="zh-CN" sz="1200" i="1" dirty="0" err="1" smtClean="0"/>
              <a:t>fill_parent</a:t>
            </a:r>
            <a:r>
              <a:rPr lang="en-US" altLang="zh-CN" sz="1200" i="1" dirty="0" smtClean="0"/>
              <a:t>"</a:t>
            </a:r>
          </a:p>
          <a:p>
            <a:r>
              <a:rPr lang="en-US" altLang="zh-CN" sz="1200" dirty="0" smtClean="0"/>
              <a:t>          </a:t>
            </a:r>
            <a:r>
              <a:rPr lang="en-US" altLang="zh-CN" sz="1200" dirty="0" err="1" smtClean="0"/>
              <a:t>android:layout_height</a:t>
            </a:r>
            <a:r>
              <a:rPr lang="en-US" altLang="zh-CN" sz="1200" dirty="0" smtClean="0"/>
              <a:t>=</a:t>
            </a:r>
            <a:r>
              <a:rPr lang="en-US" altLang="zh-CN" sz="1200" i="1" dirty="0" smtClean="0"/>
              <a:t>"</a:t>
            </a:r>
            <a:r>
              <a:rPr lang="en-US" altLang="zh-CN" sz="1200" i="1" dirty="0" err="1" smtClean="0"/>
              <a:t>wrap_content</a:t>
            </a:r>
            <a:r>
              <a:rPr lang="en-US" altLang="zh-CN" sz="1200" i="1" dirty="0" smtClean="0"/>
              <a:t>“</a:t>
            </a:r>
          </a:p>
          <a:p>
            <a:r>
              <a:rPr lang="en-US" altLang="zh-CN" sz="1200" i="1" dirty="0" smtClean="0"/>
              <a:t>          </a:t>
            </a:r>
            <a:r>
              <a:rPr lang="en-US" altLang="zh-CN" sz="1200" dirty="0" err="1" smtClean="0"/>
              <a:t>android:text</a:t>
            </a:r>
            <a:r>
              <a:rPr lang="en-US" altLang="zh-CN" sz="1200" dirty="0" smtClean="0"/>
              <a:t>=</a:t>
            </a:r>
            <a:r>
              <a:rPr lang="en-US" altLang="zh-CN" sz="1200" i="1" dirty="0" smtClean="0"/>
              <a:t>"*"</a:t>
            </a:r>
          </a:p>
          <a:p>
            <a:r>
              <a:rPr lang="en-US" altLang="zh-CN" sz="1200" dirty="0" smtClean="0"/>
              <a:t>          </a:t>
            </a:r>
            <a:r>
              <a:rPr lang="en-US" altLang="zh-CN" sz="1200" dirty="0" err="1" smtClean="0">
                <a:solidFill>
                  <a:srgbClr val="FF0000"/>
                </a:solidFill>
              </a:rPr>
              <a:t>android:textColor</a:t>
            </a:r>
            <a:r>
              <a:rPr lang="en-US" altLang="zh-CN" sz="1200" dirty="0" smtClean="0">
                <a:solidFill>
                  <a:srgbClr val="FF0000"/>
                </a:solidFill>
              </a:rPr>
              <a:t>=</a:t>
            </a:r>
            <a:r>
              <a:rPr lang="en-US" altLang="zh-CN" sz="1200" i="1" dirty="0" smtClean="0">
                <a:solidFill>
                  <a:srgbClr val="FF0000"/>
                </a:solidFill>
              </a:rPr>
              <a:t>"@</a:t>
            </a:r>
            <a:r>
              <a:rPr lang="en-US" altLang="zh-CN" sz="1200" i="1" dirty="0" err="1" smtClean="0">
                <a:solidFill>
                  <a:srgbClr val="FF0000"/>
                </a:solidFill>
              </a:rPr>
              <a:t>drawable</a:t>
            </a:r>
            <a:r>
              <a:rPr lang="en-US" altLang="zh-CN" sz="1200" i="1" dirty="0" smtClean="0">
                <a:solidFill>
                  <a:srgbClr val="FF0000"/>
                </a:solidFill>
              </a:rPr>
              <a:t>/</a:t>
            </a:r>
            <a:r>
              <a:rPr lang="en-US" altLang="zh-CN" sz="1200" i="1" dirty="0" err="1" smtClean="0">
                <a:solidFill>
                  <a:srgbClr val="FF0000"/>
                </a:solidFill>
              </a:rPr>
              <a:t>home_profile_btn_text_color</a:t>
            </a:r>
            <a:r>
              <a:rPr lang="en-US" altLang="zh-CN" sz="1200" i="1" dirty="0" smtClean="0">
                <a:solidFill>
                  <a:srgbClr val="FF0000"/>
                </a:solidFill>
              </a:rPr>
              <a:t>"</a:t>
            </a:r>
          </a:p>
          <a:p>
            <a:r>
              <a:rPr lang="en-US" altLang="zh-CN" sz="1200" dirty="0" smtClean="0"/>
              <a:t>          </a:t>
            </a:r>
            <a:r>
              <a:rPr lang="en-US" altLang="zh-CN" sz="1200" dirty="0" err="1" smtClean="0"/>
              <a:t>android:textSize</a:t>
            </a:r>
            <a:r>
              <a:rPr lang="en-US" altLang="zh-CN" sz="1200" dirty="0" smtClean="0"/>
              <a:t>=</a:t>
            </a:r>
            <a:r>
              <a:rPr lang="en-US" altLang="zh-CN" sz="1200" i="1" dirty="0" smtClean="0"/>
              <a:t>"16sp"</a:t>
            </a:r>
            <a:r>
              <a:rPr lang="en-US" altLang="zh-CN" sz="1200" dirty="0" smtClean="0"/>
              <a:t>/&gt;</a:t>
            </a:r>
            <a:endParaRPr lang="zh-CN" altLang="en-US" sz="1200" dirty="0">
              <a:latin typeface="Arial" pitchFamily="34" charset="0"/>
              <a:ea typeface="+mj-ea"/>
              <a:cs typeface="Arial" pitchFamily="34" charset="0"/>
            </a:endParaRPr>
          </a:p>
        </p:txBody>
      </p:sp>
      <p:sp>
        <p:nvSpPr>
          <p:cNvPr id="13" name="矩形 12"/>
          <p:cNvSpPr/>
          <p:nvPr/>
        </p:nvSpPr>
        <p:spPr>
          <a:xfrm>
            <a:off x="3419872" y="3284984"/>
            <a:ext cx="5400600" cy="1200329"/>
          </a:xfrm>
          <a:prstGeom prst="rect">
            <a:avLst/>
          </a:prstGeom>
          <a:ln>
            <a:solidFill>
              <a:schemeClr val="accent1"/>
            </a:solidFill>
          </a:ln>
        </p:spPr>
        <p:txBody>
          <a:bodyPr wrap="square">
            <a:spAutoFit/>
          </a:bodyPr>
          <a:lstStyle/>
          <a:p>
            <a:r>
              <a:rPr lang="en-US" altLang="zh-CN" sz="1200" dirty="0" smtClean="0"/>
              <a:t>&lt;selector </a:t>
            </a:r>
            <a:r>
              <a:rPr lang="en-US" altLang="zh-CN" sz="1200" dirty="0" err="1" smtClean="0"/>
              <a:t>xmlns:android</a:t>
            </a:r>
            <a:r>
              <a:rPr lang="en-US" altLang="zh-CN" sz="1200" dirty="0" smtClean="0"/>
              <a:t>="http://schemas.android.com/apk/res/android"&gt;</a:t>
            </a:r>
          </a:p>
          <a:p>
            <a:r>
              <a:rPr lang="en-US" altLang="zh-CN" sz="1200" dirty="0" smtClean="0"/>
              <a:t>     &lt;item </a:t>
            </a:r>
            <a:r>
              <a:rPr lang="en-US" altLang="zh-CN" sz="1200" dirty="0" err="1" smtClean="0"/>
              <a:t>android:state_enabled</a:t>
            </a:r>
            <a:r>
              <a:rPr lang="en-US" altLang="zh-CN" sz="1200" dirty="0" smtClean="0"/>
              <a:t>="true"</a:t>
            </a:r>
          </a:p>
          <a:p>
            <a:r>
              <a:rPr lang="en-US" altLang="zh-CN" sz="1200" dirty="0" smtClean="0"/>
              <a:t>         </a:t>
            </a:r>
            <a:r>
              <a:rPr lang="en-US" altLang="zh-CN" sz="1200" dirty="0" err="1" smtClean="0"/>
              <a:t>android:color</a:t>
            </a:r>
            <a:r>
              <a:rPr lang="en-US" altLang="zh-CN" sz="1200" dirty="0" smtClean="0"/>
              <a:t>="@</a:t>
            </a:r>
            <a:r>
              <a:rPr lang="en-US" altLang="zh-CN" sz="1200" dirty="0" err="1" smtClean="0"/>
              <a:t>drawable</a:t>
            </a:r>
            <a:r>
              <a:rPr lang="en-US" altLang="zh-CN" sz="1200" dirty="0" smtClean="0"/>
              <a:t>/</a:t>
            </a:r>
            <a:r>
              <a:rPr lang="en-US" altLang="zh-CN" sz="1200" dirty="0" err="1" smtClean="0"/>
              <a:t>blue_link</a:t>
            </a:r>
            <a:r>
              <a:rPr lang="en-US" altLang="zh-CN" sz="1200" dirty="0" smtClean="0"/>
              <a:t>" /&gt; &lt;!-- default --&gt;      </a:t>
            </a:r>
          </a:p>
          <a:p>
            <a:r>
              <a:rPr lang="en-US" altLang="zh-CN" sz="1200" dirty="0" smtClean="0"/>
              <a:t>     &lt;item </a:t>
            </a:r>
            <a:r>
              <a:rPr lang="en-US" altLang="zh-CN" sz="1200" dirty="0" err="1" smtClean="0"/>
              <a:t>android:state_enabled</a:t>
            </a:r>
            <a:r>
              <a:rPr lang="en-US" altLang="zh-CN" sz="1200" dirty="0" smtClean="0"/>
              <a:t>="false"</a:t>
            </a:r>
          </a:p>
          <a:p>
            <a:r>
              <a:rPr lang="en-US" altLang="zh-CN" sz="1200" dirty="0" smtClean="0"/>
              <a:t>         </a:t>
            </a:r>
            <a:r>
              <a:rPr lang="en-US" altLang="zh-CN" sz="1200" dirty="0" err="1" smtClean="0"/>
              <a:t>android:color</a:t>
            </a:r>
            <a:r>
              <a:rPr lang="en-US" altLang="zh-CN" sz="1200" dirty="0" smtClean="0"/>
              <a:t>="@</a:t>
            </a:r>
            <a:r>
              <a:rPr lang="en-US" altLang="zh-CN" sz="1200" dirty="0" err="1" smtClean="0"/>
              <a:t>drawable</a:t>
            </a:r>
            <a:r>
              <a:rPr lang="en-US" altLang="zh-CN" sz="1200" dirty="0" smtClean="0"/>
              <a:t>/gray1"/&gt; &lt;!-- disable --&gt;     </a:t>
            </a:r>
          </a:p>
          <a:p>
            <a:r>
              <a:rPr lang="en-US" altLang="zh-CN" sz="1200" dirty="0" smtClean="0"/>
              <a:t>&lt;/selector&gt;</a:t>
            </a:r>
            <a:endParaRPr lang="zh-CN" altLang="en-US" sz="1200" dirty="0" smtClean="0"/>
          </a:p>
        </p:txBody>
      </p:sp>
      <p:cxnSp>
        <p:nvCxnSpPr>
          <p:cNvPr id="15" name="直接箭头连接符 14"/>
          <p:cNvCxnSpPr/>
          <p:nvPr/>
        </p:nvCxnSpPr>
        <p:spPr>
          <a:xfrm rot="5400000">
            <a:off x="3959932" y="3176972"/>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normAutofit/>
          </a:bodyPr>
          <a:lstStyle/>
          <a:p>
            <a:r>
              <a:rPr lang="en-US" altLang="zh-CN" sz="3600" dirty="0" smtClean="0"/>
              <a:t>Text Color Selector</a:t>
            </a:r>
            <a:endParaRPr lang="zh-CN" altLang="en-US" sz="3600" dirty="0"/>
          </a:p>
        </p:txBody>
      </p:sp>
      <p:sp>
        <p:nvSpPr>
          <p:cNvPr id="3" name="内容占位符 2"/>
          <p:cNvSpPr>
            <a:spLocks noGrp="1"/>
          </p:cNvSpPr>
          <p:nvPr>
            <p:ph idx="1"/>
          </p:nvPr>
        </p:nvSpPr>
        <p:spPr>
          <a:xfrm>
            <a:off x="395536" y="1340768"/>
            <a:ext cx="8229600" cy="4968552"/>
          </a:xfrm>
        </p:spPr>
        <p:txBody>
          <a:bodyPr>
            <a:normAutofit/>
          </a:bodyPr>
          <a:lstStyle/>
          <a:p>
            <a:r>
              <a:rPr lang="zh-CN" altLang="en-US" sz="2000" dirty="0" smtClean="0"/>
              <a:t>程序中设置方式</a:t>
            </a:r>
            <a:r>
              <a:rPr lang="en-US" altLang="zh-CN" sz="2000" dirty="0" smtClean="0"/>
              <a:t>:</a:t>
            </a:r>
          </a:p>
          <a:p>
            <a:pPr lvl="1"/>
            <a:r>
              <a:rPr lang="zh-CN" altLang="en-US" sz="1600" dirty="0" smtClean="0"/>
              <a:t>当复用一个</a:t>
            </a:r>
            <a:r>
              <a:rPr lang="en-US" altLang="zh-CN" sz="1600" dirty="0" smtClean="0"/>
              <a:t>Layout, </a:t>
            </a:r>
            <a:r>
              <a:rPr lang="zh-CN" altLang="en-US" sz="1600" dirty="0" smtClean="0"/>
              <a:t>而该</a:t>
            </a:r>
            <a:r>
              <a:rPr lang="en-US" altLang="zh-CN" sz="1600" dirty="0" smtClean="0"/>
              <a:t>Layout</a:t>
            </a:r>
            <a:r>
              <a:rPr lang="zh-CN" altLang="en-US" sz="1600" dirty="0" smtClean="0"/>
              <a:t>又没有使用</a:t>
            </a:r>
            <a:r>
              <a:rPr lang="en-US" altLang="zh-CN" sz="1600" dirty="0" smtClean="0"/>
              <a:t>xml</a:t>
            </a:r>
            <a:r>
              <a:rPr lang="zh-CN" altLang="en-US" sz="1600" dirty="0" smtClean="0"/>
              <a:t>来设置</a:t>
            </a:r>
            <a:r>
              <a:rPr lang="en-US" altLang="zh-CN" sz="1600" dirty="0" err="1" smtClean="0"/>
              <a:t>textcolor</a:t>
            </a:r>
            <a:r>
              <a:rPr lang="zh-CN" altLang="en-US" sz="1600" dirty="0" smtClean="0"/>
              <a:t>的状态时</a:t>
            </a:r>
            <a:endParaRPr lang="en-US" altLang="zh-CN" sz="1600" dirty="0" smtClean="0"/>
          </a:p>
          <a:p>
            <a:pPr lvl="1"/>
            <a:r>
              <a:rPr lang="zh-CN" altLang="en-US" sz="1600" dirty="0" smtClean="0"/>
              <a:t>例子</a:t>
            </a:r>
            <a:r>
              <a:rPr lang="en-US" altLang="zh-CN" sz="1600" dirty="0" smtClean="0"/>
              <a:t>:</a:t>
            </a:r>
          </a:p>
          <a:p>
            <a:pPr lvl="2"/>
            <a:r>
              <a:rPr lang="en-US" altLang="zh-CN" sz="1200" dirty="0" smtClean="0"/>
              <a:t>&lt;include </a:t>
            </a:r>
            <a:r>
              <a:rPr lang="en-US" altLang="zh-CN" sz="1200" dirty="0" err="1" smtClean="0"/>
              <a:t>android:id</a:t>
            </a:r>
            <a:r>
              <a:rPr lang="en-US" altLang="zh-CN" sz="1200" dirty="0" smtClean="0"/>
              <a:t>="@+id/</a:t>
            </a:r>
            <a:r>
              <a:rPr lang="en-US" altLang="zh-CN" sz="1200" dirty="0" err="1" smtClean="0"/>
              <a:t>home_title_bar</a:t>
            </a:r>
            <a:r>
              <a:rPr lang="en-US" altLang="zh-CN" sz="1200" dirty="0" smtClean="0"/>
              <a:t>" layout="@layout/</a:t>
            </a:r>
            <a:r>
              <a:rPr lang="en-US" altLang="zh-CN" sz="1200" dirty="0" err="1" smtClean="0"/>
              <a:t>kaixin_title_bar</a:t>
            </a:r>
            <a:r>
              <a:rPr lang="en-US" altLang="zh-CN" sz="1200" dirty="0" smtClean="0"/>
              <a:t>“ /&gt;</a:t>
            </a:r>
            <a:endParaRPr lang="en-US" altLang="zh-CN" sz="1600" dirty="0" smtClean="0"/>
          </a:p>
          <a:p>
            <a:endParaRPr lang="en-US" altLang="zh-CN" sz="2000" dirty="0" smtClean="0"/>
          </a:p>
        </p:txBody>
      </p:sp>
      <p:sp>
        <p:nvSpPr>
          <p:cNvPr id="12" name="矩形 11"/>
          <p:cNvSpPr/>
          <p:nvPr/>
        </p:nvSpPr>
        <p:spPr>
          <a:xfrm>
            <a:off x="827584" y="2780928"/>
            <a:ext cx="7200800" cy="738664"/>
          </a:xfrm>
          <a:prstGeom prst="rect">
            <a:avLst/>
          </a:prstGeom>
          <a:ln>
            <a:solidFill>
              <a:schemeClr val="accent1"/>
            </a:solidFill>
          </a:ln>
        </p:spPr>
        <p:txBody>
          <a:bodyPr wrap="square">
            <a:spAutoFit/>
          </a:bodyPr>
          <a:lstStyle/>
          <a:p>
            <a:r>
              <a:rPr lang="en-US" altLang="zh-CN" sz="1400" dirty="0" smtClean="0"/>
              <a:t>    Resources resource=(Resources)</a:t>
            </a:r>
            <a:r>
              <a:rPr lang="en-US" altLang="zh-CN" sz="1400" dirty="0" err="1" smtClean="0"/>
              <a:t>getBaseContext</a:t>
            </a:r>
            <a:r>
              <a:rPr lang="en-US" altLang="zh-CN" sz="1400" dirty="0" smtClean="0"/>
              <a:t>().</a:t>
            </a:r>
            <a:r>
              <a:rPr lang="en-US" altLang="zh-CN" sz="1400" dirty="0" err="1" smtClean="0"/>
              <a:t>getResources</a:t>
            </a:r>
            <a:r>
              <a:rPr lang="en-US" altLang="zh-CN" sz="1400" dirty="0" smtClean="0"/>
              <a:t>(); </a:t>
            </a:r>
          </a:p>
          <a:p>
            <a:r>
              <a:rPr lang="en-US" altLang="zh-CN" sz="1400" dirty="0" smtClean="0"/>
              <a:t>    </a:t>
            </a:r>
            <a:r>
              <a:rPr lang="en-US" altLang="zh-CN" sz="1400" dirty="0" err="1" smtClean="0"/>
              <a:t>textcolor</a:t>
            </a:r>
            <a:r>
              <a:rPr lang="en-US" altLang="zh-CN" sz="1400" dirty="0" smtClean="0"/>
              <a:t> = (</a:t>
            </a:r>
            <a:r>
              <a:rPr lang="en-US" altLang="zh-CN" sz="1400" dirty="0" err="1" smtClean="0"/>
              <a:t>ColorStateList</a:t>
            </a:r>
            <a:r>
              <a:rPr lang="en-US" altLang="zh-CN" sz="1400" dirty="0" smtClean="0"/>
              <a:t>)</a:t>
            </a:r>
            <a:r>
              <a:rPr lang="en-US" altLang="zh-CN" sz="1400" dirty="0" err="1" smtClean="0"/>
              <a:t>resource.getColorStateList</a:t>
            </a:r>
            <a:r>
              <a:rPr lang="en-US" altLang="zh-CN" sz="1400" dirty="0" smtClean="0"/>
              <a:t>(</a:t>
            </a:r>
            <a:r>
              <a:rPr lang="en-US" altLang="zh-CN" sz="1400" dirty="0" err="1" smtClean="0"/>
              <a:t>R.drawable.</a:t>
            </a:r>
            <a:r>
              <a:rPr lang="en-US" altLang="zh-CN" sz="1400" i="1" dirty="0" err="1" smtClean="0"/>
              <a:t>utility_text_color</a:t>
            </a:r>
            <a:r>
              <a:rPr lang="en-US" altLang="zh-CN" sz="1400" i="1" dirty="0" smtClean="0"/>
              <a:t>);</a:t>
            </a:r>
          </a:p>
          <a:p>
            <a:r>
              <a:rPr lang="en-US" altLang="zh-CN" sz="1400" dirty="0" smtClean="0"/>
              <a:t>    </a:t>
            </a:r>
            <a:r>
              <a:rPr lang="en-US" altLang="zh-CN" sz="1400" dirty="0" err="1" smtClean="0"/>
              <a:t>mBtnRight.setTextColor</a:t>
            </a:r>
            <a:r>
              <a:rPr lang="en-US" altLang="zh-CN" sz="1400" dirty="0" smtClean="0"/>
              <a:t>(</a:t>
            </a:r>
            <a:r>
              <a:rPr lang="en-US" altLang="zh-CN" sz="1400" dirty="0" err="1" smtClean="0"/>
              <a:t>textcolor</a:t>
            </a:r>
            <a:r>
              <a:rPr lang="en-US" altLang="zh-CN" sz="1400" dirty="0" smtClean="0"/>
              <a:t>);</a:t>
            </a:r>
            <a:endParaRPr lang="zh-CN" altLang="en-US" sz="1400" dirty="0">
              <a:latin typeface="Arial" pitchFamily="34" charset="0"/>
              <a:ea typeface="+mj-ea"/>
              <a:cs typeface="Arial" pitchFamily="34" charset="0"/>
            </a:endParaRPr>
          </a:p>
        </p:txBody>
      </p:sp>
      <p:sp>
        <p:nvSpPr>
          <p:cNvPr id="7" name="矩形 6"/>
          <p:cNvSpPr/>
          <p:nvPr/>
        </p:nvSpPr>
        <p:spPr>
          <a:xfrm>
            <a:off x="827584" y="3861048"/>
            <a:ext cx="7200800" cy="1384995"/>
          </a:xfrm>
          <a:prstGeom prst="rect">
            <a:avLst/>
          </a:prstGeom>
          <a:ln>
            <a:solidFill>
              <a:schemeClr val="accent1"/>
            </a:solidFill>
          </a:ln>
        </p:spPr>
        <p:txBody>
          <a:bodyPr wrap="square">
            <a:spAutoFit/>
          </a:bodyPr>
          <a:lstStyle/>
          <a:p>
            <a:r>
              <a:rPr lang="en-US" altLang="zh-CN" sz="1400" dirty="0" smtClean="0"/>
              <a:t> </a:t>
            </a:r>
            <a:r>
              <a:rPr lang="en-US" altLang="zh-CN" sz="1400" dirty="0" err="1" smtClean="0"/>
              <a:t>XmlResourceParser</a:t>
            </a:r>
            <a:r>
              <a:rPr lang="en-US" altLang="zh-CN" sz="1400" dirty="0" smtClean="0"/>
              <a:t> </a:t>
            </a:r>
            <a:r>
              <a:rPr lang="en-US" altLang="zh-CN" sz="1400" dirty="0" err="1" smtClean="0"/>
              <a:t>xmlparser</a:t>
            </a:r>
            <a:r>
              <a:rPr lang="en-US" altLang="zh-CN" sz="1400" dirty="0" smtClean="0"/>
              <a:t> = </a:t>
            </a:r>
            <a:r>
              <a:rPr lang="en-US" altLang="zh-CN" sz="1400" dirty="0" err="1" smtClean="0"/>
              <a:t>Resources.getSystem</a:t>
            </a:r>
            <a:r>
              <a:rPr lang="en-US" altLang="zh-CN" sz="1400" dirty="0" smtClean="0"/>
              <a:t>().</a:t>
            </a:r>
            <a:r>
              <a:rPr lang="en-US" altLang="zh-CN" sz="1400" dirty="0" err="1" smtClean="0"/>
              <a:t>getXml</a:t>
            </a:r>
            <a:r>
              <a:rPr lang="en-US" altLang="zh-CN" sz="1400" dirty="0" smtClean="0"/>
              <a:t>(</a:t>
            </a:r>
            <a:r>
              <a:rPr lang="en-US" altLang="zh-CN" sz="1400" dirty="0" err="1" smtClean="0"/>
              <a:t>R.drawable.utility_text_color</a:t>
            </a:r>
            <a:r>
              <a:rPr lang="en-US" altLang="zh-CN" sz="1400" dirty="0" smtClean="0"/>
              <a:t>);</a:t>
            </a:r>
          </a:p>
          <a:p>
            <a:r>
              <a:rPr lang="en-US" altLang="zh-CN" sz="1400" dirty="0" smtClean="0"/>
              <a:t>try {</a:t>
            </a:r>
          </a:p>
          <a:p>
            <a:r>
              <a:rPr lang="en-US" altLang="zh-CN" sz="1400" dirty="0" smtClean="0"/>
              <a:t>            </a:t>
            </a:r>
            <a:r>
              <a:rPr lang="en-US" altLang="zh-CN" sz="1400" dirty="0" err="1" smtClean="0"/>
              <a:t>textcolor</a:t>
            </a:r>
            <a:r>
              <a:rPr lang="en-US" altLang="zh-CN" sz="1400" dirty="0" smtClean="0"/>
              <a:t> = </a:t>
            </a:r>
            <a:r>
              <a:rPr lang="en-US" altLang="zh-CN" sz="1400" dirty="0" err="1" smtClean="0"/>
              <a:t>ColorStateList.createFromXml</a:t>
            </a:r>
            <a:r>
              <a:rPr lang="en-US" altLang="zh-CN" sz="1400" dirty="0" smtClean="0"/>
              <a:t>(</a:t>
            </a:r>
            <a:r>
              <a:rPr lang="en-US" altLang="zh-CN" sz="1400" dirty="0" err="1" smtClean="0"/>
              <a:t>getResources</a:t>
            </a:r>
            <a:r>
              <a:rPr lang="en-US" altLang="zh-CN" sz="1400" dirty="0" smtClean="0"/>
              <a:t>(), </a:t>
            </a:r>
            <a:r>
              <a:rPr lang="en-US" altLang="zh-CN" sz="1400" dirty="0" err="1" smtClean="0"/>
              <a:t>xmlparser</a:t>
            </a:r>
            <a:r>
              <a:rPr lang="en-US" altLang="zh-CN" sz="1400" dirty="0" smtClean="0"/>
              <a:t>);</a:t>
            </a:r>
          </a:p>
          <a:p>
            <a:r>
              <a:rPr lang="zh-CN" altLang="en-US" sz="1400" dirty="0" smtClean="0"/>
              <a:t>            </a:t>
            </a:r>
          </a:p>
          <a:p>
            <a:r>
              <a:rPr lang="en-US" altLang="zh-CN" sz="1400" dirty="0" smtClean="0"/>
              <a:t>       } catch (</a:t>
            </a:r>
            <a:r>
              <a:rPr lang="en-US" altLang="zh-CN" sz="1400" dirty="0" err="1" smtClean="0"/>
              <a:t>XmlPullParserException</a:t>
            </a:r>
            <a:r>
              <a:rPr lang="en-US" altLang="zh-CN" sz="1400" dirty="0" smtClean="0"/>
              <a:t> e) {</a:t>
            </a:r>
          </a:p>
          <a:p>
            <a:r>
              <a:rPr lang="en-US" altLang="zh-CN" sz="1400" dirty="0" smtClean="0"/>
              <a:t>      }</a:t>
            </a:r>
            <a:endParaRPr lang="zh-CN" alt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smtClean="0"/>
              <a:t>Home Activity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8229600" cy="1143000"/>
          </a:xfrm>
        </p:spPr>
        <p:txBody>
          <a:bodyPr/>
          <a:lstStyle/>
          <a:p>
            <a:r>
              <a:rPr lang="en-US" altLang="zh-CN" dirty="0" smtClean="0"/>
              <a:t>Layout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868958"/>
          </a:xfrm>
        </p:spPr>
        <p:txBody>
          <a:bodyPr/>
          <a:lstStyle/>
          <a:p>
            <a:r>
              <a:rPr lang="en-US" altLang="zh-CN" dirty="0" smtClean="0"/>
              <a:t>Home Activity</a:t>
            </a:r>
            <a:endParaRPr lang="zh-CN" altLang="en-US" dirty="0"/>
          </a:p>
        </p:txBody>
      </p:sp>
      <p:sp>
        <p:nvSpPr>
          <p:cNvPr id="4" name="流程图: 可选过程 3"/>
          <p:cNvSpPr/>
          <p:nvPr/>
        </p:nvSpPr>
        <p:spPr>
          <a:xfrm>
            <a:off x="35496" y="872136"/>
            <a:ext cx="1731684"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en-US" altLang="zh-CN" dirty="0" err="1" smtClean="0">
                <a:solidFill>
                  <a:schemeClr val="tx1"/>
                </a:solidFill>
              </a:rPr>
              <a:t>UpdateEngine</a:t>
            </a:r>
            <a:endParaRPr lang="en-US" altLang="zh-CN" dirty="0" smtClean="0">
              <a:solidFill>
                <a:schemeClr val="tx1"/>
              </a:solidFill>
            </a:endParaRPr>
          </a:p>
        </p:txBody>
      </p:sp>
      <p:sp>
        <p:nvSpPr>
          <p:cNvPr id="8" name="流程图: 可选过程 7"/>
          <p:cNvSpPr/>
          <p:nvPr/>
        </p:nvSpPr>
        <p:spPr>
          <a:xfrm>
            <a:off x="2943311" y="872136"/>
            <a:ext cx="1232137"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r>
              <a:rPr lang="zh-CN" altLang="en-US" dirty="0" smtClean="0">
                <a:solidFill>
                  <a:schemeClr val="tx1"/>
                </a:solidFill>
              </a:rPr>
              <a:t>读取完毕</a:t>
            </a:r>
            <a:endParaRPr lang="zh-CN" altLang="en-US" dirty="0">
              <a:solidFill>
                <a:schemeClr val="tx1"/>
              </a:solidFill>
            </a:endParaRPr>
          </a:p>
        </p:txBody>
      </p:sp>
      <p:cxnSp>
        <p:nvCxnSpPr>
          <p:cNvPr id="16" name="直接箭头连接符 15"/>
          <p:cNvCxnSpPr>
            <a:stCxn id="4" idx="3"/>
            <a:endCxn id="8" idx="1"/>
          </p:cNvCxnSpPr>
          <p:nvPr/>
        </p:nvCxnSpPr>
        <p:spPr>
          <a:xfrm>
            <a:off x="1767180" y="1178460"/>
            <a:ext cx="117613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p:cNvCxnSpPr>
          <p:nvPr/>
        </p:nvCxnSpPr>
        <p:spPr>
          <a:xfrm flipV="1">
            <a:off x="4175448" y="1162552"/>
            <a:ext cx="957440" cy="15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流程图: 可选过程 21"/>
          <p:cNvSpPr/>
          <p:nvPr/>
        </p:nvSpPr>
        <p:spPr>
          <a:xfrm>
            <a:off x="5183560" y="872136"/>
            <a:ext cx="1944216"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bHomeLoaded</a:t>
            </a:r>
            <a:r>
              <a:rPr lang="en-US" altLang="zh-CN" dirty="0" smtClean="0">
                <a:solidFill>
                  <a:schemeClr val="tx1"/>
                </a:solidFill>
              </a:rPr>
              <a:t> = 1 </a:t>
            </a:r>
          </a:p>
        </p:txBody>
      </p:sp>
      <p:sp>
        <p:nvSpPr>
          <p:cNvPr id="28" name="矩形 27"/>
          <p:cNvSpPr/>
          <p:nvPr/>
        </p:nvSpPr>
        <p:spPr>
          <a:xfrm>
            <a:off x="1799184" y="862844"/>
            <a:ext cx="1107996" cy="369332"/>
          </a:xfrm>
          <a:prstGeom prst="rect">
            <a:avLst/>
          </a:prstGeom>
        </p:spPr>
        <p:txBody>
          <a:bodyPr wrap="none">
            <a:spAutoFit/>
          </a:bodyPr>
          <a:lstStyle/>
          <a:p>
            <a:pPr algn="ctr"/>
            <a:r>
              <a:rPr lang="zh-CN" altLang="en-US" dirty="0" smtClean="0"/>
              <a:t>读取缓存</a:t>
            </a:r>
            <a:endParaRPr lang="zh-CN" altLang="en-US" dirty="0"/>
          </a:p>
        </p:txBody>
      </p:sp>
      <p:sp>
        <p:nvSpPr>
          <p:cNvPr id="32" name="流程图: 可选过程 31"/>
          <p:cNvSpPr/>
          <p:nvPr/>
        </p:nvSpPr>
        <p:spPr>
          <a:xfrm>
            <a:off x="7803343" y="835552"/>
            <a:ext cx="1161145" cy="68465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通知</a:t>
            </a:r>
            <a:r>
              <a:rPr lang="en-US" altLang="zh-CN" dirty="0" err="1" smtClean="0">
                <a:solidFill>
                  <a:schemeClr val="tx1"/>
                </a:solidFill>
              </a:rPr>
              <a:t>DeskTop</a:t>
            </a:r>
            <a:endParaRPr lang="zh-CN" altLang="en-US" dirty="0" smtClean="0">
              <a:solidFill>
                <a:schemeClr val="tx1"/>
              </a:solidFill>
            </a:endParaRPr>
          </a:p>
        </p:txBody>
      </p:sp>
      <p:cxnSp>
        <p:nvCxnSpPr>
          <p:cNvPr id="33" name="直接箭头连接符 32"/>
          <p:cNvCxnSpPr>
            <a:endCxn id="32" idx="1"/>
          </p:cNvCxnSpPr>
          <p:nvPr/>
        </p:nvCxnSpPr>
        <p:spPr>
          <a:xfrm>
            <a:off x="7127776" y="1176076"/>
            <a:ext cx="675567" cy="1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下箭头 37"/>
          <p:cNvSpPr/>
          <p:nvPr/>
        </p:nvSpPr>
        <p:spPr>
          <a:xfrm>
            <a:off x="3203848" y="1880248"/>
            <a:ext cx="405759" cy="10081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可选过程 39"/>
          <p:cNvSpPr/>
          <p:nvPr/>
        </p:nvSpPr>
        <p:spPr>
          <a:xfrm>
            <a:off x="2771800" y="2960368"/>
            <a:ext cx="1232137"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r>
              <a:rPr lang="zh-CN" altLang="en-US" dirty="0" smtClean="0">
                <a:solidFill>
                  <a:schemeClr val="tx1"/>
                </a:solidFill>
              </a:rPr>
              <a:t>进入首页</a:t>
            </a:r>
            <a:endParaRPr lang="zh-CN" altLang="en-US" dirty="0">
              <a:solidFill>
                <a:schemeClr val="tx1"/>
              </a:solidFill>
            </a:endParaRPr>
          </a:p>
        </p:txBody>
      </p:sp>
      <p:sp>
        <p:nvSpPr>
          <p:cNvPr id="41" name="流程图: 可选过程 40"/>
          <p:cNvSpPr/>
          <p:nvPr/>
        </p:nvSpPr>
        <p:spPr>
          <a:xfrm>
            <a:off x="2627784" y="4112496"/>
            <a:ext cx="1584176"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en-US" dirty="0" smtClean="0">
                <a:solidFill>
                  <a:schemeClr val="tx1"/>
                </a:solidFill>
              </a:rPr>
              <a:t>从服务器读取数据</a:t>
            </a:r>
            <a:endParaRPr lang="en-US" altLang="zh-CN" dirty="0" smtClean="0">
              <a:solidFill>
                <a:schemeClr val="tx1"/>
              </a:solidFill>
            </a:endParaRPr>
          </a:p>
        </p:txBody>
      </p:sp>
      <p:cxnSp>
        <p:nvCxnSpPr>
          <p:cNvPr id="42" name="直接箭头连接符 41"/>
          <p:cNvCxnSpPr/>
          <p:nvPr/>
        </p:nvCxnSpPr>
        <p:spPr>
          <a:xfrm rot="5400000">
            <a:off x="3095042" y="3860468"/>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左大括号 53"/>
          <p:cNvSpPr/>
          <p:nvPr/>
        </p:nvSpPr>
        <p:spPr>
          <a:xfrm rot="16200000">
            <a:off x="3239852" y="260068"/>
            <a:ext cx="360040"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下箭头 54"/>
          <p:cNvSpPr/>
          <p:nvPr/>
        </p:nvSpPr>
        <p:spPr>
          <a:xfrm>
            <a:off x="7236296" y="1411616"/>
            <a:ext cx="405759" cy="64923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可选过程 55"/>
          <p:cNvSpPr/>
          <p:nvPr/>
        </p:nvSpPr>
        <p:spPr>
          <a:xfrm>
            <a:off x="6804248" y="2095112"/>
            <a:ext cx="1232137"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r>
              <a:rPr lang="zh-CN" altLang="en-US" dirty="0" smtClean="0">
                <a:solidFill>
                  <a:schemeClr val="tx1"/>
                </a:solidFill>
              </a:rPr>
              <a:t>进入首页</a:t>
            </a:r>
            <a:endParaRPr lang="zh-CN" altLang="en-US" dirty="0">
              <a:solidFill>
                <a:schemeClr val="tx1"/>
              </a:solidFill>
            </a:endParaRPr>
          </a:p>
        </p:txBody>
      </p:sp>
      <p:sp>
        <p:nvSpPr>
          <p:cNvPr id="57" name="流程图: 可选过程 56"/>
          <p:cNvSpPr/>
          <p:nvPr/>
        </p:nvSpPr>
        <p:spPr>
          <a:xfrm>
            <a:off x="6660232" y="3247240"/>
            <a:ext cx="1584176"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从缓存里获得数据</a:t>
            </a:r>
            <a:endParaRPr lang="en-US" altLang="zh-CN" dirty="0" smtClean="0">
              <a:solidFill>
                <a:schemeClr val="tx1"/>
              </a:solidFill>
            </a:endParaRPr>
          </a:p>
        </p:txBody>
      </p:sp>
      <p:cxnSp>
        <p:nvCxnSpPr>
          <p:cNvPr id="58" name="直接箭头连接符 57"/>
          <p:cNvCxnSpPr/>
          <p:nvPr/>
        </p:nvCxnSpPr>
        <p:spPr>
          <a:xfrm rot="5400000">
            <a:off x="7127490" y="2995212"/>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左大括号 59"/>
          <p:cNvSpPr/>
          <p:nvPr/>
        </p:nvSpPr>
        <p:spPr>
          <a:xfrm rot="5400000">
            <a:off x="7200292" y="2671756"/>
            <a:ext cx="360040"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流程图: 可选过程 60"/>
          <p:cNvSpPr/>
          <p:nvPr/>
        </p:nvSpPr>
        <p:spPr>
          <a:xfrm>
            <a:off x="5292080" y="4219928"/>
            <a:ext cx="1368152"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 </a:t>
            </a:r>
            <a:r>
              <a:rPr lang="zh-CN" altLang="en-US" sz="1600" dirty="0" smtClean="0">
                <a:solidFill>
                  <a:schemeClr val="tx1"/>
                </a:solidFill>
              </a:rPr>
              <a:t>第一次进来</a:t>
            </a:r>
            <a:endParaRPr lang="zh-CN" altLang="en-US" sz="1600" dirty="0">
              <a:solidFill>
                <a:schemeClr val="tx1"/>
              </a:solidFill>
            </a:endParaRPr>
          </a:p>
        </p:txBody>
      </p:sp>
      <p:sp>
        <p:nvSpPr>
          <p:cNvPr id="62" name="流程图: 可选过程 61"/>
          <p:cNvSpPr/>
          <p:nvPr/>
        </p:nvSpPr>
        <p:spPr>
          <a:xfrm>
            <a:off x="6804248" y="4184504"/>
            <a:ext cx="1368152"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 </a:t>
            </a:r>
            <a:r>
              <a:rPr lang="zh-CN" altLang="en-US" sz="1600" dirty="0" smtClean="0">
                <a:solidFill>
                  <a:schemeClr val="tx1"/>
                </a:solidFill>
              </a:rPr>
              <a:t>上传过日记</a:t>
            </a:r>
            <a:endParaRPr lang="zh-CN" altLang="en-US" sz="1600" dirty="0">
              <a:solidFill>
                <a:schemeClr val="tx1"/>
              </a:solidFill>
            </a:endParaRPr>
          </a:p>
        </p:txBody>
      </p:sp>
      <p:sp>
        <p:nvSpPr>
          <p:cNvPr id="63" name="左大括号 62"/>
          <p:cNvSpPr/>
          <p:nvPr/>
        </p:nvSpPr>
        <p:spPr>
          <a:xfrm rot="16200000">
            <a:off x="6552220" y="3716452"/>
            <a:ext cx="360040"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流程图: 可选过程 63"/>
          <p:cNvSpPr/>
          <p:nvPr/>
        </p:nvSpPr>
        <p:spPr>
          <a:xfrm>
            <a:off x="6084168" y="5336632"/>
            <a:ext cx="1584176"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en-US" dirty="0" smtClean="0">
                <a:solidFill>
                  <a:schemeClr val="tx1"/>
                </a:solidFill>
              </a:rPr>
              <a:t>从服务器读取数据</a:t>
            </a:r>
            <a:endParaRPr lang="en-US" altLang="zh-CN" dirty="0" smtClean="0">
              <a:solidFill>
                <a:schemeClr val="tx1"/>
              </a:solidFill>
            </a:endParaRPr>
          </a:p>
        </p:txBody>
      </p:sp>
      <p:sp>
        <p:nvSpPr>
          <p:cNvPr id="65" name="流程图: 可选过程 64"/>
          <p:cNvSpPr/>
          <p:nvPr/>
        </p:nvSpPr>
        <p:spPr>
          <a:xfrm>
            <a:off x="7308304" y="6309320"/>
            <a:ext cx="1232137" cy="46863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en-US" dirty="0" smtClean="0">
                <a:solidFill>
                  <a:schemeClr val="tx1"/>
                </a:solidFill>
              </a:rPr>
              <a:t>结束</a:t>
            </a:r>
            <a:endParaRPr lang="zh-CN" altLang="en-US" dirty="0">
              <a:solidFill>
                <a:schemeClr val="tx1"/>
              </a:solidFill>
            </a:endParaRPr>
          </a:p>
        </p:txBody>
      </p:sp>
      <p:cxnSp>
        <p:nvCxnSpPr>
          <p:cNvPr id="67" name="肘形连接符 66"/>
          <p:cNvCxnSpPr>
            <a:stCxn id="64" idx="2"/>
            <a:endCxn id="65" idx="1"/>
          </p:cNvCxnSpPr>
          <p:nvPr/>
        </p:nvCxnSpPr>
        <p:spPr>
          <a:xfrm rot="16200000" flipH="1">
            <a:off x="6795102" y="6030434"/>
            <a:ext cx="594356" cy="4320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流程图: 可选过程 70"/>
          <p:cNvSpPr/>
          <p:nvPr/>
        </p:nvSpPr>
        <p:spPr>
          <a:xfrm>
            <a:off x="8316416" y="4221088"/>
            <a:ext cx="792088" cy="6126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en-US" dirty="0" smtClean="0">
                <a:solidFill>
                  <a:schemeClr val="tx1"/>
                </a:solidFill>
              </a:rPr>
              <a:t>其他</a:t>
            </a:r>
            <a:endParaRPr lang="zh-CN" altLang="en-US" dirty="0">
              <a:solidFill>
                <a:schemeClr val="tx1"/>
              </a:solidFill>
            </a:endParaRPr>
          </a:p>
        </p:txBody>
      </p:sp>
      <p:cxnSp>
        <p:nvCxnSpPr>
          <p:cNvPr id="72" name="肘形连接符 66"/>
          <p:cNvCxnSpPr/>
          <p:nvPr/>
        </p:nvCxnSpPr>
        <p:spPr>
          <a:xfrm rot="5400000">
            <a:off x="7650088" y="5247456"/>
            <a:ext cx="1512168" cy="61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66"/>
          <p:cNvCxnSpPr/>
          <p:nvPr/>
        </p:nvCxnSpPr>
        <p:spPr>
          <a:xfrm>
            <a:off x="3347864" y="4725144"/>
            <a:ext cx="3816424" cy="1944216"/>
          </a:xfrm>
          <a:prstGeom prst="bentConnector3">
            <a:avLst>
              <a:gd name="adj1" fmla="val 20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29600" cy="1143000"/>
          </a:xfrm>
        </p:spPr>
        <p:txBody>
          <a:bodyPr/>
          <a:lstStyle/>
          <a:p>
            <a:r>
              <a:rPr lang="en-US" altLang="zh-CN" dirty="0" smtClean="0"/>
              <a:t>Layout</a:t>
            </a:r>
            <a:endParaRPr lang="zh-CN" altLang="en-US" dirty="0"/>
          </a:p>
        </p:txBody>
      </p:sp>
      <p:sp>
        <p:nvSpPr>
          <p:cNvPr id="3" name="内容占位符 2"/>
          <p:cNvSpPr>
            <a:spLocks noGrp="1"/>
          </p:cNvSpPr>
          <p:nvPr>
            <p:ph idx="1"/>
          </p:nvPr>
        </p:nvSpPr>
        <p:spPr>
          <a:xfrm>
            <a:off x="467544" y="2276872"/>
            <a:ext cx="8229600" cy="2476872"/>
          </a:xfrm>
        </p:spPr>
        <p:txBody>
          <a:bodyPr/>
          <a:lstStyle/>
          <a:p>
            <a:r>
              <a:rPr lang="en-US" altLang="zh-CN" sz="2800" dirty="0" smtClean="0"/>
              <a:t>1</a:t>
            </a:r>
            <a:r>
              <a:rPr lang="zh-CN" altLang="en-US" sz="2800" dirty="0" smtClean="0"/>
              <a:t>如何区分属性对于</a:t>
            </a:r>
            <a:r>
              <a:rPr lang="en-US" altLang="zh-CN" sz="2800" dirty="0" smtClean="0"/>
              <a:t>Layout</a:t>
            </a:r>
            <a:r>
              <a:rPr lang="zh-CN" altLang="en-US" sz="2800" dirty="0" smtClean="0"/>
              <a:t>的有效性</a:t>
            </a:r>
            <a:endParaRPr lang="en-US" altLang="zh-CN" sz="2800" dirty="0" smtClean="0"/>
          </a:p>
          <a:p>
            <a:r>
              <a:rPr lang="en-US" altLang="zh-CN" sz="2800" dirty="0" smtClean="0"/>
              <a:t>2 </a:t>
            </a:r>
            <a:r>
              <a:rPr lang="en-US" altLang="zh-CN" sz="2800" dirty="0" err="1" smtClean="0"/>
              <a:t>Layout_XXX</a:t>
            </a:r>
            <a:r>
              <a:rPr lang="zh-CN" altLang="en-US" sz="2800" dirty="0" smtClean="0"/>
              <a:t>使用的一些总结</a:t>
            </a:r>
            <a:endParaRPr lang="en-US" altLang="zh-CN" sz="2800" dirty="0" smtClean="0"/>
          </a:p>
          <a:p>
            <a:r>
              <a:rPr lang="en-US" altLang="zh-CN" sz="2800" dirty="0" smtClean="0"/>
              <a:t>3 Include</a:t>
            </a:r>
            <a:r>
              <a:rPr lang="zh-CN" altLang="en-US" sz="2800" dirty="0" smtClean="0"/>
              <a:t>的一些限制</a:t>
            </a:r>
            <a:endParaRPr lang="en-US" altLang="zh-CN" sz="2800" dirty="0" smtClean="0"/>
          </a:p>
          <a:p>
            <a:r>
              <a:rPr lang="en-US" altLang="zh-CN" sz="2800" dirty="0" smtClean="0"/>
              <a:t>4 </a:t>
            </a:r>
            <a:r>
              <a:rPr lang="zh-CN" altLang="en-US" sz="2800" dirty="0" smtClean="0"/>
              <a:t>默认的</a:t>
            </a:r>
            <a:r>
              <a:rPr lang="en-US" altLang="zh-CN" sz="2800" dirty="0" smtClean="0"/>
              <a:t>Button</a:t>
            </a:r>
            <a:r>
              <a:rPr lang="zh-CN" altLang="en-US" sz="2800" dirty="0" smtClean="0"/>
              <a:t>无法居中</a:t>
            </a:r>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3600" dirty="0" smtClean="0"/>
              <a:t>如何区分属性对于</a:t>
            </a:r>
            <a:r>
              <a:rPr lang="en-US" altLang="zh-CN" sz="3600" dirty="0" smtClean="0"/>
              <a:t>Layout</a:t>
            </a:r>
            <a:r>
              <a:rPr lang="zh-CN" altLang="en-US" sz="3600" dirty="0" smtClean="0"/>
              <a:t>的有效性</a:t>
            </a:r>
            <a:endParaRPr lang="en-US" altLang="zh-CN" sz="3600" dirty="0" smtClean="0"/>
          </a:p>
        </p:txBody>
      </p:sp>
      <p:sp>
        <p:nvSpPr>
          <p:cNvPr id="3" name="内容占位符 2"/>
          <p:cNvSpPr>
            <a:spLocks noGrp="1"/>
          </p:cNvSpPr>
          <p:nvPr>
            <p:ph idx="1"/>
          </p:nvPr>
        </p:nvSpPr>
        <p:spPr>
          <a:xfrm>
            <a:off x="395536" y="1412776"/>
            <a:ext cx="8229600" cy="4997152"/>
          </a:xfrm>
        </p:spPr>
        <p:txBody>
          <a:bodyPr>
            <a:normAutofit fontScale="92500" lnSpcReduction="10000"/>
          </a:bodyPr>
          <a:lstStyle/>
          <a:p>
            <a:r>
              <a:rPr lang="en-US" altLang="zh-CN" sz="2800" dirty="0" err="1" smtClean="0"/>
              <a:t>LinearLayout</a:t>
            </a:r>
            <a:r>
              <a:rPr lang="en-US" altLang="zh-CN" sz="2800" dirty="0" smtClean="0"/>
              <a:t> &lt;--- </a:t>
            </a:r>
            <a:r>
              <a:rPr lang="en-US" altLang="zh-CN" sz="2800" dirty="0" err="1" smtClean="0"/>
              <a:t>ViewGroup</a:t>
            </a:r>
            <a:endParaRPr lang="en-US" altLang="zh-CN" sz="2800" dirty="0" smtClean="0"/>
          </a:p>
          <a:p>
            <a:r>
              <a:rPr lang="en-US" altLang="zh-CN" sz="2800" dirty="0" err="1" smtClean="0"/>
              <a:t>LinearLayout.LayoutParams</a:t>
            </a:r>
            <a:r>
              <a:rPr lang="en-US" altLang="zh-CN" sz="2800" dirty="0" smtClean="0"/>
              <a:t>(public)</a:t>
            </a:r>
          </a:p>
          <a:p>
            <a:pPr lvl="1"/>
            <a:r>
              <a:rPr lang="en-US" altLang="zh-CN" sz="2400" dirty="0" smtClean="0">
                <a:latin typeface="+mj-lt"/>
              </a:rPr>
              <a:t>android:layout_gravity</a:t>
            </a:r>
          </a:p>
          <a:p>
            <a:pPr lvl="1"/>
            <a:r>
              <a:rPr lang="en-US" altLang="zh-CN" sz="2400" dirty="0" smtClean="0">
                <a:latin typeface="+mj-lt"/>
              </a:rPr>
              <a:t>android:layout_weight</a:t>
            </a:r>
          </a:p>
          <a:p>
            <a:r>
              <a:rPr lang="en-US" altLang="zh-CN" sz="2800" dirty="0" err="1" smtClean="0"/>
              <a:t>ViewGroup.MarginLayoutParams</a:t>
            </a:r>
            <a:endParaRPr lang="en-US" altLang="zh-CN" sz="2800" dirty="0" smtClean="0"/>
          </a:p>
          <a:p>
            <a:pPr lvl="1"/>
            <a:r>
              <a:rPr lang="en-US" altLang="zh-CN" sz="2400" dirty="0" smtClean="0"/>
              <a:t>android:layout_marginBottom</a:t>
            </a:r>
          </a:p>
          <a:p>
            <a:pPr lvl="1"/>
            <a:r>
              <a:rPr lang="en-US" altLang="zh-CN" sz="2400" dirty="0" smtClean="0"/>
              <a:t>android:layout_marginLeft</a:t>
            </a:r>
          </a:p>
          <a:p>
            <a:pPr lvl="1"/>
            <a:r>
              <a:rPr lang="en-US" altLang="zh-CN" sz="2400" dirty="0" smtClean="0"/>
              <a:t>android:layout_marginRight</a:t>
            </a:r>
          </a:p>
          <a:p>
            <a:pPr lvl="1"/>
            <a:r>
              <a:rPr lang="en-US" altLang="zh-CN" sz="2400" dirty="0" err="1" smtClean="0"/>
              <a:t>android:layout_marginTop</a:t>
            </a:r>
            <a:endParaRPr lang="en-US" altLang="zh-CN" sz="2400" dirty="0" smtClean="0"/>
          </a:p>
          <a:p>
            <a:r>
              <a:rPr lang="en-US" altLang="zh-CN" sz="2800" dirty="0" err="1" smtClean="0"/>
              <a:t>ViewGroup.LayoutParams</a:t>
            </a:r>
            <a:endParaRPr lang="en-US" altLang="zh-CN" sz="2800" dirty="0" smtClean="0"/>
          </a:p>
          <a:p>
            <a:pPr lvl="1"/>
            <a:r>
              <a:rPr lang="en-US" altLang="zh-CN" sz="2400" dirty="0" err="1" smtClean="0"/>
              <a:t>android:layout_height</a:t>
            </a:r>
            <a:r>
              <a:rPr lang="en-US" altLang="zh-CN" sz="2400" dirty="0" smtClean="0"/>
              <a:t> </a:t>
            </a:r>
          </a:p>
          <a:p>
            <a:pPr lvl="1"/>
            <a:r>
              <a:rPr lang="en-US" altLang="zh-CN" sz="2400" dirty="0" err="1" smtClean="0"/>
              <a:t>android:layout_width</a:t>
            </a:r>
            <a:endParaRPr lang="en-US" altLang="zh-CN" sz="2400" dirty="0" smtClean="0"/>
          </a:p>
          <a:p>
            <a:pPr lvl="1"/>
            <a:endParaRPr lang="en-US" altLang="zh-CN" sz="2400" dirty="0" smtClean="0"/>
          </a:p>
        </p:txBody>
      </p:sp>
      <p:sp>
        <p:nvSpPr>
          <p:cNvPr id="6" name="下箭头 5"/>
          <p:cNvSpPr/>
          <p:nvPr/>
        </p:nvSpPr>
        <p:spPr>
          <a:xfrm>
            <a:off x="4716016" y="1628800"/>
            <a:ext cx="288032" cy="402344"/>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7" name="TextBox 6"/>
          <p:cNvSpPr txBox="1"/>
          <p:nvPr/>
        </p:nvSpPr>
        <p:spPr>
          <a:xfrm>
            <a:off x="4427984" y="2420888"/>
            <a:ext cx="504056" cy="369332"/>
          </a:xfrm>
          <a:prstGeom prst="rect">
            <a:avLst/>
          </a:prstGeom>
          <a:noFill/>
          <a:ln>
            <a:solidFill>
              <a:schemeClr val="accent1"/>
            </a:solidFill>
          </a:ln>
        </p:spPr>
        <p:txBody>
          <a:bodyPr wrap="square" rtlCol="0">
            <a:spAutoFit/>
          </a:bodyPr>
          <a:lstStyle/>
          <a:p>
            <a:r>
              <a:rPr lang="en-US" altLang="zh-CN" dirty="0" smtClean="0"/>
              <a:t>Is</a:t>
            </a:r>
            <a:r>
              <a:rPr lang="zh-CN" altLang="en-US" dirty="0" smtClean="0"/>
              <a:t> </a:t>
            </a:r>
            <a:r>
              <a:rPr lang="en-US" altLang="zh-CN" dirty="0" smtClean="0"/>
              <a:t>a</a:t>
            </a:r>
            <a:endParaRPr lang="zh-CN" altLang="en-US" dirty="0"/>
          </a:p>
        </p:txBody>
      </p:sp>
      <p:sp>
        <p:nvSpPr>
          <p:cNvPr id="8" name="下箭头 7"/>
          <p:cNvSpPr/>
          <p:nvPr/>
        </p:nvSpPr>
        <p:spPr>
          <a:xfrm>
            <a:off x="4716016" y="3429000"/>
            <a:ext cx="288032" cy="172819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9" name="TextBox 8"/>
          <p:cNvSpPr txBox="1"/>
          <p:nvPr/>
        </p:nvSpPr>
        <p:spPr>
          <a:xfrm>
            <a:off x="5004048" y="4005064"/>
            <a:ext cx="504056" cy="369332"/>
          </a:xfrm>
          <a:prstGeom prst="rect">
            <a:avLst/>
          </a:prstGeom>
          <a:noFill/>
          <a:ln>
            <a:solidFill>
              <a:schemeClr val="accent1"/>
            </a:solidFill>
          </a:ln>
        </p:spPr>
        <p:txBody>
          <a:bodyPr wrap="square" rtlCol="0">
            <a:spAutoFit/>
          </a:bodyPr>
          <a:lstStyle/>
          <a:p>
            <a:r>
              <a:rPr lang="en-US" altLang="zh-CN" dirty="0" smtClean="0"/>
              <a:t>Is</a:t>
            </a:r>
            <a:r>
              <a:rPr lang="zh-CN" altLang="en-US" dirty="0" smtClean="0"/>
              <a:t> </a:t>
            </a:r>
            <a:r>
              <a:rPr lang="en-US" altLang="zh-CN" dirty="0" smtClean="0"/>
              <a:t>a</a:t>
            </a:r>
            <a:endParaRPr lang="zh-CN" altLang="en-US" dirty="0"/>
          </a:p>
        </p:txBody>
      </p:sp>
      <p:sp>
        <p:nvSpPr>
          <p:cNvPr id="10" name="TextBox 9"/>
          <p:cNvSpPr txBox="1"/>
          <p:nvPr/>
        </p:nvSpPr>
        <p:spPr>
          <a:xfrm>
            <a:off x="5004048" y="1484784"/>
            <a:ext cx="720080" cy="369332"/>
          </a:xfrm>
          <a:prstGeom prst="rect">
            <a:avLst/>
          </a:prstGeom>
          <a:noFill/>
          <a:ln>
            <a:solidFill>
              <a:schemeClr val="accent1"/>
            </a:solidFill>
          </a:ln>
        </p:spPr>
        <p:txBody>
          <a:bodyPr wrap="square" rtlCol="0">
            <a:spAutoFit/>
          </a:bodyPr>
          <a:lstStyle/>
          <a:p>
            <a:r>
              <a:rPr lang="en-US" altLang="zh-CN" dirty="0" smtClean="0"/>
              <a:t>Has</a:t>
            </a:r>
            <a:r>
              <a:rPr lang="zh-CN" altLang="en-US" dirty="0" smtClean="0"/>
              <a:t> </a:t>
            </a:r>
            <a:r>
              <a:rPr lang="en-US" altLang="zh-CN" dirty="0" smtClean="0"/>
              <a:t>a</a:t>
            </a:r>
            <a:endParaRPr lang="zh-CN" altLang="en-US" dirty="0"/>
          </a:p>
        </p:txBody>
      </p:sp>
      <p:sp>
        <p:nvSpPr>
          <p:cNvPr id="11" name="下箭头 10"/>
          <p:cNvSpPr/>
          <p:nvPr/>
        </p:nvSpPr>
        <p:spPr>
          <a:xfrm>
            <a:off x="4067944" y="2276872"/>
            <a:ext cx="288032" cy="7920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fontScale="90000"/>
          </a:bodyPr>
          <a:lstStyle/>
          <a:p>
            <a:r>
              <a:rPr lang="zh-CN" altLang="en-US" dirty="0" smtClean="0"/>
              <a:t>如何区分属性对于</a:t>
            </a:r>
            <a:r>
              <a:rPr lang="en-US" altLang="zh-CN" dirty="0" smtClean="0"/>
              <a:t>Layout</a:t>
            </a:r>
            <a:r>
              <a:rPr lang="zh-CN" altLang="en-US" dirty="0" smtClean="0"/>
              <a:t>的有效性</a:t>
            </a:r>
            <a:endParaRPr lang="en-US" altLang="zh-CN" dirty="0" smtClean="0"/>
          </a:p>
        </p:txBody>
      </p:sp>
      <p:sp>
        <p:nvSpPr>
          <p:cNvPr id="3" name="内容占位符 2"/>
          <p:cNvSpPr>
            <a:spLocks noGrp="1"/>
          </p:cNvSpPr>
          <p:nvPr>
            <p:ph idx="1"/>
          </p:nvPr>
        </p:nvSpPr>
        <p:spPr>
          <a:xfrm>
            <a:off x="395536" y="1412776"/>
            <a:ext cx="8229600" cy="4997152"/>
          </a:xfrm>
        </p:spPr>
        <p:txBody>
          <a:bodyPr>
            <a:normAutofit fontScale="92500" lnSpcReduction="20000"/>
          </a:bodyPr>
          <a:lstStyle/>
          <a:p>
            <a:r>
              <a:rPr lang="en-US" altLang="zh-CN" sz="2800" dirty="0" err="1" smtClean="0"/>
              <a:t>RelativeLayout</a:t>
            </a:r>
            <a:r>
              <a:rPr lang="en-US" altLang="zh-CN" sz="2800" dirty="0" smtClean="0"/>
              <a:t> &lt;--- </a:t>
            </a:r>
            <a:r>
              <a:rPr lang="en-US" altLang="zh-CN" sz="2800" dirty="0" err="1" smtClean="0"/>
              <a:t>ViewGroup</a:t>
            </a:r>
            <a:endParaRPr lang="en-US" altLang="zh-CN" sz="2800" dirty="0" smtClean="0"/>
          </a:p>
          <a:p>
            <a:r>
              <a:rPr lang="en-US" altLang="zh-CN" sz="2800" dirty="0" err="1" smtClean="0"/>
              <a:t>RelativeLayout.LayoutParams</a:t>
            </a:r>
            <a:r>
              <a:rPr lang="en-US" altLang="zh-CN" sz="2800" dirty="0" smtClean="0"/>
              <a:t>(public)</a:t>
            </a:r>
          </a:p>
          <a:p>
            <a:pPr lvl="1"/>
            <a:r>
              <a:rPr lang="en-US" altLang="zh-CN" sz="2400" dirty="0" err="1" smtClean="0">
                <a:latin typeface="+mj-lt"/>
              </a:rPr>
              <a:t>android:layout_above</a:t>
            </a:r>
            <a:endParaRPr lang="en-US" altLang="zh-CN" sz="2400" dirty="0" smtClean="0">
              <a:latin typeface="+mj-lt"/>
            </a:endParaRPr>
          </a:p>
          <a:p>
            <a:pPr lvl="1"/>
            <a:r>
              <a:rPr lang="en-US" altLang="zh-CN" sz="2400" dirty="0" err="1" smtClean="0">
                <a:latin typeface="+mj-lt"/>
              </a:rPr>
              <a:t>android:layout_alignParentLeft</a:t>
            </a:r>
            <a:endParaRPr lang="en-US" altLang="zh-CN" sz="2400" dirty="0" smtClean="0">
              <a:latin typeface="+mj-lt"/>
            </a:endParaRPr>
          </a:p>
          <a:p>
            <a:pPr lvl="1"/>
            <a:r>
              <a:rPr lang="en-US" altLang="zh-CN" sz="2400" dirty="0" err="1" smtClean="0"/>
              <a:t>android:layout_toRightOf</a:t>
            </a:r>
            <a:endParaRPr lang="en-US" altLang="zh-CN" sz="2400" dirty="0" smtClean="0">
              <a:latin typeface="+mj-lt"/>
            </a:endParaRPr>
          </a:p>
          <a:p>
            <a:pPr lvl="1"/>
            <a:r>
              <a:rPr lang="en-US" altLang="zh-CN" sz="2400" dirty="0" smtClean="0">
                <a:latin typeface="+mj-lt"/>
              </a:rPr>
              <a:t>…..</a:t>
            </a:r>
          </a:p>
          <a:p>
            <a:r>
              <a:rPr lang="en-US" altLang="zh-CN" sz="2800" dirty="0" err="1" smtClean="0"/>
              <a:t>ViewGroup.MarginLayoutParams</a:t>
            </a:r>
            <a:endParaRPr lang="en-US" altLang="zh-CN" sz="2800" dirty="0" smtClean="0"/>
          </a:p>
          <a:p>
            <a:pPr lvl="1"/>
            <a:r>
              <a:rPr lang="en-US" altLang="zh-CN" sz="2400" dirty="0" smtClean="0"/>
              <a:t>android:layout_marginBottom</a:t>
            </a:r>
          </a:p>
          <a:p>
            <a:pPr lvl="1"/>
            <a:r>
              <a:rPr lang="en-US" altLang="zh-CN" sz="2400" dirty="0" smtClean="0"/>
              <a:t>android:layout_marginLeft</a:t>
            </a:r>
          </a:p>
          <a:p>
            <a:pPr lvl="1"/>
            <a:r>
              <a:rPr lang="en-US" altLang="zh-CN" sz="2400" dirty="0" smtClean="0"/>
              <a:t>android:layout_marginRight</a:t>
            </a:r>
          </a:p>
          <a:p>
            <a:pPr lvl="1"/>
            <a:r>
              <a:rPr lang="en-US" altLang="zh-CN" sz="2400" dirty="0" err="1" smtClean="0"/>
              <a:t>android:layout_marginTop</a:t>
            </a:r>
            <a:endParaRPr lang="en-US" altLang="zh-CN" sz="2400" dirty="0" smtClean="0"/>
          </a:p>
          <a:p>
            <a:r>
              <a:rPr lang="en-US" altLang="zh-CN" sz="2800" dirty="0" err="1" smtClean="0"/>
              <a:t>ViewGroup.LayoutParams</a:t>
            </a:r>
            <a:endParaRPr lang="en-US" altLang="zh-CN" sz="2800" dirty="0" smtClean="0"/>
          </a:p>
          <a:p>
            <a:pPr lvl="1"/>
            <a:r>
              <a:rPr lang="en-US" altLang="zh-CN" sz="2400" dirty="0" err="1" smtClean="0"/>
              <a:t>android:layout_height</a:t>
            </a:r>
            <a:r>
              <a:rPr lang="en-US" altLang="zh-CN" sz="2400" dirty="0" smtClean="0"/>
              <a:t> </a:t>
            </a:r>
          </a:p>
          <a:p>
            <a:pPr lvl="1"/>
            <a:r>
              <a:rPr lang="en-US" altLang="zh-CN" sz="2400" dirty="0" err="1" smtClean="0"/>
              <a:t>android:layout_width</a:t>
            </a:r>
            <a:endParaRPr lang="en-US" altLang="zh-CN" sz="2400" dirty="0" smtClean="0"/>
          </a:p>
          <a:p>
            <a:pPr lvl="1"/>
            <a:endParaRPr lang="en-US" altLang="zh-CN" sz="2400" dirty="0" smtClean="0"/>
          </a:p>
        </p:txBody>
      </p:sp>
      <p:sp>
        <p:nvSpPr>
          <p:cNvPr id="4" name="下箭头 3"/>
          <p:cNvSpPr/>
          <p:nvPr/>
        </p:nvSpPr>
        <p:spPr>
          <a:xfrm>
            <a:off x="4932040" y="1556792"/>
            <a:ext cx="288032" cy="402344"/>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 name="TextBox 4"/>
          <p:cNvSpPr txBox="1"/>
          <p:nvPr/>
        </p:nvSpPr>
        <p:spPr>
          <a:xfrm>
            <a:off x="5220072" y="1412776"/>
            <a:ext cx="720080" cy="369332"/>
          </a:xfrm>
          <a:prstGeom prst="rect">
            <a:avLst/>
          </a:prstGeom>
          <a:noFill/>
          <a:ln>
            <a:solidFill>
              <a:schemeClr val="accent1"/>
            </a:solidFill>
          </a:ln>
        </p:spPr>
        <p:txBody>
          <a:bodyPr wrap="square" rtlCol="0">
            <a:spAutoFit/>
          </a:bodyPr>
          <a:lstStyle/>
          <a:p>
            <a:r>
              <a:rPr lang="en-US" altLang="zh-CN" dirty="0" smtClean="0"/>
              <a:t>Has</a:t>
            </a:r>
            <a:r>
              <a:rPr lang="zh-CN" altLang="en-US" dirty="0" smtClean="0"/>
              <a:t> </a:t>
            </a:r>
            <a:r>
              <a:rPr lang="en-US" altLang="zh-CN" dirty="0" smtClean="0"/>
              <a:t>a</a:t>
            </a:r>
            <a:endParaRPr lang="zh-CN" altLang="en-US" dirty="0"/>
          </a:p>
        </p:txBody>
      </p:sp>
      <p:sp>
        <p:nvSpPr>
          <p:cNvPr id="6" name="TextBox 5"/>
          <p:cNvSpPr txBox="1"/>
          <p:nvPr/>
        </p:nvSpPr>
        <p:spPr>
          <a:xfrm>
            <a:off x="5292080" y="2348880"/>
            <a:ext cx="504056" cy="369332"/>
          </a:xfrm>
          <a:prstGeom prst="rect">
            <a:avLst/>
          </a:prstGeom>
          <a:noFill/>
          <a:ln>
            <a:solidFill>
              <a:schemeClr val="accent1"/>
            </a:solidFill>
          </a:ln>
        </p:spPr>
        <p:txBody>
          <a:bodyPr wrap="square" rtlCol="0">
            <a:spAutoFit/>
          </a:bodyPr>
          <a:lstStyle/>
          <a:p>
            <a:r>
              <a:rPr lang="en-US" altLang="zh-CN" dirty="0" smtClean="0"/>
              <a:t>Is</a:t>
            </a:r>
            <a:r>
              <a:rPr lang="zh-CN" altLang="en-US" dirty="0" smtClean="0"/>
              <a:t> </a:t>
            </a:r>
            <a:r>
              <a:rPr lang="en-US" altLang="zh-CN" dirty="0" smtClean="0"/>
              <a:t>a</a:t>
            </a:r>
            <a:endParaRPr lang="zh-CN" altLang="en-US" dirty="0"/>
          </a:p>
        </p:txBody>
      </p:sp>
      <p:sp>
        <p:nvSpPr>
          <p:cNvPr id="7" name="下箭头 6"/>
          <p:cNvSpPr/>
          <p:nvPr/>
        </p:nvSpPr>
        <p:spPr>
          <a:xfrm>
            <a:off x="4932040" y="2204864"/>
            <a:ext cx="288032" cy="1296144"/>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8" name="TextBox 7"/>
          <p:cNvSpPr txBox="1"/>
          <p:nvPr/>
        </p:nvSpPr>
        <p:spPr>
          <a:xfrm>
            <a:off x="5292080" y="4077072"/>
            <a:ext cx="504056" cy="369332"/>
          </a:xfrm>
          <a:prstGeom prst="rect">
            <a:avLst/>
          </a:prstGeom>
          <a:noFill/>
          <a:ln>
            <a:solidFill>
              <a:schemeClr val="accent1"/>
            </a:solidFill>
          </a:ln>
        </p:spPr>
        <p:txBody>
          <a:bodyPr wrap="square" rtlCol="0">
            <a:spAutoFit/>
          </a:bodyPr>
          <a:lstStyle/>
          <a:p>
            <a:r>
              <a:rPr lang="en-US" altLang="zh-CN" dirty="0" smtClean="0"/>
              <a:t>Is</a:t>
            </a:r>
            <a:r>
              <a:rPr lang="zh-CN" altLang="en-US" dirty="0" smtClean="0"/>
              <a:t> </a:t>
            </a:r>
            <a:r>
              <a:rPr lang="en-US" altLang="zh-CN" dirty="0" smtClean="0"/>
              <a:t>a</a:t>
            </a:r>
            <a:endParaRPr lang="zh-CN" altLang="en-US" dirty="0"/>
          </a:p>
        </p:txBody>
      </p:sp>
      <p:sp>
        <p:nvSpPr>
          <p:cNvPr id="9" name="下箭头 8"/>
          <p:cNvSpPr/>
          <p:nvPr/>
        </p:nvSpPr>
        <p:spPr>
          <a:xfrm>
            <a:off x="4932040" y="3933056"/>
            <a:ext cx="288032" cy="172819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3600" dirty="0" smtClean="0"/>
              <a:t>如何区分属性对于</a:t>
            </a:r>
            <a:r>
              <a:rPr lang="en-US" altLang="zh-CN" sz="3600" dirty="0" smtClean="0"/>
              <a:t>Layout</a:t>
            </a:r>
            <a:r>
              <a:rPr lang="zh-CN" altLang="en-US" sz="3600" dirty="0" smtClean="0"/>
              <a:t>的有效性</a:t>
            </a:r>
            <a:endParaRPr lang="en-US" altLang="zh-CN" sz="3600" dirty="0" smtClean="0"/>
          </a:p>
        </p:txBody>
      </p:sp>
      <p:sp>
        <p:nvSpPr>
          <p:cNvPr id="3" name="内容占位符 2"/>
          <p:cNvSpPr>
            <a:spLocks noGrp="1"/>
          </p:cNvSpPr>
          <p:nvPr>
            <p:ph idx="1"/>
          </p:nvPr>
        </p:nvSpPr>
        <p:spPr>
          <a:xfrm>
            <a:off x="395536" y="1412776"/>
            <a:ext cx="8229600" cy="4997152"/>
          </a:xfrm>
        </p:spPr>
        <p:txBody>
          <a:bodyPr>
            <a:normAutofit/>
          </a:bodyPr>
          <a:lstStyle/>
          <a:p>
            <a:r>
              <a:rPr lang="zh-CN" altLang="en-US" sz="2800" dirty="0" smtClean="0"/>
              <a:t>非</a:t>
            </a:r>
            <a:r>
              <a:rPr lang="en-US" altLang="zh-CN" sz="2800" dirty="0" err="1" smtClean="0"/>
              <a:t>Layout_XXX</a:t>
            </a:r>
            <a:r>
              <a:rPr lang="zh-CN" altLang="en-US" sz="2800" dirty="0" smtClean="0"/>
              <a:t>的属性</a:t>
            </a:r>
            <a:r>
              <a:rPr lang="en-US" altLang="zh-CN" sz="2800" dirty="0" smtClean="0"/>
              <a:t>(</a:t>
            </a:r>
            <a:r>
              <a:rPr lang="zh-CN" altLang="en-US" sz="2800" dirty="0" smtClean="0"/>
              <a:t>定义在各自的</a:t>
            </a:r>
            <a:r>
              <a:rPr lang="en-US" altLang="zh-CN" sz="2800" dirty="0" smtClean="0"/>
              <a:t>Class</a:t>
            </a:r>
            <a:r>
              <a:rPr lang="zh-CN" altLang="en-US" sz="2800" dirty="0" smtClean="0"/>
              <a:t>中</a:t>
            </a:r>
            <a:r>
              <a:rPr lang="en-US" altLang="zh-CN" sz="2800" dirty="0" smtClean="0"/>
              <a:t>)</a:t>
            </a:r>
          </a:p>
          <a:p>
            <a:pPr lvl="1"/>
            <a:r>
              <a:rPr lang="en-US" altLang="zh-CN" dirty="0" err="1" smtClean="0"/>
              <a:t>LinearLayout</a:t>
            </a:r>
            <a:r>
              <a:rPr lang="en-US" altLang="zh-CN" dirty="0" smtClean="0"/>
              <a:t>:</a:t>
            </a:r>
          </a:p>
          <a:p>
            <a:pPr lvl="2"/>
            <a:r>
              <a:rPr lang="en-US" altLang="zh-CN" dirty="0" smtClean="0"/>
              <a:t>android:gravity</a:t>
            </a:r>
          </a:p>
          <a:p>
            <a:pPr lvl="2"/>
            <a:r>
              <a:rPr lang="en-US" altLang="zh-CN" dirty="0" smtClean="0"/>
              <a:t>android:orientation</a:t>
            </a:r>
          </a:p>
          <a:p>
            <a:pPr lvl="2"/>
            <a:r>
              <a:rPr lang="en-US" altLang="zh-CN" dirty="0" err="1" smtClean="0"/>
              <a:t>android:baselineAligned</a:t>
            </a:r>
            <a:endParaRPr lang="en-US" altLang="zh-CN" dirty="0" smtClean="0"/>
          </a:p>
          <a:p>
            <a:pPr lvl="2"/>
            <a:r>
              <a:rPr lang="en-US" altLang="zh-CN" dirty="0" smtClean="0"/>
              <a:t>…….</a:t>
            </a:r>
          </a:p>
          <a:p>
            <a:pPr lvl="1"/>
            <a:r>
              <a:rPr lang="en-US" altLang="zh-CN" dirty="0" err="1" smtClean="0"/>
              <a:t>RelativeLayout</a:t>
            </a:r>
            <a:endParaRPr lang="en-US" altLang="zh-CN" dirty="0" smtClean="0"/>
          </a:p>
          <a:p>
            <a:pPr lvl="2"/>
            <a:r>
              <a:rPr lang="en-US" altLang="zh-CN" dirty="0" smtClean="0"/>
              <a:t>android:gravity</a:t>
            </a:r>
          </a:p>
          <a:p>
            <a:pPr lvl="2"/>
            <a:r>
              <a:rPr lang="en-US" altLang="zh-CN" dirty="0" smtClean="0"/>
              <a:t>android:ignoreGravity</a:t>
            </a:r>
          </a:p>
          <a:p>
            <a:pPr>
              <a:buNone/>
            </a:pPr>
            <a:r>
              <a:rPr lang="en-US" altLang="zh-CN"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3600" dirty="0" smtClean="0"/>
              <a:t>如何区分属性对于</a:t>
            </a:r>
            <a:r>
              <a:rPr lang="en-US" altLang="zh-CN" sz="3600" dirty="0" smtClean="0"/>
              <a:t>Layout</a:t>
            </a:r>
            <a:r>
              <a:rPr lang="zh-CN" altLang="en-US" sz="3600" dirty="0" smtClean="0"/>
              <a:t>的有效性</a:t>
            </a:r>
            <a:endParaRPr lang="en-US" altLang="zh-CN" sz="3600" dirty="0" smtClean="0"/>
          </a:p>
        </p:txBody>
      </p:sp>
      <p:sp>
        <p:nvSpPr>
          <p:cNvPr id="3" name="内容占位符 2"/>
          <p:cNvSpPr>
            <a:spLocks noGrp="1"/>
          </p:cNvSpPr>
          <p:nvPr>
            <p:ph idx="1"/>
          </p:nvPr>
        </p:nvSpPr>
        <p:spPr>
          <a:xfrm>
            <a:off x="179512" y="1412776"/>
            <a:ext cx="8964488" cy="4997152"/>
          </a:xfrm>
        </p:spPr>
        <p:txBody>
          <a:bodyPr>
            <a:normAutofit fontScale="92500"/>
          </a:bodyPr>
          <a:lstStyle/>
          <a:p>
            <a:r>
              <a:rPr lang="en-US" altLang="zh-CN" sz="2800" dirty="0" err="1" smtClean="0"/>
              <a:t>LayoutParams</a:t>
            </a:r>
            <a:r>
              <a:rPr lang="zh-CN" altLang="en-US" sz="2800" dirty="0" smtClean="0"/>
              <a:t>的继承关系</a:t>
            </a:r>
            <a:r>
              <a:rPr lang="en-US" altLang="zh-CN" sz="2800" dirty="0" smtClean="0"/>
              <a:t>:</a:t>
            </a:r>
          </a:p>
          <a:p>
            <a:pPr lvl="1"/>
            <a:r>
              <a:rPr lang="en-US" altLang="zh-CN" sz="2400" dirty="0" err="1" smtClean="0"/>
              <a:t>LayoutParams</a:t>
            </a:r>
            <a:r>
              <a:rPr lang="en-US" altLang="zh-CN" sz="2400" dirty="0" smtClean="0"/>
              <a:t>: </a:t>
            </a:r>
            <a:r>
              <a:rPr lang="en-US" altLang="zh-CN" sz="2400" dirty="0" err="1" smtClean="0"/>
              <a:t>android:</a:t>
            </a:r>
            <a:r>
              <a:rPr lang="en-US" altLang="zh-CN" sz="2400" dirty="0" err="1" smtClean="0">
                <a:solidFill>
                  <a:srgbClr val="FF0000"/>
                </a:solidFill>
              </a:rPr>
              <a:t>layout_height</a:t>
            </a:r>
            <a:r>
              <a:rPr lang="en-US" altLang="zh-CN" sz="2400" dirty="0" smtClean="0"/>
              <a:t>, </a:t>
            </a:r>
            <a:r>
              <a:rPr lang="en-US" altLang="zh-CN" sz="2400" dirty="0" err="1" smtClean="0"/>
              <a:t>android:</a:t>
            </a:r>
            <a:r>
              <a:rPr lang="en-US" altLang="zh-CN" sz="2400" dirty="0" err="1" smtClean="0">
                <a:solidFill>
                  <a:srgbClr val="FF0000"/>
                </a:solidFill>
              </a:rPr>
              <a:t>layout_width</a:t>
            </a:r>
            <a:r>
              <a:rPr lang="en-US" altLang="zh-CN" sz="2400" dirty="0" smtClean="0">
                <a:solidFill>
                  <a:srgbClr val="FF0000"/>
                </a:solidFill>
              </a:rPr>
              <a:t>. </a:t>
            </a:r>
          </a:p>
          <a:p>
            <a:pPr lvl="2"/>
            <a:r>
              <a:rPr lang="en-US" altLang="zh-CN" sz="2400" dirty="0" smtClean="0"/>
              <a:t> -&gt;</a:t>
            </a:r>
            <a:r>
              <a:rPr lang="en-US" altLang="zh-CN" sz="2400" dirty="0" err="1" smtClean="0"/>
              <a:t>MarginLayoutParams:android:</a:t>
            </a:r>
            <a:r>
              <a:rPr lang="en-US" altLang="zh-CN" sz="2400" dirty="0" err="1" smtClean="0">
                <a:solidFill>
                  <a:srgbClr val="FF0000"/>
                </a:solidFill>
              </a:rPr>
              <a:t>layout_marginBottom</a:t>
            </a:r>
            <a:r>
              <a:rPr lang="zh-CN" altLang="en-US" sz="2400" dirty="0" smtClean="0"/>
              <a:t>等</a:t>
            </a:r>
            <a:r>
              <a:rPr lang="en-US" altLang="zh-CN" sz="2400" dirty="0" smtClean="0"/>
              <a:t>4</a:t>
            </a:r>
            <a:r>
              <a:rPr lang="zh-CN" altLang="en-US" sz="2400" dirty="0" smtClean="0"/>
              <a:t>个属性</a:t>
            </a:r>
            <a:r>
              <a:rPr lang="en-US" altLang="zh-CN" sz="2400" dirty="0" smtClean="0"/>
              <a:t>.</a:t>
            </a:r>
          </a:p>
          <a:p>
            <a:pPr lvl="3"/>
            <a:r>
              <a:rPr lang="en-US" altLang="zh-CN" dirty="0" smtClean="0"/>
              <a:t>-&gt;</a:t>
            </a:r>
            <a:r>
              <a:rPr lang="en-US" altLang="zh-CN" dirty="0" err="1" smtClean="0"/>
              <a:t>FrameLayoutParams</a:t>
            </a:r>
            <a:r>
              <a:rPr lang="en-US" altLang="zh-CN" dirty="0" smtClean="0"/>
              <a:t>: </a:t>
            </a:r>
            <a:r>
              <a:rPr lang="en-US" altLang="zh-CN" dirty="0" err="1" smtClean="0"/>
              <a:t>android:layout_above,android:</a:t>
            </a:r>
            <a:r>
              <a:rPr lang="en-US" altLang="zh-CN" dirty="0" err="1" smtClean="0">
                <a:solidFill>
                  <a:srgbClr val="FF0000"/>
                </a:solidFill>
              </a:rPr>
              <a:t>layout_alignParentRight</a:t>
            </a:r>
            <a:r>
              <a:rPr lang="zh-CN" altLang="en-US" dirty="0" smtClean="0"/>
              <a:t>等</a:t>
            </a:r>
            <a:r>
              <a:rPr lang="en-US" altLang="zh-CN" dirty="0" smtClean="0"/>
              <a:t>Relative</a:t>
            </a:r>
            <a:r>
              <a:rPr lang="zh-CN" altLang="en-US" dirty="0" smtClean="0"/>
              <a:t>属性</a:t>
            </a:r>
            <a:r>
              <a:rPr lang="en-US" altLang="zh-CN" dirty="0" smtClean="0"/>
              <a:t>.</a:t>
            </a:r>
          </a:p>
          <a:p>
            <a:pPr lvl="3"/>
            <a:r>
              <a:rPr lang="en-US" altLang="zh-CN" sz="2100" dirty="0" smtClean="0"/>
              <a:t>-&gt;</a:t>
            </a:r>
            <a:r>
              <a:rPr lang="en-US" altLang="zh-CN" sz="2100" dirty="0" err="1" smtClean="0"/>
              <a:t>LinearLayoutParams</a:t>
            </a:r>
            <a:r>
              <a:rPr lang="en-US" altLang="zh-CN" sz="2100" dirty="0" smtClean="0"/>
              <a:t>:  </a:t>
            </a:r>
            <a:r>
              <a:rPr lang="en-US" altLang="zh-CN" sz="2100" dirty="0" err="1" smtClean="0"/>
              <a:t>android:</a:t>
            </a:r>
            <a:r>
              <a:rPr lang="en-US" altLang="zh-CN" sz="2100" dirty="0" err="1" smtClean="0">
                <a:solidFill>
                  <a:srgbClr val="FF0000"/>
                </a:solidFill>
              </a:rPr>
              <a:t>layout_gravity</a:t>
            </a:r>
            <a:r>
              <a:rPr lang="en-US" altLang="zh-CN" sz="2100" dirty="0" err="1" smtClean="0"/>
              <a:t>,android:</a:t>
            </a:r>
            <a:r>
              <a:rPr lang="en-US" altLang="zh-CN" sz="2100" dirty="0" err="1" smtClean="0">
                <a:solidFill>
                  <a:srgbClr val="FF0000"/>
                </a:solidFill>
              </a:rPr>
              <a:t>layout_weight</a:t>
            </a:r>
            <a:r>
              <a:rPr lang="en-US" altLang="zh-CN" sz="2100" dirty="0" smtClean="0"/>
              <a:t>. </a:t>
            </a:r>
          </a:p>
          <a:p>
            <a:pPr lvl="3"/>
            <a:r>
              <a:rPr lang="en-US" altLang="zh-CN" sz="2100" dirty="0" smtClean="0"/>
              <a:t>-&gt;</a:t>
            </a:r>
            <a:r>
              <a:rPr lang="en-US" altLang="zh-CN" sz="2100" dirty="0" err="1" smtClean="0"/>
              <a:t>RelativeLayoutParams:android</a:t>
            </a:r>
            <a:r>
              <a:rPr lang="en-US" altLang="zh-CN" sz="2100" dirty="0" err="1" smtClean="0">
                <a:solidFill>
                  <a:srgbClr val="FF0000"/>
                </a:solidFill>
              </a:rPr>
              <a:t>:layout_gravity</a:t>
            </a:r>
            <a:r>
              <a:rPr lang="en-US" altLang="zh-CN" sz="2100" dirty="0" smtClean="0"/>
              <a:t>. </a:t>
            </a:r>
          </a:p>
          <a:p>
            <a:r>
              <a:rPr lang="en-US" altLang="zh-CN" sz="3600" dirty="0" smtClean="0"/>
              <a:t>Tips:</a:t>
            </a:r>
          </a:p>
          <a:p>
            <a:pPr lvl="1"/>
            <a:r>
              <a:rPr lang="zh-CN" altLang="en-US" sz="1900" dirty="0" smtClean="0"/>
              <a:t>每个</a:t>
            </a:r>
            <a:r>
              <a:rPr lang="en-US" altLang="zh-CN" sz="1900" dirty="0" err="1" smtClean="0"/>
              <a:t>LayoutParams</a:t>
            </a:r>
            <a:r>
              <a:rPr lang="zh-CN" altLang="en-US" sz="1900" dirty="0" smtClean="0"/>
              <a:t>都是对应</a:t>
            </a:r>
            <a:r>
              <a:rPr lang="en-US" altLang="zh-CN" sz="1900" dirty="0" smtClean="0"/>
              <a:t>Layout</a:t>
            </a:r>
            <a:r>
              <a:rPr lang="zh-CN" altLang="en-US" sz="1900" dirty="0" smtClean="0"/>
              <a:t>的内部类</a:t>
            </a:r>
            <a:r>
              <a:rPr lang="en-US" altLang="zh-CN" sz="1900" dirty="0" smtClean="0"/>
              <a:t>.</a:t>
            </a:r>
            <a:r>
              <a:rPr lang="zh-CN" altLang="en-US" sz="1900" dirty="0" smtClean="0"/>
              <a:t>它们提供的属性均为</a:t>
            </a:r>
            <a:r>
              <a:rPr lang="en-US" altLang="zh-CN" sz="1900" dirty="0" smtClean="0"/>
              <a:t>layout_</a:t>
            </a:r>
            <a:r>
              <a:rPr lang="zh-CN" altLang="en-US" sz="1900" dirty="0" smtClean="0"/>
              <a:t>开头</a:t>
            </a:r>
            <a:r>
              <a:rPr lang="en-US" altLang="zh-CN" sz="1900" dirty="0" smtClean="0"/>
              <a:t>.</a:t>
            </a:r>
          </a:p>
          <a:p>
            <a:pPr lvl="1"/>
            <a:r>
              <a:rPr lang="en-US" altLang="zh-CN" sz="1900" dirty="0" err="1" smtClean="0"/>
              <a:t>Layout_XXX</a:t>
            </a:r>
            <a:r>
              <a:rPr lang="zh-CN" altLang="en-US" sz="1900" dirty="0" smtClean="0"/>
              <a:t>的作用就是为对应</a:t>
            </a:r>
            <a:r>
              <a:rPr lang="en-US" altLang="zh-CN" sz="1900" dirty="0" smtClean="0"/>
              <a:t>Layout</a:t>
            </a:r>
            <a:r>
              <a:rPr lang="zh-CN" altLang="en-US" sz="1900" dirty="0" smtClean="0"/>
              <a:t>的子控件提供相对父</a:t>
            </a:r>
            <a:r>
              <a:rPr lang="en-US" altLang="zh-CN" sz="1900" dirty="0" smtClean="0"/>
              <a:t>Layout</a:t>
            </a:r>
            <a:r>
              <a:rPr lang="zh-CN" altLang="en-US" sz="1900" dirty="0" smtClean="0"/>
              <a:t>布局的属性参数</a:t>
            </a:r>
            <a:r>
              <a:rPr lang="en-US" altLang="zh-CN" sz="1900" dirty="0" smtClean="0"/>
              <a:t>. </a:t>
            </a:r>
          </a:p>
          <a:p>
            <a:pPr lvl="1"/>
            <a:r>
              <a:rPr lang="zh-CN" altLang="en-US" sz="1900" dirty="0" smtClean="0"/>
              <a:t>一个子控件能够设置的属性就是自身的非</a:t>
            </a:r>
            <a:r>
              <a:rPr lang="en-US" altLang="zh-CN" sz="1900" dirty="0" err="1" smtClean="0"/>
              <a:t>layout_XXX</a:t>
            </a:r>
            <a:r>
              <a:rPr lang="zh-CN" altLang="en-US" sz="1900" dirty="0" smtClean="0"/>
              <a:t>属性</a:t>
            </a:r>
            <a:r>
              <a:rPr lang="en-US" altLang="zh-CN" sz="1900" dirty="0" smtClean="0"/>
              <a:t>+</a:t>
            </a:r>
            <a:r>
              <a:rPr lang="zh-CN" altLang="en-US" sz="1900" dirty="0" smtClean="0"/>
              <a:t>所在父</a:t>
            </a:r>
            <a:r>
              <a:rPr lang="en-US" altLang="zh-CN" sz="1900" dirty="0" smtClean="0"/>
              <a:t>Layout</a:t>
            </a:r>
            <a:r>
              <a:rPr lang="zh-CN" altLang="en-US" sz="1900" dirty="0" smtClean="0"/>
              <a:t>能够提供的</a:t>
            </a:r>
            <a:r>
              <a:rPr lang="en-US" altLang="zh-CN" sz="1900" dirty="0" err="1" smtClean="0"/>
              <a:t>layout_XXX</a:t>
            </a:r>
            <a:r>
              <a:rPr lang="zh-CN" altLang="en-US" sz="1900" dirty="0" smtClean="0"/>
              <a:t>属性</a:t>
            </a:r>
            <a:r>
              <a:rPr lang="en-US" altLang="zh-CN" sz="1900" dirty="0" smtClean="0"/>
              <a:t>.</a:t>
            </a:r>
            <a:r>
              <a:rPr lang="en-US" altLang="zh-CN" sz="2200" dirty="0" smtClean="0"/>
              <a:t>	</a:t>
            </a:r>
            <a:r>
              <a:rPr lang="en-US" altLang="zh-CN"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Layout_XXX</a:t>
            </a:r>
            <a:r>
              <a:rPr lang="zh-CN" altLang="en-US" sz="3600" dirty="0" smtClean="0"/>
              <a:t>使用的一些总结</a:t>
            </a:r>
            <a:endParaRPr lang="zh-CN" altLang="en-US" sz="3600" dirty="0"/>
          </a:p>
        </p:txBody>
      </p:sp>
      <p:sp>
        <p:nvSpPr>
          <p:cNvPr id="3" name="内容占位符 2"/>
          <p:cNvSpPr>
            <a:spLocks noGrp="1"/>
          </p:cNvSpPr>
          <p:nvPr>
            <p:ph idx="1"/>
          </p:nvPr>
        </p:nvSpPr>
        <p:spPr>
          <a:xfrm>
            <a:off x="457200" y="1340768"/>
            <a:ext cx="8229600" cy="5112568"/>
          </a:xfrm>
        </p:spPr>
        <p:txBody>
          <a:bodyPr>
            <a:normAutofit fontScale="85000" lnSpcReduction="20000"/>
          </a:bodyPr>
          <a:lstStyle/>
          <a:p>
            <a:r>
              <a:rPr lang="en-US" altLang="zh-CN" sz="2800" dirty="0" err="1" smtClean="0"/>
              <a:t>LinearLayout</a:t>
            </a:r>
            <a:endParaRPr lang="en-US" altLang="zh-CN" sz="2800" dirty="0" smtClean="0"/>
          </a:p>
          <a:p>
            <a:pPr lvl="1"/>
            <a:r>
              <a:rPr lang="zh-CN" altLang="en-US" sz="2000" dirty="0" smtClean="0"/>
              <a:t>第一个设置为</a:t>
            </a:r>
            <a:r>
              <a:rPr lang="en-US" altLang="zh-CN" sz="2000" dirty="0" err="1" smtClean="0"/>
              <a:t>fill_parent</a:t>
            </a:r>
            <a:r>
              <a:rPr lang="zh-CN" altLang="en-US" sz="2000" dirty="0" smtClean="0"/>
              <a:t>的</a:t>
            </a:r>
            <a:r>
              <a:rPr lang="en-US" altLang="zh-CN" sz="2000" dirty="0" smtClean="0"/>
              <a:t>component</a:t>
            </a:r>
            <a:r>
              <a:rPr lang="zh-CN" altLang="en-US" sz="2000" dirty="0" smtClean="0"/>
              <a:t>会顶掉后面的</a:t>
            </a:r>
            <a:r>
              <a:rPr lang="en-US" altLang="zh-CN" sz="2000" dirty="0" smtClean="0"/>
              <a:t>component.</a:t>
            </a:r>
          </a:p>
          <a:p>
            <a:pPr lvl="1"/>
            <a:r>
              <a:rPr lang="en-US" altLang="zh-CN" sz="2000" dirty="0" err="1" smtClean="0"/>
              <a:t>Layout_weight</a:t>
            </a:r>
            <a:r>
              <a:rPr lang="zh-CN" altLang="en-US" sz="2000" dirty="0" smtClean="0"/>
              <a:t>的计算方式</a:t>
            </a:r>
            <a:r>
              <a:rPr lang="en-US" altLang="zh-CN" sz="2000" dirty="0" smtClean="0"/>
              <a:t>:</a:t>
            </a:r>
          </a:p>
          <a:p>
            <a:pPr lvl="2"/>
            <a:r>
              <a:rPr lang="zh-CN" altLang="en-US" sz="1600" dirty="0" smtClean="0"/>
              <a:t>将没有设</a:t>
            </a:r>
            <a:r>
              <a:rPr lang="en-US" altLang="zh-CN" sz="1600" dirty="0" err="1" smtClean="0"/>
              <a:t>layout_weight</a:t>
            </a:r>
            <a:r>
              <a:rPr lang="zh-CN" altLang="en-US" sz="1600" dirty="0" smtClean="0"/>
              <a:t>的</a:t>
            </a:r>
            <a:r>
              <a:rPr lang="en-US" altLang="zh-CN" sz="1600" dirty="0" smtClean="0"/>
              <a:t>item</a:t>
            </a:r>
            <a:r>
              <a:rPr lang="zh-CN" altLang="en-US" sz="1600" dirty="0" smtClean="0"/>
              <a:t>的</a:t>
            </a:r>
            <a:r>
              <a:rPr lang="en-US" altLang="zh-CN" sz="1600" dirty="0" smtClean="0"/>
              <a:t>size</a:t>
            </a:r>
            <a:r>
              <a:rPr lang="zh-CN" altLang="en-US" sz="1600" dirty="0" smtClean="0"/>
              <a:t>减去</a:t>
            </a:r>
            <a:r>
              <a:rPr lang="en-US" altLang="zh-CN" sz="1600" dirty="0" smtClean="0"/>
              <a:t>.</a:t>
            </a:r>
          </a:p>
          <a:p>
            <a:pPr lvl="2"/>
            <a:r>
              <a:rPr lang="zh-CN" altLang="en-US" sz="1600" dirty="0" smtClean="0"/>
              <a:t>剩下的区域按照</a:t>
            </a:r>
            <a:r>
              <a:rPr lang="en-US" altLang="zh-CN" sz="1600" dirty="0" smtClean="0"/>
              <a:t>component</a:t>
            </a:r>
            <a:r>
              <a:rPr lang="zh-CN" altLang="en-US" sz="1600" dirty="0" smtClean="0"/>
              <a:t>的</a:t>
            </a:r>
            <a:r>
              <a:rPr lang="en-US" altLang="zh-CN" sz="1600" dirty="0" err="1" smtClean="0"/>
              <a:t>layout_weight</a:t>
            </a:r>
            <a:r>
              <a:rPr lang="zh-CN" altLang="en-US" sz="1600" dirty="0" smtClean="0"/>
              <a:t>的权值进行分配</a:t>
            </a:r>
            <a:r>
              <a:rPr lang="en-US" altLang="zh-CN" sz="1600" dirty="0" smtClean="0"/>
              <a:t>.</a:t>
            </a:r>
          </a:p>
          <a:p>
            <a:pPr lvl="2"/>
            <a:r>
              <a:rPr lang="zh-CN" altLang="en-US" sz="1600" dirty="0" smtClean="0"/>
              <a:t>没有设</a:t>
            </a:r>
            <a:r>
              <a:rPr lang="en-US" altLang="zh-CN" sz="1600" dirty="0" err="1" smtClean="0"/>
              <a:t>layout_weight</a:t>
            </a:r>
            <a:r>
              <a:rPr lang="zh-CN" altLang="en-US" sz="1600" dirty="0" smtClean="0"/>
              <a:t>的</a:t>
            </a:r>
            <a:r>
              <a:rPr lang="en-US" altLang="zh-CN" sz="1600" dirty="0" smtClean="0"/>
              <a:t>item</a:t>
            </a:r>
            <a:r>
              <a:rPr lang="zh-CN" altLang="en-US" sz="1600" dirty="0" smtClean="0"/>
              <a:t>不能设置</a:t>
            </a:r>
            <a:r>
              <a:rPr lang="en-US" altLang="zh-CN" sz="1600" dirty="0" err="1" smtClean="0"/>
              <a:t>fill_parent</a:t>
            </a:r>
            <a:r>
              <a:rPr lang="zh-CN" altLang="en-US" sz="1600" dirty="0" smtClean="0"/>
              <a:t>，否则会顶掉其他</a:t>
            </a:r>
            <a:r>
              <a:rPr lang="en-US" altLang="zh-CN" sz="1600" dirty="0" smtClean="0"/>
              <a:t>component.</a:t>
            </a:r>
          </a:p>
          <a:p>
            <a:pPr lvl="2"/>
            <a:r>
              <a:rPr lang="zh-CN" altLang="en-US" sz="1600" dirty="0" smtClean="0"/>
              <a:t>对于有</a:t>
            </a:r>
            <a:r>
              <a:rPr lang="en-US" altLang="zh-CN" sz="1600" dirty="0" err="1" smtClean="0"/>
              <a:t>layout_weight</a:t>
            </a:r>
            <a:r>
              <a:rPr lang="zh-CN" altLang="en-US" sz="1600" dirty="0" smtClean="0"/>
              <a:t>的</a:t>
            </a:r>
            <a:r>
              <a:rPr lang="en-US" altLang="zh-CN" sz="1600" dirty="0" smtClean="0"/>
              <a:t>component, </a:t>
            </a:r>
            <a:r>
              <a:rPr lang="en-US" altLang="zh-CN" sz="1600" dirty="0" err="1" smtClean="0"/>
              <a:t>layout_weight</a:t>
            </a:r>
            <a:r>
              <a:rPr lang="zh-CN" altLang="en-US" sz="1600" dirty="0" smtClean="0"/>
              <a:t>的优先级比</a:t>
            </a:r>
            <a:r>
              <a:rPr lang="en-US" altLang="zh-CN" sz="1600" dirty="0" err="1" smtClean="0"/>
              <a:t>layout_height</a:t>
            </a:r>
            <a:r>
              <a:rPr lang="zh-CN" altLang="en-US" sz="1600" dirty="0" smtClean="0"/>
              <a:t>要高</a:t>
            </a:r>
            <a:endParaRPr lang="en-US" altLang="zh-CN" sz="1600" dirty="0" smtClean="0"/>
          </a:p>
          <a:p>
            <a:pPr lvl="1"/>
            <a:r>
              <a:rPr lang="zh-CN" altLang="en-US" sz="2000" dirty="0" smtClean="0"/>
              <a:t>若设</a:t>
            </a:r>
            <a:r>
              <a:rPr lang="en-US" altLang="zh-CN" sz="2000" dirty="0" smtClean="0"/>
              <a:t>android:</a:t>
            </a:r>
            <a:r>
              <a:rPr lang="en-US" altLang="zh-CN" sz="1800" dirty="0" smtClean="0"/>
              <a:t>orientation=“</a:t>
            </a:r>
            <a:r>
              <a:rPr lang="en-US" altLang="zh-CN" sz="1600" i="1" dirty="0" smtClean="0"/>
              <a:t>vertical</a:t>
            </a:r>
            <a:r>
              <a:rPr lang="en-US" altLang="zh-CN" sz="1800" dirty="0" smtClean="0"/>
              <a:t>” ,</a:t>
            </a:r>
            <a:r>
              <a:rPr lang="zh-CN" altLang="en-US" sz="1800" dirty="0" smtClean="0"/>
              <a:t>那么</a:t>
            </a:r>
            <a:r>
              <a:rPr lang="en-US" altLang="zh-CN" sz="1800" dirty="0" err="1" smtClean="0"/>
              <a:t>layout_gravity</a:t>
            </a:r>
            <a:r>
              <a:rPr lang="en-US" altLang="zh-CN" sz="1800" dirty="0" smtClean="0"/>
              <a:t>=</a:t>
            </a:r>
            <a:r>
              <a:rPr lang="en-US" altLang="zh-CN" sz="1800" dirty="0" err="1" smtClean="0"/>
              <a:t>vertical_center</a:t>
            </a:r>
            <a:r>
              <a:rPr lang="en-US" altLang="zh-CN" sz="1800" dirty="0" smtClean="0"/>
              <a:t>“</a:t>
            </a:r>
            <a:r>
              <a:rPr lang="zh-CN" altLang="en-US" sz="1800" dirty="0" smtClean="0"/>
              <a:t>无效</a:t>
            </a:r>
            <a:r>
              <a:rPr lang="en-US" altLang="zh-CN" sz="1800" dirty="0" smtClean="0"/>
              <a:t>.</a:t>
            </a:r>
          </a:p>
          <a:p>
            <a:pPr lvl="1"/>
            <a:r>
              <a:rPr lang="en-US" altLang="zh-CN" sz="1800" dirty="0" err="1" smtClean="0"/>
              <a:t>android:background</a:t>
            </a:r>
            <a:r>
              <a:rPr lang="zh-CN" altLang="en-US" sz="1800" dirty="0" smtClean="0"/>
              <a:t>属性会撑大</a:t>
            </a:r>
            <a:r>
              <a:rPr lang="en-US" altLang="zh-CN" sz="1800" dirty="0" smtClean="0"/>
              <a:t>Layout</a:t>
            </a:r>
            <a:r>
              <a:rPr lang="zh-CN" altLang="en-US" sz="1800" dirty="0" smtClean="0"/>
              <a:t>或者</a:t>
            </a:r>
            <a:r>
              <a:rPr lang="en-US" altLang="zh-CN" sz="1800" dirty="0" err="1" smtClean="0"/>
              <a:t>ImageView</a:t>
            </a:r>
            <a:r>
              <a:rPr lang="en-US" altLang="zh-CN" sz="1800" dirty="0" smtClean="0"/>
              <a:t>.</a:t>
            </a:r>
            <a:endParaRPr lang="en-US" altLang="zh-CN" sz="2000" dirty="0" smtClean="0"/>
          </a:p>
          <a:p>
            <a:pPr lvl="2">
              <a:buNone/>
            </a:pPr>
            <a:endParaRPr lang="en-US" altLang="zh-CN" sz="1600" dirty="0" smtClean="0"/>
          </a:p>
          <a:p>
            <a:r>
              <a:rPr lang="en-US" altLang="zh-CN" sz="2400" dirty="0" err="1" smtClean="0"/>
              <a:t>RelativeLayout</a:t>
            </a:r>
            <a:endParaRPr lang="en-US" altLang="zh-CN" sz="2400" dirty="0" smtClean="0"/>
          </a:p>
          <a:p>
            <a:pPr lvl="1"/>
            <a:r>
              <a:rPr lang="en-US" altLang="zh-CN" sz="2000" dirty="0" smtClean="0"/>
              <a:t>Component</a:t>
            </a:r>
            <a:r>
              <a:rPr lang="zh-CN" altLang="en-US" sz="2000" dirty="0" smtClean="0"/>
              <a:t>的</a:t>
            </a:r>
            <a:r>
              <a:rPr lang="en-US" altLang="zh-CN" sz="2000" dirty="0" smtClean="0"/>
              <a:t>id</a:t>
            </a:r>
            <a:r>
              <a:rPr lang="zh-CN" altLang="en-US" sz="2000" dirty="0" smtClean="0"/>
              <a:t>必需先定义，后使用，否则出错</a:t>
            </a:r>
            <a:r>
              <a:rPr lang="en-US" altLang="zh-CN" sz="2000" dirty="0" smtClean="0"/>
              <a:t>.</a:t>
            </a:r>
          </a:p>
          <a:p>
            <a:pPr lvl="2"/>
            <a:r>
              <a:rPr lang="en-US" altLang="zh-CN" sz="1600" dirty="0" smtClean="0"/>
              <a:t>the element that you will reference (in order to position other view objects) must be listed in the XML file before you refer to it from the other views via its reference ID. </a:t>
            </a:r>
          </a:p>
          <a:p>
            <a:pPr lvl="1"/>
            <a:r>
              <a:rPr lang="zh-CN" altLang="en-US" sz="2000" dirty="0" smtClean="0"/>
              <a:t>避免前后的矛盾</a:t>
            </a:r>
            <a:r>
              <a:rPr lang="en-US" altLang="zh-CN" sz="2000" dirty="0" smtClean="0"/>
              <a:t>:</a:t>
            </a:r>
          </a:p>
          <a:p>
            <a:pPr lvl="2"/>
            <a:r>
              <a:rPr lang="en-US" altLang="zh-CN" sz="1600" dirty="0" smtClean="0"/>
              <a:t>cannot have a </a:t>
            </a:r>
            <a:r>
              <a:rPr lang="en-US" altLang="zh-CN" sz="1600" dirty="0" err="1" smtClean="0"/>
              <a:t>RelativeLayout</a:t>
            </a:r>
            <a:r>
              <a:rPr lang="en-US" altLang="zh-CN" sz="1600" dirty="0" smtClean="0"/>
              <a:t> whose height is set to </a:t>
            </a:r>
            <a:r>
              <a:rPr lang="en-US" altLang="zh-CN" sz="1600" dirty="0" smtClean="0">
                <a:solidFill>
                  <a:srgbClr val="FF0000"/>
                </a:solidFill>
              </a:rPr>
              <a:t>WRAP_CONTENT</a:t>
            </a:r>
            <a:r>
              <a:rPr lang="en-US" altLang="zh-CN" sz="1600" dirty="0" smtClean="0"/>
              <a:t> and a child set to </a:t>
            </a:r>
            <a:r>
              <a:rPr lang="en-US" altLang="zh-CN" sz="1600" dirty="0" smtClean="0">
                <a:solidFill>
                  <a:srgbClr val="FF0000"/>
                </a:solidFill>
              </a:rPr>
              <a:t>ALIGN_PARENT_BOTTOM</a:t>
            </a:r>
            <a:r>
              <a:rPr lang="en-US" altLang="zh-CN" sz="1600" dirty="0" smtClean="0"/>
              <a:t>. </a:t>
            </a:r>
          </a:p>
          <a:p>
            <a:pPr lvl="2"/>
            <a:r>
              <a:rPr lang="en-US" altLang="zh-CN" sz="1600" dirty="0" err="1" smtClean="0"/>
              <a:t>LinearLayout</a:t>
            </a:r>
            <a:r>
              <a:rPr lang="zh-CN" altLang="en-US" sz="1600" dirty="0" smtClean="0"/>
              <a:t>等布局也会有类似问题</a:t>
            </a:r>
            <a:r>
              <a:rPr lang="en-US" altLang="zh-CN" sz="1600" dirty="0" smtClean="0"/>
              <a:t>:</a:t>
            </a:r>
            <a:r>
              <a:rPr lang="zh-CN" altLang="en-US" sz="1600" dirty="0" smtClean="0"/>
              <a:t>比如</a:t>
            </a:r>
            <a:r>
              <a:rPr lang="en-US" altLang="zh-CN" sz="1600" dirty="0" err="1" smtClean="0"/>
              <a:t>LinearLayout</a:t>
            </a:r>
            <a:r>
              <a:rPr lang="en-US" altLang="zh-CN" sz="1600" dirty="0" smtClean="0"/>
              <a:t> Set to </a:t>
            </a:r>
            <a:r>
              <a:rPr lang="en-US" altLang="zh-CN" sz="1600" dirty="0" smtClean="0">
                <a:solidFill>
                  <a:srgbClr val="FF0000"/>
                </a:solidFill>
              </a:rPr>
              <a:t>WRAP_CONTENT</a:t>
            </a:r>
            <a:r>
              <a:rPr lang="en-US" altLang="zh-CN" sz="1600" dirty="0" smtClean="0"/>
              <a:t> ,  </a:t>
            </a:r>
            <a:r>
              <a:rPr lang="zh-CN" altLang="en-US" sz="1600" dirty="0" smtClean="0"/>
              <a:t>子控件</a:t>
            </a:r>
            <a:r>
              <a:rPr lang="en-US" altLang="zh-CN" sz="1600" dirty="0" smtClean="0"/>
              <a:t>set  to </a:t>
            </a:r>
            <a:r>
              <a:rPr lang="en-US" altLang="zh-CN" sz="1600" dirty="0" err="1" smtClean="0">
                <a:solidFill>
                  <a:srgbClr val="FF0000"/>
                </a:solidFill>
              </a:rPr>
              <a:t>fill_parent</a:t>
            </a:r>
            <a:r>
              <a:rPr lang="en-US" altLang="zh-CN" sz="1600" dirty="0" smtClean="0"/>
              <a:t>.</a:t>
            </a:r>
          </a:p>
          <a:p>
            <a:pPr lvl="2"/>
            <a:endParaRPr lang="en-US" altLang="zh-CN" sz="1600" dirty="0" smtClean="0"/>
          </a:p>
          <a:p>
            <a:r>
              <a:rPr lang="zh-CN" altLang="en-US" sz="2400" dirty="0" smtClean="0"/>
              <a:t>布局文件只能使用</a:t>
            </a:r>
            <a:r>
              <a:rPr lang="en-US" altLang="zh-CN" sz="2400" dirty="0" smtClean="0"/>
              <a:t>a-z0-9_.</a:t>
            </a:r>
            <a:r>
              <a:rPr lang="zh-CN" altLang="en-US" sz="2400" dirty="0" smtClean="0"/>
              <a:t>命名</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2163</Words>
  <Application>Microsoft Office PowerPoint</Application>
  <PresentationFormat>全屏显示(4:3)</PresentationFormat>
  <Paragraphs>340</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Android的一些经验分享</vt:lpstr>
      <vt:lpstr>OutLine</vt:lpstr>
      <vt:lpstr>Layout</vt:lpstr>
      <vt:lpstr>Layout</vt:lpstr>
      <vt:lpstr>如何区分属性对于Layout的有效性</vt:lpstr>
      <vt:lpstr>如何区分属性对于Layout的有效性</vt:lpstr>
      <vt:lpstr>如何区分属性对于Layout的有效性</vt:lpstr>
      <vt:lpstr>如何区分属性对于Layout的有效性</vt:lpstr>
      <vt:lpstr>Layout_XXX使用的一些总结</vt:lpstr>
      <vt:lpstr>Include的一些限制</vt:lpstr>
      <vt:lpstr>默认的Button无法居中</vt:lpstr>
      <vt:lpstr>ImageView</vt:lpstr>
      <vt:lpstr>Image的scaleType</vt:lpstr>
      <vt:lpstr>Image的scaleType</vt:lpstr>
      <vt:lpstr>Image的scaleType</vt:lpstr>
      <vt:lpstr>使用ImageView::setImageResource(0)无效的问题</vt:lpstr>
      <vt:lpstr>Async Task</vt:lpstr>
      <vt:lpstr>Async Task不能被强制终止</vt:lpstr>
      <vt:lpstr>View Pen Touch</vt:lpstr>
      <vt:lpstr>View Pen Touch</vt:lpstr>
      <vt:lpstr>View Pen Touch</vt:lpstr>
      <vt:lpstr>View Pen Touch</vt:lpstr>
      <vt:lpstr>View Pen Touch</vt:lpstr>
      <vt:lpstr>View Pen Touch</vt:lpstr>
      <vt:lpstr>View Pen Touch</vt:lpstr>
      <vt:lpstr>Text Color Selector</vt:lpstr>
      <vt:lpstr>Text Color Selector</vt:lpstr>
      <vt:lpstr>Text Color Selector</vt:lpstr>
      <vt:lpstr>Home Activity</vt:lpstr>
      <vt:lpstr>Home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Android的一些经验分享</dc:title>
  <dc:creator>usie</dc:creator>
  <cp:lastModifiedBy>usie</cp:lastModifiedBy>
  <cp:revision>145</cp:revision>
  <dcterms:created xsi:type="dcterms:W3CDTF">2011-08-01T01:08:57Z</dcterms:created>
  <dcterms:modified xsi:type="dcterms:W3CDTF">2011-08-11T05:56:39Z</dcterms:modified>
</cp:coreProperties>
</file>