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4" autoAdjust="0"/>
    <p:restoredTop sz="94620" autoAdjust="0"/>
  </p:normalViewPr>
  <p:slideViewPr>
    <p:cSldViewPr>
      <p:cViewPr>
        <p:scale>
          <a:sx n="75" d="100"/>
          <a:sy n="75" d="100"/>
        </p:scale>
        <p:origin x="-10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BroadcastReceiver</a:t>
            </a:r>
            <a:r>
              <a:rPr lang="zh-CN" altLang="en-US" smtClean="0"/>
              <a:t>与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cuiyang</a:t>
            </a:r>
            <a:endParaRPr lang="en-US" altLang="zh-CN" dirty="0" smtClean="0"/>
          </a:p>
          <a:p>
            <a:r>
              <a:rPr lang="en-US" altLang="zh-CN" dirty="0" smtClean="0"/>
              <a:t>2012.07.23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767"/>
            <a:ext cx="7772400" cy="893961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BroadcastReceiver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496" y="1124744"/>
            <a:ext cx="7952928" cy="525658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BroadcastReceiver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用于</a:t>
            </a:r>
            <a:r>
              <a:rPr lang="zh-CN" altLang="en-US" sz="2000" dirty="0" smtClean="0">
                <a:solidFill>
                  <a:schemeClr val="tx1"/>
                </a:solidFill>
              </a:rPr>
              <a:t>接收</a:t>
            </a:r>
            <a:r>
              <a:rPr lang="en-US" altLang="zh-CN" sz="2000" dirty="0" smtClean="0">
                <a:solidFill>
                  <a:schemeClr val="tx1"/>
                </a:solidFill>
              </a:rPr>
              <a:t>Broadcast(</a:t>
            </a:r>
            <a:r>
              <a:rPr lang="zh-CN" altLang="en-US" sz="2000" dirty="0" smtClean="0">
                <a:solidFill>
                  <a:schemeClr val="tx1"/>
                </a:solidFill>
              </a:rPr>
              <a:t>广播消息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</a:rPr>
              <a:t>Component.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Android</a:t>
            </a:r>
            <a:r>
              <a:rPr lang="zh-CN" altLang="en-US" sz="2000" dirty="0" smtClean="0">
                <a:solidFill>
                  <a:schemeClr val="tx1"/>
                </a:solidFill>
              </a:rPr>
              <a:t>四个</a:t>
            </a:r>
            <a:r>
              <a:rPr lang="en-US" altLang="zh-CN" sz="2000" dirty="0" smtClean="0">
                <a:solidFill>
                  <a:schemeClr val="tx1"/>
                </a:solidFill>
              </a:rPr>
              <a:t>Component</a:t>
            </a:r>
            <a:r>
              <a:rPr lang="zh-CN" altLang="en-US" sz="2000" dirty="0" smtClean="0">
                <a:solidFill>
                  <a:schemeClr val="tx1"/>
                </a:solidFill>
              </a:rPr>
              <a:t>之一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广播消息</a:t>
            </a:r>
            <a:r>
              <a:rPr lang="en-US" altLang="zh-CN" sz="2000" dirty="0" smtClean="0">
                <a:solidFill>
                  <a:schemeClr val="tx1"/>
                </a:solidFill>
              </a:rPr>
              <a:t>(Broadcast)</a:t>
            </a:r>
            <a:r>
              <a:rPr lang="zh-CN" altLang="en-US" sz="2000" dirty="0" smtClean="0">
                <a:solidFill>
                  <a:schemeClr val="tx1"/>
                </a:solidFill>
              </a:rPr>
              <a:t>并非是真正的消息</a:t>
            </a:r>
            <a:r>
              <a:rPr lang="en-US" altLang="zh-CN" sz="2000" dirty="0" smtClean="0">
                <a:solidFill>
                  <a:schemeClr val="tx1"/>
                </a:solidFill>
              </a:rPr>
              <a:t>(Message).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广播消息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数据类型</a:t>
            </a:r>
            <a:r>
              <a:rPr lang="en-US" altLang="zh-CN" sz="2000" dirty="0" smtClean="0">
                <a:solidFill>
                  <a:schemeClr val="tx1"/>
                </a:solidFill>
              </a:rPr>
              <a:t>: Intent(</a:t>
            </a:r>
            <a:r>
              <a:rPr lang="zh-CN" altLang="en-US" sz="2000" dirty="0" smtClean="0">
                <a:solidFill>
                  <a:schemeClr val="tx1"/>
                </a:solidFill>
              </a:rPr>
              <a:t>四个</a:t>
            </a:r>
            <a:r>
              <a:rPr lang="en-US" altLang="zh-CN" sz="2000" dirty="0" smtClean="0">
                <a:solidFill>
                  <a:schemeClr val="tx1"/>
                </a:solidFill>
              </a:rPr>
              <a:t>Component</a:t>
            </a:r>
            <a:r>
              <a:rPr lang="zh-CN" altLang="en-US" sz="2000" dirty="0" smtClean="0">
                <a:solidFill>
                  <a:schemeClr val="tx1"/>
                </a:solidFill>
              </a:rPr>
              <a:t>统一的数据类型</a:t>
            </a:r>
            <a:r>
              <a:rPr lang="en-US" altLang="zh-CN" sz="2000" dirty="0" smtClean="0">
                <a:solidFill>
                  <a:schemeClr val="tx1"/>
                </a:solidFill>
              </a:rPr>
              <a:t>).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消息类型</a:t>
            </a:r>
            <a:r>
              <a:rPr lang="en-US" altLang="zh-CN" sz="2000" dirty="0" smtClean="0">
                <a:solidFill>
                  <a:schemeClr val="tx1"/>
                </a:solidFill>
              </a:rPr>
              <a:t>: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按接收顺序 </a:t>
            </a:r>
            <a:r>
              <a:rPr lang="en-US" altLang="zh-CN" sz="1600" dirty="0" smtClean="0">
                <a:solidFill>
                  <a:schemeClr val="tx1"/>
                </a:solidFill>
              </a:rPr>
              <a:t>: </a:t>
            </a:r>
            <a:r>
              <a:rPr lang="zh-CN" altLang="en-US" sz="1600" dirty="0" smtClean="0">
                <a:solidFill>
                  <a:schemeClr val="tx1"/>
                </a:solidFill>
              </a:rPr>
              <a:t>顺序广播，非顺序广播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按接收方式</a:t>
            </a:r>
            <a:r>
              <a:rPr lang="en-US" altLang="zh-CN" sz="1600" dirty="0" smtClean="0">
                <a:solidFill>
                  <a:schemeClr val="tx1"/>
                </a:solidFill>
              </a:rPr>
              <a:t>: Sticky, </a:t>
            </a:r>
            <a:r>
              <a:rPr lang="zh-CN" altLang="en-US" sz="1600" dirty="0" smtClean="0">
                <a:solidFill>
                  <a:schemeClr val="tx1"/>
                </a:solidFill>
              </a:rPr>
              <a:t>非</a:t>
            </a:r>
            <a:r>
              <a:rPr lang="en-US" altLang="zh-CN" sz="1600" dirty="0" smtClean="0">
                <a:solidFill>
                  <a:schemeClr val="tx1"/>
                </a:solidFill>
              </a:rPr>
              <a:t>Sticky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消息的发送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Context(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ContexImpl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BroadcastReceiver</a:t>
            </a:r>
            <a:r>
              <a:rPr lang="zh-CN" altLang="en-US" sz="2400" dirty="0" smtClean="0">
                <a:solidFill>
                  <a:schemeClr val="tx1"/>
                </a:solidFill>
              </a:rPr>
              <a:t>类型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静态注册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</a:rPr>
              <a:t>动态注册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安全，权限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itchFamily="34" charset="0"/>
              <a:buChar char="•"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767"/>
            <a:ext cx="7772400" cy="893961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BroadcastReceiver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496" y="1124744"/>
            <a:ext cx="7952928" cy="525658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Context</a:t>
            </a:r>
            <a:r>
              <a:rPr lang="zh-CN" altLang="en-US" sz="2400" dirty="0" smtClean="0">
                <a:solidFill>
                  <a:schemeClr val="tx1"/>
                </a:solidFill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</a:rPr>
              <a:t>概念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访问应用程序资源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环境，信息 的接口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Intent</a:t>
            </a:r>
            <a:r>
              <a:rPr lang="zh-CN" altLang="en-US" sz="2000" dirty="0" smtClean="0">
                <a:solidFill>
                  <a:schemeClr val="tx1"/>
                </a:solidFill>
              </a:rPr>
              <a:t>的真正操作</a:t>
            </a:r>
            <a:r>
              <a:rPr lang="zh-CN" altLang="en-US" sz="2000" dirty="0" smtClean="0">
                <a:solidFill>
                  <a:schemeClr val="tx1"/>
                </a:solidFill>
              </a:rPr>
              <a:t>类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应用程序端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Context</a:t>
            </a:r>
            <a:r>
              <a:rPr lang="zh-CN" altLang="en-US" sz="2400" dirty="0" smtClean="0">
                <a:solidFill>
                  <a:schemeClr val="tx1"/>
                </a:solidFill>
              </a:rPr>
              <a:t>的子类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Application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Activity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Service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Context</a:t>
            </a:r>
            <a:r>
              <a:rPr lang="zh-CN" altLang="en-US" sz="2400" dirty="0" smtClean="0">
                <a:solidFill>
                  <a:schemeClr val="tx1"/>
                </a:solidFill>
              </a:rPr>
              <a:t>功能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u="sng" dirty="0" err="1" smtClean="0"/>
              <a:t>sendBroadcast</a:t>
            </a:r>
            <a:endParaRPr lang="en-US" altLang="zh-CN" sz="2000" u="sng" dirty="0" smtClean="0"/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err="1" smtClean="0">
                <a:solidFill>
                  <a:schemeClr val="tx1"/>
                </a:solidFill>
              </a:rPr>
              <a:t>registerReceiver</a:t>
            </a:r>
            <a:endParaRPr lang="en-US" altLang="zh-CN" sz="2000" u="sng" dirty="0" smtClean="0"/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err="1" smtClean="0">
                <a:solidFill>
                  <a:schemeClr val="tx1"/>
                </a:solidFill>
              </a:rPr>
              <a:t>startService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Other: </a:t>
            </a:r>
            <a:r>
              <a:rPr lang="zh-CN" altLang="en-US" sz="2000" dirty="0" smtClean="0">
                <a:solidFill>
                  <a:schemeClr val="tx1"/>
                </a:solidFill>
              </a:rPr>
              <a:t>获得资源，</a:t>
            </a:r>
            <a:r>
              <a:rPr lang="en-US" altLang="zh-CN" sz="2000" dirty="0" smtClean="0">
                <a:solidFill>
                  <a:schemeClr val="tx1"/>
                </a:solidFill>
              </a:rPr>
              <a:t>theme, </a:t>
            </a:r>
            <a:r>
              <a:rPr lang="zh-CN" altLang="en-US" sz="2000" dirty="0" smtClean="0">
                <a:solidFill>
                  <a:schemeClr val="tx1"/>
                </a:solidFill>
              </a:rPr>
              <a:t>权限检查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装饰模式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err="1" smtClean="0">
                <a:solidFill>
                  <a:schemeClr val="tx1"/>
                </a:solidFill>
              </a:rPr>
              <a:t>ContextImpl</a:t>
            </a:r>
            <a:r>
              <a:rPr lang="en-US" altLang="zh-CN" sz="2000" dirty="0" smtClean="0">
                <a:solidFill>
                  <a:schemeClr val="tx1"/>
                </a:solidFill>
              </a:rPr>
              <a:t> -&gt; Context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err="1" smtClean="0">
                <a:solidFill>
                  <a:schemeClr val="tx1"/>
                </a:solidFill>
              </a:rPr>
              <a:t>ContextWrapper</a:t>
            </a:r>
            <a:r>
              <a:rPr lang="en-US" altLang="zh-CN" sz="2000" dirty="0" smtClean="0">
                <a:solidFill>
                  <a:schemeClr val="tx1"/>
                </a:solidFill>
              </a:rPr>
              <a:t> -&gt; Context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767"/>
            <a:ext cx="7772400" cy="893961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BroadcastReceiver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496" y="1124744"/>
            <a:ext cx="7952928" cy="525658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Context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cuiyang.INTERNAL\Desktop\0_1330607569Vj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44824"/>
            <a:ext cx="6086475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767"/>
            <a:ext cx="7772400" cy="893961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BroadcastReceiver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496" y="1124744"/>
            <a:ext cx="8456984" cy="525658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发送</a:t>
            </a:r>
            <a:r>
              <a:rPr lang="en-US" altLang="zh-CN" sz="2400" dirty="0" smtClean="0">
                <a:solidFill>
                  <a:schemeClr val="tx1"/>
                </a:solidFill>
              </a:rPr>
              <a:t>Broadcast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err="1" smtClean="0">
                <a:solidFill>
                  <a:schemeClr val="tx1"/>
                </a:solidFill>
              </a:rPr>
              <a:t>sendBroadcast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newIntent</a:t>
            </a:r>
            <a:r>
              <a:rPr lang="en-US" altLang="zh-CN" sz="2000" dirty="0" smtClean="0">
                <a:solidFill>
                  <a:schemeClr val="tx1"/>
                </a:solidFill>
              </a:rPr>
              <a:t>("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android.intent.action.BOOT_COMPLETED</a:t>
            </a:r>
            <a:r>
              <a:rPr lang="en-US" altLang="zh-CN" sz="2000" dirty="0" smtClean="0">
                <a:solidFill>
                  <a:schemeClr val="tx1"/>
                </a:solidFill>
              </a:rPr>
              <a:t>"));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接收</a:t>
            </a:r>
            <a:r>
              <a:rPr lang="en-US" altLang="zh-CN" sz="2400" dirty="0" smtClean="0">
                <a:solidFill>
                  <a:schemeClr val="tx1"/>
                </a:solidFill>
              </a:rPr>
              <a:t>Broadcast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420888"/>
            <a:ext cx="7776864" cy="203132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private final </a:t>
            </a:r>
            <a:r>
              <a:rPr lang="en-US" altLang="zh-CN" dirty="0" err="1" smtClean="0"/>
              <a:t>BroadcastReceiver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mReceiver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BroadcastReceiver</a:t>
            </a:r>
            <a:r>
              <a:rPr lang="en-US" altLang="zh-CN" dirty="0" smtClean="0"/>
              <a:t>() </a:t>
            </a:r>
            <a:r>
              <a:rPr lang="en-US" altLang="zh-CN" dirty="0" smtClean="0"/>
              <a:t>{</a:t>
            </a:r>
            <a:endParaRPr lang="zh-CN" altLang="en-US" dirty="0" smtClean="0"/>
          </a:p>
          <a:p>
            <a:r>
              <a:rPr lang="en-US" altLang="zh-CN" dirty="0" smtClean="0"/>
              <a:t>        @Override</a:t>
            </a:r>
          </a:p>
          <a:p>
            <a:r>
              <a:rPr lang="en-US" altLang="zh-CN" dirty="0" smtClean="0"/>
              <a:t>        public void </a:t>
            </a:r>
            <a:r>
              <a:rPr lang="en-US" altLang="zh-CN" dirty="0" err="1" smtClean="0"/>
              <a:t>onReceive</a:t>
            </a:r>
            <a:r>
              <a:rPr lang="en-US" altLang="zh-CN" dirty="0" smtClean="0"/>
              <a:t>(Context </a:t>
            </a:r>
            <a:r>
              <a:rPr lang="en-US" altLang="zh-CN" dirty="0" err="1" smtClean="0"/>
              <a:t>context</a:t>
            </a:r>
            <a:r>
              <a:rPr lang="en-US" altLang="zh-CN" dirty="0" smtClean="0"/>
              <a:t>, Intent </a:t>
            </a:r>
            <a:r>
              <a:rPr lang="en-US" altLang="zh-CN" dirty="0" err="1" smtClean="0"/>
              <a:t>intent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if (</a:t>
            </a:r>
            <a:r>
              <a:rPr lang="en-US" altLang="zh-CN" dirty="0" err="1" smtClean="0"/>
              <a:t>Intent.ACTION_MEDIA_EJECT.equals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intent.getAction</a:t>
            </a:r>
            <a:r>
              <a:rPr lang="en-US" altLang="zh-CN" dirty="0" smtClean="0"/>
              <a:t>()))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} </a:t>
            </a:r>
            <a:r>
              <a:rPr lang="en-US" altLang="zh-CN" dirty="0" smtClean="0"/>
              <a:t>else if (</a:t>
            </a:r>
            <a:r>
              <a:rPr lang="en-US" altLang="zh-CN" dirty="0" err="1" smtClean="0"/>
              <a:t>Intent.ACTION_MEDIA_UNMOUNTED.equals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intent.getAction</a:t>
            </a:r>
            <a:r>
              <a:rPr lang="en-US" altLang="zh-CN" dirty="0" smtClean="0"/>
              <a:t>())) </a:t>
            </a:r>
            <a:r>
              <a:rPr lang="en-US" altLang="zh-CN" dirty="0" smtClean="0"/>
              <a:t>{}</a:t>
            </a:r>
            <a:endParaRPr lang="en-US" altLang="zh-CN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}; /* </a:t>
            </a:r>
            <a:r>
              <a:rPr lang="zh-CN" altLang="en-US" dirty="0" smtClean="0"/>
              <a:t>动态注册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两种注册方式 之一</a:t>
            </a:r>
            <a:r>
              <a:rPr lang="en-US" altLang="zh-CN" dirty="0" smtClean="0"/>
              <a:t> */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187624" y="4653136"/>
            <a:ext cx="7128792" cy="175432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IntentFilter</a:t>
            </a:r>
            <a:r>
              <a:rPr lang="en-US" altLang="zh-CN" dirty="0" smtClean="0"/>
              <a:t> </a:t>
            </a:r>
            <a:r>
              <a:rPr lang="en-US" altLang="zh-CN" dirty="0" smtClean="0"/>
              <a:t>filter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IntentFilter</a:t>
            </a:r>
            <a:r>
              <a:rPr lang="en-US" altLang="zh-CN" b="1" dirty="0" smtClean="0"/>
              <a:t>();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filter.addAction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Intent.</a:t>
            </a:r>
            <a:r>
              <a:rPr lang="en-US" altLang="zh-CN" i="1" dirty="0" err="1" smtClean="0"/>
              <a:t>ACTION_MEDIA_EJECT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filter.addAction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Intent.</a:t>
            </a:r>
            <a:r>
              <a:rPr lang="en-US" altLang="zh-CN" i="1" dirty="0" err="1" smtClean="0"/>
              <a:t>ACTION_MEDIA_UNMOUNTED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filter.addDataScheme</a:t>
            </a:r>
            <a:r>
              <a:rPr lang="en-US" altLang="zh-CN" dirty="0" smtClean="0"/>
              <a:t>("file");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filter.addDataPath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sdcard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PatternMatcher.</a:t>
            </a:r>
            <a:r>
              <a:rPr lang="en-US" altLang="zh-CN" i="1" dirty="0" err="1" smtClean="0"/>
              <a:t>PATTERN_LITERAL</a:t>
            </a:r>
            <a:r>
              <a:rPr lang="en-US" altLang="zh-CN" i="1" dirty="0" smtClean="0"/>
              <a:t>);</a:t>
            </a:r>
            <a:endParaRPr lang="zh-CN" altLang="en-US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registerReceiver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mReceiver</a:t>
            </a:r>
            <a:r>
              <a:rPr lang="en-US" altLang="zh-CN" dirty="0" smtClean="0"/>
              <a:t>, filter);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767"/>
            <a:ext cx="7772400" cy="893961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BroadcastReceiver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496" y="908720"/>
            <a:ext cx="8456984" cy="525658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两种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BroadcastReceiver</a:t>
            </a:r>
            <a:r>
              <a:rPr lang="zh-CN" altLang="en-US" sz="2400" dirty="0" smtClean="0">
                <a:solidFill>
                  <a:schemeClr val="tx1"/>
                </a:solidFill>
              </a:rPr>
              <a:t>的注册方式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AndroidManifest.xml(</a:t>
            </a:r>
            <a:r>
              <a:rPr lang="zh-CN" altLang="en-US" sz="2000" dirty="0" smtClean="0">
                <a:solidFill>
                  <a:schemeClr val="tx1"/>
                </a:solidFill>
              </a:rPr>
              <a:t>静态注册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程序动态注册</a:t>
            </a:r>
            <a:r>
              <a:rPr lang="en-US" altLang="zh-CN" sz="200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/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1746682"/>
            <a:ext cx="7272808" cy="175432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&lt;receiver </a:t>
            </a:r>
            <a:r>
              <a:rPr lang="en-US" altLang="zh-CN" dirty="0" err="1" smtClean="0"/>
              <a:t>android:name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".</a:t>
            </a:r>
            <a:r>
              <a:rPr lang="en-US" altLang="zh-CN" i="1" dirty="0" err="1" smtClean="0"/>
              <a:t>SysMetricCollectorReceiver</a:t>
            </a:r>
            <a:r>
              <a:rPr lang="en-US" altLang="zh-CN" i="1" dirty="0" smtClean="0"/>
              <a:t>" </a:t>
            </a:r>
            <a:r>
              <a:rPr lang="en-US" altLang="zh-CN" i="1" dirty="0" smtClean="0"/>
              <a:t>&gt;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intent-filter&gt;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action </a:t>
            </a:r>
            <a:r>
              <a:rPr lang="en-US" altLang="zh-CN" dirty="0" err="1" smtClean="0"/>
              <a:t>android:name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android.intent.action.BOOT_COMPLETED</a:t>
            </a:r>
            <a:r>
              <a:rPr lang="en-US" altLang="zh-CN" i="1" dirty="0" smtClean="0"/>
              <a:t>" /&gt;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action </a:t>
            </a:r>
            <a:r>
              <a:rPr lang="en-US" altLang="zh-CN" dirty="0" err="1" smtClean="0"/>
              <a:t>android:name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</a:t>
            </a:r>
            <a:r>
              <a:rPr lang="en-US" altLang="zh-CN" i="1" u="sng" dirty="0" err="1" smtClean="0"/>
              <a:t>android.intent.action.ACTION_SHUTDOWN</a:t>
            </a:r>
            <a:r>
              <a:rPr lang="en-US" altLang="zh-CN" i="1" u="sng" dirty="0" smtClean="0"/>
              <a:t>" /&gt;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&lt;/</a:t>
            </a:r>
            <a:r>
              <a:rPr lang="en-US" altLang="zh-CN" dirty="0" smtClean="0"/>
              <a:t>intent-filter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&lt;/receiver</a:t>
            </a:r>
            <a:r>
              <a:rPr lang="en-US" altLang="zh-CN" dirty="0" smtClean="0"/>
              <a:t>&gt;&lt;!</a:t>
            </a:r>
            <a:r>
              <a:rPr lang="zh-CN" altLang="en-US" dirty="0" smtClean="0"/>
              <a:t>  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中注册</a:t>
            </a:r>
            <a:r>
              <a:rPr lang="en-US" altLang="zh-CN" dirty="0" smtClean="0"/>
              <a:t>--&gt;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043608" y="4005064"/>
            <a:ext cx="7776864" cy="25853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private final </a:t>
            </a:r>
            <a:r>
              <a:rPr lang="en-US" altLang="zh-CN" dirty="0" err="1" smtClean="0"/>
              <a:t>BroadcastReceiver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mReceiver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BroadcastReceiver</a:t>
            </a:r>
            <a:r>
              <a:rPr lang="en-US" altLang="zh-CN" dirty="0" smtClean="0"/>
              <a:t>() </a:t>
            </a:r>
            <a:r>
              <a:rPr lang="en-US" altLang="zh-CN" dirty="0" smtClean="0"/>
              <a:t>{</a:t>
            </a:r>
            <a:endParaRPr lang="zh-CN" altLang="en-US" dirty="0" smtClean="0"/>
          </a:p>
          <a:p>
            <a:r>
              <a:rPr lang="en-US" altLang="zh-CN" dirty="0" smtClean="0"/>
              <a:t>        @Override</a:t>
            </a:r>
          </a:p>
          <a:p>
            <a:r>
              <a:rPr lang="en-US" altLang="zh-CN" dirty="0" smtClean="0"/>
              <a:t>        public void </a:t>
            </a:r>
            <a:r>
              <a:rPr lang="en-US" altLang="zh-CN" dirty="0" err="1" smtClean="0"/>
              <a:t>onReceive</a:t>
            </a:r>
            <a:r>
              <a:rPr lang="en-US" altLang="zh-CN" dirty="0" smtClean="0"/>
              <a:t>(Context </a:t>
            </a:r>
            <a:r>
              <a:rPr lang="en-US" altLang="zh-CN" dirty="0" err="1" smtClean="0"/>
              <a:t>context</a:t>
            </a:r>
            <a:r>
              <a:rPr lang="en-US" altLang="zh-CN" dirty="0" smtClean="0"/>
              <a:t>, Intent </a:t>
            </a:r>
            <a:r>
              <a:rPr lang="en-US" altLang="zh-CN" dirty="0" err="1" smtClean="0"/>
              <a:t>intent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if (</a:t>
            </a:r>
            <a:r>
              <a:rPr lang="en-US" altLang="zh-CN" dirty="0" err="1" smtClean="0"/>
              <a:t>Intent.ACTION_MEDIA_EJECT.equals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intent.getAction</a:t>
            </a:r>
            <a:r>
              <a:rPr lang="en-US" altLang="zh-CN" dirty="0" smtClean="0"/>
              <a:t>()))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} </a:t>
            </a:r>
            <a:r>
              <a:rPr lang="en-US" altLang="zh-CN" dirty="0" smtClean="0"/>
              <a:t>else if (</a:t>
            </a:r>
            <a:r>
              <a:rPr lang="en-US" altLang="zh-CN" dirty="0" err="1" smtClean="0"/>
              <a:t>Intent.ACTION_MEDIA_UNMOUNTED.equals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intent.getAction</a:t>
            </a:r>
            <a:r>
              <a:rPr lang="en-US" altLang="zh-CN" dirty="0" smtClean="0"/>
              <a:t>())) </a:t>
            </a:r>
            <a:r>
              <a:rPr lang="en-US" altLang="zh-CN" dirty="0" smtClean="0"/>
              <a:t>{}</a:t>
            </a:r>
            <a:endParaRPr lang="en-US" altLang="zh-CN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IntentFilter</a:t>
            </a:r>
            <a:r>
              <a:rPr lang="en-US" altLang="zh-CN" dirty="0" smtClean="0"/>
              <a:t> filter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IntentFilter</a:t>
            </a:r>
            <a:r>
              <a:rPr lang="en-US" altLang="zh-CN" b="1" dirty="0" smtClean="0"/>
              <a:t>();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registerReceiver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mReceiver</a:t>
            </a:r>
            <a:r>
              <a:rPr lang="en-US" altLang="zh-CN" dirty="0" smtClean="0"/>
              <a:t>, filter);</a:t>
            </a:r>
            <a:r>
              <a:rPr lang="en-US" altLang="zh-CN" dirty="0" smtClean="0"/>
              <a:t>/* </a:t>
            </a:r>
            <a:r>
              <a:rPr lang="zh-CN" altLang="en-US" dirty="0" smtClean="0"/>
              <a:t>动态注册</a:t>
            </a:r>
            <a:r>
              <a:rPr lang="en-US" altLang="zh-CN" dirty="0" smtClean="0"/>
              <a:t> </a:t>
            </a:r>
            <a:r>
              <a:rPr lang="en-US" altLang="zh-CN" dirty="0" smtClean="0"/>
              <a:t>*/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767"/>
            <a:ext cx="7772400" cy="893961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BroadcastReceiver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496" y="908720"/>
            <a:ext cx="8456984" cy="525658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两种注册方式比较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800100" lvl="1" indent="-342900" algn="l"/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/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5577" y="1561192"/>
          <a:ext cx="741682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672"/>
                <a:gridCol w="2939887"/>
                <a:gridCol w="237626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静态注册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动态注册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注册方式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AndroidManifest.xml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registerReceiver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运行线程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主线程</a:t>
                      </a:r>
                      <a:r>
                        <a:rPr lang="en-US" altLang="zh-CN" dirty="0" smtClean="0"/>
                        <a:t>(UI</a:t>
                      </a:r>
                      <a:r>
                        <a:rPr lang="zh-CN" altLang="en-US" dirty="0" smtClean="0"/>
                        <a:t>线程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任何线程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创建销毁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由底层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ActivityThread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负责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负责创建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销毁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对应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ReceiverRestrictedContext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注册时用的</a:t>
                      </a:r>
                      <a:r>
                        <a:rPr lang="en-US" altLang="zh-CN" dirty="0" smtClean="0"/>
                        <a:t>Context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Broadcast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顺序</a:t>
                      </a:r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是否可以再注册</a:t>
                      </a:r>
                      <a:r>
                        <a:rPr lang="en-US" altLang="zh-CN" dirty="0" err="1" smtClean="0"/>
                        <a:t>BroadcastReceiver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不可以</a:t>
                      </a:r>
                      <a:r>
                        <a:rPr lang="en-US" altLang="zh-CN" dirty="0" smtClean="0"/>
                        <a:t>. </a:t>
                      </a:r>
                      <a:r>
                        <a:rPr lang="en-US" altLang="zh-CN" dirty="0" err="1" smtClean="0"/>
                        <a:t>ReceiverRestrictedContext</a:t>
                      </a:r>
                      <a:r>
                        <a:rPr lang="zh-CN" altLang="en-US" dirty="0" smtClean="0"/>
                        <a:t>没有实现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可以，有效期和所使用</a:t>
                      </a:r>
                      <a:r>
                        <a:rPr lang="en-US" altLang="zh-CN" dirty="0" smtClean="0"/>
                        <a:t>Context</a:t>
                      </a:r>
                      <a:r>
                        <a:rPr lang="zh-CN" altLang="en-US" dirty="0" smtClean="0"/>
                        <a:t>生命周期一致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注册类的要求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 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任何可见类</a:t>
                      </a:r>
                      <a:r>
                        <a:rPr lang="en-US" altLang="zh-CN" dirty="0" smtClean="0"/>
                        <a:t>(private, </a:t>
                      </a:r>
                      <a:r>
                        <a:rPr lang="zh-CN" altLang="en-US" dirty="0" smtClean="0"/>
                        <a:t>内部类均可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767"/>
            <a:ext cx="7772400" cy="893961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BroadcastReceiver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496" y="1124744"/>
            <a:ext cx="7952928" cy="525658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Broadcast</a:t>
            </a:r>
            <a:r>
              <a:rPr lang="zh-CN" altLang="en-US" sz="2400" dirty="0" smtClean="0">
                <a:solidFill>
                  <a:schemeClr val="tx1"/>
                </a:solidFill>
              </a:rPr>
              <a:t>分类</a:t>
            </a:r>
            <a:r>
              <a:rPr lang="en-US" altLang="zh-CN" sz="2400" dirty="0" smtClean="0">
                <a:solidFill>
                  <a:schemeClr val="tx1"/>
                </a:solidFill>
              </a:rPr>
              <a:t>(sticky,  non-sticky) 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Normal(non-sticky)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默认</a:t>
            </a:r>
            <a:r>
              <a:rPr lang="zh-CN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CN" sz="1600" dirty="0" smtClean="0">
                <a:solidFill>
                  <a:schemeClr val="tx1"/>
                </a:solidFill>
              </a:rPr>
              <a:t>Broadcast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通过</a:t>
            </a:r>
            <a:r>
              <a:rPr lang="en-US" altLang="zh-CN" sz="1600" dirty="0" smtClean="0">
                <a:solidFill>
                  <a:schemeClr val="tx1"/>
                </a:solidFill>
              </a:rPr>
              <a:t>Context::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sendBroadcast</a:t>
            </a:r>
            <a:r>
              <a:rPr lang="en-US" altLang="zh-CN" sz="1600" dirty="0" smtClean="0">
                <a:solidFill>
                  <a:schemeClr val="tx1"/>
                </a:solidFill>
              </a:rPr>
              <a:t>(Intent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intent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 smtClean="0">
                <a:solidFill>
                  <a:schemeClr val="tx1"/>
                </a:solidFill>
              </a:rPr>
              <a:t>发送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BroadcastReceiver</a:t>
            </a:r>
            <a:r>
              <a:rPr lang="zh-CN" altLang="en-US" sz="1600" dirty="0" smtClean="0">
                <a:solidFill>
                  <a:schemeClr val="tx1"/>
                </a:solidFill>
              </a:rPr>
              <a:t>在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onReceive</a:t>
            </a:r>
            <a:r>
              <a:rPr lang="en-US" altLang="zh-CN" sz="1600" dirty="0" smtClean="0">
                <a:solidFill>
                  <a:schemeClr val="tx1"/>
                </a:solidFill>
              </a:rPr>
              <a:t>()</a:t>
            </a:r>
            <a:r>
              <a:rPr lang="zh-CN" altLang="en-US" sz="1600" dirty="0" smtClean="0">
                <a:solidFill>
                  <a:schemeClr val="tx1"/>
                </a:solidFill>
              </a:rPr>
              <a:t>中接收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Sticky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这种</a:t>
            </a:r>
            <a:r>
              <a:rPr lang="en-US" altLang="zh-CN" sz="1600" dirty="0" smtClean="0">
                <a:solidFill>
                  <a:schemeClr val="tx1"/>
                </a:solidFill>
              </a:rPr>
              <a:t>Broadcast</a:t>
            </a:r>
            <a:r>
              <a:rPr lang="zh-CN" altLang="en-US" sz="1600" dirty="0" smtClean="0">
                <a:solidFill>
                  <a:schemeClr val="tx1"/>
                </a:solidFill>
              </a:rPr>
              <a:t>会在发送后驻留在系统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通过</a:t>
            </a:r>
            <a:r>
              <a:rPr lang="en-US" altLang="zh-CN" sz="1600" dirty="0" smtClean="0">
                <a:solidFill>
                  <a:schemeClr val="tx1"/>
                </a:solidFill>
              </a:rPr>
              <a:t>Context::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sendStickyBroadcast</a:t>
            </a:r>
            <a:r>
              <a:rPr lang="en-US" altLang="zh-CN" sz="1600" dirty="0" smtClean="0">
                <a:solidFill>
                  <a:schemeClr val="tx1"/>
                </a:solidFill>
              </a:rPr>
              <a:t>(Intent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intent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 smtClean="0">
                <a:solidFill>
                  <a:schemeClr val="tx1"/>
                </a:solidFill>
              </a:rPr>
              <a:t>发送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通过</a:t>
            </a:r>
            <a:r>
              <a:rPr lang="en-US" altLang="zh-CN" sz="1600" dirty="0" smtClean="0">
                <a:solidFill>
                  <a:schemeClr val="tx1"/>
                </a:solidFill>
              </a:rPr>
              <a:t>Context::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registerReceiver</a:t>
            </a:r>
            <a:r>
              <a:rPr lang="en-US" altLang="zh-CN" sz="1600" dirty="0" smtClean="0">
                <a:solidFill>
                  <a:schemeClr val="tx1"/>
                </a:solidFill>
              </a:rPr>
              <a:t>()</a:t>
            </a:r>
            <a:r>
              <a:rPr lang="zh-CN" altLang="en-US" sz="1600" dirty="0" smtClean="0">
                <a:solidFill>
                  <a:schemeClr val="tx1"/>
                </a:solidFill>
              </a:rPr>
              <a:t>的返回值接收其中一个</a:t>
            </a:r>
            <a:r>
              <a:rPr lang="zh-CN" altLang="en-US" sz="1600" dirty="0" smtClean="0">
                <a:solidFill>
                  <a:schemeClr val="tx1"/>
                </a:solidFill>
              </a:rPr>
              <a:t>被 监听</a:t>
            </a:r>
            <a:r>
              <a:rPr lang="en-US" altLang="zh-CN" sz="1600" dirty="0" smtClean="0">
                <a:solidFill>
                  <a:schemeClr val="tx1"/>
                </a:solidFill>
              </a:rPr>
              <a:t>Intent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在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BroadcastReceiver</a:t>
            </a:r>
            <a:r>
              <a:rPr lang="zh-CN" altLang="en-US" sz="1600" dirty="0" smtClean="0">
                <a:solidFill>
                  <a:schemeClr val="tx1"/>
                </a:solidFill>
              </a:rPr>
              <a:t>在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onReceive</a:t>
            </a:r>
            <a:r>
              <a:rPr lang="en-US" altLang="zh-CN" sz="1600" dirty="0" smtClean="0">
                <a:solidFill>
                  <a:schemeClr val="tx1"/>
                </a:solidFill>
              </a:rPr>
              <a:t>()</a:t>
            </a:r>
            <a:r>
              <a:rPr lang="zh-CN" altLang="en-US" sz="1600" dirty="0" smtClean="0">
                <a:solidFill>
                  <a:schemeClr val="tx1"/>
                </a:solidFill>
              </a:rPr>
              <a:t>中</a:t>
            </a:r>
            <a:r>
              <a:rPr lang="zh-CN" altLang="en-US" sz="1600" dirty="0" smtClean="0">
                <a:solidFill>
                  <a:schemeClr val="tx1"/>
                </a:solidFill>
              </a:rPr>
              <a:t>接收所有的被 监听</a:t>
            </a:r>
            <a:r>
              <a:rPr lang="en-US" altLang="zh-CN" sz="1600" dirty="0" smtClean="0">
                <a:solidFill>
                  <a:schemeClr val="tx1"/>
                </a:solidFill>
              </a:rPr>
              <a:t>Intent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如果能够控制监听的</a:t>
            </a:r>
            <a:r>
              <a:rPr lang="en-US" altLang="zh-CN" sz="1600" dirty="0" smtClean="0">
                <a:solidFill>
                  <a:schemeClr val="tx1"/>
                </a:solidFill>
              </a:rPr>
              <a:t>Intent,</a:t>
            </a:r>
            <a:r>
              <a:rPr lang="zh-CN" altLang="en-US" sz="1600" dirty="0" smtClean="0">
                <a:solidFill>
                  <a:schemeClr val="tx1"/>
                </a:solidFill>
              </a:rPr>
              <a:t> 那么可以 传</a:t>
            </a:r>
            <a:r>
              <a:rPr lang="en-US" altLang="zh-CN" sz="1600" dirty="0" smtClean="0">
                <a:solidFill>
                  <a:schemeClr val="tx1"/>
                </a:solidFill>
              </a:rPr>
              <a:t>null</a:t>
            </a:r>
            <a:r>
              <a:rPr lang="zh-CN" altLang="en-US" sz="1600" dirty="0" smtClean="0">
                <a:solidFill>
                  <a:schemeClr val="tx1"/>
                </a:solidFill>
              </a:rPr>
              <a:t>给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registerReceiver</a:t>
            </a:r>
            <a:r>
              <a:rPr lang="en-US" altLang="zh-CN" sz="1600" dirty="0" smtClean="0">
                <a:solidFill>
                  <a:schemeClr val="tx1"/>
                </a:solidFill>
              </a:rPr>
              <a:t>()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见</a:t>
            </a:r>
            <a:r>
              <a:rPr lang="en-US" altLang="zh-CN" sz="1600" dirty="0" smtClean="0">
                <a:solidFill>
                  <a:schemeClr val="tx1"/>
                </a:solidFill>
              </a:rPr>
              <a:t>AMS::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broadcastIntentLocked</a:t>
            </a:r>
            <a:r>
              <a:rPr lang="en-US" altLang="zh-CN" sz="1600" dirty="0" smtClean="0">
                <a:solidFill>
                  <a:schemeClr val="tx1"/>
                </a:solidFill>
              </a:rPr>
              <a:t>()</a:t>
            </a:r>
            <a:r>
              <a:rPr lang="zh-CN" altLang="en-US" sz="1600" dirty="0" smtClean="0">
                <a:solidFill>
                  <a:schemeClr val="tx1"/>
                </a:solidFill>
              </a:rPr>
              <a:t>处理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Sticky</a:t>
            </a:r>
            <a:r>
              <a:rPr lang="zh-CN" altLang="en-US" sz="2000" dirty="0" smtClean="0">
                <a:solidFill>
                  <a:schemeClr val="tx1"/>
                </a:solidFill>
              </a:rPr>
              <a:t>举例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itchFamily="34" charset="0"/>
              <a:buChar char="•"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itchFamily="34" charset="0"/>
              <a:buChar char="•"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5445224"/>
            <a:ext cx="7776864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IntentFilter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ifilter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IntentFilter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Intent.ACTION_BATTERY_CHANGED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Intent </a:t>
            </a:r>
            <a:r>
              <a:rPr lang="en-US" altLang="zh-CN" dirty="0" err="1" smtClean="0"/>
              <a:t>batteryStatus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mContext.registerReceiver</a:t>
            </a:r>
            <a:r>
              <a:rPr lang="en-US" altLang="zh-CN" dirty="0" smtClean="0"/>
              <a:t>(null, </a:t>
            </a:r>
            <a:r>
              <a:rPr lang="en-US" altLang="zh-CN" dirty="0" err="1" smtClean="0"/>
              <a:t>ifilter</a:t>
            </a: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767"/>
            <a:ext cx="7772400" cy="89396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Outlet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496" y="1124744"/>
            <a:ext cx="7952928" cy="525658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Handler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BroadcastReceiver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Service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BroadCastReceiver</a:t>
            </a:r>
            <a:r>
              <a:rPr lang="zh-CN" altLang="en-US" sz="2400" dirty="0" smtClean="0">
                <a:solidFill>
                  <a:schemeClr val="tx1"/>
                </a:solidFill>
              </a:rPr>
              <a:t>进阶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Service</a:t>
            </a:r>
            <a:r>
              <a:rPr lang="zh-CN" altLang="en-US" sz="2400" dirty="0" smtClean="0">
                <a:solidFill>
                  <a:schemeClr val="tx1"/>
                </a:solidFill>
              </a:rPr>
              <a:t>进阶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767"/>
            <a:ext cx="7772400" cy="89396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Handler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496" y="1124744"/>
            <a:ext cx="7952928" cy="525658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Handler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一个可以向指定线程发送消息并可以处理消息的通信类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附属于某个</a:t>
            </a:r>
            <a:r>
              <a:rPr lang="en-US" altLang="zh-CN" sz="2000" dirty="0" smtClean="0">
                <a:solidFill>
                  <a:schemeClr val="tx1"/>
                </a:solidFill>
              </a:rPr>
              <a:t>Thread,</a:t>
            </a:r>
            <a:r>
              <a:rPr lang="zh-CN" altLang="en-US" sz="2000" dirty="0" smtClean="0">
                <a:solidFill>
                  <a:schemeClr val="tx1"/>
                </a:solidFill>
              </a:rPr>
              <a:t> 为某个</a:t>
            </a:r>
            <a:r>
              <a:rPr lang="en-US" altLang="zh-CN" sz="2000" dirty="0" smtClean="0">
                <a:solidFill>
                  <a:schemeClr val="tx1"/>
                </a:solidFill>
              </a:rPr>
              <a:t>Thread</a:t>
            </a:r>
            <a:r>
              <a:rPr lang="zh-CN" altLang="en-US" sz="2000" dirty="0" smtClean="0">
                <a:solidFill>
                  <a:schemeClr val="tx1"/>
                </a:solidFill>
              </a:rPr>
              <a:t>服务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使用场景</a:t>
            </a:r>
            <a:r>
              <a:rPr lang="en-US" altLang="zh-CN" sz="2000" dirty="0" smtClean="0">
                <a:solidFill>
                  <a:schemeClr val="tx1"/>
                </a:solidFill>
              </a:rPr>
              <a:t>: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进程之间的通信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使某个消息可以延时处理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消息类型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Message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Runnable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发送方式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 public final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boolean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sendMessage</a:t>
            </a:r>
            <a:r>
              <a:rPr lang="en-US" altLang="zh-CN" sz="1600" dirty="0" smtClean="0">
                <a:solidFill>
                  <a:schemeClr val="tx1"/>
                </a:solidFill>
              </a:rPr>
              <a:t>(Message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msg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public final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boolean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sendMessageDelayed</a:t>
            </a:r>
            <a:r>
              <a:rPr lang="en-US" altLang="zh-CN" sz="1600" dirty="0" smtClean="0">
                <a:solidFill>
                  <a:schemeClr val="tx1"/>
                </a:solidFill>
              </a:rPr>
              <a:t>(Message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msg</a:t>
            </a:r>
            <a:r>
              <a:rPr lang="en-US" altLang="zh-CN" sz="1600" dirty="0" smtClean="0">
                <a:solidFill>
                  <a:schemeClr val="tx1"/>
                </a:solidFill>
              </a:rPr>
              <a:t>, long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delayMillis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public final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boolean</a:t>
            </a:r>
            <a:r>
              <a:rPr lang="en-US" altLang="zh-CN" sz="1600" dirty="0" smtClean="0">
                <a:solidFill>
                  <a:schemeClr val="tx1"/>
                </a:solidFill>
              </a:rPr>
              <a:t> post(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Runnable</a:t>
            </a:r>
            <a:r>
              <a:rPr lang="en-US" altLang="zh-CN" sz="1600" dirty="0" smtClean="0">
                <a:solidFill>
                  <a:schemeClr val="tx1"/>
                </a:solidFill>
              </a:rPr>
              <a:t> r)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public final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boolean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postDelayed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Runnable</a:t>
            </a:r>
            <a:r>
              <a:rPr lang="en-US" altLang="zh-CN" sz="1600" dirty="0" smtClean="0">
                <a:solidFill>
                  <a:schemeClr val="tx1"/>
                </a:solidFill>
              </a:rPr>
              <a:t> r, long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delayMillis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767"/>
            <a:ext cx="7772400" cy="89396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Handler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496" y="980728"/>
            <a:ext cx="7952928" cy="525658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传统</a:t>
            </a:r>
            <a:r>
              <a:rPr lang="en-US" altLang="zh-CN" sz="2400" dirty="0" smtClean="0">
                <a:solidFill>
                  <a:schemeClr val="tx1"/>
                </a:solidFill>
              </a:rPr>
              <a:t>OS(Windows)</a:t>
            </a:r>
            <a:r>
              <a:rPr lang="zh-CN" altLang="en-US" sz="2400" dirty="0" smtClean="0">
                <a:solidFill>
                  <a:schemeClr val="tx1"/>
                </a:solidFill>
              </a:rPr>
              <a:t>的消息传递</a:t>
            </a:r>
            <a:r>
              <a:rPr lang="en-US" altLang="zh-CN" sz="24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5536" y="3284984"/>
            <a:ext cx="12241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发送者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691680" y="3284984"/>
            <a:ext cx="19442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835696" y="2780928"/>
            <a:ext cx="1224136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  <a:endParaRPr lang="zh-CN" altLang="en-US" dirty="0"/>
          </a:p>
        </p:txBody>
      </p:sp>
      <p:sp>
        <p:nvSpPr>
          <p:cNvPr id="8" name="右弧形箭头 7"/>
          <p:cNvSpPr/>
          <p:nvPr/>
        </p:nvSpPr>
        <p:spPr>
          <a:xfrm>
            <a:off x="4788024" y="2132856"/>
            <a:ext cx="1235576" cy="302433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多文档 8"/>
          <p:cNvSpPr/>
          <p:nvPr/>
        </p:nvSpPr>
        <p:spPr>
          <a:xfrm>
            <a:off x="3707904" y="2780928"/>
            <a:ext cx="1420744" cy="172819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79912" y="357301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消息队列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220072" y="3376416"/>
            <a:ext cx="23042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52120" y="22048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消息循环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16216" y="39330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派发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596336" y="3356992"/>
            <a:ext cx="12241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接收者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300192" y="2852936"/>
            <a:ext cx="1224136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1520" y="2492896"/>
            <a:ext cx="1440160" cy="244827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9178" y="2564904"/>
            <a:ext cx="960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Thread1</a:t>
            </a:r>
            <a:endParaRPr lang="zh-CN" altLang="en-US" dirty="0" smtClean="0"/>
          </a:p>
        </p:txBody>
      </p:sp>
      <p:sp>
        <p:nvSpPr>
          <p:cNvPr id="18" name="矩形 17"/>
          <p:cNvSpPr/>
          <p:nvPr/>
        </p:nvSpPr>
        <p:spPr>
          <a:xfrm>
            <a:off x="3491880" y="1556792"/>
            <a:ext cx="5474242" cy="403244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076056" y="1628800"/>
            <a:ext cx="2806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Thread2</a:t>
            </a:r>
            <a:endParaRPr lang="zh-CN" altLang="en-US" dirty="0" smtClean="0"/>
          </a:p>
        </p:txBody>
      </p:sp>
      <p:sp>
        <p:nvSpPr>
          <p:cNvPr id="20" name="矩形 19"/>
          <p:cNvSpPr/>
          <p:nvPr/>
        </p:nvSpPr>
        <p:spPr>
          <a:xfrm>
            <a:off x="467544" y="5733256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Thread1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Thread2</a:t>
            </a:r>
            <a:r>
              <a:rPr lang="zh-CN" altLang="en-US" dirty="0" smtClean="0"/>
              <a:t>可以处于不同的进程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发送者和接收者一般是不同的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OS</a:t>
            </a:r>
            <a:r>
              <a:rPr lang="zh-CN" altLang="en-US" dirty="0" smtClean="0"/>
              <a:t>会根据需要自动帮助线程建立消息队列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767"/>
            <a:ext cx="7772400" cy="89396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Handler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496" y="980728"/>
            <a:ext cx="7952928" cy="525658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Android</a:t>
            </a:r>
            <a:r>
              <a:rPr lang="zh-CN" altLang="en-US" sz="2400" dirty="0" smtClean="0">
                <a:solidFill>
                  <a:schemeClr val="tx1"/>
                </a:solidFill>
              </a:rPr>
              <a:t>的消息传递</a:t>
            </a:r>
            <a:r>
              <a:rPr lang="en-US" altLang="zh-CN" sz="24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8" name="右弧形箭头 7"/>
          <p:cNvSpPr/>
          <p:nvPr/>
        </p:nvSpPr>
        <p:spPr>
          <a:xfrm>
            <a:off x="2267744" y="2132856"/>
            <a:ext cx="1235576" cy="302433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多文档 8"/>
          <p:cNvSpPr/>
          <p:nvPr/>
        </p:nvSpPr>
        <p:spPr>
          <a:xfrm>
            <a:off x="1495072" y="2780928"/>
            <a:ext cx="1420744" cy="172819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31640" y="357301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消息队列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03848" y="22048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消息循环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07904" y="32849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派发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283968" y="4149080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发送者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接收者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355976" y="2636912"/>
            <a:ext cx="1224136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43608" y="1556792"/>
            <a:ext cx="5474242" cy="403244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27784" y="1628800"/>
            <a:ext cx="2806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Thread</a:t>
            </a:r>
            <a:endParaRPr lang="zh-CN" altLang="en-US" dirty="0" smtClean="0"/>
          </a:p>
        </p:txBody>
      </p:sp>
      <p:sp>
        <p:nvSpPr>
          <p:cNvPr id="20" name="矩形 19"/>
          <p:cNvSpPr/>
          <p:nvPr/>
        </p:nvSpPr>
        <p:spPr>
          <a:xfrm>
            <a:off x="467544" y="5733256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消息的发送和接收可以使不同的线程，但必须是同一个进程</a:t>
            </a:r>
            <a:endParaRPr lang="en-US" altLang="zh-CN" dirty="0" smtClean="0"/>
          </a:p>
          <a:p>
            <a:r>
              <a:rPr lang="zh-CN" altLang="en-US" dirty="0" smtClean="0"/>
              <a:t>发送者和接收者是相同的，是同一个</a:t>
            </a:r>
            <a:r>
              <a:rPr lang="en-US" altLang="zh-CN" dirty="0" smtClean="0"/>
              <a:t>Handler.</a:t>
            </a:r>
          </a:p>
          <a:p>
            <a:r>
              <a:rPr lang="zh-CN" altLang="en-US" dirty="0" smtClean="0"/>
              <a:t>线程如果需要接收消息，必须要手动建立消息队列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22" name="左弧形箭头 21"/>
          <p:cNvSpPr/>
          <p:nvPr/>
        </p:nvSpPr>
        <p:spPr>
          <a:xfrm rot="7674621" flipH="1">
            <a:off x="3031864" y="3622554"/>
            <a:ext cx="700013" cy="15489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左弧形箭头 22"/>
          <p:cNvSpPr/>
          <p:nvPr/>
        </p:nvSpPr>
        <p:spPr>
          <a:xfrm rot="17869338" flipH="1">
            <a:off x="3680028" y="2502958"/>
            <a:ext cx="753608" cy="18883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987824" y="4941168"/>
            <a:ext cx="1224136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767"/>
            <a:ext cx="7772400" cy="89396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Handler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496" y="1124744"/>
            <a:ext cx="7952928" cy="525658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Handler</a:t>
            </a:r>
            <a:r>
              <a:rPr lang="zh-CN" altLang="en-US" sz="2400" dirty="0" smtClean="0">
                <a:solidFill>
                  <a:schemeClr val="tx1"/>
                </a:solidFill>
              </a:rPr>
              <a:t>的创建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Handler</a:t>
            </a:r>
            <a:r>
              <a:rPr lang="zh-CN" altLang="en-US" sz="2400" dirty="0" smtClean="0">
                <a:solidFill>
                  <a:schemeClr val="tx1"/>
                </a:solidFill>
              </a:rPr>
              <a:t>与线程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默认会将</a:t>
            </a:r>
            <a:r>
              <a:rPr lang="en-US" altLang="zh-CN" sz="2000" dirty="0" smtClean="0">
                <a:solidFill>
                  <a:schemeClr val="tx1"/>
                </a:solidFill>
              </a:rPr>
              <a:t>Handler</a:t>
            </a:r>
            <a:r>
              <a:rPr lang="zh-CN" altLang="en-US" sz="2000" dirty="0" smtClean="0">
                <a:solidFill>
                  <a:schemeClr val="tx1"/>
                </a:solidFill>
              </a:rPr>
              <a:t>与当前线程绑定，看源码</a:t>
            </a:r>
            <a:r>
              <a:rPr lang="en-US" altLang="zh-CN" sz="200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1663640"/>
            <a:ext cx="7128792" cy="147732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private Handler </a:t>
            </a:r>
            <a:r>
              <a:rPr lang="en-US" altLang="zh-CN" dirty="0" err="1" smtClean="0"/>
              <a:t>mHandler</a:t>
            </a:r>
            <a:r>
              <a:rPr lang="en-US" altLang="zh-CN" dirty="0" smtClean="0"/>
              <a:t> = new Handler() {</a:t>
            </a:r>
          </a:p>
          <a:p>
            <a:r>
              <a:rPr lang="en-US" altLang="zh-CN" dirty="0" smtClean="0"/>
              <a:t>        public void </a:t>
            </a:r>
            <a:r>
              <a:rPr lang="en-US" altLang="zh-CN" dirty="0" err="1" smtClean="0"/>
              <a:t>handleMessage</a:t>
            </a:r>
            <a:r>
              <a:rPr lang="en-US" altLang="zh-CN" dirty="0" smtClean="0"/>
              <a:t>(Message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if (</a:t>
            </a:r>
            <a:r>
              <a:rPr lang="en-US" altLang="zh-CN" dirty="0" err="1" smtClean="0"/>
              <a:t>msg.what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BACService.SERVICE_MSG_SDCARD_CHANGED</a:t>
            </a:r>
            <a:r>
              <a:rPr lang="en-US" altLang="zh-CN" dirty="0" smtClean="0"/>
              <a:t>) {}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};</a:t>
            </a:r>
          </a:p>
        </p:txBody>
      </p:sp>
      <p:sp>
        <p:nvSpPr>
          <p:cNvPr id="5" name="矩形 4"/>
          <p:cNvSpPr/>
          <p:nvPr/>
        </p:nvSpPr>
        <p:spPr>
          <a:xfrm>
            <a:off x="1043608" y="4149080"/>
            <a:ext cx="7952177" cy="25853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public Handler()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mLooper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Looper.myLooper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mLooper</a:t>
            </a:r>
            <a:r>
              <a:rPr lang="en-US" altLang="zh-CN" dirty="0" smtClean="0"/>
              <a:t> == null) {</a:t>
            </a:r>
          </a:p>
          <a:p>
            <a:r>
              <a:rPr lang="en-US" altLang="zh-CN" dirty="0" smtClean="0"/>
              <a:t>            throw new </a:t>
            </a:r>
            <a:r>
              <a:rPr lang="en-US" altLang="zh-CN" dirty="0" err="1" smtClean="0"/>
              <a:t>RuntimeException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                "Can't create handler inside thread that has not called </a:t>
            </a:r>
            <a:r>
              <a:rPr lang="en-US" altLang="zh-CN" dirty="0" err="1" smtClean="0"/>
              <a:t>Looper.prepare</a:t>
            </a:r>
            <a:r>
              <a:rPr lang="en-US" altLang="zh-CN" dirty="0" smtClean="0"/>
              <a:t>()");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mQueue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mLooper.mQueue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mCallback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767"/>
            <a:ext cx="7772400" cy="89396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Handler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496" y="1124744"/>
            <a:ext cx="7952928" cy="525658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Handler</a:t>
            </a:r>
            <a:r>
              <a:rPr lang="zh-CN" altLang="en-US" sz="2400" dirty="0" smtClean="0">
                <a:solidFill>
                  <a:schemeClr val="tx1"/>
                </a:solidFill>
              </a:rPr>
              <a:t>发送消息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</a:rPr>
              <a:t>Message</a:t>
            </a:r>
            <a:r>
              <a:rPr lang="zh-CN" altLang="en-US" sz="2000" dirty="0" smtClean="0">
                <a:solidFill>
                  <a:srgbClr val="FF0000"/>
                </a:solidFill>
              </a:rPr>
              <a:t>的创建一定要用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obtainMessage</a:t>
            </a:r>
            <a:r>
              <a:rPr lang="en-US" altLang="zh-CN" sz="2000" dirty="0" smtClean="0">
                <a:solidFill>
                  <a:srgbClr val="FF0000"/>
                </a:solidFill>
              </a:rPr>
              <a:t>()</a:t>
            </a:r>
            <a:r>
              <a:rPr lang="zh-CN" altLang="en-US" sz="2000" dirty="0" smtClean="0">
                <a:solidFill>
                  <a:srgbClr val="FF0000"/>
                </a:solidFill>
              </a:rPr>
              <a:t>方式</a:t>
            </a:r>
            <a:r>
              <a:rPr lang="en-US" altLang="zh-CN" sz="2000" dirty="0" smtClean="0">
                <a:solidFill>
                  <a:srgbClr val="FF0000"/>
                </a:solidFill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</a:rPr>
              <a:t>不要自己</a:t>
            </a:r>
            <a:r>
              <a:rPr lang="en-US" altLang="zh-CN" sz="2000" dirty="0" smtClean="0">
                <a:solidFill>
                  <a:srgbClr val="FF0000"/>
                </a:solidFill>
              </a:rPr>
              <a:t>new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 algn="l"/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Handler</a:t>
            </a:r>
            <a:r>
              <a:rPr lang="zh-CN" altLang="en-US" sz="2400" dirty="0" smtClean="0">
                <a:solidFill>
                  <a:schemeClr val="tx1"/>
                </a:solidFill>
              </a:rPr>
              <a:t>接收消息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Override Handler::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handleMessage</a:t>
            </a:r>
            <a:r>
              <a:rPr lang="en-US" altLang="zh-CN" sz="2000" dirty="0" smtClean="0">
                <a:solidFill>
                  <a:schemeClr val="tx1"/>
                </a:solidFill>
              </a:rPr>
              <a:t>(Message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msg</a:t>
            </a:r>
            <a:r>
              <a:rPr lang="en-US" altLang="zh-CN" sz="2000" dirty="0" smtClean="0">
                <a:solidFill>
                  <a:schemeClr val="tx1"/>
                </a:solidFill>
              </a:rPr>
              <a:t>);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608" y="2060848"/>
            <a:ext cx="770485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Message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mHandler.obtainMessage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MSG_SVC_STARTUP);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mHandler.sendMessageDelayed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mRegistry.getFirstCheckInDuration</a:t>
            </a:r>
            <a:r>
              <a:rPr lang="en-US" altLang="zh-CN" dirty="0" smtClean="0"/>
              <a:t>());</a:t>
            </a:r>
          </a:p>
        </p:txBody>
      </p:sp>
      <p:sp>
        <p:nvSpPr>
          <p:cNvPr id="7" name="矩形 6"/>
          <p:cNvSpPr/>
          <p:nvPr/>
        </p:nvSpPr>
        <p:spPr>
          <a:xfrm>
            <a:off x="971600" y="4149080"/>
            <a:ext cx="7128792" cy="147732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private Handler </a:t>
            </a:r>
            <a:r>
              <a:rPr lang="en-US" altLang="zh-CN" dirty="0" err="1" smtClean="0"/>
              <a:t>mHandler</a:t>
            </a:r>
            <a:r>
              <a:rPr lang="en-US" altLang="zh-CN" dirty="0" smtClean="0"/>
              <a:t> = new Handler() {</a:t>
            </a:r>
          </a:p>
          <a:p>
            <a:r>
              <a:rPr lang="en-US" altLang="zh-CN" dirty="0" smtClean="0"/>
              <a:t>        public void </a:t>
            </a:r>
            <a:r>
              <a:rPr lang="en-US" altLang="zh-CN" dirty="0" err="1" smtClean="0"/>
              <a:t>handleMessage</a:t>
            </a:r>
            <a:r>
              <a:rPr lang="en-US" altLang="zh-CN" dirty="0" smtClean="0"/>
              <a:t>(Message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if (</a:t>
            </a:r>
            <a:r>
              <a:rPr lang="en-US" altLang="zh-CN" dirty="0" err="1" smtClean="0"/>
              <a:t>msg.what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BACService.SERVICE_MSG_SDCARD_CHANGED</a:t>
            </a:r>
            <a:r>
              <a:rPr lang="en-US" altLang="zh-CN" dirty="0" smtClean="0"/>
              <a:t>) {}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767"/>
            <a:ext cx="7772400" cy="89396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Handler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496" y="1124744"/>
            <a:ext cx="7952928" cy="525658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创建线程的消息循环</a:t>
            </a:r>
            <a:r>
              <a:rPr lang="en-US" altLang="zh-CN" sz="240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 algn="l"/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消息的派发，源码</a:t>
            </a:r>
            <a:r>
              <a:rPr lang="en-US" altLang="zh-CN" sz="24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1700808"/>
            <a:ext cx="230425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Looper.</a:t>
            </a:r>
            <a:r>
              <a:rPr lang="en-US" altLang="zh-CN" i="1" dirty="0" err="1" smtClean="0"/>
              <a:t>prepare</a:t>
            </a:r>
            <a:r>
              <a:rPr lang="en-US" altLang="zh-CN" i="1" dirty="0" smtClean="0"/>
              <a:t>();</a:t>
            </a:r>
          </a:p>
          <a:p>
            <a:r>
              <a:rPr lang="en-US" altLang="zh-CN" dirty="0" err="1" smtClean="0"/>
              <a:t>Looper.</a:t>
            </a:r>
            <a:r>
              <a:rPr lang="en-US" altLang="zh-CN" i="1" dirty="0" err="1" smtClean="0"/>
              <a:t>loop</a:t>
            </a:r>
            <a:r>
              <a:rPr lang="en-US" altLang="zh-CN" i="1" dirty="0" smtClean="0"/>
              <a:t>();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827584" y="2924944"/>
            <a:ext cx="7128792" cy="25853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sendMessageAtTime</a:t>
            </a:r>
            <a:r>
              <a:rPr lang="en-US" altLang="zh-CN" dirty="0" smtClean="0"/>
              <a:t>(Message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, long </a:t>
            </a:r>
            <a:r>
              <a:rPr lang="en-US" altLang="zh-CN" dirty="0" err="1" smtClean="0"/>
              <a:t>uptimeMillis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MessageQueue</a:t>
            </a:r>
            <a:r>
              <a:rPr lang="en-US" altLang="zh-CN" dirty="0" smtClean="0"/>
              <a:t> queue = </a:t>
            </a:r>
            <a:r>
              <a:rPr lang="en-US" altLang="zh-CN" dirty="0" err="1" smtClean="0"/>
              <a:t>mQueue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if (queue != null)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msg.target</a:t>
            </a:r>
            <a:r>
              <a:rPr lang="en-US" altLang="zh-CN" dirty="0" smtClean="0">
                <a:solidFill>
                  <a:srgbClr val="FF0000"/>
                </a:solidFill>
              </a:rPr>
              <a:t> = this;</a:t>
            </a:r>
          </a:p>
          <a:p>
            <a:r>
              <a:rPr lang="en-US" altLang="zh-CN" dirty="0" smtClean="0"/>
              <a:t>            sent = </a:t>
            </a:r>
            <a:r>
              <a:rPr lang="en-US" altLang="zh-CN" dirty="0" err="1" smtClean="0"/>
              <a:t>queue.enqueueMessage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uptimeMillis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    return sent;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767"/>
            <a:ext cx="7772400" cy="89396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Handler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496" y="1124744"/>
            <a:ext cx="7952928" cy="525658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HandlerThread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自动创建消息循环的线程类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zh-CN" sz="2000" dirty="0" err="1" smtClean="0">
                <a:solidFill>
                  <a:schemeClr val="tx1"/>
                </a:solidFill>
              </a:rPr>
              <a:t>Looper.loop</a:t>
            </a:r>
            <a:r>
              <a:rPr lang="en-US" altLang="zh-CN" sz="2000" dirty="0" smtClean="0">
                <a:solidFill>
                  <a:schemeClr val="tx1"/>
                </a:solidFill>
              </a:rPr>
              <a:t>(): </a:t>
            </a:r>
            <a:r>
              <a:rPr lang="zh-CN" altLang="en-US" sz="2000" dirty="0" smtClean="0">
                <a:solidFill>
                  <a:schemeClr val="tx1"/>
                </a:solidFill>
              </a:rPr>
              <a:t>实现了消息泵和消息循环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Messenger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实现了跨进程的消息发送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原理 </a:t>
            </a:r>
            <a:r>
              <a:rPr lang="en-US" altLang="zh-CN" sz="2000" dirty="0" smtClean="0">
                <a:solidFill>
                  <a:schemeClr val="tx1"/>
                </a:solidFill>
              </a:rPr>
              <a:t>: AIDL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备注</a:t>
            </a:r>
            <a:r>
              <a:rPr lang="en-US" altLang="zh-CN" sz="240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消息的传递是异步的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980</Words>
  <Application>Microsoft Office PowerPoint</Application>
  <PresentationFormat>全屏显示(4:3)</PresentationFormat>
  <Paragraphs>251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BroadcastReceiver与Service</vt:lpstr>
      <vt:lpstr>Outlet</vt:lpstr>
      <vt:lpstr>Handler</vt:lpstr>
      <vt:lpstr>Handler</vt:lpstr>
      <vt:lpstr>Handler</vt:lpstr>
      <vt:lpstr>Handler</vt:lpstr>
      <vt:lpstr>Handler</vt:lpstr>
      <vt:lpstr>Handler</vt:lpstr>
      <vt:lpstr>Handler</vt:lpstr>
      <vt:lpstr>BroadcastReceiver</vt:lpstr>
      <vt:lpstr>BroadcastReceiver</vt:lpstr>
      <vt:lpstr>BroadcastReceiver</vt:lpstr>
      <vt:lpstr>BroadcastReceiver</vt:lpstr>
      <vt:lpstr>BroadcastReceiver</vt:lpstr>
      <vt:lpstr>BroadcastReceiver</vt:lpstr>
      <vt:lpstr>BroadcastReceiver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BroadCast与Service</dc:title>
  <dc:creator>Cui,Yang(Mobile&amp;cloudOS Device)</dc:creator>
  <cp:lastModifiedBy>Cui,Yang</cp:lastModifiedBy>
  <cp:revision>71</cp:revision>
  <dcterms:created xsi:type="dcterms:W3CDTF">2012-07-22T06:17:43Z</dcterms:created>
  <dcterms:modified xsi:type="dcterms:W3CDTF">2012-07-25T13:21:59Z</dcterms:modified>
</cp:coreProperties>
</file>