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aleway"/>
      <p:regular r:id="rId27"/>
      <p:bold r:id="rId28"/>
      <p:italic r:id="rId29"/>
      <p:boldItalic r:id="rId30"/>
    </p:embeddedFont>
    <p:embeddedFont>
      <p:font typeface="Roboto"/>
      <p:regular r:id="rId31"/>
      <p:bold r:id="rId32"/>
      <p:italic r:id="rId33"/>
      <p:boldItalic r:id="rId34"/>
    </p:embeddedFont>
    <p:embeddedFont>
      <p:font typeface="Lato"/>
      <p:regular r:id="rId35"/>
      <p:bold r:id="rId36"/>
      <p:italic r:id="rId37"/>
      <p:boldItalic r:id="rId38"/>
    </p:embeddedFont>
    <p:embeddedFont>
      <p:font typeface="Helvetica Neue"/>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HelveticaNeue-bold.fntdata"/><Relationship Id="rId20" Type="http://schemas.openxmlformats.org/officeDocument/2006/relationships/slide" Target="slides/slide15.xml"/><Relationship Id="rId42" Type="http://schemas.openxmlformats.org/officeDocument/2006/relationships/font" Target="fonts/HelveticaNeue-boldItalic.fntdata"/><Relationship Id="rId41" Type="http://schemas.openxmlformats.org/officeDocument/2006/relationships/font" Target="fonts/HelveticaNeue-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aleway-bold.fntdata"/><Relationship Id="rId27" Type="http://schemas.openxmlformats.org/officeDocument/2006/relationships/font" Target="fonts/Raleway-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regular.fntdata"/><Relationship Id="rId30" Type="http://schemas.openxmlformats.org/officeDocument/2006/relationships/font" Target="fonts/Raleway-boldItalic.fntdata"/><Relationship Id="rId11" Type="http://schemas.openxmlformats.org/officeDocument/2006/relationships/slide" Target="slides/slide6.xml"/><Relationship Id="rId33" Type="http://schemas.openxmlformats.org/officeDocument/2006/relationships/font" Target="fonts/Roboto-italic.fntdata"/><Relationship Id="rId10" Type="http://schemas.openxmlformats.org/officeDocument/2006/relationships/slide" Target="slides/slide5.xml"/><Relationship Id="rId32" Type="http://schemas.openxmlformats.org/officeDocument/2006/relationships/font" Target="fonts/Roboto-bold.fntdata"/><Relationship Id="rId13" Type="http://schemas.openxmlformats.org/officeDocument/2006/relationships/slide" Target="slides/slide8.xml"/><Relationship Id="rId35" Type="http://schemas.openxmlformats.org/officeDocument/2006/relationships/font" Target="fonts/Lato-regular.fntdata"/><Relationship Id="rId12" Type="http://schemas.openxmlformats.org/officeDocument/2006/relationships/slide" Target="slides/slide7.xml"/><Relationship Id="rId34" Type="http://schemas.openxmlformats.org/officeDocument/2006/relationships/font" Target="fonts/Roboto-boldItalic.fntdata"/><Relationship Id="rId15" Type="http://schemas.openxmlformats.org/officeDocument/2006/relationships/slide" Target="slides/slide10.xml"/><Relationship Id="rId37" Type="http://schemas.openxmlformats.org/officeDocument/2006/relationships/font" Target="fonts/Lato-italic.fntdata"/><Relationship Id="rId14" Type="http://schemas.openxmlformats.org/officeDocument/2006/relationships/slide" Target="slides/slide9.xml"/><Relationship Id="rId36" Type="http://schemas.openxmlformats.org/officeDocument/2006/relationships/font" Target="fonts/Lato-bold.fntdata"/><Relationship Id="rId17" Type="http://schemas.openxmlformats.org/officeDocument/2006/relationships/slide" Target="slides/slide12.xml"/><Relationship Id="rId39" Type="http://schemas.openxmlformats.org/officeDocument/2006/relationships/font" Target="fonts/HelveticaNeue-regular.fntdata"/><Relationship Id="rId16" Type="http://schemas.openxmlformats.org/officeDocument/2006/relationships/slide" Target="slides/slide11.xml"/><Relationship Id="rId38" Type="http://schemas.openxmlformats.org/officeDocument/2006/relationships/font" Target="fonts/La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3d2ddd00ff_5_6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3d2ddd00ff_5_6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36b0d8d875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36b0d8d875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36b0d8d87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36b0d8d87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3e7c1a5ee6_0_6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3e7c1a5ee6_0_6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3d2ddd00ff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3d2ddd00ff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3d2ddd00ff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3d2ddd00ff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3d2ddd00ff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3d2ddd00ff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36b0d8d875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36b0d8d875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4236eb039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4236eb039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4236eb039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4236eb039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36b0d8d875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36b0d8d875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3d2ddd00ff_5_7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3d2ddd00ff_5_7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44d5c97f2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44d5c97f2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3d2ddd00ff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3d2ddd00ff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3e7c1a5ee6_0_6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3e7c1a5ee6_0_6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3e7c1a5ee6_0_5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3e7c1a5ee6_0_5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3d2ddd00ff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3d2ddd00ff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36b0d8d875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36b0d8d87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3e7c1a5ee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3e7c1a5ee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3d2ddd00ff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3d2ddd00ff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3d454bed8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3d454bed8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7.png"/><Relationship Id="rId5"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 Id="rId4" Type="http://schemas.openxmlformats.org/officeDocument/2006/relationships/image" Target="../media/image18.png"/><Relationship Id="rId5"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3.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5"/>
        </a:solidFill>
      </p:bgPr>
    </p:bg>
    <p:spTree>
      <p:nvGrpSpPr>
        <p:cNvPr id="71" name="Shape 71"/>
        <p:cNvGrpSpPr/>
        <p:nvPr/>
      </p:nvGrpSpPr>
      <p:grpSpPr>
        <a:xfrm>
          <a:off x="0" y="0"/>
          <a:ext cx="0" cy="0"/>
          <a:chOff x="0" y="0"/>
          <a:chExt cx="0" cy="0"/>
        </a:xfrm>
      </p:grpSpPr>
      <p:sp>
        <p:nvSpPr>
          <p:cNvPr id="72" name="Google Shape;72;p13"/>
          <p:cNvSpPr txBox="1"/>
          <p:nvPr>
            <p:ph type="ctrTitle"/>
          </p:nvPr>
        </p:nvSpPr>
        <p:spPr>
          <a:xfrm>
            <a:off x="1972400" y="455950"/>
            <a:ext cx="6807000" cy="535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SzPts val="990"/>
              <a:buNone/>
            </a:pPr>
            <a:r>
              <a:rPr lang="es-419" sz="1940"/>
              <a:t>Predicción de cancelaciones en reservas de hoteles</a:t>
            </a:r>
            <a:endParaRPr sz="1940"/>
          </a:p>
        </p:txBody>
      </p:sp>
      <p:sp>
        <p:nvSpPr>
          <p:cNvPr id="73" name="Google Shape;73;p13"/>
          <p:cNvSpPr txBox="1"/>
          <p:nvPr>
            <p:ph idx="1" type="subTitle"/>
          </p:nvPr>
        </p:nvSpPr>
        <p:spPr>
          <a:xfrm>
            <a:off x="2466475" y="3429000"/>
            <a:ext cx="6331500" cy="1356000"/>
          </a:xfrm>
          <a:prstGeom prst="rect">
            <a:avLst/>
          </a:prstGeom>
        </p:spPr>
        <p:txBody>
          <a:bodyPr anchorCtr="0" anchor="b" bIns="91425" lIns="91425" spcFirstLastPara="1" rIns="91425" wrap="square" tIns="91425">
            <a:noAutofit/>
          </a:bodyPr>
          <a:lstStyle/>
          <a:p>
            <a:pPr indent="0" lvl="0" marL="0" rtl="0" algn="l">
              <a:lnSpc>
                <a:spcPct val="80000"/>
              </a:lnSpc>
              <a:spcBef>
                <a:spcPts val="0"/>
              </a:spcBef>
              <a:spcAft>
                <a:spcPts val="0"/>
              </a:spcAft>
              <a:buSzPts val="275"/>
              <a:buNone/>
            </a:pPr>
            <a:r>
              <a:rPr b="1" lang="es-419" sz="1700"/>
              <a:t>I</a:t>
            </a:r>
            <a:r>
              <a:rPr b="1" lang="es-419" sz="1700"/>
              <a:t>ntegrantes (</a:t>
            </a:r>
            <a:r>
              <a:rPr b="1" lang="es-419" sz="1700"/>
              <a:t>com</a:t>
            </a:r>
            <a:r>
              <a:rPr b="1" lang="es-419" sz="1700"/>
              <a:t>isión 19155)</a:t>
            </a:r>
            <a:r>
              <a:rPr b="1" lang="es-419" sz="1700"/>
              <a:t>:</a:t>
            </a:r>
            <a:endParaRPr b="1" sz="1700"/>
          </a:p>
          <a:p>
            <a:pPr indent="0" lvl="0" marL="0" rtl="0" algn="l">
              <a:lnSpc>
                <a:spcPct val="80000"/>
              </a:lnSpc>
              <a:spcBef>
                <a:spcPts val="0"/>
              </a:spcBef>
              <a:spcAft>
                <a:spcPts val="0"/>
              </a:spcAft>
              <a:buSzPts val="275"/>
              <a:buNone/>
            </a:pPr>
            <a:r>
              <a:t/>
            </a:r>
            <a:endParaRPr sz="1700"/>
          </a:p>
          <a:p>
            <a:pPr indent="-228600" lvl="0" marL="457200" rtl="0" algn="l">
              <a:lnSpc>
                <a:spcPct val="130000"/>
              </a:lnSpc>
              <a:spcBef>
                <a:spcPts val="0"/>
              </a:spcBef>
              <a:spcAft>
                <a:spcPts val="0"/>
              </a:spcAft>
              <a:buSzPts val="1454"/>
              <a:buNone/>
            </a:pPr>
            <a:r>
              <a:rPr lang="es-419" sz="1454"/>
              <a:t>Abadía, Bernadette</a:t>
            </a:r>
            <a:endParaRPr sz="1454"/>
          </a:p>
          <a:p>
            <a:pPr indent="-228600" lvl="0" marL="457200" rtl="0" algn="l">
              <a:lnSpc>
                <a:spcPct val="130000"/>
              </a:lnSpc>
              <a:spcBef>
                <a:spcPts val="0"/>
              </a:spcBef>
              <a:spcAft>
                <a:spcPts val="0"/>
              </a:spcAft>
              <a:buSzPts val="1454"/>
              <a:buNone/>
            </a:pPr>
            <a:r>
              <a:rPr lang="es-419" sz="1454"/>
              <a:t>Auad, Cynthia</a:t>
            </a:r>
            <a:endParaRPr sz="1454"/>
          </a:p>
          <a:p>
            <a:pPr indent="-228600" lvl="0" marL="457200" rtl="0" algn="l">
              <a:lnSpc>
                <a:spcPct val="130000"/>
              </a:lnSpc>
              <a:spcBef>
                <a:spcPts val="0"/>
              </a:spcBef>
              <a:spcAft>
                <a:spcPts val="0"/>
              </a:spcAft>
              <a:buSzPts val="1454"/>
              <a:buNone/>
            </a:pPr>
            <a:r>
              <a:rPr lang="es-419" sz="1454"/>
              <a:t>Benega, Ariel</a:t>
            </a:r>
            <a:endParaRPr sz="1454"/>
          </a:p>
          <a:p>
            <a:pPr indent="-228600" lvl="0" marL="457200" rtl="0" algn="l">
              <a:lnSpc>
                <a:spcPct val="130000"/>
              </a:lnSpc>
              <a:spcBef>
                <a:spcPts val="0"/>
              </a:spcBef>
              <a:spcAft>
                <a:spcPts val="0"/>
              </a:spcAft>
              <a:buSzPts val="1454"/>
              <a:buNone/>
            </a:pPr>
            <a:r>
              <a:rPr lang="es-419" sz="1454"/>
              <a:t>Godoy, Ezequiel</a:t>
            </a:r>
            <a:endParaRPr sz="1454"/>
          </a:p>
          <a:p>
            <a:pPr indent="0" lvl="0" marL="0" rtl="0" algn="l">
              <a:lnSpc>
                <a:spcPct val="80000"/>
              </a:lnSpc>
              <a:spcBef>
                <a:spcPts val="0"/>
              </a:spcBef>
              <a:spcAft>
                <a:spcPts val="0"/>
              </a:spcAft>
              <a:buSzPts val="275"/>
              <a:buNone/>
            </a:pPr>
            <a:r>
              <a:t/>
            </a:r>
            <a:endParaRPr sz="800"/>
          </a:p>
        </p:txBody>
      </p:sp>
      <p:sp>
        <p:nvSpPr>
          <p:cNvPr id="74" name="Google Shape;74;p13"/>
          <p:cNvSpPr txBox="1"/>
          <p:nvPr>
            <p:ph idx="4294967295" type="title"/>
          </p:nvPr>
        </p:nvSpPr>
        <p:spPr>
          <a:xfrm>
            <a:off x="1080075" y="883150"/>
            <a:ext cx="7688700" cy="535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SzPts val="990"/>
              <a:buNone/>
            </a:pPr>
            <a:r>
              <a:rPr lang="es-419" sz="1740"/>
              <a:t>Proyecto Final </a:t>
            </a:r>
            <a:r>
              <a:rPr lang="es-419" sz="1740"/>
              <a:t>- Data Science </a:t>
            </a:r>
            <a:endParaRPr sz="1740"/>
          </a:p>
        </p:txBody>
      </p:sp>
      <p:pic>
        <p:nvPicPr>
          <p:cNvPr id="75" name="Google Shape;75;p13"/>
          <p:cNvPicPr preferRelativeResize="0"/>
          <p:nvPr/>
        </p:nvPicPr>
        <p:blipFill>
          <a:blip r:embed="rId3">
            <a:alphaModFix/>
          </a:blip>
          <a:stretch>
            <a:fillRect/>
          </a:stretch>
        </p:blipFill>
        <p:spPr>
          <a:xfrm>
            <a:off x="6811950" y="4303050"/>
            <a:ext cx="1874975" cy="3168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2"/>
          <p:cNvSpPr txBox="1"/>
          <p:nvPr/>
        </p:nvSpPr>
        <p:spPr>
          <a:xfrm>
            <a:off x="5040650" y="3481200"/>
            <a:ext cx="3725100" cy="9234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419" sz="1200">
                <a:solidFill>
                  <a:srgbClr val="212121"/>
                </a:solidFill>
                <a:highlight>
                  <a:srgbClr val="FFFFFF"/>
                </a:highlight>
                <a:latin typeface="Lato"/>
                <a:ea typeface="Lato"/>
                <a:cs typeface="Lato"/>
                <a:sym typeface="Lato"/>
              </a:rPr>
              <a:t>El tiempo de espera de cierre de transacción </a:t>
            </a:r>
            <a:r>
              <a:rPr lang="es-419" sz="1200">
                <a:solidFill>
                  <a:srgbClr val="212121"/>
                </a:solidFill>
                <a:highlight>
                  <a:srgbClr val="FFFFFF"/>
                </a:highlight>
                <a:latin typeface="Lato"/>
                <a:ea typeface="Lato"/>
                <a:cs typeface="Lato"/>
                <a:sym typeface="Lato"/>
              </a:rPr>
              <a:t>(lead time)</a:t>
            </a:r>
            <a:r>
              <a:rPr lang="es-419" sz="1200">
                <a:solidFill>
                  <a:srgbClr val="212121"/>
                </a:solidFill>
                <a:highlight>
                  <a:srgbClr val="FFFFFF"/>
                </a:highlight>
                <a:latin typeface="Lato"/>
                <a:ea typeface="Lato"/>
                <a:cs typeface="Lato"/>
                <a:sym typeface="Lato"/>
              </a:rPr>
              <a:t> fue mayor dentro del grupo que canceló respecto del que no canceló y, dentro de cada grupo, fue similar para ambos tipos de hotel. </a:t>
            </a:r>
            <a:endParaRPr>
              <a:latin typeface="Lato"/>
              <a:ea typeface="Lato"/>
              <a:cs typeface="Lato"/>
              <a:sym typeface="Lato"/>
            </a:endParaRPr>
          </a:p>
        </p:txBody>
      </p:sp>
      <p:sp>
        <p:nvSpPr>
          <p:cNvPr id="149" name="Google Shape;149;p22"/>
          <p:cNvSpPr txBox="1"/>
          <p:nvPr/>
        </p:nvSpPr>
        <p:spPr>
          <a:xfrm>
            <a:off x="214038" y="3481200"/>
            <a:ext cx="4351800" cy="738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419" sz="1200">
                <a:solidFill>
                  <a:srgbClr val="212121"/>
                </a:solidFill>
                <a:highlight>
                  <a:srgbClr val="FFFFFF"/>
                </a:highlight>
                <a:latin typeface="Lato"/>
                <a:ea typeface="Lato"/>
                <a:cs typeface="Lato"/>
                <a:sym typeface="Lato"/>
              </a:rPr>
              <a:t>Las cancelaciones son mínimas cuando se cambia la habitación asignada (probablemente por un upgrade). El cambio de habitación estaría relacionado con la probabilidad de cancelar.</a:t>
            </a:r>
            <a:endParaRPr>
              <a:latin typeface="Lato"/>
              <a:ea typeface="Lato"/>
              <a:cs typeface="Lato"/>
              <a:sym typeface="Lato"/>
            </a:endParaRPr>
          </a:p>
        </p:txBody>
      </p:sp>
      <p:pic>
        <p:nvPicPr>
          <p:cNvPr id="150" name="Google Shape;150;p22"/>
          <p:cNvPicPr preferRelativeResize="0"/>
          <p:nvPr/>
        </p:nvPicPr>
        <p:blipFill rotWithShape="1">
          <a:blip r:embed="rId3">
            <a:alphaModFix/>
          </a:blip>
          <a:srcRect b="0" l="0" r="0" t="7467"/>
          <a:stretch/>
        </p:blipFill>
        <p:spPr>
          <a:xfrm>
            <a:off x="374450" y="1177075"/>
            <a:ext cx="3551825" cy="2311350"/>
          </a:xfrm>
          <a:prstGeom prst="rect">
            <a:avLst/>
          </a:prstGeom>
          <a:noFill/>
          <a:ln>
            <a:noFill/>
          </a:ln>
        </p:spPr>
      </p:pic>
      <p:pic>
        <p:nvPicPr>
          <p:cNvPr id="151" name="Google Shape;151;p22"/>
          <p:cNvPicPr preferRelativeResize="0"/>
          <p:nvPr/>
        </p:nvPicPr>
        <p:blipFill rotWithShape="1">
          <a:blip r:embed="rId4">
            <a:alphaModFix/>
          </a:blip>
          <a:srcRect b="0" l="0" r="0" t="7261"/>
          <a:stretch/>
        </p:blipFill>
        <p:spPr>
          <a:xfrm>
            <a:off x="4945625" y="1177075"/>
            <a:ext cx="3457350" cy="2199075"/>
          </a:xfrm>
          <a:prstGeom prst="rect">
            <a:avLst/>
          </a:prstGeom>
          <a:noFill/>
          <a:ln>
            <a:noFill/>
          </a:ln>
        </p:spPr>
      </p:pic>
      <p:sp>
        <p:nvSpPr>
          <p:cNvPr id="152" name="Google Shape;152;p22"/>
          <p:cNvSpPr txBox="1"/>
          <p:nvPr>
            <p:ph type="title"/>
          </p:nvPr>
        </p:nvSpPr>
        <p:spPr>
          <a:xfrm>
            <a:off x="297425" y="-76200"/>
            <a:ext cx="7030500" cy="6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2200"/>
              <a:t>Principales hallazgos del EDA</a:t>
            </a:r>
            <a:endParaRPr sz="2200"/>
          </a:p>
        </p:txBody>
      </p:sp>
      <p:sp>
        <p:nvSpPr>
          <p:cNvPr id="153" name="Google Shape;153;p22"/>
          <p:cNvSpPr txBox="1"/>
          <p:nvPr/>
        </p:nvSpPr>
        <p:spPr>
          <a:xfrm>
            <a:off x="385013" y="504813"/>
            <a:ext cx="3530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419">
                <a:latin typeface="Lato"/>
                <a:ea typeface="Lato"/>
                <a:cs typeface="Lato"/>
                <a:sym typeface="Lato"/>
              </a:rPr>
              <a:t>Cancelaciones por cambio de habitación</a:t>
            </a:r>
            <a:endParaRPr>
              <a:latin typeface="Lato"/>
              <a:ea typeface="Lato"/>
              <a:cs typeface="Lato"/>
              <a:sym typeface="Lato"/>
            </a:endParaRPr>
          </a:p>
        </p:txBody>
      </p:sp>
      <p:sp>
        <p:nvSpPr>
          <p:cNvPr id="154" name="Google Shape;154;p22"/>
          <p:cNvSpPr txBox="1"/>
          <p:nvPr/>
        </p:nvSpPr>
        <p:spPr>
          <a:xfrm>
            <a:off x="4487700" y="504825"/>
            <a:ext cx="4430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419">
                <a:latin typeface="Lato"/>
                <a:ea typeface="Lato"/>
                <a:cs typeface="Lato"/>
                <a:sym typeface="Lato"/>
              </a:rPr>
              <a:t>Cancelaciones por tiempo de ciclo según tipo de hotel</a:t>
            </a:r>
            <a:endParaRPr>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3"/>
          <p:cNvSpPr txBox="1"/>
          <p:nvPr>
            <p:ph type="title"/>
          </p:nvPr>
        </p:nvSpPr>
        <p:spPr>
          <a:xfrm>
            <a:off x="319000" y="-26725"/>
            <a:ext cx="87801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419" sz="2200"/>
              <a:t>Selección de v</a:t>
            </a:r>
            <a:r>
              <a:rPr lang="es-419" sz="2200"/>
              <a:t>ariables para el modelo de clasificación </a:t>
            </a:r>
            <a:endParaRPr sz="2200"/>
          </a:p>
        </p:txBody>
      </p:sp>
      <p:sp>
        <p:nvSpPr>
          <p:cNvPr id="160" name="Google Shape;160;p23"/>
          <p:cNvSpPr txBox="1"/>
          <p:nvPr/>
        </p:nvSpPr>
        <p:spPr>
          <a:xfrm>
            <a:off x="365100" y="984225"/>
            <a:ext cx="8413800" cy="3771000"/>
          </a:xfrm>
          <a:prstGeom prst="rect">
            <a:avLst/>
          </a:prstGeom>
          <a:noFill/>
          <a:ln>
            <a:noFill/>
          </a:ln>
        </p:spPr>
        <p:txBody>
          <a:bodyPr anchorCtr="0" anchor="t" bIns="91425" lIns="91425" spcFirstLastPara="1" rIns="91425" wrap="square" tIns="91425">
            <a:spAutoFit/>
          </a:bodyPr>
          <a:lstStyle/>
          <a:p>
            <a:pPr indent="-304800" lvl="0" marL="457200" rtl="0" algn="l">
              <a:lnSpc>
                <a:spcPct val="100000"/>
              </a:lnSpc>
              <a:spcBef>
                <a:spcPts val="600"/>
              </a:spcBef>
              <a:spcAft>
                <a:spcPts val="0"/>
              </a:spcAft>
              <a:buClr>
                <a:srgbClr val="212121"/>
              </a:buClr>
              <a:buSzPts val="1200"/>
              <a:buFont typeface="Lato"/>
              <a:buChar char="●"/>
            </a:pPr>
            <a:r>
              <a:rPr lang="es-419" sz="1200">
                <a:solidFill>
                  <a:srgbClr val="212121"/>
                </a:solidFill>
                <a:highlight>
                  <a:srgbClr val="FFFFFF"/>
                </a:highlight>
                <a:latin typeface="Lato"/>
                <a:ea typeface="Lato"/>
                <a:cs typeface="Lato"/>
                <a:sym typeface="Lato"/>
              </a:rPr>
              <a:t>T</a:t>
            </a:r>
            <a:r>
              <a:rPr lang="es-419" sz="1200">
                <a:solidFill>
                  <a:srgbClr val="212121"/>
                </a:solidFill>
                <a:highlight>
                  <a:srgbClr val="FFFFFF"/>
                </a:highlight>
                <a:latin typeface="Lato"/>
                <a:ea typeface="Lato"/>
                <a:cs typeface="Lato"/>
                <a:sym typeface="Lato"/>
              </a:rPr>
              <a:t>ipo de hotel (mayor cancelación en el hotel urbano que en el resort)</a:t>
            </a:r>
            <a:endParaRPr sz="1200">
              <a:solidFill>
                <a:srgbClr val="212121"/>
              </a:solidFill>
              <a:highlight>
                <a:srgbClr val="FFFFFF"/>
              </a:highlight>
              <a:latin typeface="Lato"/>
              <a:ea typeface="Lato"/>
              <a:cs typeface="Lato"/>
              <a:sym typeface="Lato"/>
            </a:endParaRPr>
          </a:p>
          <a:p>
            <a:pPr indent="-304800" lvl="0" marL="457200" rtl="0" algn="l">
              <a:lnSpc>
                <a:spcPct val="100000"/>
              </a:lnSpc>
              <a:spcBef>
                <a:spcPts val="600"/>
              </a:spcBef>
              <a:spcAft>
                <a:spcPts val="0"/>
              </a:spcAft>
              <a:buClr>
                <a:srgbClr val="212121"/>
              </a:buClr>
              <a:buSzPts val="1200"/>
              <a:buFont typeface="Lato"/>
              <a:buChar char="●"/>
            </a:pPr>
            <a:r>
              <a:rPr lang="es-419" sz="1200">
                <a:solidFill>
                  <a:srgbClr val="212121"/>
                </a:solidFill>
                <a:highlight>
                  <a:srgbClr val="FFFFFF"/>
                </a:highlight>
                <a:latin typeface="Lato"/>
                <a:ea typeface="Lato"/>
                <a:cs typeface="Lato"/>
                <a:sym typeface="Lato"/>
              </a:rPr>
              <a:t>Tiempo de espera (más largo en clientes que cancelan)</a:t>
            </a:r>
            <a:endParaRPr sz="1200">
              <a:solidFill>
                <a:srgbClr val="212121"/>
              </a:solidFill>
              <a:highlight>
                <a:srgbClr val="FFFFFF"/>
              </a:highlight>
              <a:latin typeface="Lato"/>
              <a:ea typeface="Lato"/>
              <a:cs typeface="Lato"/>
              <a:sym typeface="Lato"/>
            </a:endParaRPr>
          </a:p>
          <a:p>
            <a:pPr indent="-304800" lvl="0" marL="457200" rtl="0" algn="l">
              <a:lnSpc>
                <a:spcPct val="100000"/>
              </a:lnSpc>
              <a:spcBef>
                <a:spcPts val="600"/>
              </a:spcBef>
              <a:spcAft>
                <a:spcPts val="0"/>
              </a:spcAft>
              <a:buClr>
                <a:srgbClr val="212121"/>
              </a:buClr>
              <a:buSzPts val="1200"/>
              <a:buFont typeface="Lato"/>
              <a:buChar char="●"/>
            </a:pPr>
            <a:r>
              <a:rPr lang="es-419" sz="1200">
                <a:solidFill>
                  <a:srgbClr val="212121"/>
                </a:solidFill>
                <a:highlight>
                  <a:srgbClr val="FFFFFF"/>
                </a:highlight>
                <a:latin typeface="Lato"/>
                <a:ea typeface="Lato"/>
                <a:cs typeface="Lato"/>
                <a:sym typeface="Lato"/>
              </a:rPr>
              <a:t>F</a:t>
            </a:r>
            <a:r>
              <a:rPr lang="es-419" sz="1200">
                <a:solidFill>
                  <a:srgbClr val="212121"/>
                </a:solidFill>
                <a:highlight>
                  <a:srgbClr val="FFFFFF"/>
                </a:highlight>
                <a:latin typeface="Lato"/>
                <a:ea typeface="Lato"/>
                <a:cs typeface="Lato"/>
                <a:sym typeface="Lato"/>
              </a:rPr>
              <a:t>echa (algunas semanas tienen mayor probabilidad de cancelación)</a:t>
            </a:r>
            <a:endParaRPr sz="1200">
              <a:solidFill>
                <a:srgbClr val="212121"/>
              </a:solidFill>
              <a:highlight>
                <a:srgbClr val="FFFFFF"/>
              </a:highlight>
              <a:latin typeface="Lato"/>
              <a:ea typeface="Lato"/>
              <a:cs typeface="Lato"/>
              <a:sym typeface="Lato"/>
            </a:endParaRPr>
          </a:p>
          <a:p>
            <a:pPr indent="-304800" lvl="0" marL="457200" rtl="0" algn="l">
              <a:lnSpc>
                <a:spcPct val="100000"/>
              </a:lnSpc>
              <a:spcBef>
                <a:spcPts val="600"/>
              </a:spcBef>
              <a:spcAft>
                <a:spcPts val="0"/>
              </a:spcAft>
              <a:buClr>
                <a:srgbClr val="212121"/>
              </a:buClr>
              <a:buSzPts val="1200"/>
              <a:buFont typeface="Lato"/>
              <a:buChar char="●"/>
            </a:pPr>
            <a:r>
              <a:rPr lang="es-419" sz="1200">
                <a:solidFill>
                  <a:srgbClr val="212121"/>
                </a:solidFill>
                <a:highlight>
                  <a:srgbClr val="FFFFFF"/>
                </a:highlight>
                <a:latin typeface="Lato"/>
                <a:ea typeface="Lato"/>
                <a:cs typeface="Lato"/>
                <a:sym typeface="Lato"/>
              </a:rPr>
              <a:t>Semana de arribo. </a:t>
            </a:r>
            <a:endParaRPr sz="1200">
              <a:solidFill>
                <a:srgbClr val="212121"/>
              </a:solidFill>
              <a:highlight>
                <a:srgbClr val="FFFFFF"/>
              </a:highlight>
              <a:latin typeface="Lato"/>
              <a:ea typeface="Lato"/>
              <a:cs typeface="Lato"/>
              <a:sym typeface="Lato"/>
            </a:endParaRPr>
          </a:p>
          <a:p>
            <a:pPr indent="-304800" lvl="0" marL="457200" rtl="0" algn="l">
              <a:lnSpc>
                <a:spcPct val="100000"/>
              </a:lnSpc>
              <a:spcBef>
                <a:spcPts val="600"/>
              </a:spcBef>
              <a:spcAft>
                <a:spcPts val="0"/>
              </a:spcAft>
              <a:buClr>
                <a:srgbClr val="212121"/>
              </a:buClr>
              <a:buSzPts val="1200"/>
              <a:buFont typeface="Lato"/>
              <a:buChar char="●"/>
            </a:pPr>
            <a:r>
              <a:rPr lang="es-419" sz="1200">
                <a:solidFill>
                  <a:srgbClr val="212121"/>
                </a:solidFill>
                <a:highlight>
                  <a:srgbClr val="FFFFFF"/>
                </a:highlight>
                <a:latin typeface="Lato"/>
                <a:ea typeface="Lato"/>
                <a:cs typeface="Lato"/>
                <a:sym typeface="Lato"/>
              </a:rPr>
              <a:t>Régimen de comidas (régimen de pensión completa mayor probabilidad de cancelación)</a:t>
            </a:r>
            <a:endParaRPr sz="1200">
              <a:solidFill>
                <a:srgbClr val="212121"/>
              </a:solidFill>
              <a:highlight>
                <a:srgbClr val="FFFFFF"/>
              </a:highlight>
              <a:latin typeface="Lato"/>
              <a:ea typeface="Lato"/>
              <a:cs typeface="Lato"/>
              <a:sym typeface="Lato"/>
            </a:endParaRPr>
          </a:p>
          <a:p>
            <a:pPr indent="-304800" lvl="0" marL="457200" rtl="0" algn="l">
              <a:lnSpc>
                <a:spcPct val="100000"/>
              </a:lnSpc>
              <a:spcBef>
                <a:spcPts val="600"/>
              </a:spcBef>
              <a:spcAft>
                <a:spcPts val="0"/>
              </a:spcAft>
              <a:buClr>
                <a:srgbClr val="212121"/>
              </a:buClr>
              <a:buSzPts val="1200"/>
              <a:buFont typeface="Lato"/>
              <a:buChar char="●"/>
            </a:pPr>
            <a:r>
              <a:rPr lang="es-419" sz="1200">
                <a:solidFill>
                  <a:srgbClr val="212121"/>
                </a:solidFill>
                <a:highlight>
                  <a:srgbClr val="FFFFFF"/>
                </a:highlight>
                <a:latin typeface="Lato"/>
                <a:ea typeface="Lato"/>
                <a:cs typeface="Lato"/>
                <a:sym typeface="Lato"/>
              </a:rPr>
              <a:t>Cancelaciones Previas</a:t>
            </a:r>
            <a:endParaRPr sz="1200">
              <a:solidFill>
                <a:srgbClr val="212121"/>
              </a:solidFill>
              <a:highlight>
                <a:srgbClr val="FFFFFF"/>
              </a:highlight>
              <a:latin typeface="Lato"/>
              <a:ea typeface="Lato"/>
              <a:cs typeface="Lato"/>
              <a:sym typeface="Lato"/>
            </a:endParaRPr>
          </a:p>
          <a:p>
            <a:pPr indent="-304800" lvl="0" marL="457200" rtl="0" algn="l">
              <a:lnSpc>
                <a:spcPct val="100000"/>
              </a:lnSpc>
              <a:spcBef>
                <a:spcPts val="600"/>
              </a:spcBef>
              <a:spcAft>
                <a:spcPts val="0"/>
              </a:spcAft>
              <a:buClr>
                <a:srgbClr val="212121"/>
              </a:buClr>
              <a:buSzPts val="1200"/>
              <a:buFont typeface="Lato"/>
              <a:buChar char="●"/>
            </a:pPr>
            <a:r>
              <a:rPr lang="es-419" sz="1200">
                <a:solidFill>
                  <a:srgbClr val="212121"/>
                </a:solidFill>
                <a:highlight>
                  <a:srgbClr val="FFFFFF"/>
                </a:highlight>
                <a:latin typeface="Lato"/>
                <a:ea typeface="Lato"/>
                <a:cs typeface="Lato"/>
                <a:sym typeface="Lato"/>
              </a:rPr>
              <a:t>Habitación reservada y habitación otorgada (upgrade a una mejor, menor probabilidad de cancelar)</a:t>
            </a:r>
            <a:endParaRPr sz="1200">
              <a:solidFill>
                <a:srgbClr val="212121"/>
              </a:solidFill>
              <a:highlight>
                <a:srgbClr val="FFFFFF"/>
              </a:highlight>
              <a:latin typeface="Lato"/>
              <a:ea typeface="Lato"/>
              <a:cs typeface="Lato"/>
              <a:sym typeface="Lato"/>
            </a:endParaRPr>
          </a:p>
          <a:p>
            <a:pPr indent="-304800" lvl="0" marL="457200" rtl="0" algn="l">
              <a:lnSpc>
                <a:spcPct val="100000"/>
              </a:lnSpc>
              <a:spcBef>
                <a:spcPts val="600"/>
              </a:spcBef>
              <a:spcAft>
                <a:spcPts val="0"/>
              </a:spcAft>
              <a:buClr>
                <a:srgbClr val="212121"/>
              </a:buClr>
              <a:buSzPts val="1200"/>
              <a:buFont typeface="Lato"/>
              <a:buChar char="●"/>
            </a:pPr>
            <a:r>
              <a:rPr lang="es-419" sz="1200">
                <a:solidFill>
                  <a:srgbClr val="212121"/>
                </a:solidFill>
                <a:highlight>
                  <a:srgbClr val="FFFFFF"/>
                </a:highlight>
                <a:latin typeface="Lato"/>
                <a:ea typeface="Lato"/>
                <a:cs typeface="Lato"/>
                <a:sym typeface="Lato"/>
              </a:rPr>
              <a:t>Tipo de cliente ("Grupos" tienen menor probabilidad de cancelar)</a:t>
            </a:r>
            <a:endParaRPr sz="1200">
              <a:solidFill>
                <a:srgbClr val="212121"/>
              </a:solidFill>
              <a:highlight>
                <a:srgbClr val="FFFFFF"/>
              </a:highlight>
              <a:latin typeface="Lato"/>
              <a:ea typeface="Lato"/>
              <a:cs typeface="Lato"/>
              <a:sym typeface="Lato"/>
            </a:endParaRPr>
          </a:p>
          <a:p>
            <a:pPr indent="-304800" lvl="0" marL="457200" rtl="0" algn="l">
              <a:lnSpc>
                <a:spcPct val="100000"/>
              </a:lnSpc>
              <a:spcBef>
                <a:spcPts val="600"/>
              </a:spcBef>
              <a:spcAft>
                <a:spcPts val="0"/>
              </a:spcAft>
              <a:buClr>
                <a:srgbClr val="212121"/>
              </a:buClr>
              <a:buSzPts val="1200"/>
              <a:buFont typeface="Lato"/>
              <a:buChar char="●"/>
            </a:pPr>
            <a:r>
              <a:rPr lang="es-419" sz="1200">
                <a:solidFill>
                  <a:srgbClr val="212121"/>
                </a:solidFill>
                <a:highlight>
                  <a:srgbClr val="FFFFFF"/>
                </a:highlight>
                <a:latin typeface="Lato"/>
                <a:ea typeface="Lato"/>
                <a:cs typeface="Lato"/>
                <a:sym typeface="Lato"/>
              </a:rPr>
              <a:t>Tipo de depósito (más frecuentes cancelaciones de reservas no reembolsables)</a:t>
            </a:r>
            <a:endParaRPr sz="1200">
              <a:solidFill>
                <a:srgbClr val="212121"/>
              </a:solidFill>
              <a:highlight>
                <a:srgbClr val="FFFFFF"/>
              </a:highlight>
              <a:latin typeface="Lato"/>
              <a:ea typeface="Lato"/>
              <a:cs typeface="Lato"/>
              <a:sym typeface="Lato"/>
            </a:endParaRPr>
          </a:p>
          <a:p>
            <a:pPr indent="-304800" lvl="0" marL="457200" rtl="0" algn="l">
              <a:lnSpc>
                <a:spcPct val="100000"/>
              </a:lnSpc>
              <a:spcBef>
                <a:spcPts val="600"/>
              </a:spcBef>
              <a:spcAft>
                <a:spcPts val="0"/>
              </a:spcAft>
              <a:buClr>
                <a:srgbClr val="212121"/>
              </a:buClr>
              <a:buSzPts val="1200"/>
              <a:buFont typeface="Lato"/>
              <a:buChar char="●"/>
            </a:pPr>
            <a:r>
              <a:rPr lang="es-419" sz="1200">
                <a:solidFill>
                  <a:srgbClr val="212121"/>
                </a:solidFill>
                <a:highlight>
                  <a:srgbClr val="FFFFFF"/>
                </a:highlight>
                <a:latin typeface="Lato"/>
                <a:ea typeface="Lato"/>
                <a:cs typeface="Lato"/>
                <a:sym typeface="Lato"/>
              </a:rPr>
              <a:t>Segmento de mercado (segmento "Grupos" mayor probabilidad de cancelar)</a:t>
            </a:r>
            <a:endParaRPr sz="1200">
              <a:solidFill>
                <a:srgbClr val="212121"/>
              </a:solidFill>
              <a:highlight>
                <a:srgbClr val="FFFFFF"/>
              </a:highlight>
              <a:latin typeface="Lato"/>
              <a:ea typeface="Lato"/>
              <a:cs typeface="Lato"/>
              <a:sym typeface="Lato"/>
            </a:endParaRPr>
          </a:p>
          <a:p>
            <a:pPr indent="-304800" lvl="0" marL="457200" rtl="0" algn="l">
              <a:lnSpc>
                <a:spcPct val="100000"/>
              </a:lnSpc>
              <a:spcBef>
                <a:spcPts val="600"/>
              </a:spcBef>
              <a:spcAft>
                <a:spcPts val="0"/>
              </a:spcAft>
              <a:buClr>
                <a:srgbClr val="212121"/>
              </a:buClr>
              <a:buSzPts val="1200"/>
              <a:buFont typeface="Lato"/>
              <a:buChar char="●"/>
            </a:pPr>
            <a:r>
              <a:rPr lang="es-419" sz="1200">
                <a:solidFill>
                  <a:srgbClr val="212121"/>
                </a:solidFill>
                <a:highlight>
                  <a:srgbClr val="FFFFFF"/>
                </a:highlight>
                <a:latin typeface="Lato"/>
                <a:ea typeface="Lato"/>
                <a:cs typeface="Lato"/>
                <a:sym typeface="Lato"/>
              </a:rPr>
              <a:t>Días en lista de espera (más </a:t>
            </a:r>
            <a:r>
              <a:rPr lang="es-419" sz="1200">
                <a:solidFill>
                  <a:srgbClr val="212121"/>
                </a:solidFill>
                <a:highlight>
                  <a:srgbClr val="FFFFFF"/>
                </a:highlight>
                <a:latin typeface="Lato"/>
                <a:ea typeface="Lato"/>
                <a:cs typeface="Lato"/>
                <a:sym typeface="Lato"/>
              </a:rPr>
              <a:t>días</a:t>
            </a:r>
            <a:r>
              <a:rPr lang="es-419" sz="1200">
                <a:solidFill>
                  <a:srgbClr val="212121"/>
                </a:solidFill>
                <a:highlight>
                  <a:srgbClr val="FFFFFF"/>
                </a:highlight>
                <a:latin typeface="Lato"/>
                <a:ea typeface="Lato"/>
                <a:cs typeface="Lato"/>
                <a:sym typeface="Lato"/>
              </a:rPr>
              <a:t> </a:t>
            </a:r>
            <a:r>
              <a:rPr lang="es-419" sz="1200">
                <a:solidFill>
                  <a:srgbClr val="212121"/>
                </a:solidFill>
                <a:highlight>
                  <a:srgbClr val="FFFFFF"/>
                </a:highlight>
                <a:latin typeface="Lato"/>
                <a:ea typeface="Lato"/>
                <a:cs typeface="Lato"/>
                <a:sym typeface="Lato"/>
              </a:rPr>
              <a:t>más</a:t>
            </a:r>
            <a:r>
              <a:rPr lang="es-419" sz="1200">
                <a:solidFill>
                  <a:srgbClr val="212121"/>
                </a:solidFill>
                <a:highlight>
                  <a:srgbClr val="FFFFFF"/>
                </a:highlight>
                <a:latin typeface="Lato"/>
                <a:ea typeface="Lato"/>
                <a:cs typeface="Lato"/>
                <a:sym typeface="Lato"/>
              </a:rPr>
              <a:t> probabilidad de cancelar)</a:t>
            </a:r>
            <a:endParaRPr sz="1200">
              <a:solidFill>
                <a:srgbClr val="212121"/>
              </a:solidFill>
              <a:highlight>
                <a:srgbClr val="FFFFFF"/>
              </a:highlight>
              <a:latin typeface="Lato"/>
              <a:ea typeface="Lato"/>
              <a:cs typeface="Lato"/>
              <a:sym typeface="Lato"/>
            </a:endParaRPr>
          </a:p>
          <a:p>
            <a:pPr indent="-304800" lvl="0" marL="457200" rtl="0" algn="l">
              <a:lnSpc>
                <a:spcPct val="100000"/>
              </a:lnSpc>
              <a:spcBef>
                <a:spcPts val="600"/>
              </a:spcBef>
              <a:spcAft>
                <a:spcPts val="0"/>
              </a:spcAft>
              <a:buClr>
                <a:srgbClr val="212121"/>
              </a:buClr>
              <a:buSzPts val="1200"/>
              <a:buFont typeface="Lato"/>
              <a:buChar char="●"/>
            </a:pPr>
            <a:r>
              <a:rPr lang="es-419" sz="1200">
                <a:solidFill>
                  <a:srgbClr val="212121"/>
                </a:solidFill>
                <a:highlight>
                  <a:srgbClr val="FFFFFF"/>
                </a:highlight>
                <a:latin typeface="Lato"/>
                <a:ea typeface="Lato"/>
                <a:cs typeface="Lato"/>
                <a:sym typeface="Lato"/>
              </a:rPr>
              <a:t>Adultos y </a:t>
            </a:r>
            <a:r>
              <a:rPr lang="es-419" sz="1200">
                <a:solidFill>
                  <a:srgbClr val="212121"/>
                </a:solidFill>
                <a:highlight>
                  <a:srgbClr val="FFFFFF"/>
                </a:highlight>
                <a:latin typeface="Lato"/>
                <a:ea typeface="Lato"/>
                <a:cs typeface="Lato"/>
                <a:sym typeface="Lato"/>
              </a:rPr>
              <a:t>huéspedes</a:t>
            </a:r>
            <a:r>
              <a:rPr lang="es-419" sz="1200">
                <a:solidFill>
                  <a:srgbClr val="212121"/>
                </a:solidFill>
                <a:highlight>
                  <a:srgbClr val="FFFFFF"/>
                </a:highlight>
                <a:latin typeface="Lato"/>
                <a:ea typeface="Lato"/>
                <a:cs typeface="Lato"/>
                <a:sym typeface="Lato"/>
              </a:rPr>
              <a:t> con hijos. Se crea una nueva variable adultos con hijos (</a:t>
            </a:r>
            <a:r>
              <a:rPr lang="es-419" sz="1200">
                <a:solidFill>
                  <a:srgbClr val="212121"/>
                </a:solidFill>
                <a:highlight>
                  <a:srgbClr val="FFFFFF"/>
                </a:highlight>
                <a:latin typeface="Lato"/>
                <a:ea typeface="Lato"/>
                <a:cs typeface="Lato"/>
                <a:sym typeface="Lato"/>
              </a:rPr>
              <a:t>bebés</a:t>
            </a:r>
            <a:r>
              <a:rPr lang="es-419" sz="1200">
                <a:solidFill>
                  <a:srgbClr val="212121"/>
                </a:solidFill>
                <a:highlight>
                  <a:srgbClr val="FFFFFF"/>
                </a:highlight>
                <a:latin typeface="Lato"/>
                <a:ea typeface="Lato"/>
                <a:cs typeface="Lato"/>
                <a:sym typeface="Lato"/>
              </a:rPr>
              <a:t> o niños).</a:t>
            </a:r>
            <a:endParaRPr sz="1200">
              <a:solidFill>
                <a:srgbClr val="212121"/>
              </a:solidFill>
              <a:highlight>
                <a:srgbClr val="FFFFFF"/>
              </a:highlight>
              <a:latin typeface="Lato"/>
              <a:ea typeface="Lato"/>
              <a:cs typeface="Lato"/>
              <a:sym typeface="Lato"/>
            </a:endParaRPr>
          </a:p>
          <a:p>
            <a:pPr indent="-304800" lvl="0" marL="457200" rtl="0" algn="l">
              <a:lnSpc>
                <a:spcPct val="100000"/>
              </a:lnSpc>
              <a:spcBef>
                <a:spcPts val="600"/>
              </a:spcBef>
              <a:spcAft>
                <a:spcPts val="0"/>
              </a:spcAft>
              <a:buClr>
                <a:srgbClr val="212121"/>
              </a:buClr>
              <a:buSzPts val="1200"/>
              <a:buFont typeface="Lato"/>
              <a:buChar char="●"/>
            </a:pPr>
            <a:r>
              <a:rPr lang="es-419" sz="1200">
                <a:solidFill>
                  <a:srgbClr val="212121"/>
                </a:solidFill>
                <a:highlight>
                  <a:srgbClr val="FFFFFF"/>
                </a:highlight>
                <a:latin typeface="Lato"/>
                <a:ea typeface="Lato"/>
                <a:cs typeface="Lato"/>
                <a:sym typeface="Lato"/>
              </a:rPr>
              <a:t>Se crea una nueva variable para </a:t>
            </a:r>
            <a:r>
              <a:rPr lang="es-419" sz="1200">
                <a:solidFill>
                  <a:srgbClr val="212121"/>
                </a:solidFill>
                <a:highlight>
                  <a:srgbClr val="FFFFFF"/>
                </a:highlight>
                <a:latin typeface="Lato"/>
                <a:ea typeface="Lato"/>
                <a:cs typeface="Lato"/>
                <a:sym typeface="Lato"/>
              </a:rPr>
              <a:t>días</a:t>
            </a:r>
            <a:r>
              <a:rPr lang="es-419" sz="1200">
                <a:solidFill>
                  <a:srgbClr val="212121"/>
                </a:solidFill>
                <a:highlight>
                  <a:srgbClr val="FFFFFF"/>
                </a:highlight>
                <a:latin typeface="Lato"/>
                <a:ea typeface="Lato"/>
                <a:cs typeface="Lato"/>
                <a:sym typeface="Lato"/>
              </a:rPr>
              <a:t> totales de la </a:t>
            </a:r>
            <a:r>
              <a:rPr lang="es-419" sz="1200">
                <a:solidFill>
                  <a:srgbClr val="212121"/>
                </a:solidFill>
                <a:highlight>
                  <a:srgbClr val="FFFFFF"/>
                </a:highlight>
                <a:latin typeface="Lato"/>
                <a:ea typeface="Lato"/>
                <a:cs typeface="Lato"/>
                <a:sym typeface="Lato"/>
              </a:rPr>
              <a:t>estadía</a:t>
            </a:r>
            <a:r>
              <a:rPr lang="es-419" sz="1200">
                <a:solidFill>
                  <a:srgbClr val="212121"/>
                </a:solidFill>
                <a:highlight>
                  <a:srgbClr val="FFFFFF"/>
                </a:highlight>
                <a:latin typeface="Lato"/>
                <a:ea typeface="Lato"/>
                <a:cs typeface="Lato"/>
                <a:sym typeface="Lato"/>
              </a:rPr>
              <a:t> ( </a:t>
            </a:r>
            <a:r>
              <a:rPr lang="es-419" sz="1200">
                <a:solidFill>
                  <a:srgbClr val="212121"/>
                </a:solidFill>
                <a:highlight>
                  <a:srgbClr val="FFFFFF"/>
                </a:highlight>
                <a:latin typeface="Lato"/>
                <a:ea typeface="Lato"/>
                <a:cs typeface="Lato"/>
                <a:sym typeface="Lato"/>
              </a:rPr>
              <a:t>días</a:t>
            </a:r>
            <a:r>
              <a:rPr lang="es-419" sz="1200">
                <a:solidFill>
                  <a:srgbClr val="212121"/>
                </a:solidFill>
                <a:highlight>
                  <a:srgbClr val="FFFFFF"/>
                </a:highlight>
                <a:latin typeface="Lato"/>
                <a:ea typeface="Lato"/>
                <a:cs typeface="Lato"/>
                <a:sym typeface="Lato"/>
              </a:rPr>
              <a:t> de semana y fin de semana).</a:t>
            </a:r>
            <a:endParaRPr sz="1200">
              <a:solidFill>
                <a:srgbClr val="212121"/>
              </a:solidFill>
              <a:highlight>
                <a:srgbClr val="FFFFFF"/>
              </a:highlight>
              <a:latin typeface="Lato"/>
              <a:ea typeface="Lato"/>
              <a:cs typeface="Lato"/>
              <a:sym typeface="Lato"/>
            </a:endParaRPr>
          </a:p>
          <a:p>
            <a:pPr indent="-304800" lvl="0" marL="457200" rtl="0" algn="l">
              <a:lnSpc>
                <a:spcPct val="100000"/>
              </a:lnSpc>
              <a:spcBef>
                <a:spcPts val="600"/>
              </a:spcBef>
              <a:spcAft>
                <a:spcPts val="0"/>
              </a:spcAft>
              <a:buClr>
                <a:srgbClr val="212121"/>
              </a:buClr>
              <a:buSzPts val="1200"/>
              <a:buFont typeface="Lato"/>
              <a:buChar char="●"/>
            </a:pPr>
            <a:r>
              <a:rPr lang="es-419" sz="1200">
                <a:solidFill>
                  <a:srgbClr val="212121"/>
                </a:solidFill>
                <a:highlight>
                  <a:schemeClr val="lt1"/>
                </a:highlight>
                <a:latin typeface="Lato"/>
                <a:ea typeface="Lato"/>
                <a:cs typeface="Lato"/>
                <a:sym typeface="Lato"/>
              </a:rPr>
              <a:t>Cancelación (TARGET)</a:t>
            </a:r>
            <a:endParaRPr sz="1200">
              <a:solidFill>
                <a:srgbClr val="212121"/>
              </a:solidFill>
              <a:highlight>
                <a:srgbClr val="FFFFFF"/>
              </a:highlight>
              <a:latin typeface="Lato"/>
              <a:ea typeface="Lato"/>
              <a:cs typeface="Lato"/>
              <a:sym typeface="Lato"/>
            </a:endParaRPr>
          </a:p>
        </p:txBody>
      </p:sp>
      <p:sp>
        <p:nvSpPr>
          <p:cNvPr id="161" name="Google Shape;161;p23"/>
          <p:cNvSpPr txBox="1"/>
          <p:nvPr/>
        </p:nvSpPr>
        <p:spPr>
          <a:xfrm>
            <a:off x="399250" y="592825"/>
            <a:ext cx="825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latin typeface="Lato"/>
                <a:ea typeface="Lato"/>
                <a:cs typeface="Lato"/>
                <a:sym typeface="Lato"/>
              </a:rPr>
              <a:t>Luego del EDA, se incluyen en el modelo de clasificación:</a:t>
            </a:r>
            <a:endParaRPr>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4"/>
          <p:cNvSpPr txBox="1"/>
          <p:nvPr>
            <p:ph type="title"/>
          </p:nvPr>
        </p:nvSpPr>
        <p:spPr>
          <a:xfrm>
            <a:off x="319000" y="-26725"/>
            <a:ext cx="87801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419" sz="2200"/>
              <a:t>Selección de variables para el modelo de clasificación (cont.) </a:t>
            </a:r>
            <a:endParaRPr sz="2200"/>
          </a:p>
        </p:txBody>
      </p:sp>
      <p:sp>
        <p:nvSpPr>
          <p:cNvPr id="167" name="Google Shape;167;p24"/>
          <p:cNvSpPr txBox="1"/>
          <p:nvPr/>
        </p:nvSpPr>
        <p:spPr>
          <a:xfrm>
            <a:off x="411150" y="1504875"/>
            <a:ext cx="8321700" cy="10065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600"/>
              </a:spcBef>
              <a:spcAft>
                <a:spcPts val="0"/>
              </a:spcAft>
              <a:buClr>
                <a:srgbClr val="212121"/>
              </a:buClr>
              <a:buSzPts val="1200"/>
              <a:buFont typeface="Lato"/>
              <a:buChar char="●"/>
            </a:pPr>
            <a:r>
              <a:rPr lang="es-419" sz="1200">
                <a:solidFill>
                  <a:srgbClr val="212121"/>
                </a:solidFill>
                <a:highlight>
                  <a:srgbClr val="FFFFFF"/>
                </a:highlight>
                <a:latin typeface="Lato"/>
                <a:ea typeface="Lato"/>
                <a:cs typeface="Lato"/>
                <a:sym typeface="Lato"/>
              </a:rPr>
              <a:t>Huéspedes recurrentes. El porcentaje es muy bajo (desbalanceada).</a:t>
            </a:r>
            <a:endParaRPr sz="1200">
              <a:solidFill>
                <a:srgbClr val="212121"/>
              </a:solidFill>
              <a:highlight>
                <a:srgbClr val="FFFFFF"/>
              </a:highlight>
              <a:latin typeface="Lato"/>
              <a:ea typeface="Lato"/>
              <a:cs typeface="Lato"/>
              <a:sym typeface="Lato"/>
            </a:endParaRPr>
          </a:p>
          <a:p>
            <a:pPr indent="-304800" lvl="0" marL="457200" rtl="0" algn="l">
              <a:lnSpc>
                <a:spcPct val="115000"/>
              </a:lnSpc>
              <a:spcBef>
                <a:spcPts val="0"/>
              </a:spcBef>
              <a:spcAft>
                <a:spcPts val="0"/>
              </a:spcAft>
              <a:buClr>
                <a:srgbClr val="212121"/>
              </a:buClr>
              <a:buSzPts val="1200"/>
              <a:buFont typeface="Lato"/>
              <a:buChar char="●"/>
            </a:pPr>
            <a:r>
              <a:rPr lang="es-419" sz="1200">
                <a:solidFill>
                  <a:srgbClr val="212121"/>
                </a:solidFill>
                <a:highlight>
                  <a:srgbClr val="FFFFFF"/>
                </a:highlight>
                <a:latin typeface="Lato"/>
                <a:ea typeface="Lato"/>
                <a:cs typeface="Lato"/>
                <a:sym typeface="Lato"/>
              </a:rPr>
              <a:t>Reservas previas no canceladas. Información redundante con cancelaciones previas.</a:t>
            </a:r>
            <a:endParaRPr sz="1200">
              <a:solidFill>
                <a:srgbClr val="212121"/>
              </a:solidFill>
              <a:highlight>
                <a:srgbClr val="FFFFFF"/>
              </a:highlight>
              <a:latin typeface="Lato"/>
              <a:ea typeface="Lato"/>
              <a:cs typeface="Lato"/>
              <a:sym typeface="Lato"/>
            </a:endParaRPr>
          </a:p>
          <a:p>
            <a:pPr indent="-304800" lvl="0" marL="457200" rtl="0" algn="l">
              <a:lnSpc>
                <a:spcPct val="115000"/>
              </a:lnSpc>
              <a:spcBef>
                <a:spcPts val="0"/>
              </a:spcBef>
              <a:spcAft>
                <a:spcPts val="0"/>
              </a:spcAft>
              <a:buClr>
                <a:srgbClr val="212121"/>
              </a:buClr>
              <a:buSzPts val="1200"/>
              <a:buFont typeface="Lato"/>
              <a:buChar char="●"/>
            </a:pPr>
            <a:r>
              <a:rPr lang="es-419" sz="1200">
                <a:solidFill>
                  <a:srgbClr val="212121"/>
                </a:solidFill>
                <a:highlight>
                  <a:srgbClr val="FFFFFF"/>
                </a:highlight>
                <a:latin typeface="Lato"/>
                <a:ea typeface="Lato"/>
                <a:cs typeface="Lato"/>
                <a:sym typeface="Lato"/>
              </a:rPr>
              <a:t>Estacionamientos solicitados. Tiene muy poco rango.</a:t>
            </a:r>
            <a:endParaRPr sz="1200">
              <a:solidFill>
                <a:srgbClr val="212121"/>
              </a:solidFill>
              <a:highlight>
                <a:srgbClr val="FFFFFF"/>
              </a:highlight>
              <a:latin typeface="Lato"/>
              <a:ea typeface="Lato"/>
              <a:cs typeface="Lato"/>
              <a:sym typeface="Lato"/>
            </a:endParaRPr>
          </a:p>
          <a:p>
            <a:pPr indent="-304800" lvl="0" marL="457200" rtl="0" algn="l">
              <a:lnSpc>
                <a:spcPct val="115000"/>
              </a:lnSpc>
              <a:spcBef>
                <a:spcPts val="0"/>
              </a:spcBef>
              <a:spcAft>
                <a:spcPts val="0"/>
              </a:spcAft>
              <a:buClr>
                <a:srgbClr val="212121"/>
              </a:buClr>
              <a:buSzPts val="1200"/>
              <a:buFont typeface="Lato"/>
              <a:buChar char="●"/>
            </a:pPr>
            <a:r>
              <a:rPr lang="es-419" sz="1200">
                <a:solidFill>
                  <a:srgbClr val="212121"/>
                </a:solidFill>
                <a:highlight>
                  <a:srgbClr val="FFFFFF"/>
                </a:highlight>
                <a:latin typeface="Lato"/>
                <a:ea typeface="Lato"/>
                <a:cs typeface="Lato"/>
                <a:sym typeface="Lato"/>
              </a:rPr>
              <a:t>Requisitos especiales. Tiene muy poco rango.</a:t>
            </a:r>
            <a:endParaRPr sz="1200">
              <a:solidFill>
                <a:srgbClr val="212121"/>
              </a:solidFill>
              <a:highlight>
                <a:srgbClr val="FFFFFF"/>
              </a:highlight>
              <a:latin typeface="Lato"/>
              <a:ea typeface="Lato"/>
              <a:cs typeface="Lato"/>
              <a:sym typeface="Lato"/>
            </a:endParaRPr>
          </a:p>
        </p:txBody>
      </p:sp>
      <p:sp>
        <p:nvSpPr>
          <p:cNvPr id="168" name="Google Shape;168;p24"/>
          <p:cNvSpPr txBox="1"/>
          <p:nvPr/>
        </p:nvSpPr>
        <p:spPr>
          <a:xfrm>
            <a:off x="411150" y="773700"/>
            <a:ext cx="8263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solidFill>
                  <a:srgbClr val="212121"/>
                </a:solidFill>
                <a:highlight>
                  <a:srgbClr val="FFFFFF"/>
                </a:highlight>
                <a:latin typeface="Lato"/>
                <a:ea typeface="Lato"/>
                <a:cs typeface="Lato"/>
                <a:sym typeface="Lato"/>
              </a:rPr>
              <a:t>Otras variables tienen un rango muy pequeño y a priori se especula que su capacidad para discriminar entre grupos es más baja. De todas formas se mantienen inicialmente en el modelo:</a:t>
            </a:r>
            <a:endParaRPr>
              <a:latin typeface="Lato"/>
              <a:ea typeface="Lato"/>
              <a:cs typeface="Lato"/>
              <a:sym typeface="Lato"/>
            </a:endParaRPr>
          </a:p>
        </p:txBody>
      </p:sp>
      <p:sp>
        <p:nvSpPr>
          <p:cNvPr id="169" name="Google Shape;169;p24"/>
          <p:cNvSpPr txBox="1"/>
          <p:nvPr/>
        </p:nvSpPr>
        <p:spPr>
          <a:xfrm>
            <a:off x="411150" y="2779350"/>
            <a:ext cx="8434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s-419">
                <a:solidFill>
                  <a:srgbClr val="212121"/>
                </a:solidFill>
                <a:highlight>
                  <a:srgbClr val="FFFFFF"/>
                </a:highlight>
                <a:latin typeface="Lato"/>
                <a:ea typeface="Lato"/>
                <a:cs typeface="Lato"/>
                <a:sym typeface="Lato"/>
              </a:rPr>
              <a:t>L</a:t>
            </a:r>
            <a:r>
              <a:rPr lang="es-419">
                <a:solidFill>
                  <a:srgbClr val="212121"/>
                </a:solidFill>
                <a:highlight>
                  <a:srgbClr val="FFFFFF"/>
                </a:highlight>
                <a:latin typeface="Lato"/>
                <a:ea typeface="Lato"/>
                <a:cs typeface="Lato"/>
                <a:sym typeface="Lato"/>
              </a:rPr>
              <a:t>as siguientes variables se excluirán tentativamente para el desarrollo del modelo de clasificación:</a:t>
            </a:r>
            <a:endParaRPr>
              <a:solidFill>
                <a:srgbClr val="212121"/>
              </a:solidFill>
              <a:highlight>
                <a:srgbClr val="FFFFFF"/>
              </a:highlight>
              <a:latin typeface="Lato"/>
              <a:ea typeface="Lato"/>
              <a:cs typeface="Lato"/>
              <a:sym typeface="Lato"/>
            </a:endParaRPr>
          </a:p>
        </p:txBody>
      </p:sp>
      <p:sp>
        <p:nvSpPr>
          <p:cNvPr id="170" name="Google Shape;170;p24"/>
          <p:cNvSpPr txBox="1"/>
          <p:nvPr/>
        </p:nvSpPr>
        <p:spPr>
          <a:xfrm>
            <a:off x="411150" y="3192900"/>
            <a:ext cx="7595400" cy="1296000"/>
          </a:xfrm>
          <a:prstGeom prst="rect">
            <a:avLst/>
          </a:prstGeom>
          <a:noFill/>
          <a:ln>
            <a:noFill/>
          </a:ln>
        </p:spPr>
        <p:txBody>
          <a:bodyPr anchorCtr="0" anchor="t" bIns="91425" lIns="91425" spcFirstLastPara="1" rIns="91425" wrap="square" tIns="91425">
            <a:spAutoFit/>
          </a:bodyPr>
          <a:lstStyle/>
          <a:p>
            <a:pPr indent="-304800" lvl="0" marL="457200" rtl="0" algn="just">
              <a:lnSpc>
                <a:spcPct val="115000"/>
              </a:lnSpc>
              <a:spcBef>
                <a:spcPts val="600"/>
              </a:spcBef>
              <a:spcAft>
                <a:spcPts val="0"/>
              </a:spcAft>
              <a:buClr>
                <a:srgbClr val="212121"/>
              </a:buClr>
              <a:buSzPts val="1200"/>
              <a:buFont typeface="Lato"/>
              <a:buChar char="●"/>
            </a:pPr>
            <a:r>
              <a:rPr lang="es-419" sz="1200">
                <a:solidFill>
                  <a:srgbClr val="212121"/>
                </a:solidFill>
                <a:highlight>
                  <a:srgbClr val="FFFFFF"/>
                </a:highlight>
                <a:latin typeface="Lato"/>
                <a:ea typeface="Lato"/>
                <a:cs typeface="Lato"/>
                <a:sym typeface="Lato"/>
              </a:rPr>
              <a:t>dia, mes y año de arribo. Se deja solamente la semana de arribo.</a:t>
            </a:r>
            <a:endParaRPr sz="1200">
              <a:solidFill>
                <a:srgbClr val="212121"/>
              </a:solidFill>
              <a:highlight>
                <a:srgbClr val="FFFFFF"/>
              </a:highlight>
              <a:latin typeface="Lato"/>
              <a:ea typeface="Lato"/>
              <a:cs typeface="Lato"/>
              <a:sym typeface="Lato"/>
            </a:endParaRPr>
          </a:p>
          <a:p>
            <a:pPr indent="-304800" lvl="0" marL="457200" marR="0" rtl="0" algn="just">
              <a:lnSpc>
                <a:spcPct val="115000"/>
              </a:lnSpc>
              <a:spcBef>
                <a:spcPts val="0"/>
              </a:spcBef>
              <a:spcAft>
                <a:spcPts val="0"/>
              </a:spcAft>
              <a:buClr>
                <a:srgbClr val="212121"/>
              </a:buClr>
              <a:buSzPts val="1200"/>
              <a:buFont typeface="Lato"/>
              <a:buChar char="●"/>
            </a:pPr>
            <a:r>
              <a:rPr lang="es-419" sz="1200">
                <a:solidFill>
                  <a:srgbClr val="212121"/>
                </a:solidFill>
                <a:highlight>
                  <a:srgbClr val="FFFFFF"/>
                </a:highlight>
                <a:latin typeface="Lato"/>
                <a:ea typeface="Lato"/>
                <a:cs typeface="Lato"/>
                <a:sym typeface="Lato"/>
              </a:rPr>
              <a:t>país. Posee demasiadas clases.</a:t>
            </a:r>
            <a:endParaRPr sz="1200">
              <a:solidFill>
                <a:srgbClr val="212121"/>
              </a:solidFill>
              <a:highlight>
                <a:srgbClr val="FFFFFF"/>
              </a:highlight>
              <a:latin typeface="Lato"/>
              <a:ea typeface="Lato"/>
              <a:cs typeface="Lato"/>
              <a:sym typeface="Lato"/>
            </a:endParaRPr>
          </a:p>
          <a:p>
            <a:pPr indent="-304800" lvl="0" marL="457200" rtl="0" algn="just">
              <a:lnSpc>
                <a:spcPct val="115000"/>
              </a:lnSpc>
              <a:spcBef>
                <a:spcPts val="0"/>
              </a:spcBef>
              <a:spcAft>
                <a:spcPts val="0"/>
              </a:spcAft>
              <a:buClr>
                <a:srgbClr val="212121"/>
              </a:buClr>
              <a:buSzPts val="1200"/>
              <a:buFont typeface="Lato"/>
              <a:buChar char="●"/>
            </a:pPr>
            <a:r>
              <a:rPr lang="es-419" sz="1200">
                <a:solidFill>
                  <a:srgbClr val="212121"/>
                </a:solidFill>
                <a:highlight>
                  <a:srgbClr val="FFFFFF"/>
                </a:highlight>
                <a:latin typeface="Lato"/>
                <a:ea typeface="Lato"/>
                <a:cs typeface="Lato"/>
                <a:sym typeface="Lato"/>
              </a:rPr>
              <a:t>ADR. Es un KPI del hotel, es una variable que contiene información interna.</a:t>
            </a:r>
            <a:endParaRPr sz="1200">
              <a:solidFill>
                <a:srgbClr val="212121"/>
              </a:solidFill>
              <a:highlight>
                <a:srgbClr val="FFFFFF"/>
              </a:highlight>
              <a:latin typeface="Lato"/>
              <a:ea typeface="Lato"/>
              <a:cs typeface="Lato"/>
              <a:sym typeface="Lato"/>
            </a:endParaRPr>
          </a:p>
          <a:p>
            <a:pPr indent="-304800" lvl="0" marL="457200" rtl="0" algn="just">
              <a:lnSpc>
                <a:spcPct val="115000"/>
              </a:lnSpc>
              <a:spcBef>
                <a:spcPts val="0"/>
              </a:spcBef>
              <a:spcAft>
                <a:spcPts val="0"/>
              </a:spcAft>
              <a:buClr>
                <a:srgbClr val="212121"/>
              </a:buClr>
              <a:buSzPts val="1200"/>
              <a:buFont typeface="Lato"/>
              <a:buChar char="●"/>
            </a:pPr>
            <a:r>
              <a:rPr lang="es-419" sz="1200">
                <a:solidFill>
                  <a:srgbClr val="212121"/>
                </a:solidFill>
                <a:highlight>
                  <a:srgbClr val="FFFFFF"/>
                </a:highlight>
                <a:latin typeface="Lato"/>
                <a:ea typeface="Lato"/>
                <a:cs typeface="Lato"/>
                <a:sym typeface="Lato"/>
              </a:rPr>
              <a:t>reservation status. Es redundante con la variable target.</a:t>
            </a:r>
            <a:endParaRPr sz="1200">
              <a:solidFill>
                <a:srgbClr val="212121"/>
              </a:solidFill>
              <a:highlight>
                <a:srgbClr val="FFFFFF"/>
              </a:highlight>
              <a:latin typeface="Lato"/>
              <a:ea typeface="Lato"/>
              <a:cs typeface="Lato"/>
              <a:sym typeface="Lato"/>
            </a:endParaRPr>
          </a:p>
          <a:p>
            <a:pPr indent="0" lvl="0" marL="457200" rtl="0" algn="just">
              <a:lnSpc>
                <a:spcPct val="115000"/>
              </a:lnSpc>
              <a:spcBef>
                <a:spcPts val="600"/>
              </a:spcBef>
              <a:spcAft>
                <a:spcPts val="500"/>
              </a:spcAft>
              <a:buNone/>
            </a:pPr>
            <a:r>
              <a:t/>
            </a:r>
            <a:endParaRPr sz="1200">
              <a:solidFill>
                <a:srgbClr val="212121"/>
              </a:solidFill>
              <a:highlight>
                <a:srgbClr val="FFFFFF"/>
              </a:highlight>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5"/>
          <p:cNvSpPr txBox="1"/>
          <p:nvPr>
            <p:ph type="title"/>
          </p:nvPr>
        </p:nvSpPr>
        <p:spPr>
          <a:xfrm>
            <a:off x="349325" y="-62275"/>
            <a:ext cx="87948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419" sz="2200"/>
              <a:t>Modelos propuestos: </a:t>
            </a:r>
            <a:r>
              <a:rPr i="1" lang="es-419" sz="2200"/>
              <a:t>KNN, Regresión Logística y Random Forest </a:t>
            </a:r>
            <a:endParaRPr i="1" sz="2200"/>
          </a:p>
        </p:txBody>
      </p:sp>
      <p:pic>
        <p:nvPicPr>
          <p:cNvPr id="176" name="Google Shape;176;p25"/>
          <p:cNvPicPr preferRelativeResize="0"/>
          <p:nvPr/>
        </p:nvPicPr>
        <p:blipFill>
          <a:blip r:embed="rId3">
            <a:alphaModFix/>
          </a:blip>
          <a:stretch>
            <a:fillRect/>
          </a:stretch>
        </p:blipFill>
        <p:spPr>
          <a:xfrm>
            <a:off x="829000" y="2486350"/>
            <a:ext cx="3062300" cy="2009125"/>
          </a:xfrm>
          <a:prstGeom prst="rect">
            <a:avLst/>
          </a:prstGeom>
          <a:noFill/>
          <a:ln>
            <a:noFill/>
          </a:ln>
        </p:spPr>
      </p:pic>
      <p:sp>
        <p:nvSpPr>
          <p:cNvPr id="177" name="Google Shape;177;p25"/>
          <p:cNvSpPr txBox="1"/>
          <p:nvPr/>
        </p:nvSpPr>
        <p:spPr>
          <a:xfrm>
            <a:off x="1302750" y="1316625"/>
            <a:ext cx="2419500" cy="1169700"/>
          </a:xfrm>
          <a:prstGeom prst="rect">
            <a:avLst/>
          </a:prstGeom>
          <a:noFill/>
          <a:ln>
            <a:noFill/>
          </a:ln>
        </p:spPr>
        <p:txBody>
          <a:bodyPr anchorCtr="0" anchor="t" bIns="91425" lIns="91425" spcFirstLastPara="1" rIns="91425" wrap="square" tIns="91425">
            <a:spAutoFit/>
          </a:bodyPr>
          <a:lstStyle/>
          <a:p>
            <a:pPr indent="-330200" lvl="0" marL="457200" rtl="0" algn="l">
              <a:lnSpc>
                <a:spcPct val="150000"/>
              </a:lnSpc>
              <a:spcBef>
                <a:spcPts val="0"/>
              </a:spcBef>
              <a:spcAft>
                <a:spcPts val="0"/>
              </a:spcAft>
              <a:buClr>
                <a:srgbClr val="212121"/>
              </a:buClr>
              <a:buSzPts val="1600"/>
              <a:buFont typeface="Helvetica Neue"/>
              <a:buChar char="●"/>
            </a:pPr>
            <a:r>
              <a:rPr lang="es-419" sz="1600">
                <a:solidFill>
                  <a:srgbClr val="212121"/>
                </a:solidFill>
                <a:highlight>
                  <a:srgbClr val="FFFFFF"/>
                </a:highlight>
                <a:latin typeface="Helvetica Neue"/>
                <a:ea typeface="Helvetica Neue"/>
                <a:cs typeface="Helvetica Neue"/>
                <a:sym typeface="Helvetica Neue"/>
              </a:rPr>
              <a:t>LR 0.8098</a:t>
            </a:r>
            <a:endParaRPr sz="1600">
              <a:solidFill>
                <a:srgbClr val="212121"/>
              </a:solidFill>
              <a:highlight>
                <a:srgbClr val="FFFFFF"/>
              </a:highlight>
              <a:latin typeface="Helvetica Neue"/>
              <a:ea typeface="Helvetica Neue"/>
              <a:cs typeface="Helvetica Neue"/>
              <a:sym typeface="Helvetica Neue"/>
            </a:endParaRPr>
          </a:p>
          <a:p>
            <a:pPr indent="-330200" lvl="0" marL="457200" rtl="0" algn="l">
              <a:lnSpc>
                <a:spcPct val="150000"/>
              </a:lnSpc>
              <a:spcBef>
                <a:spcPts val="0"/>
              </a:spcBef>
              <a:spcAft>
                <a:spcPts val="0"/>
              </a:spcAft>
              <a:buClr>
                <a:srgbClr val="212121"/>
              </a:buClr>
              <a:buSzPts val="1600"/>
              <a:buFont typeface="Helvetica Neue"/>
              <a:buChar char="●"/>
            </a:pPr>
            <a:r>
              <a:rPr lang="es-419" sz="1600">
                <a:solidFill>
                  <a:srgbClr val="212121"/>
                </a:solidFill>
                <a:highlight>
                  <a:schemeClr val="accent5"/>
                </a:highlight>
                <a:latin typeface="Helvetica Neue"/>
                <a:ea typeface="Helvetica Neue"/>
                <a:cs typeface="Helvetica Neue"/>
                <a:sym typeface="Helvetica Neue"/>
              </a:rPr>
              <a:t>RF 0.843</a:t>
            </a:r>
            <a:r>
              <a:rPr lang="es-419" sz="1600">
                <a:solidFill>
                  <a:srgbClr val="212121"/>
                </a:solidFill>
                <a:highlight>
                  <a:schemeClr val="accent5"/>
                </a:highlight>
                <a:latin typeface="Helvetica Neue"/>
                <a:ea typeface="Helvetica Neue"/>
                <a:cs typeface="Helvetica Neue"/>
                <a:sym typeface="Helvetica Neue"/>
              </a:rPr>
              <a:t>4</a:t>
            </a:r>
            <a:endParaRPr sz="1600">
              <a:solidFill>
                <a:srgbClr val="212121"/>
              </a:solidFill>
              <a:highlight>
                <a:schemeClr val="accent5"/>
              </a:highlight>
              <a:latin typeface="Helvetica Neue"/>
              <a:ea typeface="Helvetica Neue"/>
              <a:cs typeface="Helvetica Neue"/>
              <a:sym typeface="Helvetica Neue"/>
            </a:endParaRPr>
          </a:p>
          <a:p>
            <a:pPr indent="-330200" lvl="0" marL="457200" rtl="0" algn="l">
              <a:lnSpc>
                <a:spcPct val="150000"/>
              </a:lnSpc>
              <a:spcBef>
                <a:spcPts val="0"/>
              </a:spcBef>
              <a:spcAft>
                <a:spcPts val="0"/>
              </a:spcAft>
              <a:buClr>
                <a:srgbClr val="212121"/>
              </a:buClr>
              <a:buSzPts val="1600"/>
              <a:buFont typeface="Helvetica Neue"/>
              <a:buChar char="●"/>
            </a:pPr>
            <a:r>
              <a:rPr lang="es-419" sz="1600">
                <a:solidFill>
                  <a:srgbClr val="212121"/>
                </a:solidFill>
                <a:highlight>
                  <a:srgbClr val="FFFFFF"/>
                </a:highlight>
                <a:latin typeface="Helvetica Neue"/>
                <a:ea typeface="Helvetica Neue"/>
                <a:cs typeface="Helvetica Neue"/>
                <a:sym typeface="Helvetica Neue"/>
              </a:rPr>
              <a:t>KNN 0.8108</a:t>
            </a:r>
            <a:endParaRPr sz="1600">
              <a:solidFill>
                <a:srgbClr val="212121"/>
              </a:solidFill>
              <a:highlight>
                <a:srgbClr val="FFFFFF"/>
              </a:highlight>
              <a:latin typeface="Helvetica Neue"/>
              <a:ea typeface="Helvetica Neue"/>
              <a:cs typeface="Helvetica Neue"/>
              <a:sym typeface="Helvetica Neue"/>
            </a:endParaRPr>
          </a:p>
        </p:txBody>
      </p:sp>
      <p:sp>
        <p:nvSpPr>
          <p:cNvPr id="178" name="Google Shape;178;p25"/>
          <p:cNvSpPr txBox="1"/>
          <p:nvPr/>
        </p:nvSpPr>
        <p:spPr>
          <a:xfrm>
            <a:off x="829000" y="694675"/>
            <a:ext cx="6228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419">
                <a:solidFill>
                  <a:srgbClr val="212121"/>
                </a:solidFill>
                <a:highlight>
                  <a:srgbClr val="FFFFFF"/>
                </a:highlight>
                <a:latin typeface="Lato"/>
                <a:ea typeface="Lato"/>
                <a:cs typeface="Lato"/>
                <a:sym typeface="Lato"/>
              </a:rPr>
              <a:t>Accuracy (exactitud) de los </a:t>
            </a:r>
            <a:r>
              <a:rPr b="1" lang="es-419">
                <a:solidFill>
                  <a:srgbClr val="212121"/>
                </a:solidFill>
                <a:highlight>
                  <a:srgbClr val="FFFFFF"/>
                </a:highlight>
                <a:latin typeface="Lato"/>
                <a:ea typeface="Lato"/>
                <a:cs typeface="Lato"/>
                <a:sym typeface="Lato"/>
              </a:rPr>
              <a:t>3 modelos propuestos  con validación cruzada:</a:t>
            </a:r>
            <a:endParaRPr b="1" sz="1600">
              <a:latin typeface="Lato"/>
              <a:ea typeface="Lato"/>
              <a:cs typeface="Lato"/>
              <a:sym typeface="Lato"/>
            </a:endParaRPr>
          </a:p>
        </p:txBody>
      </p:sp>
      <p:sp>
        <p:nvSpPr>
          <p:cNvPr id="179" name="Google Shape;179;p25"/>
          <p:cNvSpPr txBox="1"/>
          <p:nvPr/>
        </p:nvSpPr>
        <p:spPr>
          <a:xfrm>
            <a:off x="4484675" y="1494475"/>
            <a:ext cx="4363800" cy="29091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s-419">
                <a:latin typeface="Lato"/>
                <a:ea typeface="Lato"/>
                <a:cs typeface="Lato"/>
                <a:sym typeface="Lato"/>
              </a:rPr>
              <a:t>El modelo de </a:t>
            </a:r>
            <a:r>
              <a:rPr i="1" lang="es-419">
                <a:latin typeface="Lato"/>
                <a:ea typeface="Lato"/>
                <a:cs typeface="Lato"/>
                <a:sym typeface="Lato"/>
              </a:rPr>
              <a:t>random forest</a:t>
            </a:r>
            <a:r>
              <a:rPr lang="es-419">
                <a:latin typeface="Lato"/>
                <a:ea typeface="Lato"/>
                <a:cs typeface="Lato"/>
                <a:sym typeface="Lato"/>
              </a:rPr>
              <a:t> es el que presenta el mayor accuracy. </a:t>
            </a:r>
            <a:endParaRPr>
              <a:latin typeface="Lato"/>
              <a:ea typeface="Lato"/>
              <a:cs typeface="Lato"/>
              <a:sym typeface="Lato"/>
            </a:endParaRPr>
          </a:p>
          <a:p>
            <a:pPr indent="0" lvl="0" marL="0" rtl="0" algn="just">
              <a:lnSpc>
                <a:spcPct val="115000"/>
              </a:lnSpc>
              <a:spcBef>
                <a:spcPts val="0"/>
              </a:spcBef>
              <a:spcAft>
                <a:spcPts val="0"/>
              </a:spcAft>
              <a:buNone/>
            </a:pPr>
            <a:r>
              <a:t/>
            </a:r>
            <a:endParaRPr>
              <a:latin typeface="Lato"/>
              <a:ea typeface="Lato"/>
              <a:cs typeface="Lato"/>
              <a:sym typeface="Lato"/>
            </a:endParaRPr>
          </a:p>
          <a:p>
            <a:pPr indent="0" lvl="0" marL="0" rtl="0" algn="just">
              <a:lnSpc>
                <a:spcPct val="115000"/>
              </a:lnSpc>
              <a:spcBef>
                <a:spcPts val="0"/>
              </a:spcBef>
              <a:spcAft>
                <a:spcPts val="0"/>
              </a:spcAft>
              <a:buNone/>
            </a:pPr>
            <a:r>
              <a:rPr lang="es-419">
                <a:latin typeface="Lato"/>
                <a:ea typeface="Lato"/>
                <a:cs typeface="Lato"/>
                <a:sym typeface="Lato"/>
              </a:rPr>
              <a:t>C</a:t>
            </a:r>
            <a:r>
              <a:rPr lang="es-419">
                <a:solidFill>
                  <a:srgbClr val="212121"/>
                </a:solidFill>
                <a:highlight>
                  <a:schemeClr val="lt1"/>
                </a:highlight>
                <a:latin typeface="Lato"/>
                <a:ea typeface="Lato"/>
                <a:cs typeface="Lato"/>
                <a:sym typeface="Lato"/>
              </a:rPr>
              <a:t>on variables target desbalanceadas, sin embargo, es necesario calcular las métricas de </a:t>
            </a:r>
            <a:r>
              <a:rPr i="1" lang="es-419">
                <a:solidFill>
                  <a:srgbClr val="212121"/>
                </a:solidFill>
                <a:highlight>
                  <a:schemeClr val="lt1"/>
                </a:highlight>
                <a:latin typeface="Lato"/>
                <a:ea typeface="Lato"/>
                <a:cs typeface="Lato"/>
                <a:sym typeface="Lato"/>
              </a:rPr>
              <a:t>precision</a:t>
            </a:r>
            <a:r>
              <a:rPr lang="es-419">
                <a:solidFill>
                  <a:srgbClr val="212121"/>
                </a:solidFill>
                <a:highlight>
                  <a:schemeClr val="lt1"/>
                </a:highlight>
                <a:latin typeface="Lato"/>
                <a:ea typeface="Lato"/>
                <a:cs typeface="Lato"/>
                <a:sym typeface="Lato"/>
              </a:rPr>
              <a:t> (precisión), </a:t>
            </a:r>
            <a:r>
              <a:rPr i="1" lang="es-419">
                <a:solidFill>
                  <a:srgbClr val="212121"/>
                </a:solidFill>
                <a:highlight>
                  <a:schemeClr val="lt1"/>
                </a:highlight>
                <a:latin typeface="Lato"/>
                <a:ea typeface="Lato"/>
                <a:cs typeface="Lato"/>
                <a:sym typeface="Lato"/>
              </a:rPr>
              <a:t>recall</a:t>
            </a:r>
            <a:r>
              <a:rPr lang="es-419">
                <a:solidFill>
                  <a:srgbClr val="212121"/>
                </a:solidFill>
                <a:highlight>
                  <a:schemeClr val="lt1"/>
                </a:highlight>
                <a:latin typeface="Lato"/>
                <a:ea typeface="Lato"/>
                <a:cs typeface="Lato"/>
                <a:sym typeface="Lato"/>
              </a:rPr>
              <a:t> (sensibilidad), </a:t>
            </a:r>
            <a:r>
              <a:rPr i="1" lang="es-419">
                <a:solidFill>
                  <a:srgbClr val="212121"/>
                </a:solidFill>
                <a:highlight>
                  <a:schemeClr val="lt1"/>
                </a:highlight>
                <a:latin typeface="Lato"/>
                <a:ea typeface="Lato"/>
                <a:cs typeface="Lato"/>
                <a:sym typeface="Lato"/>
              </a:rPr>
              <a:t>F1 score</a:t>
            </a:r>
            <a:r>
              <a:rPr lang="es-419">
                <a:solidFill>
                  <a:srgbClr val="212121"/>
                </a:solidFill>
                <a:highlight>
                  <a:schemeClr val="lt1"/>
                </a:highlight>
                <a:latin typeface="Lato"/>
                <a:ea typeface="Lato"/>
                <a:cs typeface="Lato"/>
                <a:sym typeface="Lato"/>
              </a:rPr>
              <a:t> y curva ROC, que dan una mejor idea de la calidad de los modelos. </a:t>
            </a:r>
            <a:endParaRPr>
              <a:solidFill>
                <a:srgbClr val="212121"/>
              </a:solidFill>
              <a:highlight>
                <a:schemeClr val="lt1"/>
              </a:highlight>
              <a:latin typeface="Lato"/>
              <a:ea typeface="Lato"/>
              <a:cs typeface="Lato"/>
              <a:sym typeface="Lato"/>
            </a:endParaRPr>
          </a:p>
          <a:p>
            <a:pPr indent="0" lvl="0" marL="0" rtl="0" algn="just">
              <a:lnSpc>
                <a:spcPct val="115000"/>
              </a:lnSpc>
              <a:spcBef>
                <a:spcPts val="0"/>
              </a:spcBef>
              <a:spcAft>
                <a:spcPts val="0"/>
              </a:spcAft>
              <a:buNone/>
            </a:pPr>
            <a:r>
              <a:t/>
            </a:r>
            <a:endParaRPr>
              <a:solidFill>
                <a:srgbClr val="212121"/>
              </a:solidFill>
              <a:highlight>
                <a:schemeClr val="lt1"/>
              </a:highlight>
              <a:latin typeface="Lato"/>
              <a:ea typeface="Lato"/>
              <a:cs typeface="Lato"/>
              <a:sym typeface="Lato"/>
            </a:endParaRPr>
          </a:p>
          <a:p>
            <a:pPr indent="0" lvl="0" marL="0" rtl="0" algn="just">
              <a:lnSpc>
                <a:spcPct val="115000"/>
              </a:lnSpc>
              <a:spcBef>
                <a:spcPts val="0"/>
              </a:spcBef>
              <a:spcAft>
                <a:spcPts val="0"/>
              </a:spcAft>
              <a:buNone/>
            </a:pPr>
            <a:r>
              <a:rPr lang="es-419">
                <a:solidFill>
                  <a:srgbClr val="212121"/>
                </a:solidFill>
                <a:highlight>
                  <a:schemeClr val="lt1"/>
                </a:highlight>
                <a:latin typeface="Lato"/>
                <a:ea typeface="Lato"/>
                <a:cs typeface="Lato"/>
                <a:sym typeface="Lato"/>
              </a:rPr>
              <a:t>Dichas métricas se calculan en base a los verdaderos y falsos positivos y negativos de la Matriz de Confusión.</a:t>
            </a:r>
            <a:endParaRPr>
              <a:solidFill>
                <a:schemeClr val="dk2"/>
              </a:solidFill>
              <a:latin typeface="Lato"/>
              <a:ea typeface="Lato"/>
              <a:cs typeface="Lato"/>
              <a:sym typeface="Lato"/>
            </a:endParaRPr>
          </a:p>
          <a:p>
            <a:pPr indent="0" lvl="0" marL="0" rtl="0" algn="l">
              <a:spcBef>
                <a:spcPts val="0"/>
              </a:spcBef>
              <a:spcAft>
                <a:spcPts val="0"/>
              </a:spcAft>
              <a:buNone/>
            </a:pPr>
            <a:r>
              <a:t/>
            </a:r>
            <a:endParaRPr sz="1600">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6"/>
          <p:cNvSpPr txBox="1"/>
          <p:nvPr/>
        </p:nvSpPr>
        <p:spPr>
          <a:xfrm>
            <a:off x="850500" y="552025"/>
            <a:ext cx="22365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419">
                <a:latin typeface="Lato"/>
                <a:ea typeface="Lato"/>
                <a:cs typeface="Lato"/>
                <a:sym typeface="Lato"/>
              </a:rPr>
              <a:t>Regresión</a:t>
            </a:r>
            <a:r>
              <a:rPr b="1" lang="es-419">
                <a:latin typeface="Lato"/>
                <a:ea typeface="Lato"/>
                <a:cs typeface="Lato"/>
                <a:sym typeface="Lato"/>
              </a:rPr>
              <a:t> </a:t>
            </a:r>
            <a:r>
              <a:rPr b="1" lang="es-419">
                <a:latin typeface="Lato"/>
                <a:ea typeface="Lato"/>
                <a:cs typeface="Lato"/>
                <a:sym typeface="Lato"/>
              </a:rPr>
              <a:t>Logística</a:t>
            </a:r>
            <a:endParaRPr b="1">
              <a:latin typeface="Lato"/>
              <a:ea typeface="Lato"/>
              <a:cs typeface="Lato"/>
              <a:sym typeface="Lato"/>
            </a:endParaRPr>
          </a:p>
        </p:txBody>
      </p:sp>
      <p:sp>
        <p:nvSpPr>
          <p:cNvPr id="185" name="Google Shape;185;p26"/>
          <p:cNvSpPr txBox="1"/>
          <p:nvPr/>
        </p:nvSpPr>
        <p:spPr>
          <a:xfrm>
            <a:off x="3491361" y="570775"/>
            <a:ext cx="2236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419">
                <a:latin typeface="Lato"/>
                <a:ea typeface="Lato"/>
                <a:cs typeface="Lato"/>
                <a:sym typeface="Lato"/>
              </a:rPr>
              <a:t>Random Forest</a:t>
            </a:r>
            <a:endParaRPr b="1">
              <a:latin typeface="Lato"/>
              <a:ea typeface="Lato"/>
              <a:cs typeface="Lato"/>
              <a:sym typeface="Lato"/>
            </a:endParaRPr>
          </a:p>
        </p:txBody>
      </p:sp>
      <p:sp>
        <p:nvSpPr>
          <p:cNvPr id="186" name="Google Shape;186;p26"/>
          <p:cNvSpPr txBox="1"/>
          <p:nvPr/>
        </p:nvSpPr>
        <p:spPr>
          <a:xfrm>
            <a:off x="5881850" y="570775"/>
            <a:ext cx="2538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419">
                <a:latin typeface="Lato"/>
                <a:ea typeface="Lato"/>
                <a:cs typeface="Lato"/>
                <a:sym typeface="Lato"/>
              </a:rPr>
              <a:t>KNN</a:t>
            </a:r>
            <a:endParaRPr b="1">
              <a:latin typeface="Lato"/>
              <a:ea typeface="Lato"/>
              <a:cs typeface="Lato"/>
              <a:sym typeface="Lato"/>
            </a:endParaRPr>
          </a:p>
        </p:txBody>
      </p:sp>
      <p:sp>
        <p:nvSpPr>
          <p:cNvPr id="187" name="Google Shape;187;p26"/>
          <p:cNvSpPr txBox="1"/>
          <p:nvPr/>
        </p:nvSpPr>
        <p:spPr>
          <a:xfrm>
            <a:off x="520375" y="4152975"/>
            <a:ext cx="147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88" name="Google Shape;188;p26"/>
          <p:cNvSpPr txBox="1"/>
          <p:nvPr/>
        </p:nvSpPr>
        <p:spPr>
          <a:xfrm>
            <a:off x="892050" y="4152975"/>
            <a:ext cx="7359900" cy="4002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t/>
            </a:r>
            <a:endParaRPr>
              <a:latin typeface="Lato"/>
              <a:ea typeface="Lato"/>
              <a:cs typeface="Lato"/>
              <a:sym typeface="Lato"/>
            </a:endParaRPr>
          </a:p>
        </p:txBody>
      </p:sp>
      <p:sp>
        <p:nvSpPr>
          <p:cNvPr id="189" name="Google Shape;189;p26"/>
          <p:cNvSpPr txBox="1"/>
          <p:nvPr>
            <p:ph type="title"/>
          </p:nvPr>
        </p:nvSpPr>
        <p:spPr>
          <a:xfrm>
            <a:off x="349325" y="-62275"/>
            <a:ext cx="78282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419" sz="2200"/>
              <a:t>Matriz de confusión y curva ROC</a:t>
            </a:r>
            <a:r>
              <a:rPr i="1" lang="es-419" sz="2200"/>
              <a:t> </a:t>
            </a:r>
            <a:endParaRPr i="1" sz="2200"/>
          </a:p>
        </p:txBody>
      </p:sp>
      <p:pic>
        <p:nvPicPr>
          <p:cNvPr id="190" name="Google Shape;190;p26"/>
          <p:cNvPicPr preferRelativeResize="0"/>
          <p:nvPr/>
        </p:nvPicPr>
        <p:blipFill>
          <a:blip r:embed="rId3">
            <a:alphaModFix/>
          </a:blip>
          <a:stretch>
            <a:fillRect/>
          </a:stretch>
        </p:blipFill>
        <p:spPr>
          <a:xfrm>
            <a:off x="860188" y="1031325"/>
            <a:ext cx="2217137" cy="3232775"/>
          </a:xfrm>
          <a:prstGeom prst="rect">
            <a:avLst/>
          </a:prstGeom>
          <a:noFill/>
          <a:ln>
            <a:noFill/>
          </a:ln>
        </p:spPr>
      </p:pic>
      <p:pic>
        <p:nvPicPr>
          <p:cNvPr id="191" name="Google Shape;191;p26"/>
          <p:cNvPicPr preferRelativeResize="0"/>
          <p:nvPr/>
        </p:nvPicPr>
        <p:blipFill>
          <a:blip r:embed="rId4">
            <a:alphaModFix/>
          </a:blip>
          <a:stretch>
            <a:fillRect/>
          </a:stretch>
        </p:blipFill>
        <p:spPr>
          <a:xfrm>
            <a:off x="3615063" y="984375"/>
            <a:ext cx="2236675" cy="3326671"/>
          </a:xfrm>
          <a:prstGeom prst="rect">
            <a:avLst/>
          </a:prstGeom>
          <a:noFill/>
          <a:ln>
            <a:noFill/>
          </a:ln>
        </p:spPr>
      </p:pic>
      <p:pic>
        <p:nvPicPr>
          <p:cNvPr id="192" name="Google Shape;192;p26"/>
          <p:cNvPicPr preferRelativeResize="0"/>
          <p:nvPr/>
        </p:nvPicPr>
        <p:blipFill>
          <a:blip r:embed="rId5">
            <a:alphaModFix/>
          </a:blip>
          <a:stretch>
            <a:fillRect/>
          </a:stretch>
        </p:blipFill>
        <p:spPr>
          <a:xfrm>
            <a:off x="6184088" y="993824"/>
            <a:ext cx="2236675" cy="330778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7"/>
          <p:cNvSpPr txBox="1"/>
          <p:nvPr/>
        </p:nvSpPr>
        <p:spPr>
          <a:xfrm>
            <a:off x="612000" y="2266950"/>
            <a:ext cx="4927800" cy="870600"/>
          </a:xfrm>
          <a:prstGeom prst="rect">
            <a:avLst/>
          </a:prstGeom>
          <a:noFill/>
          <a:ln>
            <a:noFill/>
          </a:ln>
        </p:spPr>
        <p:txBody>
          <a:bodyPr anchorCtr="0" anchor="t" bIns="91425" lIns="91425" spcFirstLastPara="1" rIns="91425" wrap="square" tIns="91425">
            <a:noAutofit/>
          </a:bodyPr>
          <a:lstStyle/>
          <a:p>
            <a:pPr indent="0" lvl="0" marL="0" rtl="0" algn="just">
              <a:lnSpc>
                <a:spcPct val="135714"/>
              </a:lnSpc>
              <a:spcBef>
                <a:spcPts val="0"/>
              </a:spcBef>
              <a:spcAft>
                <a:spcPts val="0"/>
              </a:spcAft>
              <a:buNone/>
            </a:pPr>
            <a:r>
              <a:rPr lang="es-419" sz="1200">
                <a:solidFill>
                  <a:srgbClr val="212121"/>
                </a:solidFill>
                <a:highlight>
                  <a:srgbClr val="FFFFFF"/>
                </a:highlight>
                <a:latin typeface="Lato"/>
                <a:ea typeface="Lato"/>
                <a:cs typeface="Lato"/>
                <a:sym typeface="Lato"/>
              </a:rPr>
              <a:t>En base a las métricas, el mejor modelo es el Random Forest porque tiene mayor precisión, sensibilidad y </a:t>
            </a:r>
            <a:r>
              <a:rPr i="1" lang="es-419" sz="1200">
                <a:solidFill>
                  <a:srgbClr val="212121"/>
                </a:solidFill>
                <a:highlight>
                  <a:srgbClr val="FFFFFF"/>
                </a:highlight>
                <a:latin typeface="Lato"/>
                <a:ea typeface="Lato"/>
                <a:cs typeface="Lato"/>
                <a:sym typeface="Lato"/>
              </a:rPr>
              <a:t>F1 score</a:t>
            </a:r>
            <a:r>
              <a:rPr lang="es-419" sz="1200">
                <a:solidFill>
                  <a:srgbClr val="212121"/>
                </a:solidFill>
                <a:highlight>
                  <a:srgbClr val="FFFFFF"/>
                </a:highlight>
                <a:latin typeface="Lato"/>
                <a:ea typeface="Lato"/>
                <a:cs typeface="Lato"/>
                <a:sym typeface="Lato"/>
              </a:rPr>
              <a:t> (color rojo en </a:t>
            </a:r>
            <a:r>
              <a:rPr lang="es-419" sz="1200">
                <a:solidFill>
                  <a:srgbClr val="212121"/>
                </a:solidFill>
                <a:highlight>
                  <a:srgbClr val="FFFFFF"/>
                </a:highlight>
                <a:latin typeface="Lato"/>
                <a:ea typeface="Lato"/>
                <a:cs typeface="Lato"/>
                <a:sym typeface="Lato"/>
              </a:rPr>
              <a:t>gráfico</a:t>
            </a:r>
            <a:r>
              <a:rPr lang="es-419" sz="1200">
                <a:solidFill>
                  <a:srgbClr val="212121"/>
                </a:solidFill>
                <a:highlight>
                  <a:srgbClr val="FFFFFF"/>
                </a:highlight>
                <a:latin typeface="Lato"/>
                <a:ea typeface="Lato"/>
                <a:cs typeface="Lato"/>
                <a:sym typeface="Lato"/>
              </a:rPr>
              <a:t> radar) para predecir la clase que nos interesa (reservas canceladas) y mejor AUC (ROC).</a:t>
            </a:r>
            <a:endParaRPr>
              <a:latin typeface="Lato"/>
              <a:ea typeface="Lato"/>
              <a:cs typeface="Lato"/>
              <a:sym typeface="Lato"/>
            </a:endParaRPr>
          </a:p>
        </p:txBody>
      </p:sp>
      <p:sp>
        <p:nvSpPr>
          <p:cNvPr id="198" name="Google Shape;198;p27"/>
          <p:cNvSpPr txBox="1"/>
          <p:nvPr>
            <p:ph type="title"/>
          </p:nvPr>
        </p:nvSpPr>
        <p:spPr>
          <a:xfrm>
            <a:off x="612000" y="0"/>
            <a:ext cx="37713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419" sz="2200"/>
              <a:t>Métricas</a:t>
            </a:r>
            <a:endParaRPr sz="2200"/>
          </a:p>
        </p:txBody>
      </p:sp>
      <p:sp>
        <p:nvSpPr>
          <p:cNvPr id="199" name="Google Shape;199;p27"/>
          <p:cNvSpPr txBox="1"/>
          <p:nvPr/>
        </p:nvSpPr>
        <p:spPr>
          <a:xfrm>
            <a:off x="577200" y="3425850"/>
            <a:ext cx="7837200" cy="1372200"/>
          </a:xfrm>
          <a:prstGeom prst="rect">
            <a:avLst/>
          </a:prstGeom>
          <a:noFill/>
          <a:ln>
            <a:noFill/>
          </a:ln>
        </p:spPr>
        <p:txBody>
          <a:bodyPr anchorCtr="0" anchor="t" bIns="91425" lIns="91425" spcFirstLastPara="1" rIns="91425" wrap="square" tIns="91425">
            <a:spAutoFit/>
          </a:bodyPr>
          <a:lstStyle/>
          <a:p>
            <a:pPr indent="0" lvl="0" marL="0" marR="0" rtl="0" algn="just">
              <a:lnSpc>
                <a:spcPct val="135714"/>
              </a:lnSpc>
              <a:spcBef>
                <a:spcPts val="0"/>
              </a:spcBef>
              <a:spcAft>
                <a:spcPts val="0"/>
              </a:spcAft>
              <a:buNone/>
            </a:pPr>
            <a:r>
              <a:rPr lang="es-419" sz="1200">
                <a:solidFill>
                  <a:srgbClr val="212121"/>
                </a:solidFill>
                <a:highlight>
                  <a:srgbClr val="FFFFFF"/>
                </a:highlight>
                <a:latin typeface="Lato"/>
                <a:ea typeface="Lato"/>
                <a:cs typeface="Lato"/>
                <a:sym typeface="Lato"/>
              </a:rPr>
              <a:t>En particular, la métrica que más nos interesa es el F1 Score (media armónica entre precisión y sensibilidad), dado que necesitamos que nuestro modelo tenga buena sensibilidad para predecir la mayor cantidad posible de positivos (reservas que se van a cancelar) para poder mantenerlas a la venta y maximizar la cantidad de habitaciones ocupadas y que también sea preciso, para no tener gran cantidad de falsos positivos que derive en un problema de sobreventa difícil de manejar. </a:t>
            </a:r>
            <a:endParaRPr sz="1200">
              <a:solidFill>
                <a:srgbClr val="212121"/>
              </a:solidFill>
              <a:highlight>
                <a:srgbClr val="FFFFFF"/>
              </a:highlight>
              <a:latin typeface="Lato"/>
              <a:ea typeface="Lato"/>
              <a:cs typeface="Lato"/>
              <a:sym typeface="Lato"/>
            </a:endParaRPr>
          </a:p>
        </p:txBody>
      </p:sp>
      <p:pic>
        <p:nvPicPr>
          <p:cNvPr id="200" name="Google Shape;200;p27"/>
          <p:cNvPicPr preferRelativeResize="0"/>
          <p:nvPr/>
        </p:nvPicPr>
        <p:blipFill>
          <a:blip r:embed="rId3">
            <a:alphaModFix/>
          </a:blip>
          <a:stretch>
            <a:fillRect/>
          </a:stretch>
        </p:blipFill>
        <p:spPr>
          <a:xfrm>
            <a:off x="5531400" y="447150"/>
            <a:ext cx="3299400" cy="3012139"/>
          </a:xfrm>
          <a:prstGeom prst="rect">
            <a:avLst/>
          </a:prstGeom>
          <a:noFill/>
          <a:ln>
            <a:noFill/>
          </a:ln>
        </p:spPr>
      </p:pic>
      <p:pic>
        <p:nvPicPr>
          <p:cNvPr id="201" name="Google Shape;201;p27"/>
          <p:cNvPicPr preferRelativeResize="0"/>
          <p:nvPr/>
        </p:nvPicPr>
        <p:blipFill>
          <a:blip r:embed="rId4">
            <a:alphaModFix/>
          </a:blip>
          <a:stretch>
            <a:fillRect/>
          </a:stretch>
        </p:blipFill>
        <p:spPr>
          <a:xfrm>
            <a:off x="714275" y="953975"/>
            <a:ext cx="4592250" cy="1162525"/>
          </a:xfrm>
          <a:prstGeom prst="rect">
            <a:avLst/>
          </a:prstGeom>
          <a:noFill/>
          <a:ln>
            <a:noFill/>
          </a:ln>
        </p:spPr>
      </p:pic>
      <p:pic>
        <p:nvPicPr>
          <p:cNvPr id="202" name="Google Shape;202;p27"/>
          <p:cNvPicPr preferRelativeResize="0"/>
          <p:nvPr/>
        </p:nvPicPr>
        <p:blipFill>
          <a:blip r:embed="rId5">
            <a:alphaModFix/>
          </a:blip>
          <a:stretch>
            <a:fillRect/>
          </a:stretch>
        </p:blipFill>
        <p:spPr>
          <a:xfrm>
            <a:off x="8137975" y="516200"/>
            <a:ext cx="914025" cy="346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8"/>
          <p:cNvSpPr txBox="1"/>
          <p:nvPr>
            <p:ph type="title"/>
          </p:nvPr>
        </p:nvSpPr>
        <p:spPr>
          <a:xfrm>
            <a:off x="375350" y="-76200"/>
            <a:ext cx="69888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419" sz="2200"/>
              <a:t>Optimización</a:t>
            </a:r>
            <a:r>
              <a:rPr lang="es-419" sz="2200"/>
              <a:t> del modelo elegido</a:t>
            </a:r>
            <a:endParaRPr sz="2200"/>
          </a:p>
          <a:p>
            <a:pPr indent="0" lvl="0" marL="0" rtl="0" algn="l">
              <a:spcBef>
                <a:spcPts val="0"/>
              </a:spcBef>
              <a:spcAft>
                <a:spcPts val="0"/>
              </a:spcAft>
              <a:buSzPts val="990"/>
              <a:buNone/>
            </a:pPr>
            <a:r>
              <a:t/>
            </a:r>
            <a:endParaRPr sz="2200"/>
          </a:p>
        </p:txBody>
      </p:sp>
      <p:sp>
        <p:nvSpPr>
          <p:cNvPr id="208" name="Google Shape;208;p28"/>
          <p:cNvSpPr txBox="1"/>
          <p:nvPr/>
        </p:nvSpPr>
        <p:spPr>
          <a:xfrm>
            <a:off x="375350" y="1005550"/>
            <a:ext cx="8375100" cy="1121400"/>
          </a:xfrm>
          <a:prstGeom prst="rect">
            <a:avLst/>
          </a:prstGeom>
          <a:noFill/>
          <a:ln>
            <a:noFill/>
          </a:ln>
        </p:spPr>
        <p:txBody>
          <a:bodyPr anchorCtr="0" anchor="t" bIns="91425" lIns="91425" spcFirstLastPara="1" rIns="91425" wrap="square" tIns="91425">
            <a:spAutoFit/>
          </a:bodyPr>
          <a:lstStyle/>
          <a:p>
            <a:pPr indent="-304800" lvl="0" marL="457200" rtl="0" algn="l">
              <a:lnSpc>
                <a:spcPct val="135714"/>
              </a:lnSpc>
              <a:spcBef>
                <a:spcPts val="0"/>
              </a:spcBef>
              <a:spcAft>
                <a:spcPts val="0"/>
              </a:spcAft>
              <a:buClr>
                <a:srgbClr val="212121"/>
              </a:buClr>
              <a:buSzPts val="1200"/>
              <a:buFont typeface="Lato"/>
              <a:buChar char="●"/>
            </a:pPr>
            <a:r>
              <a:rPr lang="es-419" sz="1200">
                <a:solidFill>
                  <a:srgbClr val="212121"/>
                </a:solidFill>
                <a:highlight>
                  <a:srgbClr val="FFFFFF"/>
                </a:highlight>
                <a:latin typeface="Lato"/>
                <a:ea typeface="Lato"/>
                <a:cs typeface="Lato"/>
                <a:sym typeface="Lato"/>
              </a:rPr>
              <a:t>Se evaluó la </a:t>
            </a:r>
            <a:r>
              <a:rPr b="1" lang="es-419" sz="1200">
                <a:solidFill>
                  <a:srgbClr val="212121"/>
                </a:solidFill>
                <a:highlight>
                  <a:srgbClr val="FFFFFF"/>
                </a:highlight>
                <a:latin typeface="Lato"/>
                <a:ea typeface="Lato"/>
                <a:cs typeface="Lato"/>
                <a:sym typeface="Lato"/>
              </a:rPr>
              <a:t>exactitud</a:t>
            </a:r>
            <a:r>
              <a:rPr lang="es-419" sz="1200">
                <a:solidFill>
                  <a:srgbClr val="212121"/>
                </a:solidFill>
                <a:highlight>
                  <a:srgbClr val="FFFFFF"/>
                </a:highlight>
                <a:latin typeface="Lato"/>
                <a:ea typeface="Lato"/>
                <a:cs typeface="Lato"/>
                <a:sym typeface="Lato"/>
              </a:rPr>
              <a:t> y el F1 score en los sets de entrenamiento y evaluación. La brecha  indica que hay sobreajuste del modelo:</a:t>
            </a:r>
            <a:endParaRPr sz="1200">
              <a:solidFill>
                <a:srgbClr val="212121"/>
              </a:solidFill>
              <a:highlight>
                <a:srgbClr val="FFFFFF"/>
              </a:highlight>
              <a:latin typeface="Lato"/>
              <a:ea typeface="Lato"/>
              <a:cs typeface="Lato"/>
              <a:sym typeface="Lato"/>
            </a:endParaRPr>
          </a:p>
          <a:p>
            <a:pPr indent="-304800" lvl="1" marL="914400" rtl="0" algn="l">
              <a:lnSpc>
                <a:spcPct val="135714"/>
              </a:lnSpc>
              <a:spcBef>
                <a:spcPts val="0"/>
              </a:spcBef>
              <a:spcAft>
                <a:spcPts val="0"/>
              </a:spcAft>
              <a:buClr>
                <a:srgbClr val="212121"/>
              </a:buClr>
              <a:buSzPts val="1200"/>
              <a:buFont typeface="Roboto"/>
              <a:buChar char="○"/>
            </a:pPr>
            <a:r>
              <a:rPr lang="es-419" sz="1050">
                <a:solidFill>
                  <a:srgbClr val="212121"/>
                </a:solidFill>
                <a:highlight>
                  <a:srgbClr val="FFFFFF"/>
                </a:highlight>
                <a:latin typeface="Courier New"/>
                <a:ea typeface="Courier New"/>
                <a:cs typeface="Courier New"/>
                <a:sym typeface="Courier New"/>
              </a:rPr>
              <a:t>entrenamiento: 0.989 (accuracy) y 0.985 (F1 score)</a:t>
            </a:r>
            <a:endParaRPr sz="1050">
              <a:solidFill>
                <a:srgbClr val="212121"/>
              </a:solidFill>
              <a:highlight>
                <a:srgbClr val="FFFFFF"/>
              </a:highlight>
              <a:latin typeface="Courier New"/>
              <a:ea typeface="Courier New"/>
              <a:cs typeface="Courier New"/>
              <a:sym typeface="Courier New"/>
            </a:endParaRPr>
          </a:p>
          <a:p>
            <a:pPr indent="-304800" lvl="1" marL="914400" rtl="0" algn="l">
              <a:lnSpc>
                <a:spcPct val="135714"/>
              </a:lnSpc>
              <a:spcBef>
                <a:spcPts val="0"/>
              </a:spcBef>
              <a:spcAft>
                <a:spcPts val="0"/>
              </a:spcAft>
              <a:buClr>
                <a:srgbClr val="212121"/>
              </a:buClr>
              <a:buSzPts val="1200"/>
              <a:buFont typeface="Roboto"/>
              <a:buChar char="○"/>
            </a:pPr>
            <a:r>
              <a:rPr lang="es-419" sz="1050">
                <a:solidFill>
                  <a:srgbClr val="212121"/>
                </a:solidFill>
                <a:highlight>
                  <a:srgbClr val="FFFFFF"/>
                </a:highlight>
                <a:latin typeface="Courier New"/>
                <a:ea typeface="Courier New"/>
                <a:cs typeface="Courier New"/>
                <a:sym typeface="Courier New"/>
              </a:rPr>
              <a:t>evaluación: 0.855 (accuracy) y 0.795 (F1 score)</a:t>
            </a:r>
            <a:endParaRPr sz="1200">
              <a:solidFill>
                <a:srgbClr val="212121"/>
              </a:solidFill>
              <a:highlight>
                <a:srgbClr val="FFFFFF"/>
              </a:highlight>
              <a:latin typeface="Roboto"/>
              <a:ea typeface="Roboto"/>
              <a:cs typeface="Roboto"/>
              <a:sym typeface="Roboto"/>
            </a:endParaRPr>
          </a:p>
        </p:txBody>
      </p:sp>
      <p:sp>
        <p:nvSpPr>
          <p:cNvPr id="209" name="Google Shape;209;p28"/>
          <p:cNvSpPr txBox="1"/>
          <p:nvPr/>
        </p:nvSpPr>
        <p:spPr>
          <a:xfrm>
            <a:off x="375350" y="2268425"/>
            <a:ext cx="8375100" cy="915600"/>
          </a:xfrm>
          <a:prstGeom prst="rect">
            <a:avLst/>
          </a:prstGeom>
          <a:noFill/>
          <a:ln>
            <a:noFill/>
          </a:ln>
        </p:spPr>
        <p:txBody>
          <a:bodyPr anchorCtr="0" anchor="t" bIns="91425" lIns="91425" spcFirstLastPara="1" rIns="91425" wrap="square" tIns="91425">
            <a:spAutoFit/>
          </a:bodyPr>
          <a:lstStyle/>
          <a:p>
            <a:pPr indent="-304800" lvl="0" marL="457200" marR="38100" rtl="0" algn="l">
              <a:lnSpc>
                <a:spcPct val="160000"/>
              </a:lnSpc>
              <a:spcBef>
                <a:spcPts val="600"/>
              </a:spcBef>
              <a:spcAft>
                <a:spcPts val="0"/>
              </a:spcAft>
              <a:buClr>
                <a:srgbClr val="212121"/>
              </a:buClr>
              <a:buSzPts val="1200"/>
              <a:buFont typeface="Lato"/>
              <a:buChar char="●"/>
            </a:pPr>
            <a:r>
              <a:rPr lang="es-419" sz="1200">
                <a:solidFill>
                  <a:srgbClr val="212121"/>
                </a:solidFill>
                <a:latin typeface="Lato"/>
                <a:ea typeface="Lato"/>
                <a:cs typeface="Lato"/>
                <a:sym typeface="Lato"/>
              </a:rPr>
              <a:t>Se realizó </a:t>
            </a:r>
            <a:r>
              <a:rPr i="1" lang="es-419" sz="1200">
                <a:solidFill>
                  <a:srgbClr val="212121"/>
                </a:solidFill>
                <a:latin typeface="Lato"/>
                <a:ea typeface="Lato"/>
                <a:cs typeface="Lato"/>
                <a:sym typeface="Lato"/>
              </a:rPr>
              <a:t>hipertuning</a:t>
            </a:r>
            <a:r>
              <a:rPr lang="es-419" sz="1200">
                <a:solidFill>
                  <a:srgbClr val="212121"/>
                </a:solidFill>
                <a:latin typeface="Lato"/>
                <a:ea typeface="Lato"/>
                <a:cs typeface="Lato"/>
                <a:sym typeface="Lato"/>
              </a:rPr>
              <a:t> de los hiperparámetros del modelo para solucionar el sobreajuste y optimizar el F1 score:</a:t>
            </a:r>
            <a:endParaRPr sz="1200">
              <a:solidFill>
                <a:srgbClr val="212121"/>
              </a:solidFill>
              <a:highlight>
                <a:srgbClr val="FFFFFF"/>
              </a:highlight>
              <a:latin typeface="Lato"/>
              <a:ea typeface="Lato"/>
              <a:cs typeface="Lato"/>
              <a:sym typeface="Lato"/>
            </a:endParaRPr>
          </a:p>
          <a:p>
            <a:pPr indent="-304800" lvl="1" marL="914400" rtl="0" algn="l">
              <a:lnSpc>
                <a:spcPct val="135714"/>
              </a:lnSpc>
              <a:spcBef>
                <a:spcPts val="0"/>
              </a:spcBef>
              <a:spcAft>
                <a:spcPts val="0"/>
              </a:spcAft>
              <a:buClr>
                <a:srgbClr val="212121"/>
              </a:buClr>
              <a:buSzPts val="1200"/>
              <a:buFont typeface="Roboto"/>
              <a:buChar char="○"/>
            </a:pPr>
            <a:r>
              <a:rPr lang="es-419" sz="1050">
                <a:solidFill>
                  <a:srgbClr val="212121"/>
                </a:solidFill>
                <a:highlight>
                  <a:srgbClr val="FFFFFF"/>
                </a:highlight>
                <a:latin typeface="Courier New"/>
                <a:ea typeface="Courier New"/>
                <a:cs typeface="Courier New"/>
                <a:sym typeface="Courier New"/>
              </a:rPr>
              <a:t>entrenamiento: 0.807 (F1 score)  </a:t>
            </a:r>
            <a:endParaRPr sz="1050">
              <a:solidFill>
                <a:srgbClr val="212121"/>
              </a:solidFill>
              <a:highlight>
                <a:srgbClr val="FFFFFF"/>
              </a:highlight>
              <a:latin typeface="Courier New"/>
              <a:ea typeface="Courier New"/>
              <a:cs typeface="Courier New"/>
              <a:sym typeface="Courier New"/>
            </a:endParaRPr>
          </a:p>
          <a:p>
            <a:pPr indent="-304800" lvl="1" marL="914400" rtl="0" algn="l">
              <a:lnSpc>
                <a:spcPct val="135714"/>
              </a:lnSpc>
              <a:spcBef>
                <a:spcPts val="0"/>
              </a:spcBef>
              <a:spcAft>
                <a:spcPts val="0"/>
              </a:spcAft>
              <a:buClr>
                <a:srgbClr val="212121"/>
              </a:buClr>
              <a:buSzPts val="1200"/>
              <a:buFont typeface="Roboto"/>
              <a:buChar char="○"/>
            </a:pPr>
            <a:r>
              <a:rPr lang="es-419" sz="1050">
                <a:solidFill>
                  <a:srgbClr val="212121"/>
                </a:solidFill>
                <a:highlight>
                  <a:srgbClr val="FFFFFF"/>
                </a:highlight>
                <a:latin typeface="Courier New"/>
                <a:ea typeface="Courier New"/>
                <a:cs typeface="Courier New"/>
                <a:sym typeface="Courier New"/>
              </a:rPr>
              <a:t>evaluación: 0.768  </a:t>
            </a:r>
            <a:r>
              <a:rPr lang="es-419" sz="1050">
                <a:solidFill>
                  <a:srgbClr val="212121"/>
                </a:solidFill>
                <a:highlight>
                  <a:schemeClr val="lt1"/>
                </a:highlight>
                <a:latin typeface="Courier New"/>
                <a:ea typeface="Courier New"/>
                <a:cs typeface="Courier New"/>
                <a:sym typeface="Courier New"/>
              </a:rPr>
              <a:t>(F1 score) </a:t>
            </a:r>
            <a:r>
              <a:rPr lang="es-419" sz="1050">
                <a:solidFill>
                  <a:srgbClr val="212121"/>
                </a:solidFill>
                <a:highlight>
                  <a:srgbClr val="FFFFFF"/>
                </a:highlight>
                <a:latin typeface="Courier New"/>
                <a:ea typeface="Courier New"/>
                <a:cs typeface="Courier New"/>
                <a:sym typeface="Courier New"/>
              </a:rPr>
              <a:t>       </a:t>
            </a:r>
            <a:endParaRPr sz="1050">
              <a:solidFill>
                <a:srgbClr val="212121"/>
              </a:solidFill>
              <a:highlight>
                <a:srgbClr val="FFFF00"/>
              </a:highlight>
              <a:latin typeface="Courier New"/>
              <a:ea typeface="Courier New"/>
              <a:cs typeface="Courier New"/>
              <a:sym typeface="Courier New"/>
            </a:endParaRPr>
          </a:p>
        </p:txBody>
      </p:sp>
      <p:sp>
        <p:nvSpPr>
          <p:cNvPr id="210" name="Google Shape;210;p28"/>
          <p:cNvSpPr txBox="1"/>
          <p:nvPr/>
        </p:nvSpPr>
        <p:spPr>
          <a:xfrm>
            <a:off x="432950" y="3352275"/>
            <a:ext cx="8259900" cy="664800"/>
          </a:xfrm>
          <a:prstGeom prst="rect">
            <a:avLst/>
          </a:prstGeom>
          <a:noFill/>
          <a:ln>
            <a:noFill/>
          </a:ln>
        </p:spPr>
        <p:txBody>
          <a:bodyPr anchorCtr="0" anchor="t" bIns="91425" lIns="91425" spcFirstLastPara="1" rIns="91425" wrap="square" tIns="91425">
            <a:spAutoFit/>
          </a:bodyPr>
          <a:lstStyle/>
          <a:p>
            <a:pPr indent="0" lvl="0" marL="0" marR="38100" rtl="0" algn="just">
              <a:lnSpc>
                <a:spcPct val="160000"/>
              </a:lnSpc>
              <a:spcBef>
                <a:spcPts val="600"/>
              </a:spcBef>
              <a:spcAft>
                <a:spcPts val="500"/>
              </a:spcAft>
              <a:buNone/>
            </a:pPr>
            <a:r>
              <a:rPr lang="es-419" sz="1200">
                <a:solidFill>
                  <a:srgbClr val="212121"/>
                </a:solidFill>
                <a:highlight>
                  <a:srgbClr val="FFFFFF"/>
                </a:highlight>
                <a:latin typeface="Lato"/>
                <a:ea typeface="Lato"/>
                <a:cs typeface="Lato"/>
                <a:sym typeface="Lato"/>
              </a:rPr>
              <a:t>El nuevo modelo optimizado soluciona el sobreajuste y por lo tanto es más robusto para clasificar correctamente nuevas observaciones. La métrica de F1 score queda prácticamente igual que en  el modelo original. </a:t>
            </a:r>
            <a:endParaRPr sz="1050">
              <a:solidFill>
                <a:srgbClr val="212121"/>
              </a:solidFill>
              <a:highlight>
                <a:srgbClr val="FFFFFF"/>
              </a:highlight>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9"/>
          <p:cNvSpPr txBox="1"/>
          <p:nvPr>
            <p:ph type="title"/>
          </p:nvPr>
        </p:nvSpPr>
        <p:spPr>
          <a:xfrm>
            <a:off x="612000" y="-50175"/>
            <a:ext cx="5777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419" sz="2200"/>
              <a:t>Métricas mejoradas     </a:t>
            </a:r>
            <a:endParaRPr sz="2200"/>
          </a:p>
        </p:txBody>
      </p:sp>
      <p:pic>
        <p:nvPicPr>
          <p:cNvPr id="216" name="Google Shape;216;p29"/>
          <p:cNvPicPr preferRelativeResize="0"/>
          <p:nvPr/>
        </p:nvPicPr>
        <p:blipFill rotWithShape="1">
          <a:blip r:embed="rId3">
            <a:alphaModFix/>
          </a:blip>
          <a:srcRect b="0" l="4534" r="0" t="0"/>
          <a:stretch/>
        </p:blipFill>
        <p:spPr>
          <a:xfrm>
            <a:off x="1074800" y="1006725"/>
            <a:ext cx="4817825" cy="671975"/>
          </a:xfrm>
          <a:prstGeom prst="rect">
            <a:avLst/>
          </a:prstGeom>
          <a:noFill/>
          <a:ln>
            <a:noFill/>
          </a:ln>
        </p:spPr>
      </p:pic>
      <p:pic>
        <p:nvPicPr>
          <p:cNvPr id="217" name="Google Shape;217;p29"/>
          <p:cNvPicPr preferRelativeResize="0"/>
          <p:nvPr/>
        </p:nvPicPr>
        <p:blipFill>
          <a:blip r:embed="rId4">
            <a:alphaModFix/>
          </a:blip>
          <a:stretch>
            <a:fillRect/>
          </a:stretch>
        </p:blipFill>
        <p:spPr>
          <a:xfrm>
            <a:off x="6232345" y="549375"/>
            <a:ext cx="2493606" cy="1906875"/>
          </a:xfrm>
          <a:prstGeom prst="rect">
            <a:avLst/>
          </a:prstGeom>
          <a:noFill/>
          <a:ln>
            <a:noFill/>
          </a:ln>
        </p:spPr>
      </p:pic>
      <p:sp>
        <p:nvSpPr>
          <p:cNvPr id="218" name="Google Shape;218;p29"/>
          <p:cNvSpPr txBox="1"/>
          <p:nvPr/>
        </p:nvSpPr>
        <p:spPr>
          <a:xfrm>
            <a:off x="304800" y="1309400"/>
            <a:ext cx="865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419" sz="1200">
                <a:latin typeface="Lato"/>
                <a:ea typeface="Lato"/>
                <a:cs typeface="Lato"/>
                <a:sym typeface="Lato"/>
              </a:rPr>
              <a:t>Mejorado</a:t>
            </a:r>
            <a:endParaRPr b="1" sz="1200">
              <a:latin typeface="Lato"/>
              <a:ea typeface="Lato"/>
              <a:cs typeface="Lato"/>
              <a:sym typeface="Lato"/>
            </a:endParaRPr>
          </a:p>
        </p:txBody>
      </p:sp>
      <p:pic>
        <p:nvPicPr>
          <p:cNvPr id="219" name="Google Shape;219;p29"/>
          <p:cNvPicPr preferRelativeResize="0"/>
          <p:nvPr/>
        </p:nvPicPr>
        <p:blipFill rotWithShape="1">
          <a:blip r:embed="rId5">
            <a:alphaModFix/>
          </a:blip>
          <a:srcRect b="25100" l="10209" r="0" t="47046"/>
          <a:stretch/>
        </p:blipFill>
        <p:spPr>
          <a:xfrm>
            <a:off x="1074800" y="1602500"/>
            <a:ext cx="4752725" cy="373200"/>
          </a:xfrm>
          <a:prstGeom prst="rect">
            <a:avLst/>
          </a:prstGeom>
          <a:noFill/>
          <a:ln>
            <a:noFill/>
          </a:ln>
        </p:spPr>
      </p:pic>
      <p:sp>
        <p:nvSpPr>
          <p:cNvPr id="220" name="Google Shape;220;p29"/>
          <p:cNvSpPr txBox="1"/>
          <p:nvPr/>
        </p:nvSpPr>
        <p:spPr>
          <a:xfrm>
            <a:off x="398900" y="1589000"/>
            <a:ext cx="6759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419" sz="1200">
                <a:latin typeface="Lato"/>
                <a:ea typeface="Lato"/>
                <a:cs typeface="Lato"/>
                <a:sym typeface="Lato"/>
              </a:rPr>
              <a:t>Base</a:t>
            </a:r>
            <a:endParaRPr b="1" sz="1200">
              <a:latin typeface="Lato"/>
              <a:ea typeface="Lato"/>
              <a:cs typeface="Lato"/>
              <a:sym typeface="Lato"/>
            </a:endParaRPr>
          </a:p>
        </p:txBody>
      </p:sp>
      <p:sp>
        <p:nvSpPr>
          <p:cNvPr id="221" name="Google Shape;221;p29"/>
          <p:cNvSpPr txBox="1"/>
          <p:nvPr/>
        </p:nvSpPr>
        <p:spPr>
          <a:xfrm>
            <a:off x="437550" y="2267500"/>
            <a:ext cx="7863000" cy="199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419" sz="1200">
                <a:latin typeface="Lato"/>
                <a:ea typeface="Lato"/>
                <a:cs typeface="Lato"/>
                <a:sym typeface="Lato"/>
              </a:rPr>
              <a:t>Modelo mejorado:</a:t>
            </a:r>
            <a:endParaRPr b="1" sz="1200">
              <a:latin typeface="Lato"/>
              <a:ea typeface="Lato"/>
              <a:cs typeface="Lato"/>
              <a:sym typeface="Lato"/>
            </a:endParaRPr>
          </a:p>
          <a:p>
            <a:pPr indent="0" lvl="0" marL="0" rtl="0" algn="ctr">
              <a:spcBef>
                <a:spcPts val="0"/>
              </a:spcBef>
              <a:spcAft>
                <a:spcPts val="0"/>
              </a:spcAft>
              <a:buNone/>
            </a:pPr>
            <a:r>
              <a:t/>
            </a:r>
            <a:endParaRPr b="1" sz="1200">
              <a:latin typeface="Lato"/>
              <a:ea typeface="Lato"/>
              <a:cs typeface="Lato"/>
              <a:sym typeface="Lato"/>
            </a:endParaRPr>
          </a:p>
          <a:p>
            <a:pPr indent="-304800" lvl="0" marL="457200" rtl="0" algn="just">
              <a:lnSpc>
                <a:spcPct val="135714"/>
              </a:lnSpc>
              <a:spcBef>
                <a:spcPts val="0"/>
              </a:spcBef>
              <a:spcAft>
                <a:spcPts val="0"/>
              </a:spcAft>
              <a:buClr>
                <a:srgbClr val="212121"/>
              </a:buClr>
              <a:buSzPts val="1200"/>
              <a:buFont typeface="Roboto"/>
              <a:buChar char="●"/>
            </a:pPr>
            <a:r>
              <a:rPr lang="es-419" sz="1200">
                <a:solidFill>
                  <a:srgbClr val="212121"/>
                </a:solidFill>
                <a:highlight>
                  <a:schemeClr val="lt1"/>
                </a:highlight>
                <a:latin typeface="Roboto"/>
                <a:ea typeface="Roboto"/>
                <a:cs typeface="Roboto"/>
                <a:sym typeface="Roboto"/>
              </a:rPr>
              <a:t>Sin sobreajuste.</a:t>
            </a:r>
            <a:endParaRPr sz="1200">
              <a:solidFill>
                <a:srgbClr val="212121"/>
              </a:solidFill>
              <a:highlight>
                <a:schemeClr val="lt1"/>
              </a:highlight>
              <a:latin typeface="Roboto"/>
              <a:ea typeface="Roboto"/>
              <a:cs typeface="Roboto"/>
              <a:sym typeface="Roboto"/>
            </a:endParaRPr>
          </a:p>
          <a:p>
            <a:pPr indent="-304800" lvl="0" marL="457200" rtl="0" algn="just">
              <a:lnSpc>
                <a:spcPct val="135714"/>
              </a:lnSpc>
              <a:spcBef>
                <a:spcPts val="0"/>
              </a:spcBef>
              <a:spcAft>
                <a:spcPts val="0"/>
              </a:spcAft>
              <a:buClr>
                <a:srgbClr val="212121"/>
              </a:buClr>
              <a:buSzPts val="1200"/>
              <a:buFont typeface="Roboto"/>
              <a:buChar char="●"/>
            </a:pPr>
            <a:r>
              <a:rPr lang="es-419" sz="1200">
                <a:solidFill>
                  <a:srgbClr val="212121"/>
                </a:solidFill>
                <a:highlight>
                  <a:schemeClr val="lt1"/>
                </a:highlight>
                <a:latin typeface="Roboto"/>
                <a:ea typeface="Roboto"/>
                <a:cs typeface="Roboto"/>
                <a:sym typeface="Roboto"/>
              </a:rPr>
              <a:t>F1 Score: quedó igual. </a:t>
            </a:r>
            <a:endParaRPr sz="1200">
              <a:solidFill>
                <a:srgbClr val="212121"/>
              </a:solidFill>
              <a:highlight>
                <a:schemeClr val="lt1"/>
              </a:highlight>
              <a:latin typeface="Roboto"/>
              <a:ea typeface="Roboto"/>
              <a:cs typeface="Roboto"/>
              <a:sym typeface="Roboto"/>
            </a:endParaRPr>
          </a:p>
          <a:p>
            <a:pPr indent="-304800" lvl="0" marL="457200" rtl="0" algn="just">
              <a:lnSpc>
                <a:spcPct val="135714"/>
              </a:lnSpc>
              <a:spcBef>
                <a:spcPts val="0"/>
              </a:spcBef>
              <a:spcAft>
                <a:spcPts val="0"/>
              </a:spcAft>
              <a:buClr>
                <a:srgbClr val="212121"/>
              </a:buClr>
              <a:buSzPts val="1200"/>
              <a:buFont typeface="Roboto"/>
              <a:buChar char="●"/>
            </a:pPr>
            <a:r>
              <a:rPr lang="es-419" sz="1200">
                <a:solidFill>
                  <a:srgbClr val="212121"/>
                </a:solidFill>
                <a:highlight>
                  <a:schemeClr val="lt1"/>
                </a:highlight>
                <a:latin typeface="Roboto"/>
                <a:ea typeface="Roboto"/>
                <a:cs typeface="Roboto"/>
                <a:sym typeface="Roboto"/>
              </a:rPr>
              <a:t>Precisión: aumentó 3 puntos porcentuales </a:t>
            </a:r>
            <a:endParaRPr sz="1200">
              <a:solidFill>
                <a:srgbClr val="212121"/>
              </a:solidFill>
              <a:highlight>
                <a:schemeClr val="lt1"/>
              </a:highlight>
              <a:latin typeface="Roboto"/>
              <a:ea typeface="Roboto"/>
              <a:cs typeface="Roboto"/>
              <a:sym typeface="Roboto"/>
            </a:endParaRPr>
          </a:p>
          <a:p>
            <a:pPr indent="-304800" lvl="0" marL="457200" rtl="0" algn="just">
              <a:lnSpc>
                <a:spcPct val="135714"/>
              </a:lnSpc>
              <a:spcBef>
                <a:spcPts val="0"/>
              </a:spcBef>
              <a:spcAft>
                <a:spcPts val="0"/>
              </a:spcAft>
              <a:buClr>
                <a:srgbClr val="212121"/>
              </a:buClr>
              <a:buSzPts val="1200"/>
              <a:buFont typeface="Roboto"/>
              <a:buChar char="●"/>
            </a:pPr>
            <a:r>
              <a:rPr lang="es-419" sz="1200">
                <a:solidFill>
                  <a:srgbClr val="212121"/>
                </a:solidFill>
                <a:highlight>
                  <a:schemeClr val="lt1"/>
                </a:highlight>
                <a:latin typeface="Roboto"/>
                <a:ea typeface="Roboto"/>
                <a:cs typeface="Roboto"/>
                <a:sym typeface="Roboto"/>
              </a:rPr>
              <a:t>Sensibilidad: bajó 6 puntos porcentuales </a:t>
            </a:r>
            <a:endParaRPr sz="1200">
              <a:solidFill>
                <a:srgbClr val="212121"/>
              </a:solidFill>
              <a:highlight>
                <a:schemeClr val="lt1"/>
              </a:highlight>
              <a:latin typeface="Roboto"/>
              <a:ea typeface="Roboto"/>
              <a:cs typeface="Roboto"/>
              <a:sym typeface="Roboto"/>
            </a:endParaRPr>
          </a:p>
          <a:p>
            <a:pPr indent="-304800" lvl="0" marL="457200" rtl="0" algn="just">
              <a:lnSpc>
                <a:spcPct val="135714"/>
              </a:lnSpc>
              <a:spcBef>
                <a:spcPts val="0"/>
              </a:spcBef>
              <a:spcAft>
                <a:spcPts val="0"/>
              </a:spcAft>
              <a:buClr>
                <a:srgbClr val="212121"/>
              </a:buClr>
              <a:buSzPts val="1200"/>
              <a:buFont typeface="Roboto"/>
              <a:buChar char="●"/>
            </a:pPr>
            <a:r>
              <a:rPr lang="es-419" sz="1200">
                <a:solidFill>
                  <a:srgbClr val="212121"/>
                </a:solidFill>
                <a:highlight>
                  <a:schemeClr val="lt1"/>
                </a:highlight>
                <a:latin typeface="Roboto"/>
                <a:ea typeface="Roboto"/>
                <a:cs typeface="Roboto"/>
                <a:sym typeface="Roboto"/>
              </a:rPr>
              <a:t>AUC ROC: igual.     </a:t>
            </a:r>
            <a:endParaRPr sz="1200">
              <a:solidFill>
                <a:srgbClr val="212121"/>
              </a:solidFill>
              <a:highlight>
                <a:schemeClr val="lt1"/>
              </a:highlight>
              <a:latin typeface="Roboto"/>
              <a:ea typeface="Roboto"/>
              <a:cs typeface="Roboto"/>
              <a:sym typeface="Roboto"/>
            </a:endParaRPr>
          </a:p>
          <a:p>
            <a:pPr indent="0" lvl="0" marL="0" rtl="0" algn="just">
              <a:lnSpc>
                <a:spcPct val="135714"/>
              </a:lnSpc>
              <a:spcBef>
                <a:spcPts val="0"/>
              </a:spcBef>
              <a:spcAft>
                <a:spcPts val="0"/>
              </a:spcAft>
              <a:buNone/>
            </a:pPr>
            <a:r>
              <a:t/>
            </a:r>
            <a:endParaRPr b="1" sz="1200">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pic>
        <p:nvPicPr>
          <p:cNvPr id="226" name="Google Shape;226;p30"/>
          <p:cNvPicPr preferRelativeResize="0"/>
          <p:nvPr/>
        </p:nvPicPr>
        <p:blipFill>
          <a:blip r:embed="rId3">
            <a:alphaModFix/>
          </a:blip>
          <a:stretch>
            <a:fillRect/>
          </a:stretch>
        </p:blipFill>
        <p:spPr>
          <a:xfrm>
            <a:off x="4111775" y="837838"/>
            <a:ext cx="5043799" cy="3467825"/>
          </a:xfrm>
          <a:prstGeom prst="rect">
            <a:avLst/>
          </a:prstGeom>
          <a:noFill/>
          <a:ln>
            <a:noFill/>
          </a:ln>
        </p:spPr>
      </p:pic>
      <p:sp>
        <p:nvSpPr>
          <p:cNvPr id="227" name="Google Shape;227;p30"/>
          <p:cNvSpPr txBox="1"/>
          <p:nvPr/>
        </p:nvSpPr>
        <p:spPr>
          <a:xfrm>
            <a:off x="178550" y="689600"/>
            <a:ext cx="3802200" cy="3963000"/>
          </a:xfrm>
          <a:prstGeom prst="rect">
            <a:avLst/>
          </a:prstGeom>
          <a:noFill/>
          <a:ln>
            <a:noFill/>
          </a:ln>
        </p:spPr>
        <p:txBody>
          <a:bodyPr anchorCtr="0" anchor="t" bIns="91425" lIns="91425" spcFirstLastPara="1" rIns="91425" wrap="square" tIns="91425">
            <a:noAutofit/>
          </a:bodyPr>
          <a:lstStyle/>
          <a:p>
            <a:pPr indent="0" lvl="0" marL="0" rtl="0" algn="just">
              <a:lnSpc>
                <a:spcPct val="135714"/>
              </a:lnSpc>
              <a:spcBef>
                <a:spcPts val="0"/>
              </a:spcBef>
              <a:spcAft>
                <a:spcPts val="0"/>
              </a:spcAft>
              <a:buNone/>
            </a:pPr>
            <a:r>
              <a:rPr lang="es-419" sz="1100">
                <a:solidFill>
                  <a:srgbClr val="212121"/>
                </a:solidFill>
                <a:highlight>
                  <a:srgbClr val="FFFFFF"/>
                </a:highlight>
                <a:latin typeface="Lato"/>
                <a:ea typeface="Lato"/>
                <a:cs typeface="Lato"/>
                <a:sym typeface="Lato"/>
              </a:rPr>
              <a:t>Histograma: </a:t>
            </a:r>
            <a:endParaRPr sz="1100">
              <a:solidFill>
                <a:srgbClr val="212121"/>
              </a:solidFill>
              <a:highlight>
                <a:srgbClr val="FFFFFF"/>
              </a:highlight>
              <a:latin typeface="Lato"/>
              <a:ea typeface="Lato"/>
              <a:cs typeface="Lato"/>
              <a:sym typeface="Lato"/>
            </a:endParaRPr>
          </a:p>
          <a:p>
            <a:pPr indent="-254124" lvl="0" marL="269999" rtl="0" algn="just">
              <a:lnSpc>
                <a:spcPct val="135714"/>
              </a:lnSpc>
              <a:spcBef>
                <a:spcPts val="0"/>
              </a:spcBef>
              <a:spcAft>
                <a:spcPts val="0"/>
              </a:spcAft>
              <a:buClr>
                <a:srgbClr val="212121"/>
              </a:buClr>
              <a:buSzPts val="1100"/>
              <a:buFont typeface="Lato"/>
              <a:buChar char="●"/>
            </a:pPr>
            <a:r>
              <a:rPr lang="es-419" sz="1100">
                <a:solidFill>
                  <a:srgbClr val="212121"/>
                </a:solidFill>
                <a:highlight>
                  <a:srgbClr val="FFFFFF"/>
                </a:highlight>
                <a:latin typeface="Lato"/>
                <a:ea typeface="Lato"/>
                <a:cs typeface="Lato"/>
                <a:sym typeface="Lato"/>
              </a:rPr>
              <a:t>dos  barras: No canceló (0) y Canceló (1). </a:t>
            </a:r>
            <a:endParaRPr sz="1100">
              <a:solidFill>
                <a:srgbClr val="212121"/>
              </a:solidFill>
              <a:highlight>
                <a:srgbClr val="FFFFFF"/>
              </a:highlight>
              <a:latin typeface="Lato"/>
              <a:ea typeface="Lato"/>
              <a:cs typeface="Lato"/>
              <a:sym typeface="Lato"/>
            </a:endParaRPr>
          </a:p>
          <a:p>
            <a:pPr indent="0" lvl="0" marL="0" rtl="0" algn="just">
              <a:lnSpc>
                <a:spcPct val="135714"/>
              </a:lnSpc>
              <a:spcBef>
                <a:spcPts val="0"/>
              </a:spcBef>
              <a:spcAft>
                <a:spcPts val="0"/>
              </a:spcAft>
              <a:buNone/>
            </a:pPr>
            <a:r>
              <a:t/>
            </a:r>
            <a:endParaRPr sz="1100">
              <a:solidFill>
                <a:srgbClr val="212121"/>
              </a:solidFill>
              <a:highlight>
                <a:srgbClr val="FFFFFF"/>
              </a:highlight>
              <a:latin typeface="Lato"/>
              <a:ea typeface="Lato"/>
              <a:cs typeface="Lato"/>
              <a:sym typeface="Lato"/>
            </a:endParaRPr>
          </a:p>
          <a:p>
            <a:pPr indent="0" lvl="0" marL="0" rtl="0" algn="just">
              <a:lnSpc>
                <a:spcPct val="135714"/>
              </a:lnSpc>
              <a:spcBef>
                <a:spcPts val="0"/>
              </a:spcBef>
              <a:spcAft>
                <a:spcPts val="0"/>
              </a:spcAft>
              <a:buNone/>
            </a:pPr>
            <a:r>
              <a:rPr lang="es-419" sz="1100">
                <a:solidFill>
                  <a:srgbClr val="212121"/>
                </a:solidFill>
                <a:highlight>
                  <a:srgbClr val="FFFFFF"/>
                </a:highlight>
                <a:latin typeface="Lato"/>
                <a:ea typeface="Lato"/>
                <a:cs typeface="Lato"/>
                <a:sym typeface="Lato"/>
              </a:rPr>
              <a:t>Función de densidad: </a:t>
            </a:r>
            <a:endParaRPr sz="1100">
              <a:solidFill>
                <a:srgbClr val="212121"/>
              </a:solidFill>
              <a:highlight>
                <a:srgbClr val="FFFFFF"/>
              </a:highlight>
              <a:latin typeface="Lato"/>
              <a:ea typeface="Lato"/>
              <a:cs typeface="Lato"/>
              <a:sym typeface="Lato"/>
            </a:endParaRPr>
          </a:p>
          <a:p>
            <a:pPr indent="-249849" lvl="0" marL="269999" rtl="0" algn="just">
              <a:lnSpc>
                <a:spcPct val="135714"/>
              </a:lnSpc>
              <a:spcBef>
                <a:spcPts val="0"/>
              </a:spcBef>
              <a:spcAft>
                <a:spcPts val="0"/>
              </a:spcAft>
              <a:buClr>
                <a:srgbClr val="212121"/>
              </a:buClr>
              <a:buSzPts val="1100"/>
              <a:buFont typeface="Lato"/>
              <a:buChar char="●"/>
            </a:pPr>
            <a:r>
              <a:rPr lang="es-419" sz="1100">
                <a:solidFill>
                  <a:srgbClr val="212121"/>
                </a:solidFill>
                <a:highlight>
                  <a:srgbClr val="FFFFFF"/>
                </a:highlight>
                <a:latin typeface="Lato"/>
                <a:ea typeface="Lato"/>
                <a:cs typeface="Lato"/>
                <a:sym typeface="Lato"/>
              </a:rPr>
              <a:t>el primer pico son las predicciones con probabilidad  muy cerca de 0 (el modelo está "muy seguro" de que esas reservas no se cancelarán)</a:t>
            </a:r>
            <a:endParaRPr sz="1100">
              <a:solidFill>
                <a:srgbClr val="212121"/>
              </a:solidFill>
              <a:highlight>
                <a:srgbClr val="FFFFFF"/>
              </a:highlight>
              <a:latin typeface="Lato"/>
              <a:ea typeface="Lato"/>
              <a:cs typeface="Lato"/>
              <a:sym typeface="Lato"/>
            </a:endParaRPr>
          </a:p>
          <a:p>
            <a:pPr indent="-249849" lvl="0" marL="269999" rtl="0" algn="just">
              <a:lnSpc>
                <a:spcPct val="135714"/>
              </a:lnSpc>
              <a:spcBef>
                <a:spcPts val="0"/>
              </a:spcBef>
              <a:spcAft>
                <a:spcPts val="0"/>
              </a:spcAft>
              <a:buClr>
                <a:srgbClr val="212121"/>
              </a:buClr>
              <a:buSzPts val="1100"/>
              <a:buFont typeface="Lato"/>
              <a:buChar char="●"/>
            </a:pPr>
            <a:r>
              <a:rPr lang="es-419" sz="1100">
                <a:solidFill>
                  <a:srgbClr val="212121"/>
                </a:solidFill>
                <a:highlight>
                  <a:srgbClr val="FFFFFF"/>
                </a:highlight>
                <a:latin typeface="Lato"/>
                <a:ea typeface="Lato"/>
                <a:cs typeface="Lato"/>
                <a:sym typeface="Lato"/>
              </a:rPr>
              <a:t>el último pico son las predicciones con probabilidad muy cerca de 1 (el modelo está "muy seguro" de que se cancelarán.) </a:t>
            </a:r>
            <a:endParaRPr sz="1100">
              <a:solidFill>
                <a:srgbClr val="212121"/>
              </a:solidFill>
              <a:highlight>
                <a:srgbClr val="FFFFFF"/>
              </a:highlight>
              <a:latin typeface="Lato"/>
              <a:ea typeface="Lato"/>
              <a:cs typeface="Lato"/>
              <a:sym typeface="Lato"/>
            </a:endParaRPr>
          </a:p>
          <a:p>
            <a:pPr indent="-249849" lvl="0" marL="269999" marR="0" rtl="0" algn="just">
              <a:lnSpc>
                <a:spcPct val="135714"/>
              </a:lnSpc>
              <a:spcBef>
                <a:spcPts val="0"/>
              </a:spcBef>
              <a:spcAft>
                <a:spcPts val="0"/>
              </a:spcAft>
              <a:buClr>
                <a:srgbClr val="212121"/>
              </a:buClr>
              <a:buSzPts val="1100"/>
              <a:buFont typeface="Lato"/>
              <a:buChar char="●"/>
            </a:pPr>
            <a:r>
              <a:rPr lang="es-419" sz="1100">
                <a:solidFill>
                  <a:srgbClr val="212121"/>
                </a:solidFill>
                <a:highlight>
                  <a:srgbClr val="FFFFFF"/>
                </a:highlight>
                <a:latin typeface="Lato"/>
                <a:ea typeface="Lato"/>
                <a:cs typeface="Lato"/>
                <a:sym typeface="Lato"/>
              </a:rPr>
              <a:t>l</a:t>
            </a:r>
            <a:r>
              <a:rPr lang="es-419" sz="1100">
                <a:solidFill>
                  <a:srgbClr val="212121"/>
                </a:solidFill>
                <a:highlight>
                  <a:srgbClr val="FFFFFF"/>
                </a:highlight>
                <a:latin typeface="Lato"/>
                <a:ea typeface="Lato"/>
                <a:cs typeface="Lato"/>
                <a:sym typeface="Lato"/>
              </a:rPr>
              <a:t>as predicciones que están entre ambos picos están más cerca de la probabilidad = 0.5. Si bien el modelo las predice como una clase o la otra, son menos precisas y es donde el modelo falla principalmente.</a:t>
            </a:r>
            <a:endParaRPr sz="1100">
              <a:solidFill>
                <a:srgbClr val="212121"/>
              </a:solidFill>
              <a:highlight>
                <a:srgbClr val="FFFFFF"/>
              </a:highlight>
              <a:latin typeface="Lato"/>
              <a:ea typeface="Lato"/>
              <a:cs typeface="Lato"/>
              <a:sym typeface="Lato"/>
            </a:endParaRPr>
          </a:p>
          <a:p>
            <a:pPr indent="0" lvl="0" marL="457200" rtl="0" algn="just">
              <a:lnSpc>
                <a:spcPct val="135714"/>
              </a:lnSpc>
              <a:spcBef>
                <a:spcPts val="0"/>
              </a:spcBef>
              <a:spcAft>
                <a:spcPts val="0"/>
              </a:spcAft>
              <a:buNone/>
            </a:pPr>
            <a:r>
              <a:t/>
            </a:r>
            <a:endParaRPr sz="1100">
              <a:solidFill>
                <a:srgbClr val="212121"/>
              </a:solidFill>
              <a:highlight>
                <a:srgbClr val="FFFFFF"/>
              </a:highlight>
              <a:latin typeface="Lato"/>
              <a:ea typeface="Lato"/>
              <a:cs typeface="Lato"/>
              <a:sym typeface="Lato"/>
            </a:endParaRPr>
          </a:p>
        </p:txBody>
      </p:sp>
      <p:sp>
        <p:nvSpPr>
          <p:cNvPr id="228" name="Google Shape;228;p30"/>
          <p:cNvSpPr txBox="1"/>
          <p:nvPr>
            <p:ph type="title"/>
          </p:nvPr>
        </p:nvSpPr>
        <p:spPr>
          <a:xfrm>
            <a:off x="612000" y="-50175"/>
            <a:ext cx="80340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419" sz="2200"/>
              <a:t>Probabilidades  predichas vs</a:t>
            </a:r>
            <a:r>
              <a:rPr lang="es-419" sz="2200"/>
              <a:t> Cancelaciones observadas </a:t>
            </a:r>
            <a:endParaRPr sz="2200"/>
          </a:p>
        </p:txBody>
      </p:sp>
      <p:sp>
        <p:nvSpPr>
          <p:cNvPr id="229" name="Google Shape;229;p30"/>
          <p:cNvSpPr txBox="1"/>
          <p:nvPr/>
        </p:nvSpPr>
        <p:spPr>
          <a:xfrm>
            <a:off x="4340375" y="914050"/>
            <a:ext cx="13308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419" sz="1100">
                <a:latin typeface="Lato"/>
                <a:ea typeface="Lato"/>
                <a:cs typeface="Lato"/>
                <a:sym typeface="Lato"/>
              </a:rPr>
              <a:t>No canceló (obs.)</a:t>
            </a:r>
            <a:endParaRPr sz="1100">
              <a:latin typeface="Lato"/>
              <a:ea typeface="Lato"/>
              <a:cs typeface="Lato"/>
              <a:sym typeface="Lato"/>
            </a:endParaRPr>
          </a:p>
        </p:txBody>
      </p:sp>
      <p:sp>
        <p:nvSpPr>
          <p:cNvPr id="230" name="Google Shape;230;p30"/>
          <p:cNvSpPr txBox="1"/>
          <p:nvPr/>
        </p:nvSpPr>
        <p:spPr>
          <a:xfrm>
            <a:off x="7402275" y="1986350"/>
            <a:ext cx="13308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419" sz="1100">
                <a:latin typeface="Lato"/>
                <a:ea typeface="Lato"/>
                <a:cs typeface="Lato"/>
                <a:sym typeface="Lato"/>
              </a:rPr>
              <a:t>C</a:t>
            </a:r>
            <a:r>
              <a:rPr lang="es-419" sz="1100">
                <a:latin typeface="Lato"/>
                <a:ea typeface="Lato"/>
                <a:cs typeface="Lato"/>
                <a:sym typeface="Lato"/>
              </a:rPr>
              <a:t>anceló (obs.)</a:t>
            </a:r>
            <a:endParaRPr sz="1100">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1"/>
          <p:cNvSpPr txBox="1"/>
          <p:nvPr>
            <p:ph type="title"/>
          </p:nvPr>
        </p:nvSpPr>
        <p:spPr>
          <a:xfrm>
            <a:off x="311525" y="-52800"/>
            <a:ext cx="62613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419" sz="2200"/>
              <a:t>Importancia de Variables</a:t>
            </a:r>
            <a:endParaRPr sz="2200"/>
          </a:p>
          <a:p>
            <a:pPr indent="0" lvl="0" marL="0" rtl="0" algn="l">
              <a:spcBef>
                <a:spcPts val="0"/>
              </a:spcBef>
              <a:spcAft>
                <a:spcPts val="0"/>
              </a:spcAft>
              <a:buSzPts val="990"/>
              <a:buNone/>
            </a:pPr>
            <a:r>
              <a:t/>
            </a:r>
            <a:endParaRPr sz="2200"/>
          </a:p>
        </p:txBody>
      </p:sp>
      <p:sp>
        <p:nvSpPr>
          <p:cNvPr id="236" name="Google Shape;236;p31"/>
          <p:cNvSpPr txBox="1"/>
          <p:nvPr/>
        </p:nvSpPr>
        <p:spPr>
          <a:xfrm>
            <a:off x="574600" y="3406775"/>
            <a:ext cx="8197800" cy="1108200"/>
          </a:xfrm>
          <a:prstGeom prst="rect">
            <a:avLst/>
          </a:prstGeom>
          <a:noFill/>
          <a:ln>
            <a:noFill/>
          </a:ln>
        </p:spPr>
        <p:txBody>
          <a:bodyPr anchorCtr="0" anchor="t" bIns="91425" lIns="91425" spcFirstLastPara="1" rIns="91425" wrap="square" tIns="91425">
            <a:spAutoFit/>
          </a:bodyPr>
          <a:lstStyle/>
          <a:p>
            <a:pPr indent="-304800" lvl="0" marL="457200" rtl="0" algn="just">
              <a:spcBef>
                <a:spcPts val="0"/>
              </a:spcBef>
              <a:spcAft>
                <a:spcPts val="0"/>
              </a:spcAft>
              <a:buClr>
                <a:srgbClr val="212121"/>
              </a:buClr>
              <a:buSzPts val="1200"/>
              <a:buFont typeface="Lato"/>
              <a:buChar char="●"/>
            </a:pPr>
            <a:r>
              <a:rPr lang="es-419" sz="1200">
                <a:solidFill>
                  <a:srgbClr val="212121"/>
                </a:solidFill>
                <a:highlight>
                  <a:srgbClr val="FFFFFF"/>
                </a:highlight>
                <a:latin typeface="Lato"/>
                <a:ea typeface="Lato"/>
                <a:cs typeface="Lato"/>
                <a:sym typeface="Lato"/>
              </a:rPr>
              <a:t>L</a:t>
            </a:r>
            <a:r>
              <a:rPr lang="es-419" sz="1200">
                <a:solidFill>
                  <a:srgbClr val="212121"/>
                </a:solidFill>
                <a:highlight>
                  <a:srgbClr val="FFFFFF"/>
                </a:highlight>
                <a:latin typeface="Lato"/>
                <a:ea typeface="Lato"/>
                <a:cs typeface="Lato"/>
                <a:sym typeface="Lato"/>
              </a:rPr>
              <a:t>a mayoría de las variables tienen poco peso para la clasificación (no hay una variable predominante que pueda explicar o distinguir entre las dos clases) </a:t>
            </a:r>
            <a:endParaRPr sz="1200">
              <a:solidFill>
                <a:srgbClr val="212121"/>
              </a:solidFill>
              <a:highlight>
                <a:srgbClr val="FFFFFF"/>
              </a:highlight>
              <a:latin typeface="Lato"/>
              <a:ea typeface="Lato"/>
              <a:cs typeface="Lato"/>
              <a:sym typeface="Lato"/>
            </a:endParaRPr>
          </a:p>
          <a:p>
            <a:pPr indent="-304800" lvl="0" marL="457200" rtl="0" algn="just">
              <a:spcBef>
                <a:spcPts val="0"/>
              </a:spcBef>
              <a:spcAft>
                <a:spcPts val="0"/>
              </a:spcAft>
              <a:buClr>
                <a:srgbClr val="212121"/>
              </a:buClr>
              <a:buSzPts val="1200"/>
              <a:buFont typeface="Lato"/>
              <a:buChar char="●"/>
            </a:pPr>
            <a:r>
              <a:rPr lang="es-419" sz="1200">
                <a:solidFill>
                  <a:srgbClr val="212121"/>
                </a:solidFill>
                <a:highlight>
                  <a:srgbClr val="FFFFFF"/>
                </a:highlight>
                <a:latin typeface="Lato"/>
                <a:ea typeface="Lato"/>
                <a:cs typeface="Lato"/>
                <a:sym typeface="Lato"/>
              </a:rPr>
              <a:t>Las 6 variables más importantes: tipo de depósito, tiempo de ciclo, cantidad de requerimientos especiales,  cancelaciones previas y semana del año de arribo. </a:t>
            </a:r>
            <a:endParaRPr sz="1200">
              <a:solidFill>
                <a:srgbClr val="212121"/>
              </a:solidFill>
              <a:highlight>
                <a:srgbClr val="FFFFFF"/>
              </a:highlight>
              <a:latin typeface="Lato"/>
              <a:ea typeface="Lato"/>
              <a:cs typeface="Lato"/>
              <a:sym typeface="Lato"/>
            </a:endParaRPr>
          </a:p>
          <a:p>
            <a:pPr indent="-304800" lvl="0" marL="457200" rtl="0" algn="just">
              <a:spcBef>
                <a:spcPts val="0"/>
              </a:spcBef>
              <a:spcAft>
                <a:spcPts val="0"/>
              </a:spcAft>
              <a:buClr>
                <a:srgbClr val="212121"/>
              </a:buClr>
              <a:buSzPts val="1200"/>
              <a:buFont typeface="Lato"/>
              <a:buChar char="●"/>
            </a:pPr>
            <a:r>
              <a:rPr lang="es-419" sz="1200">
                <a:solidFill>
                  <a:srgbClr val="212121"/>
                </a:solidFill>
                <a:highlight>
                  <a:srgbClr val="FFFFFF"/>
                </a:highlight>
                <a:latin typeface="Lato"/>
                <a:ea typeface="Lato"/>
                <a:cs typeface="Lato"/>
                <a:sym typeface="Lato"/>
              </a:rPr>
              <a:t>Para la mayoría de ellas se encontró relaciones con la variable target en el EDA.</a:t>
            </a:r>
            <a:endParaRPr sz="1200">
              <a:solidFill>
                <a:srgbClr val="212121"/>
              </a:solidFill>
              <a:highlight>
                <a:srgbClr val="FFFFFF"/>
              </a:highlight>
              <a:latin typeface="Lato"/>
              <a:ea typeface="Lato"/>
              <a:cs typeface="Lato"/>
              <a:sym typeface="Lato"/>
            </a:endParaRPr>
          </a:p>
        </p:txBody>
      </p:sp>
      <p:pic>
        <p:nvPicPr>
          <p:cNvPr id="237" name="Google Shape;237;p31"/>
          <p:cNvPicPr preferRelativeResize="0"/>
          <p:nvPr/>
        </p:nvPicPr>
        <p:blipFill>
          <a:blip r:embed="rId3">
            <a:alphaModFix/>
          </a:blip>
          <a:stretch>
            <a:fillRect/>
          </a:stretch>
        </p:blipFill>
        <p:spPr>
          <a:xfrm>
            <a:off x="1358938" y="605450"/>
            <a:ext cx="6629128" cy="2619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9" name="Shape 79"/>
        <p:cNvGrpSpPr/>
        <p:nvPr/>
      </p:nvGrpSpPr>
      <p:grpSpPr>
        <a:xfrm>
          <a:off x="0" y="0"/>
          <a:ext cx="0" cy="0"/>
          <a:chOff x="0" y="0"/>
          <a:chExt cx="0" cy="0"/>
        </a:xfrm>
      </p:grpSpPr>
      <p:sp>
        <p:nvSpPr>
          <p:cNvPr id="80" name="Google Shape;80;p14"/>
          <p:cNvSpPr txBox="1"/>
          <p:nvPr>
            <p:ph type="title"/>
          </p:nvPr>
        </p:nvSpPr>
        <p:spPr>
          <a:xfrm>
            <a:off x="76200" y="23975"/>
            <a:ext cx="1443600" cy="439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s-419" sz="2200"/>
              <a:t>Índice</a:t>
            </a:r>
            <a:endParaRPr sz="2200"/>
          </a:p>
        </p:txBody>
      </p:sp>
      <p:sp>
        <p:nvSpPr>
          <p:cNvPr id="81" name="Google Shape;81;p14"/>
          <p:cNvSpPr txBox="1"/>
          <p:nvPr>
            <p:ph idx="1" type="body"/>
          </p:nvPr>
        </p:nvSpPr>
        <p:spPr>
          <a:xfrm>
            <a:off x="2272950" y="454925"/>
            <a:ext cx="5643600" cy="3549900"/>
          </a:xfrm>
          <a:prstGeom prst="rect">
            <a:avLst/>
          </a:prstGeom>
        </p:spPr>
        <p:txBody>
          <a:bodyPr anchorCtr="0" anchor="t" bIns="91425" lIns="91425" spcFirstLastPara="1" rIns="91425" wrap="square" tIns="91425">
            <a:noAutofit/>
          </a:bodyPr>
          <a:lstStyle/>
          <a:p>
            <a:pPr indent="-298450" lvl="0" marL="457200" rtl="0" algn="l">
              <a:lnSpc>
                <a:spcPct val="190000"/>
              </a:lnSpc>
              <a:spcBef>
                <a:spcPts val="0"/>
              </a:spcBef>
              <a:spcAft>
                <a:spcPts val="0"/>
              </a:spcAft>
              <a:buSzPts val="1100"/>
              <a:buChar char="●"/>
            </a:pPr>
            <a:r>
              <a:rPr lang="es-419" sz="1100"/>
              <a:t>CONTEXTO </a:t>
            </a:r>
            <a:endParaRPr sz="1100"/>
          </a:p>
          <a:p>
            <a:pPr indent="-298450" lvl="0" marL="457200" rtl="0" algn="l">
              <a:lnSpc>
                <a:spcPct val="190000"/>
              </a:lnSpc>
              <a:spcBef>
                <a:spcPts val="0"/>
              </a:spcBef>
              <a:spcAft>
                <a:spcPts val="0"/>
              </a:spcAft>
              <a:buSzPts val="1100"/>
              <a:buChar char="●"/>
            </a:pPr>
            <a:r>
              <a:rPr lang="es-419" sz="1100"/>
              <a:t>PROBLEMÁTICA</a:t>
            </a:r>
            <a:endParaRPr sz="1100"/>
          </a:p>
          <a:p>
            <a:pPr indent="-298450" lvl="0" marL="457200" rtl="0" algn="l">
              <a:lnSpc>
                <a:spcPct val="190000"/>
              </a:lnSpc>
              <a:spcBef>
                <a:spcPts val="0"/>
              </a:spcBef>
              <a:spcAft>
                <a:spcPts val="0"/>
              </a:spcAft>
              <a:buSzPts val="1100"/>
              <a:buChar char="●"/>
            </a:pPr>
            <a:r>
              <a:rPr lang="es-419" sz="1100"/>
              <a:t>OBJETIVO</a:t>
            </a:r>
            <a:endParaRPr sz="1100"/>
          </a:p>
          <a:p>
            <a:pPr indent="-298450" lvl="0" marL="457200" rtl="0" algn="l">
              <a:lnSpc>
                <a:spcPct val="190000"/>
              </a:lnSpc>
              <a:spcBef>
                <a:spcPts val="0"/>
              </a:spcBef>
              <a:spcAft>
                <a:spcPts val="0"/>
              </a:spcAft>
              <a:buSzPts val="1100"/>
              <a:buChar char="●"/>
            </a:pPr>
            <a:r>
              <a:rPr lang="es-419" sz="1100"/>
              <a:t>DESCRIPCIÓN</a:t>
            </a:r>
            <a:r>
              <a:rPr lang="es-419" sz="1100"/>
              <a:t> DE LOS DATOS</a:t>
            </a:r>
            <a:endParaRPr sz="1100"/>
          </a:p>
          <a:p>
            <a:pPr indent="-298450" lvl="0" marL="457200" rtl="0" algn="l">
              <a:lnSpc>
                <a:spcPct val="190000"/>
              </a:lnSpc>
              <a:spcBef>
                <a:spcPts val="0"/>
              </a:spcBef>
              <a:spcAft>
                <a:spcPts val="0"/>
              </a:spcAft>
              <a:buSzPts val="1100"/>
              <a:buChar char="●"/>
            </a:pPr>
            <a:r>
              <a:rPr lang="es-419" sz="1100"/>
              <a:t>VARIABLE TARGET</a:t>
            </a:r>
            <a:endParaRPr sz="1100"/>
          </a:p>
          <a:p>
            <a:pPr indent="-298450" lvl="0" marL="457200" rtl="0" algn="l">
              <a:lnSpc>
                <a:spcPct val="190000"/>
              </a:lnSpc>
              <a:spcBef>
                <a:spcPts val="0"/>
              </a:spcBef>
              <a:spcAft>
                <a:spcPts val="0"/>
              </a:spcAft>
              <a:buSzPts val="1100"/>
              <a:buChar char="●"/>
            </a:pPr>
            <a:r>
              <a:rPr lang="es-419" sz="1100"/>
              <a:t>PRINCIPALES HALLAZGOS DEL EDA</a:t>
            </a:r>
            <a:endParaRPr sz="1100"/>
          </a:p>
          <a:p>
            <a:pPr indent="-298450" lvl="0" marL="457200" rtl="0" algn="l">
              <a:lnSpc>
                <a:spcPct val="190000"/>
              </a:lnSpc>
              <a:spcBef>
                <a:spcPts val="0"/>
              </a:spcBef>
              <a:spcAft>
                <a:spcPts val="0"/>
              </a:spcAft>
              <a:buSzPts val="1100"/>
              <a:buChar char="●"/>
            </a:pPr>
            <a:r>
              <a:rPr lang="es-419" sz="1100"/>
              <a:t>SELECCIÓN DE VARIABLES PARA EL MODELO DE CLASIFICACIÓN</a:t>
            </a:r>
            <a:endParaRPr sz="1100"/>
          </a:p>
          <a:p>
            <a:pPr indent="-298450" lvl="0" marL="457200" marR="0" rtl="0" algn="l">
              <a:lnSpc>
                <a:spcPct val="190000"/>
              </a:lnSpc>
              <a:spcBef>
                <a:spcPts val="0"/>
              </a:spcBef>
              <a:spcAft>
                <a:spcPts val="0"/>
              </a:spcAft>
              <a:buSzPts val="1100"/>
              <a:buChar char="●"/>
            </a:pPr>
            <a:r>
              <a:rPr lang="es-419" sz="1100"/>
              <a:t>MODELOS: KNN, REGRESIÓN LOGÍSTICA Y RANDOM FOREST. </a:t>
            </a:r>
            <a:endParaRPr sz="1100"/>
          </a:p>
          <a:p>
            <a:pPr indent="-298450" lvl="0" marL="457200" marR="0" rtl="0" algn="l">
              <a:lnSpc>
                <a:spcPct val="190000"/>
              </a:lnSpc>
              <a:spcBef>
                <a:spcPts val="0"/>
              </a:spcBef>
              <a:spcAft>
                <a:spcPts val="0"/>
              </a:spcAft>
              <a:buSzPts val="1100"/>
              <a:buChar char="●"/>
            </a:pPr>
            <a:r>
              <a:rPr lang="es-419" sz="1100"/>
              <a:t>MÉTRICAS</a:t>
            </a:r>
            <a:endParaRPr sz="1100"/>
          </a:p>
          <a:p>
            <a:pPr indent="-298450" lvl="0" marL="457200" marR="0" rtl="0" algn="l">
              <a:lnSpc>
                <a:spcPct val="190000"/>
              </a:lnSpc>
              <a:spcBef>
                <a:spcPts val="0"/>
              </a:spcBef>
              <a:spcAft>
                <a:spcPts val="0"/>
              </a:spcAft>
              <a:buSzPts val="1100"/>
              <a:buChar char="●"/>
            </a:pPr>
            <a:r>
              <a:rPr lang="es-419" sz="1100"/>
              <a:t>OPTIMIZACIÓN DEL MODELO ELEGIDO</a:t>
            </a:r>
            <a:endParaRPr sz="1100"/>
          </a:p>
          <a:p>
            <a:pPr indent="-298450" lvl="0" marL="457200" marR="0" rtl="0" algn="l">
              <a:lnSpc>
                <a:spcPct val="190000"/>
              </a:lnSpc>
              <a:spcBef>
                <a:spcPts val="0"/>
              </a:spcBef>
              <a:spcAft>
                <a:spcPts val="0"/>
              </a:spcAft>
              <a:buSzPts val="1100"/>
              <a:buChar char="●"/>
            </a:pPr>
            <a:r>
              <a:rPr lang="es-419" sz="1100"/>
              <a:t>IMPORTANCIA DE VARIABLES</a:t>
            </a:r>
            <a:endParaRPr sz="1100"/>
          </a:p>
          <a:p>
            <a:pPr indent="-298450" lvl="0" marL="457200" marR="0" rtl="0" algn="l">
              <a:lnSpc>
                <a:spcPct val="190000"/>
              </a:lnSpc>
              <a:spcBef>
                <a:spcPts val="0"/>
              </a:spcBef>
              <a:spcAft>
                <a:spcPts val="0"/>
              </a:spcAft>
              <a:buSzPts val="1100"/>
              <a:buChar char="●"/>
            </a:pPr>
            <a:r>
              <a:rPr lang="es-419" sz="1100"/>
              <a:t>ESTIMACIÓN DE GANANCIAS CON EL MODELO</a:t>
            </a:r>
            <a:endParaRPr sz="1100"/>
          </a:p>
          <a:p>
            <a:pPr indent="-298450" lvl="0" marL="457200" marR="0" rtl="0" algn="l">
              <a:lnSpc>
                <a:spcPct val="190000"/>
              </a:lnSpc>
              <a:spcBef>
                <a:spcPts val="0"/>
              </a:spcBef>
              <a:spcAft>
                <a:spcPts val="0"/>
              </a:spcAft>
              <a:buSzPts val="1100"/>
              <a:buChar char="●"/>
            </a:pPr>
            <a:r>
              <a:rPr lang="es-419" sz="1100"/>
              <a:t>CONCLUSIONES</a:t>
            </a:r>
            <a:endParaRPr sz="11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2"/>
          <p:cNvSpPr txBox="1"/>
          <p:nvPr>
            <p:ph type="title"/>
          </p:nvPr>
        </p:nvSpPr>
        <p:spPr>
          <a:xfrm>
            <a:off x="470350" y="-33750"/>
            <a:ext cx="7688700" cy="5352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SzPts val="990"/>
              <a:buNone/>
            </a:pPr>
            <a:r>
              <a:rPr lang="es-419" sz="2200"/>
              <a:t>Estimación</a:t>
            </a:r>
            <a:r>
              <a:rPr lang="es-419" sz="2200"/>
              <a:t> de ganancias</a:t>
            </a:r>
            <a:endParaRPr sz="2200"/>
          </a:p>
          <a:p>
            <a:pPr indent="0" lvl="0" marL="0" rtl="0" algn="l">
              <a:spcBef>
                <a:spcPts val="0"/>
              </a:spcBef>
              <a:spcAft>
                <a:spcPts val="0"/>
              </a:spcAft>
              <a:buSzPts val="990"/>
              <a:buNone/>
            </a:pPr>
            <a:r>
              <a:t/>
            </a:r>
            <a:endParaRPr sz="2200"/>
          </a:p>
        </p:txBody>
      </p:sp>
      <p:sp>
        <p:nvSpPr>
          <p:cNvPr id="243" name="Google Shape;243;p32"/>
          <p:cNvSpPr txBox="1"/>
          <p:nvPr>
            <p:ph idx="1" type="body"/>
          </p:nvPr>
        </p:nvSpPr>
        <p:spPr>
          <a:xfrm>
            <a:off x="401050" y="928950"/>
            <a:ext cx="8353500" cy="3730200"/>
          </a:xfrm>
          <a:prstGeom prst="rect">
            <a:avLst/>
          </a:prstGeom>
        </p:spPr>
        <p:txBody>
          <a:bodyPr anchorCtr="0" anchor="t" bIns="91425" lIns="91425" spcFirstLastPara="1" rIns="91425" wrap="square" tIns="91425">
            <a:noAutofit/>
          </a:bodyPr>
          <a:lstStyle/>
          <a:p>
            <a:pPr indent="-311150" lvl="0" marL="457200" rtl="0" algn="just">
              <a:lnSpc>
                <a:spcPct val="150000"/>
              </a:lnSpc>
              <a:spcBef>
                <a:spcPts val="600"/>
              </a:spcBef>
              <a:spcAft>
                <a:spcPts val="0"/>
              </a:spcAft>
              <a:buClr>
                <a:srgbClr val="212121"/>
              </a:buClr>
              <a:buSzPts val="1300"/>
              <a:buChar char="●"/>
            </a:pPr>
            <a:r>
              <a:rPr lang="es-419" sz="1300">
                <a:solidFill>
                  <a:srgbClr val="212121"/>
                </a:solidFill>
                <a:highlight>
                  <a:srgbClr val="FFFFFF"/>
                </a:highlight>
              </a:rPr>
              <a:t>Durante el 2017, en este dataset, se registraron 40.687 reservas</a:t>
            </a:r>
            <a:r>
              <a:rPr lang="es-419" sz="1300">
                <a:solidFill>
                  <a:srgbClr val="212121"/>
                </a:solidFill>
                <a:highlight>
                  <a:srgbClr val="FFFFFF"/>
                </a:highlight>
              </a:rPr>
              <a:t>. Mayormente de dos adultos y con una </a:t>
            </a:r>
            <a:r>
              <a:rPr lang="es-419" sz="1300">
                <a:solidFill>
                  <a:srgbClr val="212121"/>
                </a:solidFill>
                <a:highlight>
                  <a:srgbClr val="FFFFFF"/>
                </a:highlight>
              </a:rPr>
              <a:t>estadía</a:t>
            </a:r>
            <a:r>
              <a:rPr lang="es-419" sz="1300">
                <a:solidFill>
                  <a:srgbClr val="212121"/>
                </a:solidFill>
                <a:highlight>
                  <a:srgbClr val="FFFFFF"/>
                </a:highlight>
              </a:rPr>
              <a:t> promedio de 4 </a:t>
            </a:r>
            <a:r>
              <a:rPr lang="es-419" sz="1300">
                <a:solidFill>
                  <a:srgbClr val="212121"/>
                </a:solidFill>
                <a:highlight>
                  <a:srgbClr val="FFFFFF"/>
                </a:highlight>
              </a:rPr>
              <a:t>días</a:t>
            </a:r>
            <a:r>
              <a:rPr lang="es-419" sz="1300">
                <a:solidFill>
                  <a:srgbClr val="212121"/>
                </a:solidFill>
                <a:highlight>
                  <a:srgbClr val="FFFFFF"/>
                </a:highlight>
              </a:rPr>
              <a:t>.   </a:t>
            </a:r>
            <a:endParaRPr sz="1300">
              <a:solidFill>
                <a:srgbClr val="212121"/>
              </a:solidFill>
              <a:highlight>
                <a:srgbClr val="FFFFFF"/>
              </a:highlight>
            </a:endParaRPr>
          </a:p>
          <a:p>
            <a:pPr indent="-311150" lvl="0" marL="457200" rtl="0" algn="just">
              <a:lnSpc>
                <a:spcPct val="150000"/>
              </a:lnSpc>
              <a:spcBef>
                <a:spcPts val="0"/>
              </a:spcBef>
              <a:spcAft>
                <a:spcPts val="0"/>
              </a:spcAft>
              <a:buClr>
                <a:srgbClr val="212121"/>
              </a:buClr>
              <a:buSzPts val="1300"/>
              <a:buChar char="●"/>
            </a:pPr>
            <a:r>
              <a:rPr lang="es-419" sz="1300">
                <a:solidFill>
                  <a:srgbClr val="212121"/>
                </a:solidFill>
                <a:highlight>
                  <a:srgbClr val="FFFFFF"/>
                </a:highlight>
              </a:rPr>
              <a:t>Valor de estadia x noche (2 adultos) = USD 120 </a:t>
            </a:r>
            <a:endParaRPr sz="1300">
              <a:solidFill>
                <a:srgbClr val="212121"/>
              </a:solidFill>
              <a:highlight>
                <a:srgbClr val="FFFFFF"/>
              </a:highlight>
            </a:endParaRPr>
          </a:p>
          <a:p>
            <a:pPr indent="-311150" lvl="0" marL="457200" rtl="0" algn="just">
              <a:lnSpc>
                <a:spcPct val="150000"/>
              </a:lnSpc>
              <a:spcBef>
                <a:spcPts val="0"/>
              </a:spcBef>
              <a:spcAft>
                <a:spcPts val="0"/>
              </a:spcAft>
              <a:buClr>
                <a:srgbClr val="212121"/>
              </a:buClr>
              <a:buSzPts val="1300"/>
              <a:buChar char="●"/>
            </a:pPr>
            <a:r>
              <a:rPr lang="es-419" sz="1300">
                <a:solidFill>
                  <a:srgbClr val="212121"/>
                </a:solidFill>
                <a:highlight>
                  <a:srgbClr val="FFFFFF"/>
                </a:highlight>
              </a:rPr>
              <a:t>Ganancias sin Cancelaciones =   </a:t>
            </a:r>
            <a:r>
              <a:rPr lang="es-419" sz="1300">
                <a:solidFill>
                  <a:srgbClr val="212121"/>
                </a:solidFill>
                <a:highlight>
                  <a:schemeClr val="lt1"/>
                </a:highlight>
              </a:rPr>
              <a:t>USD</a:t>
            </a:r>
            <a:r>
              <a:rPr lang="es-419" sz="1300">
                <a:solidFill>
                  <a:srgbClr val="212121"/>
                </a:solidFill>
                <a:highlight>
                  <a:srgbClr val="FFFFFF"/>
                </a:highlight>
              </a:rPr>
              <a:t>  19.529.760</a:t>
            </a:r>
            <a:endParaRPr sz="1300">
              <a:solidFill>
                <a:srgbClr val="212121"/>
              </a:solidFill>
              <a:highlight>
                <a:srgbClr val="FFFFFF"/>
              </a:highlight>
            </a:endParaRPr>
          </a:p>
          <a:p>
            <a:pPr indent="-311150" lvl="0" marL="457200" rtl="0" algn="just">
              <a:lnSpc>
                <a:spcPct val="150000"/>
              </a:lnSpc>
              <a:spcBef>
                <a:spcPts val="0"/>
              </a:spcBef>
              <a:spcAft>
                <a:spcPts val="0"/>
              </a:spcAft>
              <a:buClr>
                <a:srgbClr val="212121"/>
              </a:buClr>
              <a:buSzPts val="1300"/>
              <a:buChar char="●"/>
            </a:pPr>
            <a:r>
              <a:rPr lang="es-419" sz="1300">
                <a:solidFill>
                  <a:srgbClr val="212121"/>
                </a:solidFill>
                <a:highlight>
                  <a:srgbClr val="FFFFFF"/>
                </a:highlight>
              </a:rPr>
              <a:t>Con un 40% de cancelaciones las ganancias se redujeron a  </a:t>
            </a:r>
            <a:r>
              <a:rPr b="1" lang="es-419" sz="1300">
                <a:solidFill>
                  <a:srgbClr val="FF0000"/>
                </a:solidFill>
                <a:highlight>
                  <a:schemeClr val="lt1"/>
                </a:highlight>
              </a:rPr>
              <a:t>USD  11.717.856</a:t>
            </a:r>
            <a:r>
              <a:rPr lang="es-419" sz="1300">
                <a:solidFill>
                  <a:srgbClr val="212121"/>
                </a:solidFill>
                <a:highlight>
                  <a:schemeClr val="lt1"/>
                </a:highlight>
              </a:rPr>
              <a:t>.</a:t>
            </a:r>
            <a:endParaRPr sz="1300">
              <a:solidFill>
                <a:srgbClr val="212121"/>
              </a:solidFill>
              <a:highlight>
                <a:srgbClr val="FFFFFF"/>
              </a:highlight>
            </a:endParaRPr>
          </a:p>
          <a:p>
            <a:pPr indent="-311150" lvl="0" marL="457200" rtl="0" algn="just">
              <a:lnSpc>
                <a:spcPct val="150000"/>
              </a:lnSpc>
              <a:spcBef>
                <a:spcPts val="0"/>
              </a:spcBef>
              <a:spcAft>
                <a:spcPts val="0"/>
              </a:spcAft>
              <a:buClr>
                <a:srgbClr val="212121"/>
              </a:buClr>
              <a:buSzPts val="1300"/>
              <a:buChar char="●"/>
            </a:pPr>
            <a:r>
              <a:rPr lang="es-419" sz="1300">
                <a:solidFill>
                  <a:srgbClr val="212121"/>
                </a:solidFill>
                <a:highlight>
                  <a:srgbClr val="FFFFFF"/>
                </a:highlight>
              </a:rPr>
              <a:t>Se </a:t>
            </a:r>
            <a:r>
              <a:rPr lang="es-419" sz="1300">
                <a:solidFill>
                  <a:srgbClr val="212121"/>
                </a:solidFill>
                <a:highlight>
                  <a:srgbClr val="FFFFFF"/>
                </a:highlight>
              </a:rPr>
              <a:t>predice con un 87% de precisión si una reserva será cancelada o no. </a:t>
            </a:r>
            <a:r>
              <a:rPr lang="es-419" sz="1200">
                <a:solidFill>
                  <a:srgbClr val="212121"/>
                </a:solidFill>
                <a:highlight>
                  <a:srgbClr val="FFFFFF"/>
                </a:highlight>
              </a:rPr>
              <a:t>De esta manera se puede poner a disponibilidad de venta las habitaciones/estadías que tienen un alto porcentaje de cancelación, recaudando nuevamente el valor de esas estadías.</a:t>
            </a:r>
            <a:endParaRPr sz="1300">
              <a:solidFill>
                <a:srgbClr val="212121"/>
              </a:solidFill>
              <a:highlight>
                <a:srgbClr val="FFFFFF"/>
              </a:highlight>
            </a:endParaRPr>
          </a:p>
          <a:p>
            <a:pPr indent="-311150" lvl="0" marL="457200" rtl="0" algn="just">
              <a:lnSpc>
                <a:spcPct val="150000"/>
              </a:lnSpc>
              <a:spcBef>
                <a:spcPts val="0"/>
              </a:spcBef>
              <a:spcAft>
                <a:spcPts val="0"/>
              </a:spcAft>
              <a:buClr>
                <a:srgbClr val="212121"/>
              </a:buClr>
              <a:buSzPts val="1300"/>
              <a:buChar char="●"/>
            </a:pPr>
            <a:r>
              <a:rPr lang="es-419" sz="1300">
                <a:solidFill>
                  <a:srgbClr val="212121"/>
                </a:solidFill>
                <a:highlight>
                  <a:srgbClr val="FFFFFF"/>
                </a:highlight>
              </a:rPr>
              <a:t>Ganancias estimadas con el modelo:   </a:t>
            </a:r>
            <a:r>
              <a:rPr b="1" lang="es-419" sz="1300">
                <a:solidFill>
                  <a:srgbClr val="38761D"/>
                </a:solidFill>
                <a:highlight>
                  <a:schemeClr val="lt1"/>
                </a:highlight>
              </a:rPr>
              <a:t>USD  16.990.891</a:t>
            </a:r>
            <a:endParaRPr b="1" sz="1300">
              <a:solidFill>
                <a:srgbClr val="38761D"/>
              </a:solidFill>
              <a:highlight>
                <a:schemeClr val="lt1"/>
              </a:highlight>
            </a:endParaRPr>
          </a:p>
          <a:p>
            <a:pPr indent="-311150" lvl="0" marL="457200" rtl="0" algn="just">
              <a:lnSpc>
                <a:spcPct val="150000"/>
              </a:lnSpc>
              <a:spcBef>
                <a:spcPts val="0"/>
              </a:spcBef>
              <a:spcAft>
                <a:spcPts val="0"/>
              </a:spcAft>
              <a:buClr>
                <a:srgbClr val="212121"/>
              </a:buClr>
              <a:buSzPts val="1300"/>
              <a:buChar char="●"/>
            </a:pPr>
            <a:r>
              <a:rPr b="1" lang="es-419" sz="1300">
                <a:solidFill>
                  <a:srgbClr val="212121"/>
                </a:solidFill>
                <a:highlight>
                  <a:schemeClr val="lt1"/>
                </a:highlight>
              </a:rPr>
              <a:t>DIFERENCIA DE GANANCIAS UTILIZANDO EL MODELO: USD 5.273.035</a:t>
            </a:r>
            <a:endParaRPr b="1" sz="1300">
              <a:solidFill>
                <a:srgbClr val="212121"/>
              </a:solidFill>
              <a:highlight>
                <a:schemeClr val="lt1"/>
              </a:highlight>
            </a:endParaRPr>
          </a:p>
          <a:p>
            <a:pPr indent="0" lvl="0" marL="457200" rtl="0" algn="l">
              <a:lnSpc>
                <a:spcPct val="150000"/>
              </a:lnSpc>
              <a:spcBef>
                <a:spcPts val="500"/>
              </a:spcBef>
              <a:spcAft>
                <a:spcPts val="1200"/>
              </a:spcAft>
              <a:buNone/>
            </a:pPr>
            <a:r>
              <a:t/>
            </a:r>
            <a:endParaRPr sz="1500">
              <a:solidFill>
                <a:srgbClr val="212121"/>
              </a:solidFill>
              <a:highlight>
                <a:srgbClr val="FFFFFF"/>
              </a:highlight>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3"/>
          <p:cNvSpPr txBox="1"/>
          <p:nvPr>
            <p:ph type="title"/>
          </p:nvPr>
        </p:nvSpPr>
        <p:spPr>
          <a:xfrm>
            <a:off x="470350" y="-33750"/>
            <a:ext cx="7688700" cy="5352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SzPts val="990"/>
              <a:buNone/>
            </a:pPr>
            <a:r>
              <a:rPr lang="es-419" sz="2200"/>
              <a:t>Conclusiones</a:t>
            </a:r>
            <a:endParaRPr sz="2200"/>
          </a:p>
          <a:p>
            <a:pPr indent="0" lvl="0" marL="0" rtl="0" algn="l">
              <a:spcBef>
                <a:spcPts val="0"/>
              </a:spcBef>
              <a:spcAft>
                <a:spcPts val="0"/>
              </a:spcAft>
              <a:buSzPts val="990"/>
              <a:buNone/>
            </a:pPr>
            <a:r>
              <a:t/>
            </a:r>
            <a:endParaRPr sz="2200"/>
          </a:p>
        </p:txBody>
      </p:sp>
      <p:sp>
        <p:nvSpPr>
          <p:cNvPr id="249" name="Google Shape;249;p33"/>
          <p:cNvSpPr txBox="1"/>
          <p:nvPr>
            <p:ph idx="1" type="body"/>
          </p:nvPr>
        </p:nvSpPr>
        <p:spPr>
          <a:xfrm>
            <a:off x="401050" y="547950"/>
            <a:ext cx="8353500" cy="3338700"/>
          </a:xfrm>
          <a:prstGeom prst="rect">
            <a:avLst/>
          </a:prstGeom>
        </p:spPr>
        <p:txBody>
          <a:bodyPr anchorCtr="0" anchor="t" bIns="91425" lIns="91425" spcFirstLastPara="1" rIns="91425" wrap="square" tIns="91425">
            <a:noAutofit/>
          </a:bodyPr>
          <a:lstStyle/>
          <a:p>
            <a:pPr indent="-307975" lvl="0" marL="457200" rtl="0" algn="just">
              <a:lnSpc>
                <a:spcPct val="150000"/>
              </a:lnSpc>
              <a:spcBef>
                <a:spcPts val="600"/>
              </a:spcBef>
              <a:spcAft>
                <a:spcPts val="0"/>
              </a:spcAft>
              <a:buClr>
                <a:srgbClr val="212121"/>
              </a:buClr>
              <a:buSzPts val="1250"/>
              <a:buChar char="●"/>
            </a:pPr>
            <a:r>
              <a:rPr lang="es-419" sz="1250">
                <a:solidFill>
                  <a:srgbClr val="212121"/>
                </a:solidFill>
                <a:highlight>
                  <a:srgbClr val="FFFFFF"/>
                </a:highlight>
              </a:rPr>
              <a:t>A partir de un dataset que incluía información sobre reservas efectivizadas y canceladas junto con atributos de los clientes y los hoteles, fue posible desarrollar un modelo de predicción de cancelación de reservas.</a:t>
            </a:r>
            <a:endParaRPr sz="1250">
              <a:solidFill>
                <a:srgbClr val="212121"/>
              </a:solidFill>
              <a:highlight>
                <a:srgbClr val="FFFFFF"/>
              </a:highlight>
            </a:endParaRPr>
          </a:p>
          <a:p>
            <a:pPr indent="-307975" lvl="0" marL="457200" rtl="0" algn="just">
              <a:lnSpc>
                <a:spcPct val="150000"/>
              </a:lnSpc>
              <a:spcBef>
                <a:spcPts val="0"/>
              </a:spcBef>
              <a:spcAft>
                <a:spcPts val="0"/>
              </a:spcAft>
              <a:buClr>
                <a:srgbClr val="212121"/>
              </a:buClr>
              <a:buSzPts val="1250"/>
              <a:buChar char="●"/>
            </a:pPr>
            <a:r>
              <a:rPr lang="es-419" sz="1250">
                <a:solidFill>
                  <a:srgbClr val="212121"/>
                </a:solidFill>
                <a:highlight>
                  <a:srgbClr val="FFFFFF"/>
                </a:highlight>
              </a:rPr>
              <a:t>Se propusieron y evaluaron tres modelos de clasificación -Regresión logística, K nearest neighbours y Random forest- para predecir las cancelaciones.</a:t>
            </a:r>
            <a:endParaRPr sz="1250">
              <a:solidFill>
                <a:srgbClr val="212121"/>
              </a:solidFill>
              <a:highlight>
                <a:srgbClr val="FFFFFF"/>
              </a:highlight>
            </a:endParaRPr>
          </a:p>
          <a:p>
            <a:pPr indent="-307975" lvl="0" marL="457200" rtl="0" algn="just">
              <a:lnSpc>
                <a:spcPct val="150000"/>
              </a:lnSpc>
              <a:spcBef>
                <a:spcPts val="0"/>
              </a:spcBef>
              <a:spcAft>
                <a:spcPts val="0"/>
              </a:spcAft>
              <a:buClr>
                <a:srgbClr val="212121"/>
              </a:buClr>
              <a:buSzPts val="1250"/>
              <a:buChar char="●"/>
            </a:pPr>
            <a:r>
              <a:rPr lang="es-419" sz="1250">
                <a:solidFill>
                  <a:srgbClr val="212121"/>
                </a:solidFill>
                <a:highlight>
                  <a:srgbClr val="FFFFFF"/>
                </a:highlight>
              </a:rPr>
              <a:t>Los 3 modelos tuvieron desempeños similares en la predicción de la cancelación de reservas, siendo el RandomForest el que presentó mejores métricas de F1 score (</a:t>
            </a:r>
            <a:r>
              <a:rPr lang="es-419" sz="1250">
                <a:solidFill>
                  <a:srgbClr val="212121"/>
                </a:solidFill>
                <a:highlight>
                  <a:schemeClr val="lt1"/>
                </a:highlight>
              </a:rPr>
              <a:t>la de mayor interés para nosotros, que es un </a:t>
            </a:r>
            <a:r>
              <a:rPr lang="es-419" sz="1250">
                <a:solidFill>
                  <a:srgbClr val="212121"/>
                </a:solidFill>
                <a:highlight>
                  <a:srgbClr val="FFFFFF"/>
                </a:highlight>
              </a:rPr>
              <a:t>balance entre Precisión y Sensibilidad,) y en AUC ROC.</a:t>
            </a:r>
            <a:endParaRPr sz="1250">
              <a:solidFill>
                <a:srgbClr val="212121"/>
              </a:solidFill>
              <a:highlight>
                <a:srgbClr val="FFFFFF"/>
              </a:highlight>
            </a:endParaRPr>
          </a:p>
          <a:p>
            <a:pPr indent="-307975" lvl="0" marL="457200" rtl="0" algn="just">
              <a:lnSpc>
                <a:spcPct val="150000"/>
              </a:lnSpc>
              <a:spcBef>
                <a:spcPts val="0"/>
              </a:spcBef>
              <a:spcAft>
                <a:spcPts val="0"/>
              </a:spcAft>
              <a:buClr>
                <a:srgbClr val="212121"/>
              </a:buClr>
              <a:buSzPts val="1250"/>
              <a:buChar char="●"/>
            </a:pPr>
            <a:r>
              <a:rPr lang="es-419" sz="1250">
                <a:solidFill>
                  <a:srgbClr val="212121"/>
                </a:solidFill>
                <a:highlight>
                  <a:schemeClr val="lt1"/>
                </a:highlight>
              </a:rPr>
              <a:t>E</a:t>
            </a:r>
            <a:r>
              <a:rPr lang="es-419" sz="1250">
                <a:solidFill>
                  <a:srgbClr val="212121"/>
                </a:solidFill>
                <a:highlight>
                  <a:schemeClr val="lt1"/>
                </a:highlight>
              </a:rPr>
              <a:t>l hipertuning de hiperparámetros permitió solucionar el sobreajuste del modelo de Random Forest, al tiempo que </a:t>
            </a:r>
            <a:r>
              <a:rPr lang="es-419" sz="1250">
                <a:solidFill>
                  <a:srgbClr val="212121"/>
                </a:solidFill>
                <a:highlight>
                  <a:srgbClr val="FFFFFF"/>
                </a:highlight>
              </a:rPr>
              <a:t>mantuvo las mismas m</a:t>
            </a:r>
            <a:r>
              <a:rPr lang="es-419" sz="1250">
                <a:solidFill>
                  <a:srgbClr val="212121"/>
                </a:solidFill>
                <a:highlight>
                  <a:srgbClr val="FFFFFF"/>
                </a:highlight>
              </a:rPr>
              <a:t>étricas.</a:t>
            </a:r>
            <a:endParaRPr sz="1250">
              <a:solidFill>
                <a:srgbClr val="212121"/>
              </a:solidFill>
              <a:highlight>
                <a:srgbClr val="FFFFFF"/>
              </a:highlight>
            </a:endParaRPr>
          </a:p>
          <a:p>
            <a:pPr indent="-307975" lvl="0" marL="457200" rtl="0" algn="just">
              <a:lnSpc>
                <a:spcPct val="150000"/>
              </a:lnSpc>
              <a:spcBef>
                <a:spcPts val="0"/>
              </a:spcBef>
              <a:spcAft>
                <a:spcPts val="0"/>
              </a:spcAft>
              <a:buClr>
                <a:srgbClr val="212121"/>
              </a:buClr>
              <a:buSzPts val="1250"/>
              <a:buChar char="●"/>
            </a:pPr>
            <a:r>
              <a:rPr lang="es-419" sz="1250">
                <a:solidFill>
                  <a:srgbClr val="212121"/>
                </a:solidFill>
                <a:highlight>
                  <a:srgbClr val="FFFFFF"/>
                </a:highlight>
              </a:rPr>
              <a:t>El modelo Random forest obtenido presentó un 77% de F1 Score, 87% de Precisión, 69% de Sensibilidad y 92% de AUC ROC. </a:t>
            </a:r>
            <a:endParaRPr sz="1250">
              <a:solidFill>
                <a:srgbClr val="212121"/>
              </a:solidFill>
              <a:highlight>
                <a:srgbClr val="FFFFFF"/>
              </a:highlight>
            </a:endParaRPr>
          </a:p>
          <a:p>
            <a:pPr indent="-307975" lvl="0" marL="457200" rtl="0" algn="just">
              <a:lnSpc>
                <a:spcPct val="150000"/>
              </a:lnSpc>
              <a:spcBef>
                <a:spcPts val="0"/>
              </a:spcBef>
              <a:spcAft>
                <a:spcPts val="0"/>
              </a:spcAft>
              <a:buClr>
                <a:srgbClr val="212121"/>
              </a:buClr>
              <a:buSzPts val="1250"/>
              <a:buChar char="●"/>
            </a:pPr>
            <a:r>
              <a:rPr lang="es-419" sz="1250">
                <a:solidFill>
                  <a:srgbClr val="212121"/>
                </a:solidFill>
                <a:highlight>
                  <a:srgbClr val="FFFFFF"/>
                </a:highlight>
              </a:rPr>
              <a:t>Los hoteles que decidan implementar este modelo podrán predecir con alta certeza si una reserva se cancelará y, de esta forma, podrán seguir ofreciéndola para la venta, mejorando la rentabilidad de su negocio.</a:t>
            </a:r>
            <a:endParaRPr sz="1250">
              <a:solidFill>
                <a:srgbClr val="212121"/>
              </a:solidFill>
              <a:highlight>
                <a:srgbClr val="FFFFFF"/>
              </a:highlight>
            </a:endParaRPr>
          </a:p>
          <a:p>
            <a:pPr indent="-307975" lvl="0" marL="457200" rtl="0" algn="just">
              <a:lnSpc>
                <a:spcPct val="150000"/>
              </a:lnSpc>
              <a:spcBef>
                <a:spcPts val="0"/>
              </a:spcBef>
              <a:spcAft>
                <a:spcPts val="0"/>
              </a:spcAft>
              <a:buClr>
                <a:srgbClr val="212121"/>
              </a:buClr>
              <a:buSzPts val="1250"/>
              <a:buChar char="●"/>
            </a:pPr>
            <a:r>
              <a:rPr lang="es-419" sz="1250">
                <a:solidFill>
                  <a:srgbClr val="212121"/>
                </a:solidFill>
                <a:highlight>
                  <a:schemeClr val="lt1"/>
                </a:highlight>
              </a:rPr>
              <a:t>En el dataset utilizado, la diferencia de ganancias anual utilizando el modelo sería de U</a:t>
            </a:r>
            <a:r>
              <a:rPr lang="es-419" sz="1250">
                <a:solidFill>
                  <a:srgbClr val="212121"/>
                </a:solidFill>
                <a:highlight>
                  <a:schemeClr val="lt1"/>
                </a:highlight>
              </a:rPr>
              <a:t>SD 5 millones de dólares.</a:t>
            </a:r>
            <a:endParaRPr sz="1250">
              <a:solidFill>
                <a:srgbClr val="212121"/>
              </a:solidFill>
              <a:highlight>
                <a:srgbClr val="FFFFFF"/>
              </a:highlight>
            </a:endParaRPr>
          </a:p>
          <a:p>
            <a:pPr indent="0" lvl="0" marL="457200" rtl="0" algn="l">
              <a:lnSpc>
                <a:spcPct val="150000"/>
              </a:lnSpc>
              <a:spcBef>
                <a:spcPts val="500"/>
              </a:spcBef>
              <a:spcAft>
                <a:spcPts val="1200"/>
              </a:spcAft>
              <a:buNone/>
            </a:pPr>
            <a:r>
              <a:t/>
            </a:r>
            <a:endParaRPr sz="1500">
              <a:solidFill>
                <a:srgbClr val="212121"/>
              </a:solidFill>
              <a:highlight>
                <a:srgbClr val="FFFFFF"/>
              </a:highlight>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5"/>
          <p:cNvSpPr txBox="1"/>
          <p:nvPr>
            <p:ph type="title"/>
          </p:nvPr>
        </p:nvSpPr>
        <p:spPr>
          <a:xfrm>
            <a:off x="327825" y="-4950"/>
            <a:ext cx="4509600" cy="485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990"/>
              <a:buNone/>
            </a:pPr>
            <a:r>
              <a:rPr lang="es-419" sz="2000"/>
              <a:t>Contexto </a:t>
            </a:r>
            <a:endParaRPr sz="2000"/>
          </a:p>
        </p:txBody>
      </p:sp>
      <p:sp>
        <p:nvSpPr>
          <p:cNvPr id="87" name="Google Shape;87;p15"/>
          <p:cNvSpPr txBox="1"/>
          <p:nvPr/>
        </p:nvSpPr>
        <p:spPr>
          <a:xfrm>
            <a:off x="120450" y="1394825"/>
            <a:ext cx="4371000" cy="21789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None/>
            </a:pPr>
            <a:r>
              <a:rPr lang="es-419" sz="1100">
                <a:solidFill>
                  <a:srgbClr val="212121"/>
                </a:solidFill>
                <a:highlight>
                  <a:srgbClr val="FFFFFF"/>
                </a:highlight>
                <a:latin typeface="Lato"/>
                <a:ea typeface="Lato"/>
                <a:cs typeface="Lato"/>
                <a:sym typeface="Lato"/>
              </a:rPr>
              <a:t>La finalidad de l</a:t>
            </a:r>
            <a:r>
              <a:rPr lang="es-419" sz="1100">
                <a:solidFill>
                  <a:srgbClr val="212121"/>
                </a:solidFill>
                <a:highlight>
                  <a:srgbClr val="FFFFFF"/>
                </a:highlight>
                <a:latin typeface="Lato"/>
                <a:ea typeface="Lato"/>
                <a:cs typeface="Lato"/>
                <a:sym typeface="Lato"/>
              </a:rPr>
              <a:t>a industria hotelera es brindar alojamiento a viajeros. </a:t>
            </a:r>
            <a:endParaRPr sz="1100">
              <a:solidFill>
                <a:srgbClr val="212121"/>
              </a:solidFill>
              <a:highlight>
                <a:srgbClr val="FFFFFF"/>
              </a:highlight>
              <a:latin typeface="Lato"/>
              <a:ea typeface="Lato"/>
              <a:cs typeface="Lato"/>
              <a:sym typeface="Lato"/>
            </a:endParaRPr>
          </a:p>
          <a:p>
            <a:pPr indent="0" lvl="0" marL="0" marR="0" rtl="0" algn="just">
              <a:lnSpc>
                <a:spcPct val="115000"/>
              </a:lnSpc>
              <a:spcBef>
                <a:spcPts val="1200"/>
              </a:spcBef>
              <a:spcAft>
                <a:spcPts val="0"/>
              </a:spcAft>
              <a:buNone/>
            </a:pPr>
            <a:r>
              <a:rPr lang="es-419" sz="1100">
                <a:solidFill>
                  <a:srgbClr val="212121"/>
                </a:solidFill>
                <a:highlight>
                  <a:srgbClr val="FFFFFF"/>
                </a:highlight>
                <a:latin typeface="Lato"/>
                <a:ea typeface="Lato"/>
                <a:cs typeface="Lato"/>
                <a:sym typeface="Lato"/>
              </a:rPr>
              <a:t>Su éxito radica en satisfacer las necesidades de sus clientes, creando una atmósfera agradable y brindando variedad de servicios y comodidades. </a:t>
            </a:r>
            <a:endParaRPr sz="1100">
              <a:solidFill>
                <a:srgbClr val="212121"/>
              </a:solidFill>
              <a:highlight>
                <a:srgbClr val="FFFFFF"/>
              </a:highlight>
              <a:latin typeface="Lato"/>
              <a:ea typeface="Lato"/>
              <a:cs typeface="Lato"/>
              <a:sym typeface="Lato"/>
            </a:endParaRPr>
          </a:p>
          <a:p>
            <a:pPr indent="0" lvl="0" marL="0" rtl="0" algn="just">
              <a:lnSpc>
                <a:spcPct val="115000"/>
              </a:lnSpc>
              <a:spcBef>
                <a:spcPts val="1200"/>
              </a:spcBef>
              <a:spcAft>
                <a:spcPts val="0"/>
              </a:spcAft>
              <a:buNone/>
            </a:pPr>
            <a:r>
              <a:rPr lang="es-419" sz="1100">
                <a:solidFill>
                  <a:srgbClr val="212121"/>
                </a:solidFill>
                <a:highlight>
                  <a:schemeClr val="lt1"/>
                </a:highlight>
                <a:latin typeface="Lato"/>
                <a:ea typeface="Lato"/>
                <a:cs typeface="Lato"/>
                <a:sym typeface="Lato"/>
              </a:rPr>
              <a:t>El negocio hotelero se ha expandido a medida que las personas están dispuestas a pagar más por servicios de mejor calidad, co</a:t>
            </a:r>
            <a:r>
              <a:rPr lang="es-419" sz="1100">
                <a:solidFill>
                  <a:srgbClr val="212121"/>
                </a:solidFill>
                <a:highlight>
                  <a:srgbClr val="FFFFFF"/>
                </a:highlight>
                <a:latin typeface="Lato"/>
                <a:ea typeface="Lato"/>
                <a:cs typeface="Lato"/>
                <a:sym typeface="Lato"/>
              </a:rPr>
              <a:t>nvirtiéndose en una industria grande, multifacética y diversa.</a:t>
            </a:r>
            <a:endParaRPr sz="1100">
              <a:solidFill>
                <a:srgbClr val="212121"/>
              </a:solidFill>
              <a:highlight>
                <a:srgbClr val="FFFFFF"/>
              </a:highlight>
              <a:latin typeface="Lato"/>
              <a:ea typeface="Lato"/>
              <a:cs typeface="Lato"/>
              <a:sym typeface="Lato"/>
            </a:endParaRPr>
          </a:p>
          <a:p>
            <a:pPr indent="0" lvl="0" marL="0" marR="0" rtl="0" algn="just">
              <a:lnSpc>
                <a:spcPct val="115000"/>
              </a:lnSpc>
              <a:spcBef>
                <a:spcPts val="1200"/>
              </a:spcBef>
              <a:spcAft>
                <a:spcPts val="1200"/>
              </a:spcAft>
              <a:buNone/>
            </a:pPr>
            <a:r>
              <a:t/>
            </a:r>
            <a:endParaRPr sz="1100">
              <a:solidFill>
                <a:srgbClr val="212121"/>
              </a:solidFill>
              <a:highlight>
                <a:srgbClr val="FFFFFF"/>
              </a:highlight>
              <a:latin typeface="Lato"/>
              <a:ea typeface="Lato"/>
              <a:cs typeface="Lato"/>
              <a:sym typeface="Lato"/>
            </a:endParaRPr>
          </a:p>
        </p:txBody>
      </p:sp>
      <p:pic>
        <p:nvPicPr>
          <p:cNvPr id="88" name="Google Shape;88;p15"/>
          <p:cNvPicPr preferRelativeResize="0"/>
          <p:nvPr/>
        </p:nvPicPr>
        <p:blipFill>
          <a:blip r:embed="rId3">
            <a:alphaModFix/>
          </a:blip>
          <a:stretch>
            <a:fillRect/>
          </a:stretch>
        </p:blipFill>
        <p:spPr>
          <a:xfrm>
            <a:off x="4445450" y="1438475"/>
            <a:ext cx="4509600" cy="2814112"/>
          </a:xfrm>
          <a:prstGeom prst="rect">
            <a:avLst/>
          </a:prstGeom>
          <a:noFill/>
          <a:ln>
            <a:noFill/>
          </a:ln>
        </p:spPr>
      </p:pic>
      <p:pic>
        <p:nvPicPr>
          <p:cNvPr id="89" name="Google Shape;89;p15"/>
          <p:cNvPicPr preferRelativeResize="0"/>
          <p:nvPr/>
        </p:nvPicPr>
        <p:blipFill>
          <a:blip r:embed="rId4">
            <a:alphaModFix/>
          </a:blip>
          <a:stretch>
            <a:fillRect/>
          </a:stretch>
        </p:blipFill>
        <p:spPr>
          <a:xfrm>
            <a:off x="7543800" y="4328787"/>
            <a:ext cx="1428750" cy="285750"/>
          </a:xfrm>
          <a:prstGeom prst="rect">
            <a:avLst/>
          </a:prstGeom>
          <a:noFill/>
          <a:ln>
            <a:noFill/>
          </a:ln>
        </p:spPr>
      </p:pic>
      <p:sp>
        <p:nvSpPr>
          <p:cNvPr id="90" name="Google Shape;90;p15"/>
          <p:cNvSpPr txBox="1"/>
          <p:nvPr/>
        </p:nvSpPr>
        <p:spPr>
          <a:xfrm>
            <a:off x="4474200" y="556950"/>
            <a:ext cx="4371000" cy="536400"/>
          </a:xfrm>
          <a:prstGeom prst="rect">
            <a:avLst/>
          </a:prstGeom>
          <a:noFill/>
          <a:ln>
            <a:noFill/>
          </a:ln>
        </p:spPr>
        <p:txBody>
          <a:bodyPr anchorCtr="0" anchor="t" bIns="91425" lIns="91425" spcFirstLastPara="1" rIns="91425" wrap="square" tIns="91425">
            <a:spAutoFit/>
          </a:bodyPr>
          <a:lstStyle/>
          <a:p>
            <a:pPr indent="0" lvl="0" marL="0" marR="38100" rtl="0" algn="just">
              <a:lnSpc>
                <a:spcPct val="128571"/>
              </a:lnSpc>
              <a:spcBef>
                <a:spcPts val="0"/>
              </a:spcBef>
              <a:spcAft>
                <a:spcPts val="0"/>
              </a:spcAft>
              <a:buNone/>
            </a:pPr>
            <a:r>
              <a:rPr b="1" lang="es-419" sz="1000">
                <a:solidFill>
                  <a:srgbClr val="202124"/>
                </a:solidFill>
                <a:highlight>
                  <a:srgbClr val="F8F9FA"/>
                </a:highlight>
                <a:latin typeface="Lato"/>
                <a:ea typeface="Lato"/>
                <a:cs typeface="Lato"/>
                <a:sym typeface="Lato"/>
              </a:rPr>
              <a:t>Tamaño la industria hotelera mundial (2012 - 2021, previsión para 2022) (en billones de USS). </a:t>
            </a:r>
            <a:endParaRPr b="1" sz="1000">
              <a:solidFill>
                <a:srgbClr val="202124"/>
              </a:solidFill>
              <a:highlight>
                <a:srgbClr val="F8F9FA"/>
              </a:highlight>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6"/>
          <p:cNvSpPr txBox="1"/>
          <p:nvPr>
            <p:ph type="title"/>
          </p:nvPr>
        </p:nvSpPr>
        <p:spPr>
          <a:xfrm>
            <a:off x="327825" y="-4950"/>
            <a:ext cx="4509600" cy="485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990"/>
              <a:buNone/>
            </a:pPr>
            <a:r>
              <a:rPr lang="es-419" sz="2000"/>
              <a:t>Problemática</a:t>
            </a:r>
            <a:endParaRPr sz="2000"/>
          </a:p>
        </p:txBody>
      </p:sp>
      <p:sp>
        <p:nvSpPr>
          <p:cNvPr id="96" name="Google Shape;96;p16"/>
          <p:cNvSpPr txBox="1"/>
          <p:nvPr>
            <p:ph idx="1" type="body"/>
          </p:nvPr>
        </p:nvSpPr>
        <p:spPr>
          <a:xfrm>
            <a:off x="327825" y="660025"/>
            <a:ext cx="4056600" cy="3394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sz="1200">
              <a:solidFill>
                <a:srgbClr val="212121"/>
              </a:solidFill>
              <a:highlight>
                <a:srgbClr val="FFFFFF"/>
              </a:highlight>
            </a:endParaRPr>
          </a:p>
          <a:p>
            <a:pPr indent="0" lvl="0" marL="0" marR="0" rtl="0" algn="l">
              <a:lnSpc>
                <a:spcPct val="115000"/>
              </a:lnSpc>
              <a:spcBef>
                <a:spcPts val="1200"/>
              </a:spcBef>
              <a:spcAft>
                <a:spcPts val="0"/>
              </a:spcAft>
              <a:buNone/>
            </a:pPr>
            <a:r>
              <a:t/>
            </a:r>
            <a:endParaRPr sz="1200">
              <a:solidFill>
                <a:srgbClr val="212121"/>
              </a:solidFill>
              <a:highlight>
                <a:srgbClr val="FFFFFF"/>
              </a:highlight>
            </a:endParaRPr>
          </a:p>
          <a:p>
            <a:pPr indent="0" lvl="0" marL="0" marR="0" rtl="0" algn="just">
              <a:lnSpc>
                <a:spcPct val="115000"/>
              </a:lnSpc>
              <a:spcBef>
                <a:spcPts val="1200"/>
              </a:spcBef>
              <a:spcAft>
                <a:spcPts val="0"/>
              </a:spcAft>
              <a:buNone/>
            </a:pPr>
            <a:r>
              <a:rPr lang="es-419" sz="1200">
                <a:solidFill>
                  <a:srgbClr val="212121"/>
                </a:solidFill>
                <a:highlight>
                  <a:srgbClr val="FFFFFF"/>
                </a:highlight>
              </a:rPr>
              <a:t>Las cancelaciones de reservas perjudican </a:t>
            </a:r>
            <a:r>
              <a:rPr lang="es-419" sz="1200">
                <a:solidFill>
                  <a:srgbClr val="212121"/>
                </a:solidFill>
                <a:highlight>
                  <a:schemeClr val="lt1"/>
                </a:highlight>
              </a:rPr>
              <a:t>la rentabilidad de los hoteles.</a:t>
            </a:r>
            <a:endParaRPr sz="1200">
              <a:solidFill>
                <a:srgbClr val="212121"/>
              </a:solidFill>
              <a:highlight>
                <a:schemeClr val="lt1"/>
              </a:highlight>
            </a:endParaRPr>
          </a:p>
          <a:p>
            <a:pPr indent="0" lvl="0" marL="0" marR="0" rtl="0" algn="just">
              <a:lnSpc>
                <a:spcPct val="115000"/>
              </a:lnSpc>
              <a:spcBef>
                <a:spcPts val="1200"/>
              </a:spcBef>
              <a:spcAft>
                <a:spcPts val="0"/>
              </a:spcAft>
              <a:buNone/>
            </a:pPr>
            <a:r>
              <a:rPr lang="es-419" sz="1200">
                <a:solidFill>
                  <a:srgbClr val="212121"/>
                </a:solidFill>
                <a:highlight>
                  <a:schemeClr val="lt1"/>
                </a:highlight>
              </a:rPr>
              <a:t>Han crecido sostenidamente los últimos años y actualmente </a:t>
            </a:r>
            <a:r>
              <a:rPr lang="es-419" sz="1200">
                <a:solidFill>
                  <a:srgbClr val="212121"/>
                </a:solidFill>
                <a:highlight>
                  <a:srgbClr val="FFFFFF"/>
                </a:highlight>
              </a:rPr>
              <a:t>llegan al 40%. </a:t>
            </a:r>
            <a:endParaRPr sz="1200">
              <a:solidFill>
                <a:srgbClr val="212121"/>
              </a:solidFill>
              <a:highlight>
                <a:srgbClr val="FFFFFF"/>
              </a:highlight>
            </a:endParaRPr>
          </a:p>
          <a:p>
            <a:pPr indent="0" lvl="0" marL="0" marR="0" rtl="0" algn="just">
              <a:lnSpc>
                <a:spcPct val="115000"/>
              </a:lnSpc>
              <a:spcBef>
                <a:spcPts val="1200"/>
              </a:spcBef>
              <a:spcAft>
                <a:spcPts val="0"/>
              </a:spcAft>
              <a:buNone/>
            </a:pPr>
            <a:r>
              <a:rPr lang="es-419" sz="1200">
                <a:solidFill>
                  <a:srgbClr val="212121"/>
                </a:solidFill>
                <a:highlight>
                  <a:srgbClr val="FFFFFF"/>
                </a:highlight>
              </a:rPr>
              <a:t>Surge la necesidad, de diferenciar estas reservas "por si acaso" de aquellas con menor probabilidad de cancelación. </a:t>
            </a:r>
            <a:endParaRPr sz="1200">
              <a:solidFill>
                <a:srgbClr val="212121"/>
              </a:solidFill>
              <a:highlight>
                <a:srgbClr val="FFFFFF"/>
              </a:highlight>
            </a:endParaRPr>
          </a:p>
          <a:p>
            <a:pPr indent="0" lvl="0" marL="0" marR="0" rtl="0" algn="just">
              <a:lnSpc>
                <a:spcPct val="115000"/>
              </a:lnSpc>
              <a:spcBef>
                <a:spcPts val="1200"/>
              </a:spcBef>
              <a:spcAft>
                <a:spcPts val="0"/>
              </a:spcAft>
              <a:buNone/>
            </a:pPr>
            <a:r>
              <a:rPr lang="es-419" sz="1200">
                <a:solidFill>
                  <a:srgbClr val="212121"/>
                </a:solidFill>
                <a:highlight>
                  <a:srgbClr val="FFFFFF"/>
                </a:highlight>
              </a:rPr>
              <a:t>Esto permitiría lograr el máximo nivel de alojamiento ocupado, mejorar la eficiencia en la gestión de recursos y mejorar la rentabilidad del negocio. </a:t>
            </a:r>
            <a:endParaRPr sz="1200">
              <a:solidFill>
                <a:srgbClr val="212121"/>
              </a:solidFill>
              <a:highlight>
                <a:srgbClr val="FFFFFF"/>
              </a:highlight>
            </a:endParaRPr>
          </a:p>
          <a:p>
            <a:pPr indent="0" lvl="0" marL="0" marR="0" rtl="0" algn="l">
              <a:lnSpc>
                <a:spcPct val="115000"/>
              </a:lnSpc>
              <a:spcBef>
                <a:spcPts val="1200"/>
              </a:spcBef>
              <a:spcAft>
                <a:spcPts val="1200"/>
              </a:spcAft>
              <a:buNone/>
            </a:pPr>
            <a:r>
              <a:t/>
            </a:r>
            <a:endParaRPr sz="1200">
              <a:solidFill>
                <a:srgbClr val="212121"/>
              </a:solidFill>
              <a:highlight>
                <a:srgbClr val="FFFFFF"/>
              </a:highlight>
            </a:endParaRPr>
          </a:p>
        </p:txBody>
      </p:sp>
      <p:pic>
        <p:nvPicPr>
          <p:cNvPr id="97" name="Google Shape;97;p16"/>
          <p:cNvPicPr preferRelativeResize="0"/>
          <p:nvPr/>
        </p:nvPicPr>
        <p:blipFill>
          <a:blip r:embed="rId3">
            <a:alphaModFix/>
          </a:blip>
          <a:stretch>
            <a:fillRect/>
          </a:stretch>
        </p:blipFill>
        <p:spPr>
          <a:xfrm>
            <a:off x="4557788" y="1555150"/>
            <a:ext cx="4454775" cy="2286626"/>
          </a:xfrm>
          <a:prstGeom prst="rect">
            <a:avLst/>
          </a:prstGeom>
          <a:noFill/>
          <a:ln>
            <a:noFill/>
          </a:ln>
        </p:spPr>
      </p:pic>
      <p:sp>
        <p:nvSpPr>
          <p:cNvPr id="98" name="Google Shape;98;p16"/>
          <p:cNvSpPr txBox="1"/>
          <p:nvPr/>
        </p:nvSpPr>
        <p:spPr>
          <a:xfrm>
            <a:off x="4724925" y="1297650"/>
            <a:ext cx="4120500" cy="338700"/>
          </a:xfrm>
          <a:prstGeom prst="rect">
            <a:avLst/>
          </a:prstGeom>
          <a:noFill/>
          <a:ln>
            <a:noFill/>
          </a:ln>
        </p:spPr>
        <p:txBody>
          <a:bodyPr anchorCtr="0" anchor="t" bIns="91425" lIns="91425" spcFirstLastPara="1" rIns="91425" wrap="square" tIns="91425">
            <a:spAutoFit/>
          </a:bodyPr>
          <a:lstStyle/>
          <a:p>
            <a:pPr indent="0" lvl="0" marL="0" marR="38100" rtl="0" algn="just">
              <a:lnSpc>
                <a:spcPct val="128571"/>
              </a:lnSpc>
              <a:spcBef>
                <a:spcPts val="0"/>
              </a:spcBef>
              <a:spcAft>
                <a:spcPts val="0"/>
              </a:spcAft>
              <a:buNone/>
            </a:pPr>
            <a:r>
              <a:rPr b="1" lang="es-419" sz="1000">
                <a:solidFill>
                  <a:srgbClr val="202124"/>
                </a:solidFill>
                <a:highlight>
                  <a:srgbClr val="F8F9FA"/>
                </a:highlight>
                <a:latin typeface="Lato"/>
                <a:ea typeface="Lato"/>
                <a:cs typeface="Lato"/>
                <a:sym typeface="Lato"/>
              </a:rPr>
              <a:t>Tasa de cancelaciones (promedio anual) por canal de venta en Europa. </a:t>
            </a:r>
            <a:endParaRPr b="1" sz="1000">
              <a:solidFill>
                <a:srgbClr val="202124"/>
              </a:solidFill>
              <a:highlight>
                <a:srgbClr val="F8F9FA"/>
              </a:highlight>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7"/>
          <p:cNvSpPr txBox="1"/>
          <p:nvPr>
            <p:ph type="title"/>
          </p:nvPr>
        </p:nvSpPr>
        <p:spPr>
          <a:xfrm>
            <a:off x="309700" y="5750"/>
            <a:ext cx="2196900" cy="4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419" sz="2200"/>
              <a:t>Objetiv</a:t>
            </a:r>
            <a:r>
              <a:rPr lang="es-419" sz="2200"/>
              <a:t>o</a:t>
            </a:r>
            <a:endParaRPr sz="2200"/>
          </a:p>
        </p:txBody>
      </p:sp>
      <p:sp>
        <p:nvSpPr>
          <p:cNvPr id="104" name="Google Shape;104;p17"/>
          <p:cNvSpPr txBox="1"/>
          <p:nvPr>
            <p:ph idx="1" type="body"/>
          </p:nvPr>
        </p:nvSpPr>
        <p:spPr>
          <a:xfrm>
            <a:off x="414100" y="1441200"/>
            <a:ext cx="8368800" cy="2261100"/>
          </a:xfrm>
          <a:prstGeom prst="rect">
            <a:avLst/>
          </a:prstGeom>
        </p:spPr>
        <p:txBody>
          <a:bodyPr anchorCtr="0" anchor="t" bIns="91425" lIns="91425" spcFirstLastPara="1" rIns="91425" wrap="square" tIns="91425">
            <a:normAutofit fontScale="92500"/>
          </a:bodyPr>
          <a:lstStyle/>
          <a:p>
            <a:pPr indent="0" lvl="0" marL="0" rtl="0" algn="ctr">
              <a:lnSpc>
                <a:spcPct val="150000"/>
              </a:lnSpc>
              <a:spcBef>
                <a:spcPts val="0"/>
              </a:spcBef>
              <a:spcAft>
                <a:spcPts val="0"/>
              </a:spcAft>
              <a:buNone/>
            </a:pPr>
            <a:r>
              <a:rPr lang="es-419" sz="1808">
                <a:solidFill>
                  <a:srgbClr val="212121"/>
                </a:solidFill>
                <a:highlight>
                  <a:srgbClr val="FFFFFF"/>
                </a:highlight>
              </a:rPr>
              <a:t>Desarrollar un modelo de clasificación para predecir la probabilidad de que un cliente cancele su reserva. </a:t>
            </a:r>
            <a:endParaRPr sz="1808">
              <a:solidFill>
                <a:srgbClr val="212121"/>
              </a:solidFill>
              <a:highlight>
                <a:srgbClr val="FFFFFF"/>
              </a:highlight>
            </a:endParaRPr>
          </a:p>
          <a:p>
            <a:pPr indent="0" lvl="0" marL="457200" rtl="0" algn="ctr">
              <a:lnSpc>
                <a:spcPct val="150000"/>
              </a:lnSpc>
              <a:spcBef>
                <a:spcPts val="1200"/>
              </a:spcBef>
              <a:spcAft>
                <a:spcPts val="0"/>
              </a:spcAft>
              <a:buNone/>
            </a:pPr>
            <a:r>
              <a:t/>
            </a:r>
            <a:endParaRPr sz="1500">
              <a:solidFill>
                <a:srgbClr val="212121"/>
              </a:solidFill>
              <a:highlight>
                <a:srgbClr val="FFFFFF"/>
              </a:highlight>
            </a:endParaRPr>
          </a:p>
          <a:p>
            <a:pPr indent="0" lvl="0" marL="457200" rtl="0" algn="ctr">
              <a:lnSpc>
                <a:spcPct val="150000"/>
              </a:lnSpc>
              <a:spcBef>
                <a:spcPts val="1200"/>
              </a:spcBef>
              <a:spcAft>
                <a:spcPts val="1200"/>
              </a:spcAft>
              <a:buNone/>
            </a:pPr>
            <a:r>
              <a:rPr lang="es-419" sz="1500">
                <a:solidFill>
                  <a:srgbClr val="212121"/>
                </a:solidFill>
                <a:highlight>
                  <a:srgbClr val="FFFFFF"/>
                </a:highlight>
              </a:rPr>
              <a:t>Esta herramienta permitirá lograr el máximo nivel de alojamiento ocupado y </a:t>
            </a:r>
            <a:r>
              <a:rPr lang="es-419" sz="1500">
                <a:solidFill>
                  <a:srgbClr val="212121"/>
                </a:solidFill>
                <a:highlight>
                  <a:schemeClr val="lt1"/>
                </a:highlight>
              </a:rPr>
              <a:t>aplicar mejoras en el servicio</a:t>
            </a:r>
            <a:r>
              <a:rPr lang="es-419" sz="1500">
                <a:solidFill>
                  <a:srgbClr val="212121"/>
                </a:solidFill>
                <a:highlight>
                  <a:srgbClr val="FFFFFF"/>
                </a:highlight>
              </a:rPr>
              <a:t>, teniendo en cuenta la disponibilidad de reservas que probablemente se cancelen.</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8"/>
          <p:cNvSpPr txBox="1"/>
          <p:nvPr>
            <p:ph type="title"/>
          </p:nvPr>
        </p:nvSpPr>
        <p:spPr>
          <a:xfrm>
            <a:off x="274350" y="-34725"/>
            <a:ext cx="4031100" cy="4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419" sz="2200"/>
              <a:t>Descripción de los Datos</a:t>
            </a:r>
            <a:endParaRPr sz="2200"/>
          </a:p>
        </p:txBody>
      </p:sp>
      <p:sp>
        <p:nvSpPr>
          <p:cNvPr id="110" name="Google Shape;110;p18"/>
          <p:cNvSpPr txBox="1"/>
          <p:nvPr>
            <p:ph idx="1" type="body"/>
          </p:nvPr>
        </p:nvSpPr>
        <p:spPr>
          <a:xfrm>
            <a:off x="435900" y="1140725"/>
            <a:ext cx="8358300" cy="2972400"/>
          </a:xfrm>
          <a:prstGeom prst="rect">
            <a:avLst/>
          </a:prstGeom>
        </p:spPr>
        <p:txBody>
          <a:bodyPr anchorCtr="0" anchor="t" bIns="91425" lIns="91425" spcFirstLastPara="1" rIns="91425" wrap="square" tIns="91425">
            <a:normAutofit/>
          </a:bodyPr>
          <a:lstStyle/>
          <a:p>
            <a:pPr indent="-317500" lvl="0" marL="457200" rtl="0" algn="just">
              <a:lnSpc>
                <a:spcPct val="140000"/>
              </a:lnSpc>
              <a:spcBef>
                <a:spcPts val="0"/>
              </a:spcBef>
              <a:spcAft>
                <a:spcPts val="0"/>
              </a:spcAft>
              <a:buClr>
                <a:srgbClr val="212121"/>
              </a:buClr>
              <a:buSzPts val="1400"/>
              <a:buChar char="●"/>
            </a:pPr>
            <a:r>
              <a:rPr lang="es-419" sz="1400">
                <a:solidFill>
                  <a:srgbClr val="212121"/>
                </a:solidFill>
                <a:highlight>
                  <a:srgbClr val="FFFFFF"/>
                </a:highlight>
              </a:rPr>
              <a:t>El dataset utilizado para desarrollar el modelo contiene datos de demanda hotelera para dos hoteles, uno tipo resort y otro urbano, ubicados en Lisboa, Portugal. </a:t>
            </a:r>
            <a:endParaRPr sz="1400">
              <a:solidFill>
                <a:srgbClr val="212121"/>
              </a:solidFill>
              <a:highlight>
                <a:srgbClr val="FFFFFF"/>
              </a:highlight>
            </a:endParaRPr>
          </a:p>
          <a:p>
            <a:pPr indent="-317500" lvl="0" marL="457200" rtl="0" algn="just">
              <a:lnSpc>
                <a:spcPct val="140000"/>
              </a:lnSpc>
              <a:spcBef>
                <a:spcPts val="0"/>
              </a:spcBef>
              <a:spcAft>
                <a:spcPts val="0"/>
              </a:spcAft>
              <a:buClr>
                <a:srgbClr val="212121"/>
              </a:buClr>
              <a:buSzPts val="1400"/>
              <a:buChar char="●"/>
            </a:pPr>
            <a:r>
              <a:rPr lang="es-419" sz="1400">
                <a:solidFill>
                  <a:srgbClr val="212121"/>
                </a:solidFill>
                <a:highlight>
                  <a:srgbClr val="FFFFFF"/>
                </a:highlight>
              </a:rPr>
              <a:t>Posee 119.390 filas, cada una de las cuales es una reserva de hotel que debía llegar entre el 1 de julio de 2015 y el 31 de agosto de 2017. Allí se registran las reservas que efectivamente llegaron y las reservas que se cancelaron. </a:t>
            </a:r>
            <a:endParaRPr sz="1400">
              <a:solidFill>
                <a:srgbClr val="212121"/>
              </a:solidFill>
              <a:highlight>
                <a:srgbClr val="FFFFFF"/>
              </a:highlight>
            </a:endParaRPr>
          </a:p>
          <a:p>
            <a:pPr indent="-317500" lvl="0" marL="457200" rtl="0" algn="just">
              <a:lnSpc>
                <a:spcPct val="125714"/>
              </a:lnSpc>
              <a:spcBef>
                <a:spcPts val="0"/>
              </a:spcBef>
              <a:spcAft>
                <a:spcPts val="0"/>
              </a:spcAft>
              <a:buClr>
                <a:srgbClr val="212121"/>
              </a:buClr>
              <a:buSzPts val="1400"/>
              <a:buChar char="●"/>
            </a:pPr>
            <a:r>
              <a:rPr lang="es-419" sz="1400">
                <a:solidFill>
                  <a:srgbClr val="212121"/>
                </a:solidFill>
                <a:highlight>
                  <a:schemeClr val="lt1"/>
                </a:highlight>
              </a:rPr>
              <a:t>Contiene además 36 variables que describen atributos de los clientes (10 variables), las transacciones (2 variables) y las reservas (13 variables).  Las mismas se detallan en la sección “Selección de variables para el modelo de clasificación”.</a:t>
            </a:r>
            <a:endParaRPr sz="1400">
              <a:solidFill>
                <a:srgbClr val="212121"/>
              </a:solidFill>
              <a:highlight>
                <a:schemeClr val="lt1"/>
              </a:highlight>
            </a:endParaRPr>
          </a:p>
          <a:p>
            <a:pPr indent="0" lvl="0" marL="457200" rtl="0" algn="just">
              <a:lnSpc>
                <a:spcPct val="125714"/>
              </a:lnSpc>
              <a:spcBef>
                <a:spcPts val="0"/>
              </a:spcBef>
              <a:spcAft>
                <a:spcPts val="0"/>
              </a:spcAft>
              <a:buSzPts val="852"/>
              <a:buNone/>
            </a:pPr>
            <a:r>
              <a:t/>
            </a:r>
            <a:endParaRPr sz="1400">
              <a:solidFill>
                <a:srgbClr val="212121"/>
              </a:solidFill>
              <a:highlight>
                <a:schemeClr val="lt1"/>
              </a:highlight>
            </a:endParaRPr>
          </a:p>
          <a:p>
            <a:pPr indent="0" lvl="0" marL="0" rtl="0" algn="just">
              <a:lnSpc>
                <a:spcPct val="140000"/>
              </a:lnSpc>
              <a:spcBef>
                <a:spcPts val="0"/>
              </a:spcBef>
              <a:spcAft>
                <a:spcPts val="1200"/>
              </a:spcAft>
              <a:buSzPts val="852"/>
              <a:buNone/>
            </a:pPr>
            <a:r>
              <a:t/>
            </a:r>
            <a:endParaRPr sz="1400">
              <a:solidFill>
                <a:srgbClr val="212121"/>
              </a:solidFill>
              <a:highlight>
                <a:schemeClr val="lt1"/>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9"/>
          <p:cNvSpPr txBox="1"/>
          <p:nvPr>
            <p:ph type="title"/>
          </p:nvPr>
        </p:nvSpPr>
        <p:spPr>
          <a:xfrm>
            <a:off x="319400" y="-13475"/>
            <a:ext cx="2755800" cy="56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419" sz="2200"/>
              <a:t>V</a:t>
            </a:r>
            <a:r>
              <a:rPr lang="es-419" sz="2200"/>
              <a:t>ariable target</a:t>
            </a:r>
            <a:endParaRPr sz="2200"/>
          </a:p>
        </p:txBody>
      </p:sp>
      <p:pic>
        <p:nvPicPr>
          <p:cNvPr id="116" name="Google Shape;116;p19"/>
          <p:cNvPicPr preferRelativeResize="0"/>
          <p:nvPr/>
        </p:nvPicPr>
        <p:blipFill rotWithShape="1">
          <a:blip r:embed="rId3">
            <a:alphaModFix/>
          </a:blip>
          <a:srcRect b="0" l="0" r="0" t="4798"/>
          <a:stretch/>
        </p:blipFill>
        <p:spPr>
          <a:xfrm>
            <a:off x="3596350" y="984850"/>
            <a:ext cx="5192699" cy="2556350"/>
          </a:xfrm>
          <a:prstGeom prst="rect">
            <a:avLst/>
          </a:prstGeom>
          <a:noFill/>
          <a:ln>
            <a:noFill/>
          </a:ln>
        </p:spPr>
      </p:pic>
      <p:sp>
        <p:nvSpPr>
          <p:cNvPr id="117" name="Google Shape;117;p19"/>
          <p:cNvSpPr txBox="1"/>
          <p:nvPr/>
        </p:nvSpPr>
        <p:spPr>
          <a:xfrm>
            <a:off x="3663675" y="3455300"/>
            <a:ext cx="5291100" cy="1293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419" sz="1200">
                <a:solidFill>
                  <a:srgbClr val="212121"/>
                </a:solidFill>
                <a:highlight>
                  <a:srgbClr val="FFFFFF"/>
                </a:highlight>
                <a:latin typeface="Lato"/>
                <a:ea typeface="Lato"/>
                <a:cs typeface="Lato"/>
                <a:sym typeface="Lato"/>
              </a:rPr>
              <a:t>La tasa de cancelación mensual </a:t>
            </a:r>
            <a:r>
              <a:rPr lang="es-419" sz="1200">
                <a:solidFill>
                  <a:srgbClr val="212121"/>
                </a:solidFill>
                <a:highlight>
                  <a:srgbClr val="FFFFFF"/>
                </a:highlight>
                <a:latin typeface="Lato"/>
                <a:ea typeface="Lato"/>
                <a:cs typeface="Lato"/>
                <a:sym typeface="Lato"/>
              </a:rPr>
              <a:t>varió entre el 20% y 45%. Los menores porcentajes ocurrieron el primer año y luego aumentaron hasta 35 - 45%. </a:t>
            </a:r>
            <a:endParaRPr sz="1200">
              <a:solidFill>
                <a:srgbClr val="212121"/>
              </a:solidFill>
              <a:highlight>
                <a:srgbClr val="FFFFFF"/>
              </a:highlight>
              <a:latin typeface="Lato"/>
              <a:ea typeface="Lato"/>
              <a:cs typeface="Lato"/>
              <a:sym typeface="Lato"/>
            </a:endParaRPr>
          </a:p>
          <a:p>
            <a:pPr indent="0" lvl="0" marL="0" rtl="0" algn="just">
              <a:spcBef>
                <a:spcPts val="0"/>
              </a:spcBef>
              <a:spcAft>
                <a:spcPts val="0"/>
              </a:spcAft>
              <a:buNone/>
            </a:pPr>
            <a:r>
              <a:t/>
            </a:r>
            <a:endParaRPr sz="1200">
              <a:solidFill>
                <a:srgbClr val="212121"/>
              </a:solidFill>
              <a:highlight>
                <a:srgbClr val="FFFFFF"/>
              </a:highlight>
              <a:latin typeface="Lato"/>
              <a:ea typeface="Lato"/>
              <a:cs typeface="Lato"/>
              <a:sym typeface="Lato"/>
            </a:endParaRPr>
          </a:p>
          <a:p>
            <a:pPr indent="0" lvl="0" marL="0" rtl="0" algn="just">
              <a:spcBef>
                <a:spcPts val="0"/>
              </a:spcBef>
              <a:spcAft>
                <a:spcPts val="0"/>
              </a:spcAft>
              <a:buNone/>
            </a:pPr>
            <a:r>
              <a:rPr lang="es-419" sz="1200">
                <a:solidFill>
                  <a:srgbClr val="212121"/>
                </a:solidFill>
                <a:highlight>
                  <a:srgbClr val="FFFFFF"/>
                </a:highlight>
                <a:latin typeface="Lato"/>
                <a:ea typeface="Lato"/>
                <a:cs typeface="Lato"/>
                <a:sym typeface="Lato"/>
              </a:rPr>
              <a:t>El comportamiento de la tasa de cancelaciones es representativo de la tendencia global y justifica la necesidad de contar con una herramienta de predicción para optimizar la asignación de habitaciones.</a:t>
            </a:r>
            <a:endParaRPr>
              <a:latin typeface="Lato"/>
              <a:ea typeface="Lato"/>
              <a:cs typeface="Lato"/>
              <a:sym typeface="Lato"/>
            </a:endParaRPr>
          </a:p>
        </p:txBody>
      </p:sp>
      <p:pic>
        <p:nvPicPr>
          <p:cNvPr id="118" name="Google Shape;118;p19"/>
          <p:cNvPicPr preferRelativeResize="0"/>
          <p:nvPr/>
        </p:nvPicPr>
        <p:blipFill rotWithShape="1">
          <a:blip r:embed="rId4">
            <a:alphaModFix/>
          </a:blip>
          <a:srcRect b="0" l="0" r="0" t="7484"/>
          <a:stretch/>
        </p:blipFill>
        <p:spPr>
          <a:xfrm>
            <a:off x="154600" y="1213450"/>
            <a:ext cx="3085400" cy="2057050"/>
          </a:xfrm>
          <a:prstGeom prst="rect">
            <a:avLst/>
          </a:prstGeom>
          <a:noFill/>
          <a:ln>
            <a:noFill/>
          </a:ln>
        </p:spPr>
      </p:pic>
      <p:sp>
        <p:nvSpPr>
          <p:cNvPr id="119" name="Google Shape;119;p19"/>
          <p:cNvSpPr txBox="1"/>
          <p:nvPr/>
        </p:nvSpPr>
        <p:spPr>
          <a:xfrm>
            <a:off x="319400" y="3455300"/>
            <a:ext cx="2755800" cy="1293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419" sz="1200">
                <a:latin typeface="Lato"/>
                <a:ea typeface="Lato"/>
                <a:cs typeface="Lato"/>
                <a:sym typeface="Lato"/>
              </a:rPr>
              <a:t>El porcentaje de reservas canceladas en el dataset fue 37% versus 63% de reservas no canceladas.</a:t>
            </a:r>
            <a:endParaRPr sz="1200">
              <a:latin typeface="Lato"/>
              <a:ea typeface="Lato"/>
              <a:cs typeface="Lato"/>
              <a:sym typeface="Lato"/>
            </a:endParaRPr>
          </a:p>
          <a:p>
            <a:pPr indent="0" lvl="0" marL="0" rtl="0" algn="just">
              <a:spcBef>
                <a:spcPts val="0"/>
              </a:spcBef>
              <a:spcAft>
                <a:spcPts val="0"/>
              </a:spcAft>
              <a:buNone/>
            </a:pPr>
            <a:r>
              <a:t/>
            </a:r>
            <a:endParaRPr sz="1200">
              <a:latin typeface="Lato"/>
              <a:ea typeface="Lato"/>
              <a:cs typeface="Lato"/>
              <a:sym typeface="Lato"/>
            </a:endParaRPr>
          </a:p>
          <a:p>
            <a:pPr indent="0" lvl="0" marL="0" rtl="0" algn="just">
              <a:spcBef>
                <a:spcPts val="0"/>
              </a:spcBef>
              <a:spcAft>
                <a:spcPts val="0"/>
              </a:spcAft>
              <a:buNone/>
            </a:pPr>
            <a:r>
              <a:rPr lang="es-419" sz="1200">
                <a:latin typeface="Lato"/>
                <a:ea typeface="Lato"/>
                <a:cs typeface="Lato"/>
                <a:sym typeface="Lato"/>
              </a:rPr>
              <a:t>Fue similar al promedio  de cancelaciones en el sector.</a:t>
            </a:r>
            <a:endParaRPr sz="1200">
              <a:latin typeface="Lato"/>
              <a:ea typeface="Lato"/>
              <a:cs typeface="Lato"/>
              <a:sym typeface="Lato"/>
            </a:endParaRPr>
          </a:p>
        </p:txBody>
      </p:sp>
      <p:sp>
        <p:nvSpPr>
          <p:cNvPr id="120" name="Google Shape;120;p19"/>
          <p:cNvSpPr txBox="1"/>
          <p:nvPr/>
        </p:nvSpPr>
        <p:spPr>
          <a:xfrm>
            <a:off x="213075" y="527650"/>
            <a:ext cx="3144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419">
                <a:latin typeface="Lato"/>
                <a:ea typeface="Lato"/>
                <a:cs typeface="Lato"/>
                <a:sym typeface="Lato"/>
              </a:rPr>
              <a:t>Reservas canceladas y no canceladas</a:t>
            </a:r>
            <a:endParaRPr>
              <a:latin typeface="Lato"/>
              <a:ea typeface="Lato"/>
              <a:cs typeface="Lato"/>
              <a:sym typeface="Lato"/>
            </a:endParaRPr>
          </a:p>
        </p:txBody>
      </p:sp>
      <p:sp>
        <p:nvSpPr>
          <p:cNvPr id="121" name="Google Shape;121;p19"/>
          <p:cNvSpPr txBox="1"/>
          <p:nvPr/>
        </p:nvSpPr>
        <p:spPr>
          <a:xfrm>
            <a:off x="4833025" y="527650"/>
            <a:ext cx="3144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419">
                <a:latin typeface="Lato"/>
                <a:ea typeface="Lato"/>
                <a:cs typeface="Lato"/>
                <a:sym typeface="Lato"/>
              </a:rPr>
              <a:t>Tasa de cancelación mensual</a:t>
            </a: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txBox="1"/>
          <p:nvPr/>
        </p:nvSpPr>
        <p:spPr>
          <a:xfrm>
            <a:off x="3923175" y="3655875"/>
            <a:ext cx="4981500" cy="738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419" sz="1200">
                <a:solidFill>
                  <a:srgbClr val="212121"/>
                </a:solidFill>
                <a:highlight>
                  <a:srgbClr val="FFFFFF"/>
                </a:highlight>
                <a:latin typeface="Lato"/>
                <a:ea typeface="Lato"/>
                <a:cs typeface="Lato"/>
                <a:sym typeface="Lato"/>
              </a:rPr>
              <a:t>En algunos meses (abril, junio, mayo y septiembre) aumenta la proporción de reservas canceladas. El mes, por lo tanto, podría estar relacionado con la probabilidad de cancelar.</a:t>
            </a:r>
            <a:endParaRPr>
              <a:latin typeface="Lato"/>
              <a:ea typeface="Lato"/>
              <a:cs typeface="Lato"/>
              <a:sym typeface="Lato"/>
            </a:endParaRPr>
          </a:p>
        </p:txBody>
      </p:sp>
      <p:sp>
        <p:nvSpPr>
          <p:cNvPr id="127" name="Google Shape;127;p20"/>
          <p:cNvSpPr txBox="1"/>
          <p:nvPr>
            <p:ph type="title"/>
          </p:nvPr>
        </p:nvSpPr>
        <p:spPr>
          <a:xfrm>
            <a:off x="297425" y="-76200"/>
            <a:ext cx="7030500" cy="6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2200"/>
              <a:t>Principales hallazgos del EDA</a:t>
            </a:r>
            <a:endParaRPr sz="2200"/>
          </a:p>
        </p:txBody>
      </p:sp>
      <p:sp>
        <p:nvSpPr>
          <p:cNvPr id="128" name="Google Shape;128;p20"/>
          <p:cNvSpPr txBox="1"/>
          <p:nvPr/>
        </p:nvSpPr>
        <p:spPr>
          <a:xfrm>
            <a:off x="297425" y="3296050"/>
            <a:ext cx="3276900" cy="1293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Clr>
                <a:schemeClr val="dk2"/>
              </a:buClr>
              <a:buSzPts val="1100"/>
              <a:buFont typeface="Arial"/>
              <a:buNone/>
            </a:pPr>
            <a:r>
              <a:rPr lang="es-419" sz="1200">
                <a:solidFill>
                  <a:srgbClr val="212121"/>
                </a:solidFill>
                <a:highlight>
                  <a:schemeClr val="lt1"/>
                </a:highlight>
                <a:latin typeface="Lato"/>
                <a:ea typeface="Lato"/>
                <a:cs typeface="Lato"/>
                <a:sym typeface="Lato"/>
              </a:rPr>
              <a:t>L</a:t>
            </a:r>
            <a:r>
              <a:rPr lang="es-419" sz="1200">
                <a:solidFill>
                  <a:srgbClr val="212121"/>
                </a:solidFill>
                <a:highlight>
                  <a:schemeClr val="lt1"/>
                </a:highlight>
                <a:latin typeface="Lato"/>
                <a:ea typeface="Lato"/>
                <a:cs typeface="Lato"/>
                <a:sym typeface="Lato"/>
              </a:rPr>
              <a:t>a proporción de tipo de depósito dentro de cada grupo es diferente..</a:t>
            </a:r>
            <a:endParaRPr>
              <a:solidFill>
                <a:schemeClr val="dk2"/>
              </a:solidFill>
              <a:latin typeface="Lato"/>
              <a:ea typeface="Lato"/>
              <a:cs typeface="Lato"/>
              <a:sym typeface="Lato"/>
            </a:endParaRPr>
          </a:p>
          <a:p>
            <a:pPr indent="0" lvl="0" marL="0" rtl="0" algn="just">
              <a:spcBef>
                <a:spcPts val="0"/>
              </a:spcBef>
              <a:spcAft>
                <a:spcPts val="0"/>
              </a:spcAft>
              <a:buNone/>
            </a:pPr>
            <a:r>
              <a:t/>
            </a:r>
            <a:endParaRPr sz="1200">
              <a:solidFill>
                <a:srgbClr val="212121"/>
              </a:solidFill>
              <a:highlight>
                <a:srgbClr val="FFFFFF"/>
              </a:highlight>
              <a:latin typeface="Lato"/>
              <a:ea typeface="Lato"/>
              <a:cs typeface="Lato"/>
              <a:sym typeface="Lato"/>
            </a:endParaRPr>
          </a:p>
          <a:p>
            <a:pPr indent="0" lvl="0" marL="0" rtl="0" algn="just">
              <a:spcBef>
                <a:spcPts val="0"/>
              </a:spcBef>
              <a:spcAft>
                <a:spcPts val="0"/>
              </a:spcAft>
              <a:buNone/>
            </a:pPr>
            <a:r>
              <a:rPr lang="es-419" sz="1200">
                <a:solidFill>
                  <a:srgbClr val="212121"/>
                </a:solidFill>
                <a:highlight>
                  <a:srgbClr val="FFFFFF"/>
                </a:highlight>
                <a:latin typeface="Lato"/>
                <a:ea typeface="Lato"/>
                <a:cs typeface="Lato"/>
                <a:sym typeface="Lato"/>
              </a:rPr>
              <a:t>Dentro del grupo que Canceló, hubo reservas sin depósito y reservas sin reembolso, contrario a lo esperado. </a:t>
            </a:r>
            <a:endParaRPr>
              <a:latin typeface="Lato"/>
              <a:ea typeface="Lato"/>
              <a:cs typeface="Lato"/>
              <a:sym typeface="Lato"/>
            </a:endParaRPr>
          </a:p>
        </p:txBody>
      </p:sp>
      <p:pic>
        <p:nvPicPr>
          <p:cNvPr id="129" name="Google Shape;129;p20"/>
          <p:cNvPicPr preferRelativeResize="0"/>
          <p:nvPr/>
        </p:nvPicPr>
        <p:blipFill rotWithShape="1">
          <a:blip r:embed="rId3">
            <a:alphaModFix/>
          </a:blip>
          <a:srcRect b="0" l="0" r="0" t="4634"/>
          <a:stretch/>
        </p:blipFill>
        <p:spPr>
          <a:xfrm>
            <a:off x="3759625" y="1405749"/>
            <a:ext cx="5144925" cy="2130700"/>
          </a:xfrm>
          <a:prstGeom prst="rect">
            <a:avLst/>
          </a:prstGeom>
          <a:noFill/>
          <a:ln>
            <a:noFill/>
          </a:ln>
        </p:spPr>
      </p:pic>
      <p:sp>
        <p:nvSpPr>
          <p:cNvPr id="130" name="Google Shape;130;p20"/>
          <p:cNvSpPr txBox="1"/>
          <p:nvPr/>
        </p:nvSpPr>
        <p:spPr>
          <a:xfrm>
            <a:off x="403200" y="708325"/>
            <a:ext cx="2920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419">
                <a:latin typeface="Lato"/>
                <a:ea typeface="Lato"/>
                <a:cs typeface="Lato"/>
                <a:sym typeface="Lato"/>
              </a:rPr>
              <a:t>Cancelaciones por tipo de depósito</a:t>
            </a:r>
            <a:endParaRPr>
              <a:latin typeface="Lato"/>
              <a:ea typeface="Lato"/>
              <a:cs typeface="Lato"/>
              <a:sym typeface="Lato"/>
            </a:endParaRPr>
          </a:p>
        </p:txBody>
      </p:sp>
      <p:sp>
        <p:nvSpPr>
          <p:cNvPr id="131" name="Google Shape;131;p20"/>
          <p:cNvSpPr txBox="1"/>
          <p:nvPr/>
        </p:nvSpPr>
        <p:spPr>
          <a:xfrm>
            <a:off x="4975200" y="708325"/>
            <a:ext cx="2920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419">
                <a:latin typeface="Lato"/>
                <a:ea typeface="Lato"/>
                <a:cs typeface="Lato"/>
                <a:sym typeface="Lato"/>
              </a:rPr>
              <a:t>Cancelaciones por mes de arribo</a:t>
            </a:r>
            <a:endParaRPr>
              <a:latin typeface="Lato"/>
              <a:ea typeface="Lato"/>
              <a:cs typeface="Lato"/>
              <a:sym typeface="Lato"/>
            </a:endParaRPr>
          </a:p>
        </p:txBody>
      </p:sp>
      <p:pic>
        <p:nvPicPr>
          <p:cNvPr id="132" name="Google Shape;132;p20"/>
          <p:cNvPicPr preferRelativeResize="0"/>
          <p:nvPr/>
        </p:nvPicPr>
        <p:blipFill>
          <a:blip r:embed="rId4">
            <a:alphaModFix/>
          </a:blip>
          <a:stretch>
            <a:fillRect/>
          </a:stretch>
        </p:blipFill>
        <p:spPr>
          <a:xfrm>
            <a:off x="347999" y="1178650"/>
            <a:ext cx="2851451" cy="2130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21"/>
          <p:cNvPicPr preferRelativeResize="0"/>
          <p:nvPr/>
        </p:nvPicPr>
        <p:blipFill rotWithShape="1">
          <a:blip r:embed="rId3">
            <a:alphaModFix/>
          </a:blip>
          <a:srcRect b="0" l="0" r="0" t="6681"/>
          <a:stretch/>
        </p:blipFill>
        <p:spPr>
          <a:xfrm>
            <a:off x="75100" y="1491425"/>
            <a:ext cx="5389701" cy="2281800"/>
          </a:xfrm>
          <a:prstGeom prst="rect">
            <a:avLst/>
          </a:prstGeom>
          <a:noFill/>
          <a:ln>
            <a:noFill/>
          </a:ln>
        </p:spPr>
      </p:pic>
      <p:pic>
        <p:nvPicPr>
          <p:cNvPr id="138" name="Google Shape;138;p21"/>
          <p:cNvPicPr preferRelativeResize="0"/>
          <p:nvPr/>
        </p:nvPicPr>
        <p:blipFill rotWithShape="1">
          <a:blip r:embed="rId4">
            <a:alphaModFix/>
          </a:blip>
          <a:srcRect b="0" l="0" r="0" t="6533"/>
          <a:stretch/>
        </p:blipFill>
        <p:spPr>
          <a:xfrm>
            <a:off x="5553075" y="1510625"/>
            <a:ext cx="3438500" cy="2281800"/>
          </a:xfrm>
          <a:prstGeom prst="rect">
            <a:avLst/>
          </a:prstGeom>
          <a:noFill/>
          <a:ln>
            <a:noFill/>
          </a:ln>
        </p:spPr>
      </p:pic>
      <p:sp>
        <p:nvSpPr>
          <p:cNvPr id="139" name="Google Shape;139;p21"/>
          <p:cNvSpPr txBox="1"/>
          <p:nvPr/>
        </p:nvSpPr>
        <p:spPr>
          <a:xfrm>
            <a:off x="5618300" y="3823725"/>
            <a:ext cx="3219600" cy="738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419" sz="1200">
                <a:solidFill>
                  <a:srgbClr val="212121"/>
                </a:solidFill>
                <a:highlight>
                  <a:srgbClr val="FFFFFF"/>
                </a:highlight>
                <a:latin typeface="Lato"/>
                <a:ea typeface="Lato"/>
                <a:cs typeface="Lato"/>
                <a:sym typeface="Lato"/>
              </a:rPr>
              <a:t>Se registra un número mayor de cambios en las reservas de clientes que no cancelaron respecto a clientes que cancelaron.</a:t>
            </a:r>
            <a:endParaRPr>
              <a:latin typeface="Lato"/>
              <a:ea typeface="Lato"/>
              <a:cs typeface="Lato"/>
              <a:sym typeface="Lato"/>
            </a:endParaRPr>
          </a:p>
        </p:txBody>
      </p:sp>
      <p:sp>
        <p:nvSpPr>
          <p:cNvPr id="140" name="Google Shape;140;p21"/>
          <p:cNvSpPr txBox="1"/>
          <p:nvPr/>
        </p:nvSpPr>
        <p:spPr>
          <a:xfrm>
            <a:off x="307650" y="3823725"/>
            <a:ext cx="5157000" cy="738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419" sz="1200">
                <a:solidFill>
                  <a:srgbClr val="212121"/>
                </a:solidFill>
                <a:highlight>
                  <a:srgbClr val="FFFFFF"/>
                </a:highlight>
                <a:latin typeface="Lato"/>
                <a:ea typeface="Lato"/>
                <a:cs typeface="Lato"/>
                <a:sym typeface="Lato"/>
              </a:rPr>
              <a:t>La mayor cantidad de reservas se realizan a través de portales online de operadores turísticos. El número de cancelaciones </a:t>
            </a:r>
            <a:r>
              <a:rPr lang="es-419" sz="1200">
                <a:solidFill>
                  <a:srgbClr val="212121"/>
                </a:solidFill>
                <a:highlight>
                  <a:srgbClr val="FFFFFF"/>
                </a:highlight>
                <a:latin typeface="Lato"/>
                <a:ea typeface="Lato"/>
                <a:cs typeface="Lato"/>
                <a:sym typeface="Lato"/>
              </a:rPr>
              <a:t>también</a:t>
            </a:r>
            <a:r>
              <a:rPr lang="es-419" sz="1200">
                <a:solidFill>
                  <a:srgbClr val="212121"/>
                </a:solidFill>
                <a:highlight>
                  <a:srgbClr val="FFFFFF"/>
                </a:highlight>
                <a:latin typeface="Lato"/>
                <a:ea typeface="Lato"/>
                <a:cs typeface="Lato"/>
                <a:sym typeface="Lato"/>
              </a:rPr>
              <a:t> predomina en este segmento.</a:t>
            </a:r>
            <a:endParaRPr>
              <a:latin typeface="Lato"/>
              <a:ea typeface="Lato"/>
              <a:cs typeface="Lato"/>
              <a:sym typeface="Lato"/>
            </a:endParaRPr>
          </a:p>
        </p:txBody>
      </p:sp>
      <p:sp>
        <p:nvSpPr>
          <p:cNvPr id="141" name="Google Shape;141;p21"/>
          <p:cNvSpPr txBox="1"/>
          <p:nvPr>
            <p:ph type="title"/>
          </p:nvPr>
        </p:nvSpPr>
        <p:spPr>
          <a:xfrm>
            <a:off x="307650" y="-76200"/>
            <a:ext cx="7030500" cy="6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2200"/>
              <a:t>Principales hallazgos del EDA</a:t>
            </a:r>
            <a:endParaRPr sz="2200"/>
          </a:p>
        </p:txBody>
      </p:sp>
      <p:sp>
        <p:nvSpPr>
          <p:cNvPr id="142" name="Google Shape;142;p21"/>
          <p:cNvSpPr txBox="1"/>
          <p:nvPr/>
        </p:nvSpPr>
        <p:spPr>
          <a:xfrm>
            <a:off x="1120800" y="869613"/>
            <a:ext cx="3530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419">
                <a:latin typeface="Lato"/>
                <a:ea typeface="Lato"/>
                <a:cs typeface="Lato"/>
                <a:sym typeface="Lato"/>
              </a:rPr>
              <a:t>Cancelaciones por segmento  de mercado</a:t>
            </a:r>
            <a:endParaRPr>
              <a:latin typeface="Lato"/>
              <a:ea typeface="Lato"/>
              <a:cs typeface="Lato"/>
              <a:sym typeface="Lato"/>
            </a:endParaRPr>
          </a:p>
        </p:txBody>
      </p:sp>
      <p:sp>
        <p:nvSpPr>
          <p:cNvPr id="143" name="Google Shape;143;p21"/>
          <p:cNvSpPr txBox="1"/>
          <p:nvPr/>
        </p:nvSpPr>
        <p:spPr>
          <a:xfrm>
            <a:off x="5638900" y="869625"/>
            <a:ext cx="3351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419">
                <a:latin typeface="Lato"/>
                <a:ea typeface="Lato"/>
                <a:cs typeface="Lato"/>
                <a:sym typeface="Lato"/>
              </a:rPr>
              <a:t>Cancelaciones por cambios en la reserva</a:t>
            </a:r>
            <a:endParaRPr>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