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9"/>
  </p:notesMasterIdLst>
  <p:handoutMasterIdLst>
    <p:handoutMasterId r:id="rId80"/>
  </p:handoutMasterIdLst>
  <p:sldIdLst>
    <p:sldId id="256" r:id="rId2"/>
    <p:sldId id="688" r:id="rId3"/>
    <p:sldId id="613" r:id="rId4"/>
    <p:sldId id="717" r:id="rId5"/>
    <p:sldId id="758" r:id="rId6"/>
    <p:sldId id="713" r:id="rId7"/>
    <p:sldId id="759" r:id="rId8"/>
    <p:sldId id="760" r:id="rId9"/>
    <p:sldId id="772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818" r:id="rId21"/>
    <p:sldId id="771" r:id="rId22"/>
    <p:sldId id="773" r:id="rId23"/>
    <p:sldId id="774" r:id="rId24"/>
    <p:sldId id="775" r:id="rId25"/>
    <p:sldId id="722" r:id="rId26"/>
    <p:sldId id="776" r:id="rId27"/>
    <p:sldId id="779" r:id="rId28"/>
    <p:sldId id="780" r:id="rId29"/>
    <p:sldId id="781" r:id="rId30"/>
    <p:sldId id="777" r:id="rId31"/>
    <p:sldId id="783" r:id="rId32"/>
    <p:sldId id="784" r:id="rId33"/>
    <p:sldId id="785" r:id="rId34"/>
    <p:sldId id="786" r:id="rId35"/>
    <p:sldId id="787" r:id="rId36"/>
    <p:sldId id="778" r:id="rId37"/>
    <p:sldId id="788" r:id="rId38"/>
    <p:sldId id="789" r:id="rId39"/>
    <p:sldId id="790" r:id="rId40"/>
    <p:sldId id="791" r:id="rId41"/>
    <p:sldId id="792" r:id="rId42"/>
    <p:sldId id="793" r:id="rId43"/>
    <p:sldId id="795" r:id="rId44"/>
    <p:sldId id="797" r:id="rId45"/>
    <p:sldId id="796" r:id="rId46"/>
    <p:sldId id="739" r:id="rId47"/>
    <p:sldId id="798" r:id="rId48"/>
    <p:sldId id="799" r:id="rId49"/>
    <p:sldId id="740" r:id="rId50"/>
    <p:sldId id="800" r:id="rId51"/>
    <p:sldId id="742" r:id="rId52"/>
    <p:sldId id="744" r:id="rId53"/>
    <p:sldId id="801" r:id="rId54"/>
    <p:sldId id="745" r:id="rId55"/>
    <p:sldId id="746" r:id="rId56"/>
    <p:sldId id="802" r:id="rId57"/>
    <p:sldId id="748" r:id="rId58"/>
    <p:sldId id="803" r:id="rId59"/>
    <p:sldId id="804" r:id="rId60"/>
    <p:sldId id="805" r:id="rId61"/>
    <p:sldId id="806" r:id="rId62"/>
    <p:sldId id="751" r:id="rId63"/>
    <p:sldId id="755" r:id="rId64"/>
    <p:sldId id="756" r:id="rId65"/>
    <p:sldId id="807" r:id="rId66"/>
    <p:sldId id="808" r:id="rId67"/>
    <p:sldId id="809" r:id="rId68"/>
    <p:sldId id="812" r:id="rId69"/>
    <p:sldId id="816" r:id="rId70"/>
    <p:sldId id="810" r:id="rId71"/>
    <p:sldId id="813" r:id="rId72"/>
    <p:sldId id="811" r:id="rId73"/>
    <p:sldId id="814" r:id="rId74"/>
    <p:sldId id="815" r:id="rId75"/>
    <p:sldId id="817" r:id="rId76"/>
    <p:sldId id="757" r:id="rId77"/>
    <p:sldId id="670" r:id="rId7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20A31D"/>
    <a:srgbClr val="66FF33"/>
    <a:srgbClr val="008000"/>
    <a:srgbClr val="0000FF"/>
    <a:srgbClr val="3333FF"/>
    <a:srgbClr val="FFFFCC"/>
    <a:srgbClr val="EF601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20" autoAdjust="0"/>
  </p:normalViewPr>
  <p:slideViewPr>
    <p:cSldViewPr>
      <p:cViewPr>
        <p:scale>
          <a:sx n="100" d="100"/>
          <a:sy n="100" d="100"/>
        </p:scale>
        <p:origin x="-336" y="6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66EAD-1915-43C7-AACC-6220795BB849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C625F7B-EE74-4929-96C3-90C3EB5CD4AC}">
      <dgm:prSet phldrT="[文本]"/>
      <dgm:spPr/>
      <dgm:t>
        <a:bodyPr/>
        <a:lstStyle/>
        <a:p>
          <a:r>
            <a:rPr lang="zh-CN" altLang="en-US" dirty="0" smtClean="0"/>
            <a:t>整型变量</a:t>
          </a:r>
          <a:endParaRPr lang="zh-CN" altLang="en-US" dirty="0"/>
        </a:p>
      </dgm:t>
    </dgm:pt>
    <dgm:pt modelId="{F9BCA60A-9262-47CB-BE4C-5F3A6AB9D61C}" type="parTrans" cxnId="{0C6D1714-7178-4D04-B1EA-DEE2922A48BA}">
      <dgm:prSet/>
      <dgm:spPr/>
      <dgm:t>
        <a:bodyPr/>
        <a:lstStyle/>
        <a:p>
          <a:endParaRPr lang="zh-CN" altLang="en-US"/>
        </a:p>
      </dgm:t>
    </dgm:pt>
    <dgm:pt modelId="{06E1FDB1-1196-4EBA-8C59-405C973188C6}" type="sibTrans" cxnId="{0C6D1714-7178-4D04-B1EA-DEE2922A48BA}">
      <dgm:prSet/>
      <dgm:spPr/>
      <dgm:t>
        <a:bodyPr/>
        <a:lstStyle/>
        <a:p>
          <a:endParaRPr lang="zh-CN" altLang="en-US"/>
        </a:p>
      </dgm:t>
    </dgm:pt>
    <dgm:pt modelId="{237BA362-FC70-4AB2-8B7C-FBE97035AE23}">
      <dgm:prSet phldrT="[文本]" phldr="1"/>
      <dgm:spPr/>
      <dgm:t>
        <a:bodyPr/>
        <a:lstStyle/>
        <a:p>
          <a:endParaRPr lang="zh-CN" altLang="en-US"/>
        </a:p>
      </dgm:t>
    </dgm:pt>
    <dgm:pt modelId="{E882C4F5-BB07-43CF-BFBD-E9589C19E9A9}" type="parTrans" cxnId="{C3FBE06D-9ED4-4B4B-BD7F-BEF0DA9A1016}">
      <dgm:prSet/>
      <dgm:spPr/>
      <dgm:t>
        <a:bodyPr/>
        <a:lstStyle/>
        <a:p>
          <a:endParaRPr lang="zh-CN" altLang="en-US"/>
        </a:p>
      </dgm:t>
    </dgm:pt>
    <dgm:pt modelId="{A60F249D-13EB-4008-94D1-368B1F20C09A}" type="sibTrans" cxnId="{C3FBE06D-9ED4-4B4B-BD7F-BEF0DA9A1016}">
      <dgm:prSet/>
      <dgm:spPr/>
      <dgm:t>
        <a:bodyPr/>
        <a:lstStyle/>
        <a:p>
          <a:endParaRPr lang="zh-CN" altLang="en-US"/>
        </a:p>
      </dgm:t>
    </dgm:pt>
    <dgm:pt modelId="{BF1D48C8-1D04-4441-974B-E43F48645671}">
      <dgm:prSet phldrT="[文本]"/>
      <dgm:spPr/>
      <dgm:t>
        <a:bodyPr/>
        <a:lstStyle/>
        <a:p>
          <a:r>
            <a:rPr lang="zh-CN" altLang="en-US" dirty="0" smtClean="0"/>
            <a:t>字符型变量</a:t>
          </a:r>
          <a:endParaRPr lang="zh-CN" altLang="en-US" dirty="0"/>
        </a:p>
      </dgm:t>
    </dgm:pt>
    <dgm:pt modelId="{53E5AB34-F57B-46A4-8CA6-B5D4E2326A59}" type="parTrans" cxnId="{C7DDB82D-07D7-4B94-A306-982527D75FF9}">
      <dgm:prSet/>
      <dgm:spPr/>
      <dgm:t>
        <a:bodyPr/>
        <a:lstStyle/>
        <a:p>
          <a:endParaRPr lang="zh-CN" altLang="en-US"/>
        </a:p>
      </dgm:t>
    </dgm:pt>
    <dgm:pt modelId="{DE3EAF0B-9FC6-498F-A75B-87CEA7E8CCB8}" type="sibTrans" cxnId="{C7DDB82D-07D7-4B94-A306-982527D75FF9}">
      <dgm:prSet/>
      <dgm:spPr/>
      <dgm:t>
        <a:bodyPr/>
        <a:lstStyle/>
        <a:p>
          <a:endParaRPr lang="zh-CN" altLang="en-US"/>
        </a:p>
      </dgm:t>
    </dgm:pt>
    <dgm:pt modelId="{57312D82-B12B-4084-98FB-61F503A9EB2E}">
      <dgm:prSet phldrT="[文本]" phldr="1"/>
      <dgm:spPr/>
      <dgm:t>
        <a:bodyPr/>
        <a:lstStyle/>
        <a:p>
          <a:endParaRPr lang="zh-CN" altLang="en-US"/>
        </a:p>
      </dgm:t>
    </dgm:pt>
    <dgm:pt modelId="{1475D909-D671-4648-8ADF-69A1DFF6792B}" type="parTrans" cxnId="{CFC7934F-5E3C-45C7-9097-C58B97853C67}">
      <dgm:prSet/>
      <dgm:spPr/>
      <dgm:t>
        <a:bodyPr/>
        <a:lstStyle/>
        <a:p>
          <a:endParaRPr lang="zh-CN" altLang="en-US"/>
        </a:p>
      </dgm:t>
    </dgm:pt>
    <dgm:pt modelId="{CA03199A-5D00-4CE6-8722-8DC57F5572F8}" type="sibTrans" cxnId="{CFC7934F-5E3C-45C7-9097-C58B97853C67}">
      <dgm:prSet/>
      <dgm:spPr/>
      <dgm:t>
        <a:bodyPr/>
        <a:lstStyle/>
        <a:p>
          <a:endParaRPr lang="zh-CN" altLang="en-US"/>
        </a:p>
      </dgm:t>
    </dgm:pt>
    <dgm:pt modelId="{4FB04646-CE5A-4D82-A608-BD4A3B518466}">
      <dgm:prSet/>
      <dgm:spPr/>
      <dgm:t>
        <a:bodyPr/>
        <a:lstStyle/>
        <a:p>
          <a:r>
            <a:rPr lang="zh-CN" altLang="en-US" dirty="0" smtClean="0"/>
            <a:t>实型变量</a:t>
          </a:r>
          <a:endParaRPr lang="zh-CN" altLang="en-US" dirty="0"/>
        </a:p>
      </dgm:t>
    </dgm:pt>
    <dgm:pt modelId="{54E52096-5A61-4960-BDCC-983FCE7E60C8}" type="parTrans" cxnId="{55536317-07CF-4B12-836E-0430045D7CA2}">
      <dgm:prSet/>
      <dgm:spPr/>
      <dgm:t>
        <a:bodyPr/>
        <a:lstStyle/>
        <a:p>
          <a:endParaRPr lang="zh-CN" altLang="en-US"/>
        </a:p>
      </dgm:t>
    </dgm:pt>
    <dgm:pt modelId="{4349DD3F-84A7-408C-A21A-4C1BA594CC42}" type="sibTrans" cxnId="{55536317-07CF-4B12-836E-0430045D7CA2}">
      <dgm:prSet/>
      <dgm:spPr/>
      <dgm:t>
        <a:bodyPr/>
        <a:lstStyle/>
        <a:p>
          <a:endParaRPr lang="zh-CN" altLang="en-US"/>
        </a:p>
      </dgm:t>
    </dgm:pt>
    <dgm:pt modelId="{02ADF6C5-46F2-485B-8C96-E0CE6C8710D9}" type="pres">
      <dgm:prSet presAssocID="{B3A66EAD-1915-43C7-AACC-6220795BB8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CF898A-785E-43E6-AB00-71A5FDFEAE2D}" type="pres">
      <dgm:prSet presAssocID="{1C625F7B-EE74-4929-96C3-90C3EB5CD4A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B75A7-A34A-4D39-AF15-DA8D17C53445}" type="pres">
      <dgm:prSet presAssocID="{1C625F7B-EE74-4929-96C3-90C3EB5CD4A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A5B4E7-9C8E-4C9C-B6AE-3259DF35BDE4}" type="pres">
      <dgm:prSet presAssocID="{4FB04646-CE5A-4D82-A608-BD4A3B518466}" presName="parentText" presStyleLbl="node1" presStyleIdx="1" presStyleCnt="3" custLinFactY="-768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37A8EF-B724-4DC8-88F6-A97544605BAB}" type="pres">
      <dgm:prSet presAssocID="{4349DD3F-84A7-408C-A21A-4C1BA594CC42}" presName="spacer" presStyleCnt="0"/>
      <dgm:spPr/>
    </dgm:pt>
    <dgm:pt modelId="{AE9386BB-5CAA-403B-8F96-52978482F6A7}" type="pres">
      <dgm:prSet presAssocID="{BF1D48C8-1D04-4441-974B-E43F4864567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31469-F610-4AC6-8090-F979B67BF757}" type="pres">
      <dgm:prSet presAssocID="{BF1D48C8-1D04-4441-974B-E43F4864567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DDB82D-07D7-4B94-A306-982527D75FF9}" srcId="{B3A66EAD-1915-43C7-AACC-6220795BB849}" destId="{BF1D48C8-1D04-4441-974B-E43F48645671}" srcOrd="2" destOrd="0" parTransId="{53E5AB34-F57B-46A4-8CA6-B5D4E2326A59}" sibTransId="{DE3EAF0B-9FC6-498F-A75B-87CEA7E8CCB8}"/>
    <dgm:cxn modelId="{C3FBE06D-9ED4-4B4B-BD7F-BEF0DA9A1016}" srcId="{1C625F7B-EE74-4929-96C3-90C3EB5CD4AC}" destId="{237BA362-FC70-4AB2-8B7C-FBE97035AE23}" srcOrd="0" destOrd="0" parTransId="{E882C4F5-BB07-43CF-BFBD-E9589C19E9A9}" sibTransId="{A60F249D-13EB-4008-94D1-368B1F20C09A}"/>
    <dgm:cxn modelId="{E573BC58-3178-4E22-8C0F-E7F7573F952B}" type="presOf" srcId="{B3A66EAD-1915-43C7-AACC-6220795BB849}" destId="{02ADF6C5-46F2-485B-8C96-E0CE6C8710D9}" srcOrd="0" destOrd="0" presId="urn:microsoft.com/office/officeart/2005/8/layout/vList2"/>
    <dgm:cxn modelId="{1E81B07F-91F9-413A-8D8C-6602E14A907E}" type="presOf" srcId="{1C625F7B-EE74-4929-96C3-90C3EB5CD4AC}" destId="{0CCF898A-785E-43E6-AB00-71A5FDFEAE2D}" srcOrd="0" destOrd="0" presId="urn:microsoft.com/office/officeart/2005/8/layout/vList2"/>
    <dgm:cxn modelId="{55536317-07CF-4B12-836E-0430045D7CA2}" srcId="{B3A66EAD-1915-43C7-AACC-6220795BB849}" destId="{4FB04646-CE5A-4D82-A608-BD4A3B518466}" srcOrd="1" destOrd="0" parTransId="{54E52096-5A61-4960-BDCC-983FCE7E60C8}" sibTransId="{4349DD3F-84A7-408C-A21A-4C1BA594CC42}"/>
    <dgm:cxn modelId="{EB06707D-4D36-46E1-A96C-0C1EC9AA3536}" type="presOf" srcId="{4FB04646-CE5A-4D82-A608-BD4A3B518466}" destId="{B7A5B4E7-9C8E-4C9C-B6AE-3259DF35BDE4}" srcOrd="0" destOrd="0" presId="urn:microsoft.com/office/officeart/2005/8/layout/vList2"/>
    <dgm:cxn modelId="{CFC7934F-5E3C-45C7-9097-C58B97853C67}" srcId="{BF1D48C8-1D04-4441-974B-E43F48645671}" destId="{57312D82-B12B-4084-98FB-61F503A9EB2E}" srcOrd="0" destOrd="0" parTransId="{1475D909-D671-4648-8ADF-69A1DFF6792B}" sibTransId="{CA03199A-5D00-4CE6-8722-8DC57F5572F8}"/>
    <dgm:cxn modelId="{4FA2BD55-95DE-4B7C-A245-85FD6A63E93B}" type="presOf" srcId="{BF1D48C8-1D04-4441-974B-E43F48645671}" destId="{AE9386BB-5CAA-403B-8F96-52978482F6A7}" srcOrd="0" destOrd="0" presId="urn:microsoft.com/office/officeart/2005/8/layout/vList2"/>
    <dgm:cxn modelId="{0C6D1714-7178-4D04-B1EA-DEE2922A48BA}" srcId="{B3A66EAD-1915-43C7-AACC-6220795BB849}" destId="{1C625F7B-EE74-4929-96C3-90C3EB5CD4AC}" srcOrd="0" destOrd="0" parTransId="{F9BCA60A-9262-47CB-BE4C-5F3A6AB9D61C}" sibTransId="{06E1FDB1-1196-4EBA-8C59-405C973188C6}"/>
    <dgm:cxn modelId="{00C03D11-0E3E-413C-BA01-1EF00033196E}" type="presOf" srcId="{57312D82-B12B-4084-98FB-61F503A9EB2E}" destId="{DEB31469-F610-4AC6-8090-F979B67BF757}" srcOrd="0" destOrd="0" presId="urn:microsoft.com/office/officeart/2005/8/layout/vList2"/>
    <dgm:cxn modelId="{006CE135-1E16-40EB-A7DF-E8340B72C108}" type="presOf" srcId="{237BA362-FC70-4AB2-8B7C-FBE97035AE23}" destId="{DDFB75A7-A34A-4D39-AF15-DA8D17C53445}" srcOrd="0" destOrd="0" presId="urn:microsoft.com/office/officeart/2005/8/layout/vList2"/>
    <dgm:cxn modelId="{3FD3E973-E727-4AEA-881E-B542715568EE}" type="presParOf" srcId="{02ADF6C5-46F2-485B-8C96-E0CE6C8710D9}" destId="{0CCF898A-785E-43E6-AB00-71A5FDFEAE2D}" srcOrd="0" destOrd="0" presId="urn:microsoft.com/office/officeart/2005/8/layout/vList2"/>
    <dgm:cxn modelId="{5E481BCB-5E35-4E8B-BB06-B9F52038BEC6}" type="presParOf" srcId="{02ADF6C5-46F2-485B-8C96-E0CE6C8710D9}" destId="{DDFB75A7-A34A-4D39-AF15-DA8D17C53445}" srcOrd="1" destOrd="0" presId="urn:microsoft.com/office/officeart/2005/8/layout/vList2"/>
    <dgm:cxn modelId="{32E9FD17-29FC-416E-8756-DF6CB627AED0}" type="presParOf" srcId="{02ADF6C5-46F2-485B-8C96-E0CE6C8710D9}" destId="{B7A5B4E7-9C8E-4C9C-B6AE-3259DF35BDE4}" srcOrd="2" destOrd="0" presId="urn:microsoft.com/office/officeart/2005/8/layout/vList2"/>
    <dgm:cxn modelId="{E0819F34-D808-4C93-A945-06B69DC485A8}" type="presParOf" srcId="{02ADF6C5-46F2-485B-8C96-E0CE6C8710D9}" destId="{B637A8EF-B724-4DC8-88F6-A97544605BAB}" srcOrd="3" destOrd="0" presId="urn:microsoft.com/office/officeart/2005/8/layout/vList2"/>
    <dgm:cxn modelId="{B0CBB676-D113-4A01-B83A-AA67C7922BA1}" type="presParOf" srcId="{02ADF6C5-46F2-485B-8C96-E0CE6C8710D9}" destId="{AE9386BB-5CAA-403B-8F96-52978482F6A7}" srcOrd="4" destOrd="0" presId="urn:microsoft.com/office/officeart/2005/8/layout/vList2"/>
    <dgm:cxn modelId="{A4DA5E35-47BE-495B-969C-0FCBB0161116}" type="presParOf" srcId="{02ADF6C5-46F2-485B-8C96-E0CE6C8710D9}" destId="{DEB31469-F610-4AC6-8090-F979B67BF7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CCEE3F-07E6-4F7B-8FCE-68319515C327}" type="doc">
      <dgm:prSet loTypeId="urn:microsoft.com/office/officeart/2005/8/layout/h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A195EC-A1B5-4A54-9504-52CFA9CA98E7}">
      <dgm:prSet phldrT="[文本]"/>
      <dgm:spPr/>
      <dgm:t>
        <a:bodyPr/>
        <a:lstStyle/>
        <a:p>
          <a:endParaRPr lang="zh-CN" altLang="en-US" dirty="0"/>
        </a:p>
      </dgm:t>
    </dgm:pt>
    <dgm:pt modelId="{3BD237C6-4DC4-49E2-A432-B0C875466C3B}" type="parTrans" cxnId="{9A95918A-C0C9-4581-B98A-88A9CEFD624E}">
      <dgm:prSet/>
      <dgm:spPr/>
      <dgm:t>
        <a:bodyPr/>
        <a:lstStyle/>
        <a:p>
          <a:endParaRPr lang="zh-CN" altLang="en-US"/>
        </a:p>
      </dgm:t>
    </dgm:pt>
    <dgm:pt modelId="{D0802538-268B-416C-AB89-BBBD124A2FA9}" type="sibTrans" cxnId="{9A95918A-C0C9-4581-B98A-88A9CEFD624E}">
      <dgm:prSet/>
      <dgm:spPr/>
      <dgm:t>
        <a:bodyPr/>
        <a:lstStyle/>
        <a:p>
          <a:endParaRPr lang="zh-CN" altLang="en-US"/>
        </a:p>
      </dgm:t>
    </dgm:pt>
    <dgm:pt modelId="{9F2E0876-2553-41DF-B11F-0E1800D01EEF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smtClean="0"/>
            <a:t>1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003EE90-30C3-4CBF-92E0-AC145DAD55AE}" type="parTrans" cxnId="{61723BE8-32F1-41A9-B260-FB985899409C}">
      <dgm:prSet/>
      <dgm:spPr/>
      <dgm:t>
        <a:bodyPr/>
        <a:lstStyle/>
        <a:p>
          <a:endParaRPr lang="zh-CN" altLang="en-US"/>
        </a:p>
      </dgm:t>
    </dgm:pt>
    <dgm:pt modelId="{1AFF6D5A-7A3C-428C-A4D1-D655D55D85FC}" type="sibTrans" cxnId="{61723BE8-32F1-41A9-B260-FB985899409C}">
      <dgm:prSet/>
      <dgm:spPr/>
      <dgm:t>
        <a:bodyPr/>
        <a:lstStyle/>
        <a:p>
          <a:endParaRPr lang="zh-CN" altLang="en-US"/>
        </a:p>
      </dgm:t>
    </dgm:pt>
    <dgm:pt modelId="{FCF004B6-677E-4EAC-807A-FB8090F85299}">
      <dgm:prSet phldrT="[文本]"/>
      <dgm:spPr/>
      <dgm:t>
        <a:bodyPr/>
        <a:lstStyle/>
        <a:p>
          <a:r>
            <a:rPr lang="zh-CN" altLang="en-US" dirty="0" smtClean="0"/>
            <a:t>字符常量只能包括一个字符，不是字符串</a:t>
          </a:r>
          <a:endParaRPr lang="zh-CN" altLang="en-US" dirty="0"/>
        </a:p>
      </dgm:t>
    </dgm:pt>
    <dgm:pt modelId="{046FE25F-F348-4360-9ECC-BEE5291A517A}" type="parTrans" cxnId="{28E690AC-1141-40C3-83AF-1D54563AF0DC}">
      <dgm:prSet/>
      <dgm:spPr/>
      <dgm:t>
        <a:bodyPr/>
        <a:lstStyle/>
        <a:p>
          <a:endParaRPr lang="zh-CN" altLang="en-US"/>
        </a:p>
      </dgm:t>
    </dgm:pt>
    <dgm:pt modelId="{33F94046-25FE-4BAF-A127-0BE3C3D27586}" type="sibTrans" cxnId="{28E690AC-1141-40C3-83AF-1D54563AF0DC}">
      <dgm:prSet/>
      <dgm:spPr/>
      <dgm:t>
        <a:bodyPr/>
        <a:lstStyle/>
        <a:p>
          <a:endParaRPr lang="zh-CN" altLang="en-US"/>
        </a:p>
      </dgm:t>
    </dgm:pt>
    <dgm:pt modelId="{2CB8F92E-5EB1-49F9-9BB2-CECD1E6D1DE4}">
      <dgm:prSet phldrT="[文本]" phldr="1"/>
      <dgm:spPr/>
      <dgm:t>
        <a:bodyPr/>
        <a:lstStyle/>
        <a:p>
          <a:endParaRPr lang="zh-CN" altLang="en-US" dirty="0"/>
        </a:p>
      </dgm:t>
    </dgm:pt>
    <dgm:pt modelId="{765EEE40-DE31-4351-9595-1F12C38F8F98}" type="parTrans" cxnId="{09A31AD4-B9B4-48F8-BC96-4A1A9EB2DFEC}">
      <dgm:prSet/>
      <dgm:spPr/>
      <dgm:t>
        <a:bodyPr/>
        <a:lstStyle/>
        <a:p>
          <a:endParaRPr lang="zh-CN" altLang="en-US"/>
        </a:p>
      </dgm:t>
    </dgm:pt>
    <dgm:pt modelId="{CA716BF8-AB79-4EC8-8955-ECD66AB31586}" type="sibTrans" cxnId="{09A31AD4-B9B4-48F8-BC96-4A1A9EB2DFEC}">
      <dgm:prSet/>
      <dgm:spPr/>
      <dgm:t>
        <a:bodyPr/>
        <a:lstStyle/>
        <a:p>
          <a:endParaRPr lang="zh-CN" altLang="en-US"/>
        </a:p>
      </dgm:t>
    </dgm:pt>
    <dgm:pt modelId="{B985B54E-B69D-4DC0-9D5C-803D88AA22BA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smtClean="0"/>
            <a:t>2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BAE7DB00-36A4-414E-B735-8C5942367E17}" type="parTrans" cxnId="{F234B9B0-8BDA-4487-A38B-FBAF6672C989}">
      <dgm:prSet/>
      <dgm:spPr/>
      <dgm:t>
        <a:bodyPr/>
        <a:lstStyle/>
        <a:p>
          <a:endParaRPr lang="zh-CN" altLang="en-US"/>
        </a:p>
      </dgm:t>
    </dgm:pt>
    <dgm:pt modelId="{10D7768E-3ABB-4B88-825B-CAEE2A7AA8BF}" type="sibTrans" cxnId="{F234B9B0-8BDA-4487-A38B-FBAF6672C989}">
      <dgm:prSet/>
      <dgm:spPr/>
      <dgm:t>
        <a:bodyPr/>
        <a:lstStyle/>
        <a:p>
          <a:endParaRPr lang="zh-CN" altLang="en-US"/>
        </a:p>
      </dgm:t>
    </dgm:pt>
    <dgm:pt modelId="{644A305E-6475-458D-9AE8-AF5D6DE93608}">
      <dgm:prSet phldrT="[文本]"/>
      <dgm:spPr/>
      <dgm:t>
        <a:bodyPr/>
        <a:lstStyle/>
        <a:p>
          <a:r>
            <a:rPr lang="zh-CN" altLang="en-US" dirty="0" smtClean="0"/>
            <a:t>字符常量是区分大小写的</a:t>
          </a:r>
          <a:endParaRPr lang="zh-CN" altLang="en-US" dirty="0"/>
        </a:p>
      </dgm:t>
    </dgm:pt>
    <dgm:pt modelId="{4858282C-2AFD-4066-907E-5D13F0963093}" type="parTrans" cxnId="{B5B26E28-904B-4323-BE6E-7534122D2101}">
      <dgm:prSet/>
      <dgm:spPr/>
      <dgm:t>
        <a:bodyPr/>
        <a:lstStyle/>
        <a:p>
          <a:endParaRPr lang="zh-CN" altLang="en-US"/>
        </a:p>
      </dgm:t>
    </dgm:pt>
    <dgm:pt modelId="{8FD94E51-BB46-4ED5-B1B3-611C2EB2A42E}" type="sibTrans" cxnId="{B5B26E28-904B-4323-BE6E-7534122D2101}">
      <dgm:prSet/>
      <dgm:spPr/>
      <dgm:t>
        <a:bodyPr/>
        <a:lstStyle/>
        <a:p>
          <a:endParaRPr lang="zh-CN" altLang="en-US"/>
        </a:p>
      </dgm:t>
    </dgm:pt>
    <dgm:pt modelId="{A5B4C96F-C930-4AF4-AC74-31887FAB8F2F}">
      <dgm:prSet phldrT="[文本]" phldr="1"/>
      <dgm:spPr/>
      <dgm:t>
        <a:bodyPr/>
        <a:lstStyle/>
        <a:p>
          <a:endParaRPr lang="zh-CN" altLang="en-US"/>
        </a:p>
      </dgm:t>
    </dgm:pt>
    <dgm:pt modelId="{F0E8125F-7FB3-4879-9376-1ACDF3D0CE24}" type="parTrans" cxnId="{273351B3-0C6E-4AB1-8EA1-0CCC1309E5C4}">
      <dgm:prSet/>
      <dgm:spPr/>
      <dgm:t>
        <a:bodyPr/>
        <a:lstStyle/>
        <a:p>
          <a:endParaRPr lang="zh-CN" altLang="en-US"/>
        </a:p>
      </dgm:t>
    </dgm:pt>
    <dgm:pt modelId="{B21941BC-5316-4A97-924B-C509101384F1}" type="sibTrans" cxnId="{273351B3-0C6E-4AB1-8EA1-0CCC1309E5C4}">
      <dgm:prSet/>
      <dgm:spPr/>
      <dgm:t>
        <a:bodyPr/>
        <a:lstStyle/>
        <a:p>
          <a:endParaRPr lang="zh-CN" altLang="en-US"/>
        </a:p>
      </dgm:t>
    </dgm:pt>
    <dgm:pt modelId="{AB8530AA-DFBA-4474-91E3-02B2B137632E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smtClean="0"/>
            <a:t>3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72EA4C6-AD94-4435-A16B-911426880528}" type="parTrans" cxnId="{5278D573-21F7-4B8C-89F2-3ACC20ED9E78}">
      <dgm:prSet/>
      <dgm:spPr/>
      <dgm:t>
        <a:bodyPr/>
        <a:lstStyle/>
        <a:p>
          <a:endParaRPr lang="zh-CN" altLang="en-US"/>
        </a:p>
      </dgm:t>
    </dgm:pt>
    <dgm:pt modelId="{0D417618-7187-424B-816F-2F4F24146708}" type="sibTrans" cxnId="{5278D573-21F7-4B8C-89F2-3ACC20ED9E78}">
      <dgm:prSet/>
      <dgm:spPr/>
      <dgm:t>
        <a:bodyPr/>
        <a:lstStyle/>
        <a:p>
          <a:endParaRPr lang="zh-CN" altLang="en-US"/>
        </a:p>
      </dgm:t>
    </dgm:pt>
    <dgm:pt modelId="{67D05A40-4530-47C6-BA40-806C1A1ECAFD}">
      <dgm:prSet phldrT="[文本]"/>
      <dgm:spPr/>
      <dgm:t>
        <a:bodyPr/>
        <a:lstStyle/>
        <a:p>
          <a:r>
            <a:rPr lang="zh-CN" altLang="en-US" dirty="0" smtClean="0"/>
            <a:t>字符常量是用单引号作为定界</a:t>
          </a:r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符</a:t>
          </a:r>
          <a:endParaRPr lang="zh-CN" altLang="en-US" dirty="0"/>
        </a:p>
      </dgm:t>
    </dgm:pt>
    <dgm:pt modelId="{D3F8BE87-D1ED-4119-B43A-B6842597712B}" type="parTrans" cxnId="{6CF14D1B-13EF-42BD-9E0E-5661A8DEF1FC}">
      <dgm:prSet/>
      <dgm:spPr/>
      <dgm:t>
        <a:bodyPr/>
        <a:lstStyle/>
        <a:p>
          <a:endParaRPr lang="zh-CN" altLang="en-US"/>
        </a:p>
      </dgm:t>
    </dgm:pt>
    <dgm:pt modelId="{15FFAA94-26D9-4F89-B471-E08E21E4EE62}" type="sibTrans" cxnId="{6CF14D1B-13EF-42BD-9E0E-5661A8DEF1FC}">
      <dgm:prSet/>
      <dgm:spPr/>
      <dgm:t>
        <a:bodyPr/>
        <a:lstStyle/>
        <a:p>
          <a:endParaRPr lang="zh-CN" altLang="en-US"/>
        </a:p>
      </dgm:t>
    </dgm:pt>
    <dgm:pt modelId="{3D0E8238-757A-451E-82BD-E307EE9A526E}" type="pres">
      <dgm:prSet presAssocID="{05CCEE3F-07E6-4F7B-8FCE-68319515C327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522606C-8F83-4440-8F55-4585C7FBA5F1}" type="pres">
      <dgm:prSet presAssocID="{21A195EC-A1B5-4A54-9504-52CFA9CA98E7}" presName="compositeNode" presStyleCnt="0">
        <dgm:presLayoutVars>
          <dgm:bulletEnabled val="1"/>
        </dgm:presLayoutVars>
      </dgm:prSet>
      <dgm:spPr/>
    </dgm:pt>
    <dgm:pt modelId="{13F0F782-D3B8-447B-904F-01DB4B4E6FE0}" type="pres">
      <dgm:prSet presAssocID="{21A195EC-A1B5-4A54-9504-52CFA9CA98E7}" presName="image" presStyleLbl="fgImgPlace1" presStyleIdx="0" presStyleCnt="3"/>
      <dgm:spPr/>
    </dgm:pt>
    <dgm:pt modelId="{C3CEE8DA-164A-417B-9C3A-38996F99AAEB}" type="pres">
      <dgm:prSet presAssocID="{21A195EC-A1B5-4A54-9504-52CFA9CA98E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43E14-337F-4DD6-917C-0D25EB9995D0}" type="pres">
      <dgm:prSet presAssocID="{21A195EC-A1B5-4A54-9504-52CFA9CA98E7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28B989-7614-47F7-ABBE-820A9FA5338A}" type="pres">
      <dgm:prSet presAssocID="{D0802538-268B-416C-AB89-BBBD124A2FA9}" presName="sibTrans" presStyleCnt="0"/>
      <dgm:spPr/>
    </dgm:pt>
    <dgm:pt modelId="{1870AEE5-04AD-4FC2-8E57-BCAF369FBDF0}" type="pres">
      <dgm:prSet presAssocID="{2CB8F92E-5EB1-49F9-9BB2-CECD1E6D1DE4}" presName="compositeNode" presStyleCnt="0">
        <dgm:presLayoutVars>
          <dgm:bulletEnabled val="1"/>
        </dgm:presLayoutVars>
      </dgm:prSet>
      <dgm:spPr/>
    </dgm:pt>
    <dgm:pt modelId="{39AB4577-9EF0-419A-A4EB-C8BA0334FC05}" type="pres">
      <dgm:prSet presAssocID="{2CB8F92E-5EB1-49F9-9BB2-CECD1E6D1DE4}" presName="image" presStyleLbl="fgImgPlace1" presStyleIdx="1" presStyleCnt="3"/>
      <dgm:spPr/>
    </dgm:pt>
    <dgm:pt modelId="{363F6771-EA2E-4C42-AC22-3C12D779E5ED}" type="pres">
      <dgm:prSet presAssocID="{2CB8F92E-5EB1-49F9-9BB2-CECD1E6D1DE4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C07B2-A800-4E31-B189-700315585217}" type="pres">
      <dgm:prSet presAssocID="{2CB8F92E-5EB1-49F9-9BB2-CECD1E6D1DE4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C8EE8-5F9C-4BC9-A05A-2141B41C7343}" type="pres">
      <dgm:prSet presAssocID="{CA716BF8-AB79-4EC8-8955-ECD66AB31586}" presName="sibTrans" presStyleCnt="0"/>
      <dgm:spPr/>
    </dgm:pt>
    <dgm:pt modelId="{CBEEFE0F-7414-48A1-9398-CAAD99E43DEF}" type="pres">
      <dgm:prSet presAssocID="{A5B4C96F-C930-4AF4-AC74-31887FAB8F2F}" presName="compositeNode" presStyleCnt="0">
        <dgm:presLayoutVars>
          <dgm:bulletEnabled val="1"/>
        </dgm:presLayoutVars>
      </dgm:prSet>
      <dgm:spPr/>
    </dgm:pt>
    <dgm:pt modelId="{262C840B-01D1-49E7-AC64-408FAC5C0124}" type="pres">
      <dgm:prSet presAssocID="{A5B4C96F-C930-4AF4-AC74-31887FAB8F2F}" presName="image" presStyleLbl="fgImgPlace1" presStyleIdx="2" presStyleCnt="3"/>
      <dgm:spPr/>
    </dgm:pt>
    <dgm:pt modelId="{7D7EFF67-8B3F-49C2-B8BD-3DCC248658D3}" type="pres">
      <dgm:prSet presAssocID="{A5B4C96F-C930-4AF4-AC74-31887FAB8F2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DF0E78-1D45-4967-B691-4B88D1BD6E21}" type="pres">
      <dgm:prSet presAssocID="{A5B4C96F-C930-4AF4-AC74-31887FAB8F2F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9A07FE-6516-4F66-AE94-3CDB74EBE9E7}" type="presOf" srcId="{9F2E0876-2553-41DF-B11F-0E1800D01EEF}" destId="{C3CEE8DA-164A-417B-9C3A-38996F99AAEB}" srcOrd="0" destOrd="0" presId="urn:microsoft.com/office/officeart/2005/8/layout/hList2"/>
    <dgm:cxn modelId="{9FC59B73-51A3-44C2-87CD-81C00CA30DC2}" type="presOf" srcId="{2CB8F92E-5EB1-49F9-9BB2-CECD1E6D1DE4}" destId="{6C0C07B2-A800-4E31-B189-700315585217}" srcOrd="0" destOrd="0" presId="urn:microsoft.com/office/officeart/2005/8/layout/hList2"/>
    <dgm:cxn modelId="{9A95918A-C0C9-4581-B98A-88A9CEFD624E}" srcId="{05CCEE3F-07E6-4F7B-8FCE-68319515C327}" destId="{21A195EC-A1B5-4A54-9504-52CFA9CA98E7}" srcOrd="0" destOrd="0" parTransId="{3BD237C6-4DC4-49E2-A432-B0C875466C3B}" sibTransId="{D0802538-268B-416C-AB89-BBBD124A2FA9}"/>
    <dgm:cxn modelId="{FEC1B3C2-C1F3-4794-81E3-256DCE229869}" type="presOf" srcId="{FCF004B6-677E-4EAC-807A-FB8090F85299}" destId="{C3CEE8DA-164A-417B-9C3A-38996F99AAEB}" srcOrd="0" destOrd="1" presId="urn:microsoft.com/office/officeart/2005/8/layout/hList2"/>
    <dgm:cxn modelId="{AD6A4FF5-B702-4673-9DD2-73D49D3997C5}" type="presOf" srcId="{A5B4C96F-C930-4AF4-AC74-31887FAB8F2F}" destId="{21DF0E78-1D45-4967-B691-4B88D1BD6E21}" srcOrd="0" destOrd="0" presId="urn:microsoft.com/office/officeart/2005/8/layout/hList2"/>
    <dgm:cxn modelId="{6CF14D1B-13EF-42BD-9E0E-5661A8DEF1FC}" srcId="{A5B4C96F-C930-4AF4-AC74-31887FAB8F2F}" destId="{67D05A40-4530-47C6-BA40-806C1A1ECAFD}" srcOrd="1" destOrd="0" parTransId="{D3F8BE87-D1ED-4119-B43A-B6842597712B}" sibTransId="{15FFAA94-26D9-4F89-B471-E08E21E4EE62}"/>
    <dgm:cxn modelId="{5278D573-21F7-4B8C-89F2-3ACC20ED9E78}" srcId="{A5B4C96F-C930-4AF4-AC74-31887FAB8F2F}" destId="{AB8530AA-DFBA-4474-91E3-02B2B137632E}" srcOrd="0" destOrd="0" parTransId="{872EA4C6-AD94-4435-A16B-911426880528}" sibTransId="{0D417618-7187-424B-816F-2F4F24146708}"/>
    <dgm:cxn modelId="{53FCDFD3-1848-4272-8AE2-36EF387B052B}" type="presOf" srcId="{21A195EC-A1B5-4A54-9504-52CFA9CA98E7}" destId="{C3743E14-337F-4DD6-917C-0D25EB9995D0}" srcOrd="0" destOrd="0" presId="urn:microsoft.com/office/officeart/2005/8/layout/hList2"/>
    <dgm:cxn modelId="{B5B26E28-904B-4323-BE6E-7534122D2101}" srcId="{2CB8F92E-5EB1-49F9-9BB2-CECD1E6D1DE4}" destId="{644A305E-6475-458D-9AE8-AF5D6DE93608}" srcOrd="1" destOrd="0" parTransId="{4858282C-2AFD-4066-907E-5D13F0963093}" sibTransId="{8FD94E51-BB46-4ED5-B1B3-611C2EB2A42E}"/>
    <dgm:cxn modelId="{09A31AD4-B9B4-48F8-BC96-4A1A9EB2DFEC}" srcId="{05CCEE3F-07E6-4F7B-8FCE-68319515C327}" destId="{2CB8F92E-5EB1-49F9-9BB2-CECD1E6D1DE4}" srcOrd="1" destOrd="0" parTransId="{765EEE40-DE31-4351-9595-1F12C38F8F98}" sibTransId="{CA716BF8-AB79-4EC8-8955-ECD66AB31586}"/>
    <dgm:cxn modelId="{C7EE85CE-4BD0-446E-8ED7-5DCA71E8C14E}" type="presOf" srcId="{B985B54E-B69D-4DC0-9D5C-803D88AA22BA}" destId="{363F6771-EA2E-4C42-AC22-3C12D779E5ED}" srcOrd="0" destOrd="0" presId="urn:microsoft.com/office/officeart/2005/8/layout/hList2"/>
    <dgm:cxn modelId="{F234B9B0-8BDA-4487-A38B-FBAF6672C989}" srcId="{2CB8F92E-5EB1-49F9-9BB2-CECD1E6D1DE4}" destId="{B985B54E-B69D-4DC0-9D5C-803D88AA22BA}" srcOrd="0" destOrd="0" parTransId="{BAE7DB00-36A4-414E-B735-8C5942367E17}" sibTransId="{10D7768E-3ABB-4B88-825B-CAEE2A7AA8BF}"/>
    <dgm:cxn modelId="{8789DFE2-3717-4CEC-ABF6-A87D4D4D760E}" type="presOf" srcId="{05CCEE3F-07E6-4F7B-8FCE-68319515C327}" destId="{3D0E8238-757A-451E-82BD-E307EE9A526E}" srcOrd="0" destOrd="0" presId="urn:microsoft.com/office/officeart/2005/8/layout/hList2"/>
    <dgm:cxn modelId="{273351B3-0C6E-4AB1-8EA1-0CCC1309E5C4}" srcId="{05CCEE3F-07E6-4F7B-8FCE-68319515C327}" destId="{A5B4C96F-C930-4AF4-AC74-31887FAB8F2F}" srcOrd="2" destOrd="0" parTransId="{F0E8125F-7FB3-4879-9376-1ACDF3D0CE24}" sibTransId="{B21941BC-5316-4A97-924B-C509101384F1}"/>
    <dgm:cxn modelId="{873D0E29-BA62-4947-AAE4-247693DBF6F8}" type="presOf" srcId="{AB8530AA-DFBA-4474-91E3-02B2B137632E}" destId="{7D7EFF67-8B3F-49C2-B8BD-3DCC248658D3}" srcOrd="0" destOrd="0" presId="urn:microsoft.com/office/officeart/2005/8/layout/hList2"/>
    <dgm:cxn modelId="{AE3ED4D0-2DCE-4B27-8FEF-6911E942C566}" type="presOf" srcId="{67D05A40-4530-47C6-BA40-806C1A1ECAFD}" destId="{7D7EFF67-8B3F-49C2-B8BD-3DCC248658D3}" srcOrd="0" destOrd="1" presId="urn:microsoft.com/office/officeart/2005/8/layout/hList2"/>
    <dgm:cxn modelId="{28E690AC-1141-40C3-83AF-1D54563AF0DC}" srcId="{21A195EC-A1B5-4A54-9504-52CFA9CA98E7}" destId="{FCF004B6-677E-4EAC-807A-FB8090F85299}" srcOrd="1" destOrd="0" parTransId="{046FE25F-F348-4360-9ECC-BEE5291A517A}" sibTransId="{33F94046-25FE-4BAF-A127-0BE3C3D27586}"/>
    <dgm:cxn modelId="{61723BE8-32F1-41A9-B260-FB985899409C}" srcId="{21A195EC-A1B5-4A54-9504-52CFA9CA98E7}" destId="{9F2E0876-2553-41DF-B11F-0E1800D01EEF}" srcOrd="0" destOrd="0" parTransId="{8003EE90-30C3-4CBF-92E0-AC145DAD55AE}" sibTransId="{1AFF6D5A-7A3C-428C-A4D1-D655D55D85FC}"/>
    <dgm:cxn modelId="{DB548F1E-8819-4BB0-B717-DF3CC991B0A1}" type="presOf" srcId="{644A305E-6475-458D-9AE8-AF5D6DE93608}" destId="{363F6771-EA2E-4C42-AC22-3C12D779E5ED}" srcOrd="0" destOrd="1" presId="urn:microsoft.com/office/officeart/2005/8/layout/hList2"/>
    <dgm:cxn modelId="{3BC13472-5F4A-4720-916D-1F259C06EA95}" type="presParOf" srcId="{3D0E8238-757A-451E-82BD-E307EE9A526E}" destId="{5522606C-8F83-4440-8F55-4585C7FBA5F1}" srcOrd="0" destOrd="0" presId="urn:microsoft.com/office/officeart/2005/8/layout/hList2"/>
    <dgm:cxn modelId="{EED463A7-2A25-4B26-81DC-F9F0966105BA}" type="presParOf" srcId="{5522606C-8F83-4440-8F55-4585C7FBA5F1}" destId="{13F0F782-D3B8-447B-904F-01DB4B4E6FE0}" srcOrd="0" destOrd="0" presId="urn:microsoft.com/office/officeart/2005/8/layout/hList2"/>
    <dgm:cxn modelId="{39CE5B03-4C0E-44CD-86B8-89B46B5901A6}" type="presParOf" srcId="{5522606C-8F83-4440-8F55-4585C7FBA5F1}" destId="{C3CEE8DA-164A-417B-9C3A-38996F99AAEB}" srcOrd="1" destOrd="0" presId="urn:microsoft.com/office/officeart/2005/8/layout/hList2"/>
    <dgm:cxn modelId="{D7AF6452-C940-42B6-9620-8749901179EA}" type="presParOf" srcId="{5522606C-8F83-4440-8F55-4585C7FBA5F1}" destId="{C3743E14-337F-4DD6-917C-0D25EB9995D0}" srcOrd="2" destOrd="0" presId="urn:microsoft.com/office/officeart/2005/8/layout/hList2"/>
    <dgm:cxn modelId="{45C0880D-CF75-4972-9B10-306697C18905}" type="presParOf" srcId="{3D0E8238-757A-451E-82BD-E307EE9A526E}" destId="{2A28B989-7614-47F7-ABBE-820A9FA5338A}" srcOrd="1" destOrd="0" presId="urn:microsoft.com/office/officeart/2005/8/layout/hList2"/>
    <dgm:cxn modelId="{1831806E-BDF8-4491-827C-C385EA85A921}" type="presParOf" srcId="{3D0E8238-757A-451E-82BD-E307EE9A526E}" destId="{1870AEE5-04AD-4FC2-8E57-BCAF369FBDF0}" srcOrd="2" destOrd="0" presId="urn:microsoft.com/office/officeart/2005/8/layout/hList2"/>
    <dgm:cxn modelId="{99907FE5-03AA-41E1-B53D-7011DE3A8A1D}" type="presParOf" srcId="{1870AEE5-04AD-4FC2-8E57-BCAF369FBDF0}" destId="{39AB4577-9EF0-419A-A4EB-C8BA0334FC05}" srcOrd="0" destOrd="0" presId="urn:microsoft.com/office/officeart/2005/8/layout/hList2"/>
    <dgm:cxn modelId="{65072406-9E09-47A5-B53F-C62EBE9C51C8}" type="presParOf" srcId="{1870AEE5-04AD-4FC2-8E57-BCAF369FBDF0}" destId="{363F6771-EA2E-4C42-AC22-3C12D779E5ED}" srcOrd="1" destOrd="0" presId="urn:microsoft.com/office/officeart/2005/8/layout/hList2"/>
    <dgm:cxn modelId="{13238F81-451F-432C-9831-2EA743CC6449}" type="presParOf" srcId="{1870AEE5-04AD-4FC2-8E57-BCAF369FBDF0}" destId="{6C0C07B2-A800-4E31-B189-700315585217}" srcOrd="2" destOrd="0" presId="urn:microsoft.com/office/officeart/2005/8/layout/hList2"/>
    <dgm:cxn modelId="{B44113C0-8D04-4FE0-8AC1-99602C45DD32}" type="presParOf" srcId="{3D0E8238-757A-451E-82BD-E307EE9A526E}" destId="{7E3C8EE8-5F9C-4BC9-A05A-2141B41C7343}" srcOrd="3" destOrd="0" presId="urn:microsoft.com/office/officeart/2005/8/layout/hList2"/>
    <dgm:cxn modelId="{582611DA-0ABF-4600-8685-934B6707C191}" type="presParOf" srcId="{3D0E8238-757A-451E-82BD-E307EE9A526E}" destId="{CBEEFE0F-7414-48A1-9398-CAAD99E43DEF}" srcOrd="4" destOrd="0" presId="urn:microsoft.com/office/officeart/2005/8/layout/hList2"/>
    <dgm:cxn modelId="{1A2A278F-D460-4EEA-AD06-E704B1E8591B}" type="presParOf" srcId="{CBEEFE0F-7414-48A1-9398-CAAD99E43DEF}" destId="{262C840B-01D1-49E7-AC64-408FAC5C0124}" srcOrd="0" destOrd="0" presId="urn:microsoft.com/office/officeart/2005/8/layout/hList2"/>
    <dgm:cxn modelId="{DBDEC729-11C6-4A62-AB70-80461CB13F22}" type="presParOf" srcId="{CBEEFE0F-7414-48A1-9398-CAAD99E43DEF}" destId="{7D7EFF67-8B3F-49C2-B8BD-3DCC248658D3}" srcOrd="1" destOrd="0" presId="urn:microsoft.com/office/officeart/2005/8/layout/hList2"/>
    <dgm:cxn modelId="{B3EF1988-E24E-49EE-B149-B88E7437B7F9}" type="presParOf" srcId="{CBEEFE0F-7414-48A1-9398-CAAD99E43DEF}" destId="{21DF0E78-1D45-4967-B691-4B88D1BD6E2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CF898A-785E-43E6-AB00-71A5FDFEAE2D}">
      <dsp:nvSpPr>
        <dsp:cNvPr id="0" name=""/>
        <dsp:cNvSpPr/>
      </dsp:nvSpPr>
      <dsp:spPr>
        <a:xfrm>
          <a:off x="0" y="47457"/>
          <a:ext cx="5486400" cy="7294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整型变量</a:t>
          </a:r>
          <a:endParaRPr lang="zh-CN" altLang="en-US" sz="2900" kern="1200" dirty="0"/>
        </a:p>
      </dsp:txBody>
      <dsp:txXfrm>
        <a:off x="0" y="47457"/>
        <a:ext cx="5486400" cy="729495"/>
      </dsp:txXfrm>
    </dsp:sp>
    <dsp:sp modelId="{DDFB75A7-A34A-4D39-AF15-DA8D17C53445}">
      <dsp:nvSpPr>
        <dsp:cNvPr id="0" name=""/>
        <dsp:cNvSpPr/>
      </dsp:nvSpPr>
      <dsp:spPr>
        <a:xfrm>
          <a:off x="0" y="776952"/>
          <a:ext cx="54864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300" kern="1200"/>
        </a:p>
      </dsp:txBody>
      <dsp:txXfrm>
        <a:off x="0" y="776952"/>
        <a:ext cx="5486400" cy="480240"/>
      </dsp:txXfrm>
    </dsp:sp>
    <dsp:sp modelId="{B7A5B4E7-9C8E-4C9C-B6AE-3259DF35BDE4}">
      <dsp:nvSpPr>
        <dsp:cNvPr id="0" name=""/>
        <dsp:cNvSpPr/>
      </dsp:nvSpPr>
      <dsp:spPr>
        <a:xfrm>
          <a:off x="0" y="1117603"/>
          <a:ext cx="5486400" cy="7294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实型变量</a:t>
          </a:r>
          <a:endParaRPr lang="zh-CN" altLang="en-US" sz="2900" kern="1200" dirty="0"/>
        </a:p>
      </dsp:txBody>
      <dsp:txXfrm>
        <a:off x="0" y="1117603"/>
        <a:ext cx="5486400" cy="729495"/>
      </dsp:txXfrm>
    </dsp:sp>
    <dsp:sp modelId="{AE9386BB-5CAA-403B-8F96-52978482F6A7}">
      <dsp:nvSpPr>
        <dsp:cNvPr id="0" name=""/>
        <dsp:cNvSpPr/>
      </dsp:nvSpPr>
      <dsp:spPr>
        <a:xfrm>
          <a:off x="0" y="2070207"/>
          <a:ext cx="5486400" cy="7294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字符型变量</a:t>
          </a:r>
          <a:endParaRPr lang="zh-CN" altLang="en-US" sz="2900" kern="1200" dirty="0"/>
        </a:p>
      </dsp:txBody>
      <dsp:txXfrm>
        <a:off x="0" y="2070207"/>
        <a:ext cx="5486400" cy="729495"/>
      </dsp:txXfrm>
    </dsp:sp>
    <dsp:sp modelId="{DEB31469-F610-4AC6-8090-F979B67BF757}">
      <dsp:nvSpPr>
        <dsp:cNvPr id="0" name=""/>
        <dsp:cNvSpPr/>
      </dsp:nvSpPr>
      <dsp:spPr>
        <a:xfrm>
          <a:off x="0" y="2799702"/>
          <a:ext cx="54864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300" kern="1200"/>
        </a:p>
      </dsp:txBody>
      <dsp:txXfrm>
        <a:off x="0" y="2799702"/>
        <a:ext cx="5486400" cy="4802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743E14-337F-4DD6-917C-0D25EB9995D0}">
      <dsp:nvSpPr>
        <dsp:cNvPr id="0" name=""/>
        <dsp:cNvSpPr/>
      </dsp:nvSpPr>
      <dsp:spPr>
        <a:xfrm rot="16200000">
          <a:off x="-1400846" y="2079073"/>
          <a:ext cx="3169919" cy="2942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 rot="16200000">
        <a:off x="-1400846" y="2079073"/>
        <a:ext cx="3169919" cy="294208"/>
      </dsp:txXfrm>
    </dsp:sp>
    <dsp:sp modelId="{C3CEE8DA-164A-417B-9C3A-38996F99AAEB}">
      <dsp:nvSpPr>
        <dsp:cNvPr id="0" name=""/>
        <dsp:cNvSpPr/>
      </dsp:nvSpPr>
      <dsp:spPr>
        <a:xfrm>
          <a:off x="331217" y="641217"/>
          <a:ext cx="1465468" cy="3169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259475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（</a:t>
          </a:r>
          <a:r>
            <a:rPr lang="en-US" altLang="zh-CN" sz="2200" kern="1200" dirty="0" smtClean="0"/>
            <a:t>1</a:t>
          </a:r>
          <a:r>
            <a:rPr lang="zh-CN" altLang="en-US" sz="2200" kern="1200" dirty="0" smtClean="0"/>
            <a:t>）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字符常量只能包括一个字符，不是字符串</a:t>
          </a:r>
          <a:endParaRPr lang="zh-CN" altLang="en-US" sz="2200" kern="1200" dirty="0"/>
        </a:p>
      </dsp:txBody>
      <dsp:txXfrm>
        <a:off x="331217" y="641217"/>
        <a:ext cx="1465468" cy="3169919"/>
      </dsp:txXfrm>
    </dsp:sp>
    <dsp:sp modelId="{13F0F782-D3B8-447B-904F-01DB4B4E6FE0}">
      <dsp:nvSpPr>
        <dsp:cNvPr id="0" name=""/>
        <dsp:cNvSpPr/>
      </dsp:nvSpPr>
      <dsp:spPr>
        <a:xfrm>
          <a:off x="37009" y="252862"/>
          <a:ext cx="588416" cy="588416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C0C07B2-A800-4E31-B189-700315585217}">
      <dsp:nvSpPr>
        <dsp:cNvPr id="0" name=""/>
        <dsp:cNvSpPr/>
      </dsp:nvSpPr>
      <dsp:spPr>
        <a:xfrm rot="16200000">
          <a:off x="730305" y="2079073"/>
          <a:ext cx="3169919" cy="2942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 rot="16200000">
        <a:off x="730305" y="2079073"/>
        <a:ext cx="3169919" cy="294208"/>
      </dsp:txXfrm>
    </dsp:sp>
    <dsp:sp modelId="{363F6771-EA2E-4C42-AC22-3C12D779E5ED}">
      <dsp:nvSpPr>
        <dsp:cNvPr id="0" name=""/>
        <dsp:cNvSpPr/>
      </dsp:nvSpPr>
      <dsp:spPr>
        <a:xfrm>
          <a:off x="2462369" y="641217"/>
          <a:ext cx="1465468" cy="3169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259475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（</a:t>
          </a:r>
          <a:r>
            <a:rPr lang="en-US" altLang="zh-CN" sz="2200" kern="1200" dirty="0" smtClean="0"/>
            <a:t>2</a:t>
          </a:r>
          <a:r>
            <a:rPr lang="zh-CN" altLang="en-US" sz="2200" kern="1200" dirty="0" smtClean="0"/>
            <a:t>）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字符常量是区分大小写的</a:t>
          </a:r>
          <a:endParaRPr lang="zh-CN" altLang="en-US" sz="2200" kern="1200" dirty="0"/>
        </a:p>
      </dsp:txBody>
      <dsp:txXfrm>
        <a:off x="2462369" y="641217"/>
        <a:ext cx="1465468" cy="3169919"/>
      </dsp:txXfrm>
    </dsp:sp>
    <dsp:sp modelId="{39AB4577-9EF0-419A-A4EB-C8BA0334FC05}">
      <dsp:nvSpPr>
        <dsp:cNvPr id="0" name=""/>
        <dsp:cNvSpPr/>
      </dsp:nvSpPr>
      <dsp:spPr>
        <a:xfrm>
          <a:off x="2168161" y="252862"/>
          <a:ext cx="588416" cy="588416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DF0E78-1D45-4967-B691-4B88D1BD6E21}">
      <dsp:nvSpPr>
        <dsp:cNvPr id="0" name=""/>
        <dsp:cNvSpPr/>
      </dsp:nvSpPr>
      <dsp:spPr>
        <a:xfrm rot="16200000">
          <a:off x="2861457" y="2079073"/>
          <a:ext cx="3169919" cy="29420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475" bIns="0" numCol="1" spcCol="1270" anchor="t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6200000">
        <a:off x="2861457" y="2079073"/>
        <a:ext cx="3169919" cy="294208"/>
      </dsp:txXfrm>
    </dsp:sp>
    <dsp:sp modelId="{7D7EFF67-8B3F-49C2-B8BD-3DCC248658D3}">
      <dsp:nvSpPr>
        <dsp:cNvPr id="0" name=""/>
        <dsp:cNvSpPr/>
      </dsp:nvSpPr>
      <dsp:spPr>
        <a:xfrm>
          <a:off x="4593521" y="641217"/>
          <a:ext cx="1465468" cy="3169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259475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（</a:t>
          </a:r>
          <a:r>
            <a:rPr lang="en-US" altLang="zh-CN" sz="2200" kern="1200" dirty="0" smtClean="0"/>
            <a:t>3</a:t>
          </a:r>
          <a:r>
            <a:rPr lang="zh-CN" altLang="en-US" sz="2200" kern="1200" dirty="0" smtClean="0"/>
            <a:t>）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字符常量是用单引号作为定界</a:t>
          </a:r>
          <a:r>
            <a:rPr lang="zh-CN" altLang="en-US" sz="2200" kern="1200" dirty="0" smtClean="0">
              <a:hlinkClick xmlns:r="http://schemas.openxmlformats.org/officeDocument/2006/relationships" r:id="" action="ppaction://hlinksldjump"/>
            </a:rPr>
            <a:t>符</a:t>
          </a:r>
          <a:endParaRPr lang="zh-CN" altLang="en-US" sz="2200" kern="1200" dirty="0"/>
        </a:p>
      </dsp:txBody>
      <dsp:txXfrm>
        <a:off x="4593521" y="641217"/>
        <a:ext cx="1465468" cy="3169919"/>
      </dsp:txXfrm>
    </dsp:sp>
    <dsp:sp modelId="{262C840B-01D1-49E7-AC64-408FAC5C0124}">
      <dsp:nvSpPr>
        <dsp:cNvPr id="0" name=""/>
        <dsp:cNvSpPr/>
      </dsp:nvSpPr>
      <dsp:spPr>
        <a:xfrm>
          <a:off x="4299313" y="252862"/>
          <a:ext cx="588416" cy="588416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>
          <a:xfrm>
            <a:off x="3071802" y="1571618"/>
            <a:ext cx="4357718" cy="714380"/>
            <a:chOff x="3071802" y="1571618"/>
            <a:chExt cx="4357718" cy="714380"/>
          </a:xfrm>
        </p:grpSpPr>
        <p:sp>
          <p:nvSpPr>
            <p:cNvPr id="4" name="立方体 3"/>
            <p:cNvSpPr/>
            <p:nvPr/>
          </p:nvSpPr>
          <p:spPr>
            <a:xfrm>
              <a:off x="3071802" y="1571618"/>
              <a:ext cx="1143008" cy="71438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zh-CN" altLang="en-US" dirty="0"/>
            </a:p>
          </p:txBody>
        </p:sp>
        <p:sp>
          <p:nvSpPr>
            <p:cNvPr id="5" name="立方体 4"/>
            <p:cNvSpPr/>
            <p:nvPr/>
          </p:nvSpPr>
          <p:spPr>
            <a:xfrm>
              <a:off x="4714876" y="1571618"/>
              <a:ext cx="1143008" cy="71438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101</a:t>
              </a:r>
              <a:endParaRPr lang="zh-CN" altLang="en-US" dirty="0"/>
            </a:p>
          </p:txBody>
        </p:sp>
        <p:sp>
          <p:nvSpPr>
            <p:cNvPr id="6" name="立方体 5"/>
            <p:cNvSpPr/>
            <p:nvPr/>
          </p:nvSpPr>
          <p:spPr>
            <a:xfrm>
              <a:off x="6286512" y="1571618"/>
              <a:ext cx="1143008" cy="714380"/>
            </a:xfrm>
            <a:prstGeom prst="cub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-11</a:t>
              </a:r>
              <a:endParaRPr lang="zh-CN" altLang="en-US" dirty="0"/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3000364" y="2857502"/>
            <a:ext cx="4357718" cy="714380"/>
            <a:chOff x="3000364" y="2857502"/>
            <a:chExt cx="4357718" cy="714380"/>
          </a:xfrm>
        </p:grpSpPr>
        <p:sp>
          <p:nvSpPr>
            <p:cNvPr id="7" name="立方体 6"/>
            <p:cNvSpPr/>
            <p:nvPr/>
          </p:nvSpPr>
          <p:spPr>
            <a:xfrm>
              <a:off x="3000364" y="2857502"/>
              <a:ext cx="1143008" cy="714380"/>
            </a:xfrm>
            <a:prstGeom prst="cube">
              <a:avLst/>
            </a:prstGeom>
            <a:solidFill>
              <a:srgbClr val="5123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6.1</a:t>
              </a:r>
              <a:endParaRPr lang="zh-CN" altLang="en-US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643438" y="2857502"/>
              <a:ext cx="1143008" cy="714380"/>
            </a:xfrm>
            <a:prstGeom prst="cube">
              <a:avLst/>
            </a:prstGeom>
            <a:solidFill>
              <a:srgbClr val="5123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101.1</a:t>
              </a:r>
              <a:endParaRPr lang="zh-CN" altLang="en-US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6215074" y="2857502"/>
              <a:ext cx="1143008" cy="714380"/>
            </a:xfrm>
            <a:prstGeom prst="cube">
              <a:avLst/>
            </a:prstGeom>
            <a:solidFill>
              <a:srgbClr val="5123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-11.1</a:t>
              </a:r>
              <a:endParaRPr lang="zh-CN" altLang="en-US" dirty="0"/>
            </a:p>
          </p:txBody>
        </p:sp>
      </p:grpSp>
      <p:sp>
        <p:nvSpPr>
          <p:cNvPr id="13" name="流程图: 资料带 12"/>
          <p:cNvSpPr/>
          <p:nvPr/>
        </p:nvSpPr>
        <p:spPr>
          <a:xfrm>
            <a:off x="3571868" y="4000510"/>
            <a:ext cx="4000528" cy="785818"/>
          </a:xfrm>
          <a:prstGeom prst="flowChartPunchedTap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Up">
              <a:avLst/>
            </a:prstTxWarp>
          </a:bodyPr>
          <a:lstStyle/>
          <a:p>
            <a:pPr algn="ctr"/>
            <a:r>
              <a:rPr lang="zh-CN" altLang="en-US" sz="2800" dirty="0" smtClean="0"/>
              <a:t>“</a:t>
            </a:r>
            <a:r>
              <a:rPr lang="en-US" altLang="zh-CN" sz="2800" dirty="0" smtClean="0"/>
              <a:t>hello world</a:t>
            </a:r>
            <a:r>
              <a:rPr lang="zh-CN" altLang="en-US" sz="2800" dirty="0" smtClean="0"/>
              <a:t>”</a:t>
            </a:r>
            <a:endParaRPr lang="zh-C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14" y="1714494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B050"/>
                </a:solidFill>
                <a:latin typeface="华文行楷" pitchFamily="2" charset="-122"/>
                <a:ea typeface="华文行楷" pitchFamily="2" charset="-122"/>
              </a:rPr>
              <a:t>整数</a:t>
            </a:r>
            <a:endParaRPr lang="zh-CN" altLang="en-US" sz="2800" b="1" dirty="0">
              <a:solidFill>
                <a:srgbClr val="00B05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976" y="3071816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浮点数</a:t>
            </a:r>
            <a:endParaRPr lang="zh-CN" altLang="en-US" sz="2800" b="1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421482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字符串</a:t>
            </a:r>
            <a:endParaRPr lang="zh-CN" altLang="en-US" sz="2800" b="1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628650" y="653653"/>
            <a:ext cx="294321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猜猜这是什么类型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1809750"/>
            <a:ext cx="2209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/>
              <a:t>数据各式各样，要先根据数据的需求（即类型）为它申请一块合适的空间，而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内存</a:t>
            </a:r>
            <a:r>
              <a:rPr lang="zh-CN" altLang="en-US" dirty="0" smtClean="0"/>
              <a:t>就像一个宾馆。</a:t>
            </a:r>
          </a:p>
          <a:p>
            <a:endParaRPr lang="zh-CN" altLang="en-US" dirty="0" smtClean="0"/>
          </a:p>
        </p:txBody>
      </p:sp>
      <p:pic>
        <p:nvPicPr>
          <p:cNvPr id="10" name="Picture 3" descr="20060426-00000001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239" y="1733550"/>
            <a:ext cx="3894761" cy="29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791200" y="1581150"/>
            <a:ext cx="3124200" cy="1066800"/>
          </a:xfrm>
          <a:prstGeom prst="wedgeRoundRectCallout">
            <a:avLst>
              <a:gd name="adj1" fmla="val -47488"/>
              <a:gd name="adj2" fmla="val 732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 smtClean="0"/>
              <a:t>请问需要单人间、双人间、四人麻将间还是总统套房呢？</a:t>
            </a:r>
            <a:endParaRPr lang="en-US" altLang="zh-CN" sz="1800" b="1" dirty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971800" y="1885950"/>
            <a:ext cx="2362200" cy="533400"/>
          </a:xfrm>
          <a:prstGeom prst="wedgeRoundRectCallout">
            <a:avLst>
              <a:gd name="adj1" fmla="val -5014"/>
              <a:gd name="adj2" fmla="val 921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 smtClean="0"/>
              <a:t>两个人就住双人间吧</a:t>
            </a:r>
            <a:endParaRPr lang="en-US" altLang="zh-CN" sz="1800" b="1" dirty="0"/>
          </a:p>
        </p:txBody>
      </p:sp>
      <p:sp>
        <p:nvSpPr>
          <p:cNvPr id="8" name="标题 8"/>
          <p:cNvSpPr txBox="1">
            <a:spLocks/>
          </p:cNvSpPr>
          <p:nvPr/>
        </p:nvSpPr>
        <p:spPr>
          <a:xfrm>
            <a:off x="1143000" y="7429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内存如何放数据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8"/>
          <p:cNvSpPr txBox="1">
            <a:spLocks/>
          </p:cNvSpPr>
          <p:nvPr/>
        </p:nvSpPr>
        <p:spPr>
          <a:xfrm>
            <a:off x="142844" y="857238"/>
            <a:ext cx="2295516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类型与房间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205001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char</a:t>
            </a:r>
            <a:endParaRPr lang="zh-CN" alt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95400" y="2724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short</a:t>
            </a:r>
            <a:endParaRPr lang="zh-CN" altLang="en-US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00478" y="334541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int</a:t>
            </a:r>
            <a:endParaRPr lang="zh-CN" alt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285852" y="407194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double</a:t>
            </a:r>
            <a:endParaRPr lang="zh-CN" alt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33572" y="2050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单人间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3572" y="27241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双人间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3572" y="3333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四人麻将间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3572" y="4007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总统套房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68804" y="150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内存空间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59604" y="150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旅店房间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53000" y="224320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53000" y="2917125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53000" y="356235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53000" y="419570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57800" y="1885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86380" y="2500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86380" y="3143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对应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86380" y="3786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对应</a:t>
            </a:r>
          </a:p>
        </p:txBody>
      </p:sp>
      <p:grpSp>
        <p:nvGrpSpPr>
          <p:cNvPr id="2" name="组合 26"/>
          <p:cNvGrpSpPr/>
          <p:nvPr/>
        </p:nvGrpSpPr>
        <p:grpSpPr>
          <a:xfrm>
            <a:off x="2286000" y="2061686"/>
            <a:ext cx="2407543" cy="369332"/>
            <a:chOff x="2286000" y="2061686"/>
            <a:chExt cx="2407543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3918972" y="206168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en-US" dirty="0" smtClean="0"/>
                <a:t>字节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2286000" y="226695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9"/>
          <p:cNvGrpSpPr/>
          <p:nvPr/>
        </p:nvGrpSpPr>
        <p:grpSpPr>
          <a:xfrm>
            <a:off x="2286000" y="2735818"/>
            <a:ext cx="2407543" cy="369332"/>
            <a:chOff x="2286000" y="2735818"/>
            <a:chExt cx="2407543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3918972" y="27358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r>
                <a:rPr lang="zh-CN" altLang="en-US" dirty="0" smtClean="0"/>
                <a:t>字节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286000" y="2917125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2286000" y="3333750"/>
            <a:ext cx="2407543" cy="369332"/>
            <a:chOff x="2286000" y="3333750"/>
            <a:chExt cx="2407543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3918972" y="33337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r>
                <a:rPr lang="zh-CN" altLang="en-US" dirty="0" smtClean="0"/>
                <a:t>字节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286000" y="3526725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35"/>
          <p:cNvGrpSpPr/>
          <p:nvPr/>
        </p:nvGrpSpPr>
        <p:grpSpPr>
          <a:xfrm>
            <a:off x="2286000" y="4031218"/>
            <a:ext cx="2407543" cy="369332"/>
            <a:chOff x="2286000" y="4031218"/>
            <a:chExt cx="2407543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3918972" y="40312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</a:t>
              </a:r>
              <a:r>
                <a:rPr lang="zh-CN" altLang="en-US" dirty="0" smtClean="0"/>
                <a:t>字节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286000" y="4212525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214414" y="150018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26" grpId="0"/>
      <p:bldP spid="40" grpId="0"/>
      <p:bldP spid="41" grpId="0"/>
      <p:bldP spid="42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 txBox="1">
            <a:spLocks noChangeArrowheads="1"/>
          </p:cNvSpPr>
          <p:nvPr/>
        </p:nvSpPr>
        <p:spPr bwMode="auto">
          <a:xfrm>
            <a:off x="142844" y="642924"/>
            <a:ext cx="294321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要知道的类型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00166" y="1214428"/>
          <a:ext cx="6786611" cy="3218552"/>
        </p:xfrm>
        <a:graphic>
          <a:graphicData uri="http://schemas.openxmlformats.org/drawingml/2006/table">
            <a:tbl>
              <a:tblPr/>
              <a:tblGrid>
                <a:gridCol w="1090878"/>
                <a:gridCol w="1186204"/>
                <a:gridCol w="2042708"/>
                <a:gridCol w="1711885"/>
                <a:gridCol w="754936"/>
              </a:tblGrid>
              <a:tr h="31341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关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键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类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数 的 范 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字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节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short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短整型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32768~32767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即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~2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unsigned short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无符号短整型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0~65535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即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整型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2147483648~2147483648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即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~2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unsigned int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无符号整型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0~4294967295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即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long int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长整型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2147483648~2147483648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即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~2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unsigned long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无符号长整型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0~4294967295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Times New Roman"/>
                          <a:ea typeface="宋体"/>
                          <a:cs typeface="Times New Roman"/>
                        </a:rPr>
                        <a:t>即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0~2</a:t>
                      </a:r>
                      <a:r>
                        <a:rPr lang="en-US" sz="1200" kern="100" baseline="30000" dirty="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en-US" sz="1200" kern="100" dirty="0">
                          <a:latin typeface="宋体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>
                        <a:alpha val="35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字符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-128~127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即</a:t>
                      </a:r>
                      <a:r>
                        <a:rPr lang="en-US" altLang="zh-CN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0~2</a:t>
                      </a:r>
                      <a:r>
                        <a:rPr lang="en-US" altLang="zh-CN" sz="1200" kern="100" baseline="30000" dirty="0" smtClean="0">
                          <a:latin typeface="Times New Roman"/>
                          <a:ea typeface="+mn-ea"/>
                          <a:cs typeface="Times New Roman"/>
                        </a:rPr>
                        <a:t>8</a:t>
                      </a:r>
                      <a:r>
                        <a:rPr lang="en-US" altLang="zh-CN" sz="1200" kern="100" dirty="0" smtClean="0">
                          <a:latin typeface="宋体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zh-CN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1</a:t>
                      </a:r>
                      <a:endParaRPr lang="zh-CN" altLang="zh-CN" sz="12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35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单精度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-3.4e38~3.4e38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即</a:t>
                      </a:r>
                      <a:r>
                        <a:rPr lang="en-US" altLang="zh-CN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-3.4X10</a:t>
                      </a:r>
                      <a:r>
                        <a:rPr lang="en-US" altLang="zh-CN" sz="1200" kern="100" baseline="30000" dirty="0" smtClean="0">
                          <a:latin typeface="Times New Roman"/>
                          <a:ea typeface="+mn-ea"/>
                          <a:cs typeface="Times New Roman"/>
                        </a:rPr>
                        <a:t>38</a:t>
                      </a:r>
                      <a:r>
                        <a:rPr lang="en-US" altLang="zh-CN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~3.4X10</a:t>
                      </a:r>
                      <a:r>
                        <a:rPr lang="en-US" altLang="zh-CN" sz="1200" kern="100" baseline="30000" dirty="0" smtClean="0">
                          <a:latin typeface="Times New Roman"/>
                          <a:ea typeface="+mn-ea"/>
                          <a:cs typeface="Times New Roman"/>
                        </a:rPr>
                        <a:t>38</a:t>
                      </a:r>
                      <a:endParaRPr lang="zh-CN" altLang="zh-CN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altLang="zh-CN" sz="12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</a:tr>
              <a:tr h="31341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双精度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-1.7e308~1.7e308</a:t>
                      </a:r>
                      <a:endParaRPr lang="zh-CN" altLang="zh-CN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即</a:t>
                      </a:r>
                      <a:r>
                        <a:rPr lang="en-US" altLang="zh-CN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-1.7X10</a:t>
                      </a:r>
                      <a:r>
                        <a:rPr lang="en-US" altLang="zh-CN" sz="1200" kern="100" baseline="30000" dirty="0" smtClean="0">
                          <a:latin typeface="Times New Roman"/>
                          <a:ea typeface="+mn-ea"/>
                          <a:cs typeface="Times New Roman"/>
                        </a:rPr>
                        <a:t>308</a:t>
                      </a:r>
                      <a:r>
                        <a:rPr lang="en-US" altLang="zh-CN" sz="1200" kern="100" dirty="0" smtClean="0">
                          <a:latin typeface="Times New Roman"/>
                          <a:ea typeface="+mn-ea"/>
                          <a:cs typeface="Times New Roman"/>
                        </a:rPr>
                        <a:t>~1.7X10</a:t>
                      </a:r>
                      <a:r>
                        <a:rPr lang="en-US" altLang="zh-CN" sz="1200" kern="100" baseline="30000" dirty="0" smtClean="0">
                          <a:latin typeface="Times New Roman"/>
                          <a:ea typeface="+mn-ea"/>
                          <a:cs typeface="Times New Roman"/>
                        </a:rPr>
                        <a:t>308</a:t>
                      </a:r>
                      <a:endParaRPr lang="zh-CN" altLang="zh-CN" sz="12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altLang="zh-CN" sz="1200" kern="100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7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>
            <a:off x="857224" y="1571618"/>
            <a:ext cx="666776" cy="1762132"/>
          </a:xfrm>
          <a:prstGeom prst="leftBrace">
            <a:avLst>
              <a:gd name="adj1" fmla="val 3409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914400" y="3790950"/>
            <a:ext cx="500066" cy="571504"/>
          </a:xfrm>
          <a:prstGeom prst="leftBrace">
            <a:avLst>
              <a:gd name="adj1" fmla="val 16949"/>
              <a:gd name="adj2" fmla="val 4864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2571750"/>
            <a:ext cx="78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隶书" pitchFamily="2" charset="-122"/>
                <a:ea typeface="华文隶书" pitchFamily="2" charset="-122"/>
              </a:rPr>
              <a:t>整型</a:t>
            </a:r>
            <a:endParaRPr lang="zh-CN" altLang="en-US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867150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隶书" pitchFamily="2" charset="-122"/>
                <a:ea typeface="华文隶书" pitchFamily="2" charset="-122"/>
              </a:rPr>
              <a:t>浮点型</a:t>
            </a:r>
            <a:endParaRPr lang="zh-CN" altLang="en-US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0166" y="1857370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00166" y="2500312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00166" y="3143254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333750"/>
            <a:ext cx="93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隶书" pitchFamily="2" charset="-122"/>
                <a:ea typeface="华文隶书" pitchFamily="2" charset="-122"/>
              </a:rPr>
              <a:t>字符型</a:t>
            </a:r>
            <a:endParaRPr lang="zh-CN" altLang="en-US" b="1" dirty="0">
              <a:latin typeface="华文隶书" pitchFamily="2" charset="-122"/>
              <a:ea typeface="华文隶书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914400" y="3562350"/>
            <a:ext cx="533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奇迹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785800"/>
            <a:ext cx="4953001" cy="37147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57488" y="2500312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atin typeface="方正舒体" pitchFamily="2" charset="-122"/>
                <a:ea typeface="方正舒体" pitchFamily="2" charset="-122"/>
              </a:rPr>
              <a:t>char</a:t>
            </a:r>
            <a:endParaRPr lang="zh-CN" altLang="en-US" sz="9600" b="1" dirty="0">
              <a:latin typeface="方正舒体" pitchFamily="2" charset="-122"/>
              <a:ea typeface="方正舒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572000" y="1928808"/>
            <a:ext cx="1071570" cy="7858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08" y="171449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香水上的字母</a:t>
            </a:r>
            <a:endParaRPr lang="zh-CN" altLang="en-US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n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1000114"/>
            <a:ext cx="6643702" cy="37370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5200" y="3409950"/>
            <a:ext cx="2066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atin typeface="方正舒体" pitchFamily="2" charset="-122"/>
                <a:ea typeface="方正舒体" pitchFamily="2" charset="-122"/>
              </a:rPr>
              <a:t>int</a:t>
            </a:r>
            <a:endParaRPr lang="zh-CN" altLang="en-US" sz="9600" b="1" dirty="0">
              <a:latin typeface="方正舒体" pitchFamily="2" charset="-122"/>
              <a:ea typeface="方正舒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143504" y="3071816"/>
            <a:ext cx="857256" cy="714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00760" y="364332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一个汽车有多少个零部件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短整6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1142990"/>
            <a:ext cx="4786346" cy="3454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00364" y="785800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atin typeface="方正舒体" pitchFamily="2" charset="-122"/>
                <a:ea typeface="方正舒体" pitchFamily="2" charset="-122"/>
              </a:rPr>
              <a:t>short</a:t>
            </a:r>
            <a:endParaRPr lang="zh-CN" altLang="en-US" sz="9600" b="1" dirty="0">
              <a:latin typeface="方正舒体" pitchFamily="2" charset="-122"/>
              <a:ea typeface="方正舒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0800000">
            <a:off x="1500166" y="2214560"/>
            <a:ext cx="1714512" cy="9286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282" y="178593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筐中苹果的个数 </a:t>
            </a:r>
            <a:endParaRPr lang="zh-CN" altLang="en-US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ong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1000114"/>
            <a:ext cx="5948974" cy="36433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71802" y="1000114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chemeClr val="bg1"/>
                </a:solidFill>
                <a:latin typeface="方正舒体" pitchFamily="2" charset="-122"/>
                <a:ea typeface="方正舒体" pitchFamily="2" charset="-122"/>
              </a:rPr>
              <a:t>long</a:t>
            </a:r>
            <a:endParaRPr lang="zh-CN" altLang="en-US" sz="9600" b="1" dirty="0">
              <a:solidFill>
                <a:schemeClr val="bg1"/>
              </a:solidFill>
              <a:latin typeface="方正舒体" pitchFamily="2" charset="-122"/>
              <a:ea typeface="方正舒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643702" y="3643320"/>
            <a:ext cx="1285884" cy="107157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3702" y="457201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宇宙中天体的个数 </a:t>
            </a:r>
            <a:endParaRPr lang="zh-CN" altLang="en-US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果汁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857238"/>
            <a:ext cx="4519037" cy="41439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7554" y="1643056"/>
            <a:ext cx="335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atin typeface="方正舒体" pitchFamily="2" charset="-122"/>
                <a:ea typeface="方正舒体" pitchFamily="2" charset="-122"/>
              </a:rPr>
              <a:t>float</a:t>
            </a:r>
            <a:endParaRPr lang="zh-CN" altLang="en-US" sz="9600" b="1" dirty="0">
              <a:latin typeface="方正舒体" pitchFamily="2" charset="-122"/>
              <a:ea typeface="方正舒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10800000">
            <a:off x="2714612" y="1500180"/>
            <a:ext cx="1714512" cy="4286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596" y="128586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一杯橙汁有多少毫升</a:t>
            </a:r>
            <a:endParaRPr lang="zh-CN" altLang="en-US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球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785800"/>
            <a:ext cx="4214842" cy="40660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86050" y="2000246"/>
            <a:ext cx="430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latin typeface="方正舒体" pitchFamily="2" charset="-122"/>
                <a:ea typeface="方正舒体" pitchFamily="2" charset="-122"/>
              </a:rPr>
              <a:t>double</a:t>
            </a:r>
            <a:endParaRPr lang="zh-CN" altLang="en-US" sz="9600" b="1" dirty="0">
              <a:latin typeface="方正舒体" pitchFamily="2" charset="-122"/>
              <a:ea typeface="方正舒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0800000" flipV="1">
            <a:off x="1857356" y="1714494"/>
            <a:ext cx="2214578" cy="12858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>
            <a:off x="1857356" y="3214692"/>
            <a:ext cx="3286148" cy="9286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720" y="285750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两个城市的距离</a:t>
            </a:r>
            <a:endParaRPr lang="zh-CN" altLang="en-US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chemeClr val="bg1"/>
                </a:solidFill>
              </a:rPr>
              <a:t>C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语言基础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果盘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76350"/>
            <a:ext cx="4886325" cy="3257550"/>
          </a:xfrm>
          <a:prstGeom prst="rect">
            <a:avLst/>
          </a:prstGeom>
          <a:noFill/>
        </p:spPr>
      </p:pic>
      <p:cxnSp>
        <p:nvCxnSpPr>
          <p:cNvPr id="10" name="直接箭头连接符 9"/>
          <p:cNvCxnSpPr/>
          <p:nvPr/>
        </p:nvCxnSpPr>
        <p:spPr>
          <a:xfrm flipH="1">
            <a:off x="1828800" y="2724150"/>
            <a:ext cx="2286000" cy="3714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720" y="2857502"/>
            <a:ext cx="184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果盘中的水果</a:t>
            </a:r>
            <a:endParaRPr lang="zh-CN" altLang="en-US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200" y="2114550"/>
            <a:ext cx="369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rgbClr val="FFFF00"/>
                </a:solidFill>
                <a:latin typeface="方正舒体" pitchFamily="2" charset="-122"/>
                <a:ea typeface="方正舒体" pitchFamily="2" charset="-122"/>
              </a:rPr>
              <a:t>enum</a:t>
            </a:r>
            <a:endParaRPr lang="zh-CN" altLang="en-US" sz="9600" b="1" dirty="0">
              <a:solidFill>
                <a:srgbClr val="FFFF0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4"/>
          <p:cNvGrpSpPr/>
          <p:nvPr/>
        </p:nvGrpSpPr>
        <p:grpSpPr>
          <a:xfrm>
            <a:off x="571472" y="1214428"/>
            <a:ext cx="428628" cy="3071834"/>
            <a:chOff x="571472" y="1214428"/>
            <a:chExt cx="428628" cy="3071834"/>
          </a:xfrm>
        </p:grpSpPr>
        <p:sp>
          <p:nvSpPr>
            <p:cNvPr id="2" name="TextBox 1"/>
            <p:cNvSpPr txBox="1"/>
            <p:nvPr/>
          </p:nvSpPr>
          <p:spPr>
            <a:xfrm>
              <a:off x="571472" y="1571618"/>
              <a:ext cx="4286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7030A0"/>
                  </a:solidFill>
                </a:rPr>
                <a:t>猜猜我是谁？</a:t>
              </a:r>
              <a:endParaRPr lang="zh-CN" altLang="en-US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3" name="十字星 2"/>
            <p:cNvSpPr/>
            <p:nvPr/>
          </p:nvSpPr>
          <p:spPr>
            <a:xfrm>
              <a:off x="642910" y="1214428"/>
              <a:ext cx="285752" cy="357190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星 3"/>
            <p:cNvSpPr/>
            <p:nvPr/>
          </p:nvSpPr>
          <p:spPr>
            <a:xfrm>
              <a:off x="642910" y="3929072"/>
              <a:ext cx="285752" cy="357190"/>
            </a:xfrm>
            <a:prstGeom prst="star4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43108" y="1214428"/>
            <a:ext cx="11430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66CC"/>
                </a:solidFill>
              </a:rPr>
              <a:t>char</a:t>
            </a:r>
          </a:p>
          <a:p>
            <a:endParaRPr lang="en-US" altLang="zh-CN" b="1" dirty="0" smtClean="0">
              <a:solidFill>
                <a:srgbClr val="FF66CC"/>
              </a:solidFill>
            </a:endParaRPr>
          </a:p>
          <a:p>
            <a:r>
              <a:rPr lang="en-US" altLang="zh-CN" b="1" dirty="0" smtClean="0">
                <a:solidFill>
                  <a:srgbClr val="FF66CC"/>
                </a:solidFill>
              </a:rPr>
              <a:t>int</a:t>
            </a:r>
          </a:p>
          <a:p>
            <a:endParaRPr lang="en-US" altLang="zh-CN" b="1" dirty="0" smtClean="0">
              <a:solidFill>
                <a:srgbClr val="FF66CC"/>
              </a:solidFill>
            </a:endParaRPr>
          </a:p>
          <a:p>
            <a:r>
              <a:rPr lang="en-US" altLang="zh-CN" b="1" dirty="0" smtClean="0">
                <a:solidFill>
                  <a:srgbClr val="FF66CC"/>
                </a:solidFill>
              </a:rPr>
              <a:t>short</a:t>
            </a:r>
          </a:p>
          <a:p>
            <a:endParaRPr lang="en-US" altLang="zh-CN" b="1" dirty="0" smtClean="0">
              <a:solidFill>
                <a:srgbClr val="FF66CC"/>
              </a:solidFill>
            </a:endParaRPr>
          </a:p>
          <a:p>
            <a:r>
              <a:rPr lang="en-US" altLang="zh-CN" b="1" dirty="0" smtClean="0">
                <a:solidFill>
                  <a:srgbClr val="FF66CC"/>
                </a:solidFill>
              </a:rPr>
              <a:t>long</a:t>
            </a:r>
          </a:p>
          <a:p>
            <a:endParaRPr lang="en-US" altLang="zh-CN" b="1" dirty="0" smtClean="0">
              <a:solidFill>
                <a:srgbClr val="FF66CC"/>
              </a:solidFill>
            </a:endParaRPr>
          </a:p>
          <a:p>
            <a:r>
              <a:rPr lang="en-US" altLang="zh-CN" b="1" dirty="0" smtClean="0">
                <a:solidFill>
                  <a:srgbClr val="FF66CC"/>
                </a:solidFill>
              </a:rPr>
              <a:t>float</a:t>
            </a:r>
          </a:p>
          <a:p>
            <a:endParaRPr lang="en-US" altLang="zh-CN" b="1" dirty="0" smtClean="0">
              <a:solidFill>
                <a:srgbClr val="FF66CC"/>
              </a:solidFill>
            </a:endParaRPr>
          </a:p>
          <a:p>
            <a:r>
              <a:rPr lang="en-US" altLang="zh-CN" b="1" dirty="0" smtClean="0">
                <a:solidFill>
                  <a:srgbClr val="FF66CC"/>
                </a:solidFill>
              </a:rPr>
              <a:t>double</a:t>
            </a:r>
          </a:p>
          <a:p>
            <a:endParaRPr lang="en-US" altLang="zh-CN" b="1" dirty="0" smtClean="0">
              <a:solidFill>
                <a:srgbClr val="FF66CC"/>
              </a:solidFill>
            </a:endParaRPr>
          </a:p>
          <a:p>
            <a:r>
              <a:rPr lang="en-US" altLang="zh-CN" b="1" dirty="0" err="1" smtClean="0">
                <a:solidFill>
                  <a:srgbClr val="FF66CC"/>
                </a:solidFill>
              </a:rPr>
              <a:t>enum</a:t>
            </a:r>
            <a:endParaRPr lang="zh-CN" altLang="en-US" b="1" dirty="0">
              <a:solidFill>
                <a:srgbClr val="FF66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826" y="1214428"/>
            <a:ext cx="11430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单精度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短整型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双精度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字符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整型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长整型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枚举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1428750"/>
            <a:ext cx="3581400" cy="152400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714612" y="2000246"/>
            <a:ext cx="3786214" cy="1571636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928926" y="2000246"/>
            <a:ext cx="3571900" cy="500066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19400" y="3105150"/>
            <a:ext cx="3657600" cy="99060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971800" y="1500180"/>
            <a:ext cx="3457588" cy="20621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276600" y="2500312"/>
            <a:ext cx="3224226" cy="15954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0232" y="78580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关键字</a:t>
            </a:r>
            <a:endParaRPr lang="zh-CN" altLang="en-US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9388" y="78580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类型</a:t>
            </a:r>
            <a:endParaRPr lang="zh-CN" altLang="en-US" dirty="0">
              <a:latin typeface="华文隶书" pitchFamily="2" charset="-122"/>
              <a:ea typeface="华文隶书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3124200" y="4705350"/>
            <a:ext cx="3352800" cy="3810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7429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构造类型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0524741"/>
              </p:ext>
            </p:extLst>
          </p:nvPr>
        </p:nvGraphicFramePr>
        <p:xfrm>
          <a:off x="772729" y="2303660"/>
          <a:ext cx="3712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724"/>
                <a:gridCol w="618724"/>
                <a:gridCol w="618724"/>
                <a:gridCol w="618724"/>
                <a:gridCol w="618724"/>
                <a:gridCol w="6187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16200000">
            <a:off x="2336514" y="159037"/>
            <a:ext cx="584775" cy="3581400"/>
          </a:xfrm>
          <a:prstGeom prst="rightBrace">
            <a:avLst>
              <a:gd name="adj1" fmla="val 41913"/>
              <a:gd name="adj2" fmla="val 51132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2" y="128801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iArray</a:t>
            </a:r>
            <a:r>
              <a:rPr lang="en-US" altLang="zh-CN" dirty="0"/>
              <a:t>[</a:t>
            </a:r>
            <a:r>
              <a:rPr lang="en-US" altLang="zh-CN" b="1" dirty="0" smtClean="0">
                <a:solidFill>
                  <a:srgbClr val="FF0000"/>
                </a:solidFill>
              </a:rPr>
              <a:t>6</a:t>
            </a:r>
            <a:r>
              <a:rPr lang="en-US" altLang="zh-CN" dirty="0" smtClean="0"/>
              <a:t>];</a:t>
            </a:r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09800" y="28765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B0F0"/>
                </a:solidFill>
                <a:latin typeface="方正舒体" pitchFamily="2" charset="-122"/>
                <a:ea typeface="方正舒体" pitchFamily="2" charset="-122"/>
              </a:rPr>
              <a:t>数组</a:t>
            </a:r>
            <a:endParaRPr lang="zh-CN" altLang="en-US" sz="2000" b="1" dirty="0">
              <a:solidFill>
                <a:srgbClr val="00B0F0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352550"/>
            <a:ext cx="346222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struct</a:t>
            </a:r>
            <a:r>
              <a:rPr lang="en-US" altLang="zh-CN" dirty="0"/>
              <a:t> Student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cName</a:t>
            </a:r>
            <a:r>
              <a:rPr lang="en-US" altLang="zh-CN" dirty="0"/>
              <a:t>[20];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 err="1"/>
              <a:t>cSex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iGrade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 student1</a:t>
            </a:r>
            <a:r>
              <a:rPr lang="en-US" altLang="zh-CN" dirty="0" smtClean="0"/>
              <a:t>={“HanXue”,“W”,</a:t>
            </a:r>
            <a:r>
              <a:rPr lang="en-US" altLang="zh-CN" dirty="0"/>
              <a:t>3</a:t>
            </a:r>
            <a:r>
              <a:rPr lang="en-US" altLang="zh-CN" dirty="0" smtClean="0"/>
              <a:t>}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32575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方正舒体" pitchFamily="2" charset="-122"/>
                <a:ea typeface="方正舒体" pitchFamily="2" charset="-122"/>
              </a:rPr>
              <a:t>结构体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3409950"/>
            <a:ext cx="2895600" cy="160020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</a:rPr>
              <a:t>union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DataUnion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iInt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char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cChar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float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fFloat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/>
              <a:t>}variable;</a:t>
            </a:r>
            <a:endParaRPr lang="zh-CN" altLang="zh-C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7400" y="44005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4">
                    <a:lumMod val="75000"/>
                  </a:schemeClr>
                </a:solidFill>
                <a:latin typeface="方正舒体" pitchFamily="2" charset="-122"/>
                <a:ea typeface="方正舒体" pitchFamily="2" charset="-122"/>
              </a:rPr>
              <a:t>共用体</a:t>
            </a:r>
            <a:endParaRPr lang="zh-CN" altLang="en-US" sz="2000" b="1" dirty="0">
              <a:solidFill>
                <a:schemeClr val="accent4">
                  <a:lumMod val="75000"/>
                </a:schemeClr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  <p:bldP spid="13" grpId="0"/>
      <p:bldP spid="15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7429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指针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1661403" y="1809750"/>
            <a:ext cx="1447800" cy="1828800"/>
            <a:chOff x="1661403" y="1809750"/>
            <a:chExt cx="1447800" cy="1828800"/>
          </a:xfrm>
        </p:grpSpPr>
        <p:sp>
          <p:nvSpPr>
            <p:cNvPr id="5" name="矩形 4"/>
            <p:cNvSpPr/>
            <p:nvPr/>
          </p:nvSpPr>
          <p:spPr>
            <a:xfrm>
              <a:off x="1661403" y="2419350"/>
              <a:ext cx="14478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&amp;i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28850" y="180975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3429000" y="2876550"/>
            <a:ext cx="990600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876800" y="1809750"/>
            <a:ext cx="1447800" cy="1828800"/>
            <a:chOff x="4876800" y="1809750"/>
            <a:chExt cx="1447800" cy="1828800"/>
          </a:xfrm>
        </p:grpSpPr>
        <p:sp>
          <p:nvSpPr>
            <p:cNvPr id="9" name="矩形 8"/>
            <p:cNvSpPr/>
            <p:nvPr/>
          </p:nvSpPr>
          <p:spPr>
            <a:xfrm>
              <a:off x="4876800" y="2419350"/>
              <a:ext cx="14478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444247" y="1809750"/>
              <a:ext cx="235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705225" y="2423041"/>
            <a:ext cx="438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*p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7429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空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类型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342398" y="2468276"/>
            <a:ext cx="4133850" cy="954107"/>
          </a:xfrm>
          <a:prstGeom prst="rect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dirty="0">
                <a:solidFill>
                  <a:srgbClr val="0000FF"/>
                </a:solidFill>
              </a:rPr>
              <a:t>void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put()</a:t>
            </a:r>
            <a:r>
              <a:rPr lang="en-US" altLang="zh-CN" sz="1400" dirty="0"/>
              <a:t>		</a:t>
            </a:r>
            <a:endParaRPr lang="zh-CN" altLang="zh-CN" sz="1400" dirty="0"/>
          </a:p>
          <a:p>
            <a:pPr lvl="0"/>
            <a:r>
              <a:rPr lang="en-US" altLang="zh-CN" sz="1400" dirty="0"/>
              <a:t>{			</a:t>
            </a:r>
            <a:endParaRPr lang="zh-CN" altLang="zh-CN" sz="1400" dirty="0"/>
          </a:p>
          <a:p>
            <a:pPr lvl="0"/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zh-CN" altLang="en-US" sz="1400" dirty="0" smtClean="0"/>
              <a:t>语句；</a:t>
            </a:r>
            <a:endParaRPr lang="en-US" altLang="zh-CN" sz="1400" dirty="0" smtClean="0"/>
          </a:p>
          <a:p>
            <a:pPr lvl="0"/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  <p:sp>
        <p:nvSpPr>
          <p:cNvPr id="5" name="椭圆 4"/>
          <p:cNvSpPr/>
          <p:nvPr/>
        </p:nvSpPr>
        <p:spPr>
          <a:xfrm>
            <a:off x="2390023" y="2439701"/>
            <a:ext cx="457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618623" y="2042969"/>
            <a:ext cx="1973179" cy="367363"/>
          </a:xfrm>
          <a:custGeom>
            <a:avLst/>
            <a:gdLst>
              <a:gd name="connsiteX0" fmla="*/ 0 w 1973179"/>
              <a:gd name="connsiteY0" fmla="*/ 367363 h 367363"/>
              <a:gd name="connsiteX1" fmla="*/ 1010652 w 1973179"/>
              <a:gd name="connsiteY1" fmla="*/ 11229 h 367363"/>
              <a:gd name="connsiteX2" fmla="*/ 1973179 w 1973179"/>
              <a:gd name="connsiteY2" fmla="*/ 299987 h 36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367363">
                <a:moveTo>
                  <a:pt x="0" y="367363"/>
                </a:moveTo>
                <a:cubicBezTo>
                  <a:pt x="340894" y="194910"/>
                  <a:pt x="681789" y="22458"/>
                  <a:pt x="1010652" y="11229"/>
                </a:cubicBezTo>
                <a:cubicBezTo>
                  <a:pt x="1339515" y="0"/>
                  <a:pt x="1656347" y="149993"/>
                  <a:pt x="1973179" y="299987"/>
                </a:cubicBezTo>
              </a:path>
            </a:pathLst>
          </a:cu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91802" y="2125376"/>
            <a:ext cx="2209800" cy="381000"/>
          </a:xfrm>
          <a:prstGeom prst="rect">
            <a:avLst/>
          </a:prstGeom>
          <a:gradFill flip="none" rotWithShape="1">
            <a:gsLst>
              <a:gs pos="0">
                <a:srgbClr val="EF6011">
                  <a:tint val="66000"/>
                  <a:satMod val="160000"/>
                </a:srgbClr>
              </a:gs>
              <a:gs pos="50000">
                <a:srgbClr val="EF6011">
                  <a:tint val="44500"/>
                  <a:satMod val="160000"/>
                </a:srgbClr>
              </a:gs>
              <a:gs pos="100000">
                <a:srgbClr val="EF601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solidFill>
              <a:srgbClr val="EF6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常常有这个字样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41798" y="192542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xmlns="" val="1617263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 descr="{5A04360B-4E24-444B-95F8-22E71D02415B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100" y="1371600"/>
            <a:ext cx="3544491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椭圆 1"/>
          <p:cNvSpPr/>
          <p:nvPr/>
        </p:nvSpPr>
        <p:spPr>
          <a:xfrm>
            <a:off x="1428728" y="1571618"/>
            <a:ext cx="1804988" cy="16692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zh-CN" altLang="en-US" sz="1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825229" y="2406250"/>
            <a:ext cx="1618072" cy="1152662"/>
            <a:chOff x="1825229" y="2406250"/>
            <a:chExt cx="1618072" cy="1152662"/>
          </a:xfrm>
        </p:grpSpPr>
        <p:cxnSp>
          <p:nvCxnSpPr>
            <p:cNvPr id="4" name="直接连接符 3"/>
            <p:cNvCxnSpPr>
              <a:endCxn id="2" idx="4"/>
            </p:cNvCxnSpPr>
            <p:nvPr/>
          </p:nvCxnSpPr>
          <p:spPr>
            <a:xfrm rot="16200000" flipH="1">
              <a:off x="1927004" y="2836664"/>
              <a:ext cx="80486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2" idx="6"/>
            </p:cNvCxnSpPr>
            <p:nvPr/>
          </p:nvCxnSpPr>
          <p:spPr>
            <a:xfrm flipV="1">
              <a:off x="2327651" y="2406250"/>
              <a:ext cx="906065" cy="297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0" name="文本框 7"/>
            <p:cNvSpPr txBox="1">
              <a:spLocks noChangeArrowheads="1"/>
            </p:cNvSpPr>
            <p:nvPr/>
          </p:nvSpPr>
          <p:spPr bwMode="auto">
            <a:xfrm>
              <a:off x="2857488" y="2429933"/>
              <a:ext cx="285750" cy="284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charset="0"/>
                </a:rPr>
                <a:t>r</a:t>
              </a:r>
              <a:endParaRPr lang="zh-CN" altLang="en-US" sz="14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44041" name="文本框 8"/>
            <p:cNvSpPr txBox="1">
              <a:spLocks noChangeArrowheads="1"/>
            </p:cNvSpPr>
            <p:nvPr/>
          </p:nvSpPr>
          <p:spPr bwMode="auto">
            <a:xfrm>
              <a:off x="1825229" y="3274219"/>
              <a:ext cx="1618072" cy="284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8580" tIns="34290" rIns="68580" bIns="34290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Arial" charset="0"/>
                </a:rPr>
                <a:t>圆面积：</a:t>
              </a:r>
              <a:r>
                <a:rPr lang="en-US" altLang="zh-CN" sz="1400" dirty="0">
                  <a:latin typeface="Arial" charset="0"/>
                </a:rPr>
                <a:t>S = π * r</a:t>
              </a:r>
              <a:r>
                <a:rPr lang="en-US" altLang="zh-CN" sz="1400" baseline="30000" dirty="0">
                  <a:latin typeface="Arial" charset="0"/>
                </a:rPr>
                <a:t>2</a:t>
              </a:r>
              <a:endParaRPr lang="zh-CN" altLang="en-US" sz="1400" baseline="30000" dirty="0">
                <a:latin typeface="Arial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5357818" y="3168037"/>
            <a:ext cx="1641872" cy="17859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2892135" y="3339704"/>
            <a:ext cx="171450" cy="17859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zh-CN" altLang="en-US" sz="1400" dirty="0"/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3657600" y="4343400"/>
            <a:ext cx="10287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 anchor="ctr" anchorCtr="1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Arial" charset="0"/>
                <a:ea typeface="黑体" pitchFamily="49" charset="-122"/>
              </a:rPr>
              <a:t>固定不变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2964006" y="3518297"/>
            <a:ext cx="1151335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4119562" y="3339704"/>
            <a:ext cx="1881188" cy="101679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734789" y="4430316"/>
            <a:ext cx="400050" cy="1333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zh-CN" altLang="en-US" sz="1400" dirty="0"/>
          </a:p>
        </p:txBody>
      </p:sp>
      <p:sp>
        <p:nvSpPr>
          <p:cNvPr id="44048" name="Rectangle 9"/>
          <p:cNvSpPr txBox="1">
            <a:spLocks noChangeArrowheads="1"/>
          </p:cNvSpPr>
          <p:nvPr/>
        </p:nvSpPr>
        <p:spPr bwMode="auto">
          <a:xfrm>
            <a:off x="5012532" y="4112959"/>
            <a:ext cx="988219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常量</a:t>
            </a:r>
          </a:p>
        </p:txBody>
      </p:sp>
      <p:pic>
        <p:nvPicPr>
          <p:cNvPr id="17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8"/>
          <p:cNvSpPr txBox="1">
            <a:spLocks/>
          </p:cNvSpPr>
          <p:nvPr/>
        </p:nvSpPr>
        <p:spPr>
          <a:xfrm>
            <a:off x="990600" y="7429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什么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是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常量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3" grpId="0" animBg="1"/>
      <p:bldP spid="38" grpId="0" animBg="1"/>
      <p:bldP spid="39" grpId="0" animBg="1"/>
      <p:bldP spid="40" grpId="0" animBg="1"/>
      <p:bldP spid="15" grpId="0" animBg="1"/>
      <p:bldP spid="440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057400" y="996950"/>
          <a:ext cx="54864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整型常量</a:t>
            </a:r>
          </a:p>
        </p:txBody>
      </p:sp>
    </p:spTree>
    <p:extLst>
      <p:ext uri="{BB962C8B-B14F-4D97-AF65-F5344CB8AC3E}">
        <p14:creationId xmlns:p14="http://schemas.microsoft.com/office/powerpoint/2010/main" xmlns="" val="1617263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276350"/>
          <a:ext cx="6831330" cy="32689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79741"/>
                <a:gridCol w="1774850"/>
                <a:gridCol w="2976739"/>
              </a:tblGrid>
              <a:tr h="5448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/>
                        <a:t>数 据 类 型</a:t>
                      </a:r>
                      <a:endParaRPr lang="zh-CN" altLang="en-US" sz="14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/>
                        <a:t>长    度</a:t>
                      </a:r>
                      <a:endParaRPr lang="zh-CN" altLang="en-US" sz="14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dirty="0"/>
                        <a:t>取 值 范 围</a:t>
                      </a:r>
                      <a:endParaRPr lang="zh-CN" altLang="en-US" sz="14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unsigned short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16</a:t>
                      </a:r>
                      <a:r>
                        <a:rPr lang="zh-CN" altLang="en-US" sz="1400" dirty="0"/>
                        <a:t>位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0</a:t>
                      </a:r>
                      <a:r>
                        <a:rPr lang="zh-CN" altLang="en-US" sz="1400" dirty="0"/>
                        <a:t>～</a:t>
                      </a:r>
                      <a:r>
                        <a:rPr lang="en-US" altLang="zh-CN" sz="1400" dirty="0"/>
                        <a:t>65535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signed short</a:t>
                      </a:r>
                      <a:endParaRPr 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16</a:t>
                      </a:r>
                      <a:r>
                        <a:rPr lang="zh-CN" altLang="en-US" sz="1400" dirty="0"/>
                        <a:t>位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-32768</a:t>
                      </a:r>
                      <a:r>
                        <a:rPr lang="zh-CN" altLang="en-US" sz="1400" dirty="0"/>
                        <a:t>～</a:t>
                      </a:r>
                      <a:r>
                        <a:rPr lang="en-US" altLang="zh-CN" sz="1400" dirty="0"/>
                        <a:t>32767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unsigned int</a:t>
                      </a:r>
                      <a:endParaRPr lang="en-US" sz="140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32</a:t>
                      </a:r>
                      <a:r>
                        <a:rPr lang="zh-CN" altLang="en-US" sz="1400" dirty="0"/>
                        <a:t>位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0</a:t>
                      </a:r>
                      <a:r>
                        <a:rPr lang="zh-CN" altLang="en-US" sz="1400" dirty="0"/>
                        <a:t>～</a:t>
                      </a:r>
                      <a:r>
                        <a:rPr lang="en-US" altLang="zh-CN" sz="1400" dirty="0"/>
                        <a:t>4294967295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signed int</a:t>
                      </a:r>
                      <a:endParaRPr lang="en-US" sz="140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32</a:t>
                      </a:r>
                      <a:r>
                        <a:rPr lang="zh-CN" altLang="en-US" sz="1400" dirty="0"/>
                        <a:t>位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-2147483648</a:t>
                      </a:r>
                      <a:r>
                        <a:rPr lang="zh-CN" altLang="en-US" sz="1400" dirty="0"/>
                        <a:t>～</a:t>
                      </a:r>
                      <a:r>
                        <a:rPr lang="en-US" altLang="zh-CN" sz="1400" dirty="0"/>
                        <a:t>2147483647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signed long</a:t>
                      </a:r>
                      <a:endParaRPr lang="en-US" sz="140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/>
                        <a:t>64</a:t>
                      </a:r>
                      <a:r>
                        <a:rPr lang="zh-CN" altLang="en-US" sz="1400" dirty="0"/>
                        <a:t>位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 smtClean="0"/>
                        <a:t>-9223372036854775808 ~9223372036854775807</a:t>
                      </a:r>
                      <a:endParaRPr lang="zh-CN" altLang="en-US" sz="1400" dirty="0">
                        <a:latin typeface="Times New Roman"/>
                      </a:endParaRPr>
                    </a:p>
                  </a:txBody>
                  <a:tcPr marL="68580" marR="6858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6178" y="1925421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关键字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28600" y="1428750"/>
            <a:ext cx="2438400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zh-CN" altLang="en-US" sz="4000" b="1" dirty="0" smtClean="0">
                <a:solidFill>
                  <a:srgbClr val="00B050"/>
                </a:solidFill>
                <a:latin typeface="华文楷体" pitchFamily="2" charset="-122"/>
                <a:ea typeface="华文楷体" pitchFamily="2" charset="-122"/>
              </a:rPr>
              <a:t>整 型 常 量</a:t>
            </a:r>
            <a:endParaRPr lang="zh-CN" altLang="en-US" sz="4000" b="1" dirty="0">
              <a:solidFill>
                <a:srgbClr val="00B05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十字星 20"/>
          <p:cNvSpPr/>
          <p:nvPr/>
        </p:nvSpPr>
        <p:spPr>
          <a:xfrm>
            <a:off x="3929058" y="928676"/>
            <a:ext cx="357190" cy="3571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十字星 21"/>
          <p:cNvSpPr/>
          <p:nvPr/>
        </p:nvSpPr>
        <p:spPr>
          <a:xfrm>
            <a:off x="3929058" y="3071816"/>
            <a:ext cx="357190" cy="35719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29124" y="92867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八进制 （每位取值</a:t>
            </a:r>
            <a:r>
              <a:rPr lang="en-US" altLang="zh-CN" b="1" dirty="0" smtClean="0">
                <a:solidFill>
                  <a:srgbClr val="00B0F0"/>
                </a:solidFill>
              </a:rPr>
              <a:t>0~7</a:t>
            </a:r>
            <a:r>
              <a:rPr lang="zh-CN" altLang="en-US" b="1" dirty="0" smtClean="0">
                <a:solidFill>
                  <a:srgbClr val="00B0F0"/>
                </a:solidFill>
              </a:rPr>
              <a:t>）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0562" y="307181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十六进制 （</a:t>
            </a:r>
            <a:r>
              <a:rPr lang="en-US" altLang="zh-CN" b="1" dirty="0" smtClean="0">
                <a:solidFill>
                  <a:srgbClr val="00B0F0"/>
                </a:solidFill>
              </a:rPr>
              <a:t>0~9</a:t>
            </a:r>
            <a:r>
              <a:rPr lang="zh-CN" altLang="en-US" b="1" dirty="0" smtClean="0">
                <a:solidFill>
                  <a:srgbClr val="00B0F0"/>
                </a:solidFill>
              </a:rPr>
              <a:t>以及</a:t>
            </a:r>
            <a:r>
              <a:rPr lang="en-US" altLang="zh-CN" b="1" dirty="0" smtClean="0">
                <a:solidFill>
                  <a:srgbClr val="00B0F0"/>
                </a:solidFill>
              </a:rPr>
              <a:t>A~F</a:t>
            </a:r>
            <a:r>
              <a:rPr lang="zh-CN" altLang="en-US" b="1" dirty="0" smtClean="0">
                <a:solidFill>
                  <a:srgbClr val="00B0F0"/>
                </a:solidFill>
              </a:rPr>
              <a:t>或</a:t>
            </a:r>
            <a:r>
              <a:rPr lang="en-US" altLang="zh-CN" b="1" dirty="0" err="1" smtClean="0">
                <a:solidFill>
                  <a:srgbClr val="00B0F0"/>
                </a:solidFill>
              </a:rPr>
              <a:t>a~f</a:t>
            </a:r>
            <a:r>
              <a:rPr lang="zh-CN" altLang="en-US" b="1" dirty="0" smtClean="0">
                <a:solidFill>
                  <a:srgbClr val="00B0F0"/>
                </a:solidFill>
              </a:rPr>
              <a:t>）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2132" y="135730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作为八进制的前缀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5008" y="3429006"/>
            <a:ext cx="3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0x</a:t>
            </a:r>
            <a:r>
              <a:rPr lang="zh-CN" altLang="en-US" dirty="0" smtClean="0"/>
              <a:t>或</a:t>
            </a:r>
            <a:r>
              <a:rPr lang="en-US" altLang="zh-CN" b="1" dirty="0" smtClean="0">
                <a:solidFill>
                  <a:srgbClr val="FF0000"/>
                </a:solidFill>
              </a:rPr>
              <a:t>0X</a:t>
            </a:r>
            <a:r>
              <a:rPr lang="zh-CN" altLang="en-US" dirty="0" smtClean="0"/>
              <a:t>作为十六进制的前缀</a:t>
            </a:r>
            <a:endParaRPr lang="zh-CN" altLang="en-US" dirty="0"/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4143372" y="1785932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016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5715008" y="1785932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0101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7143768" y="1785932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0127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5715008" y="2428874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346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4143372" y="2428874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096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7143768" y="2428874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038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643438" y="2357436"/>
            <a:ext cx="701278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6286512" y="2357436"/>
            <a:ext cx="701278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15272" y="2357436"/>
            <a:ext cx="629872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4143372" y="3857634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0x16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auto">
          <a:xfrm>
            <a:off x="5715008" y="3857634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0X2F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8" name="AutoShape 9"/>
          <p:cNvSpPr>
            <a:spLocks noChangeArrowheads="1"/>
          </p:cNvSpPr>
          <p:nvPr/>
        </p:nvSpPr>
        <p:spPr bwMode="auto">
          <a:xfrm>
            <a:off x="7143768" y="3857634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0XFF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5715008" y="4500576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0X3N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143372" y="4500576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9A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7143768" y="4500576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latin typeface="Arial" charset="0"/>
                <a:ea typeface="黑体" pitchFamily="49" charset="-122"/>
              </a:rPr>
              <a:t>056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4643438" y="4429138"/>
            <a:ext cx="701278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6286512" y="4429138"/>
            <a:ext cx="701278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7715272" y="4429138"/>
            <a:ext cx="629872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grpSp>
        <p:nvGrpSpPr>
          <p:cNvPr id="2" name="组合 46"/>
          <p:cNvGrpSpPr/>
          <p:nvPr/>
        </p:nvGrpSpPr>
        <p:grpSpPr>
          <a:xfrm>
            <a:off x="642910" y="1928808"/>
            <a:ext cx="2286016" cy="2214578"/>
            <a:chOff x="642910" y="1928808"/>
            <a:chExt cx="2286016" cy="2214578"/>
          </a:xfrm>
        </p:grpSpPr>
        <p:sp>
          <p:nvSpPr>
            <p:cNvPr id="17" name="椭圆 16"/>
            <p:cNvSpPr/>
            <p:nvPr/>
          </p:nvSpPr>
          <p:spPr>
            <a:xfrm>
              <a:off x="642910" y="1928808"/>
              <a:ext cx="2286016" cy="2214578"/>
            </a:xfrm>
            <a:prstGeom prst="ellipse">
              <a:avLst/>
            </a:prstGeom>
            <a:solidFill>
              <a:srgbClr val="FF99CC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4414" y="221456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-255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8662" y="285750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1024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8794" y="307181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5852" y="342900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27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57356" y="257175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-2724</a:t>
              </a:r>
              <a:endParaRPr lang="zh-CN" altLang="en-US" dirty="0"/>
            </a:p>
          </p:txBody>
        </p:sp>
      </p:grpSp>
      <p:sp>
        <p:nvSpPr>
          <p:cNvPr id="48" name="下箭头 47"/>
          <p:cNvSpPr/>
          <p:nvPr/>
        </p:nvSpPr>
        <p:spPr>
          <a:xfrm>
            <a:off x="1571604" y="400051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71538" y="450057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</a:rPr>
              <a:t>默认</a:t>
            </a:r>
            <a:r>
              <a:rPr lang="en-US" altLang="zh-CN" sz="1600" b="1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类型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8" grpId="0" animBg="1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1"/>
          <p:cNvGrpSpPr/>
          <p:nvPr/>
        </p:nvGrpSpPr>
        <p:grpSpPr>
          <a:xfrm>
            <a:off x="1066800" y="1809750"/>
            <a:ext cx="1752600" cy="2057400"/>
            <a:chOff x="1066800" y="2419350"/>
            <a:chExt cx="1752600" cy="2057400"/>
          </a:xfrm>
        </p:grpSpPr>
        <p:sp>
          <p:nvSpPr>
            <p:cNvPr id="6" name="圆角矩形 5"/>
            <p:cNvSpPr/>
            <p:nvPr/>
          </p:nvSpPr>
          <p:spPr>
            <a:xfrm>
              <a:off x="1066800" y="2419350"/>
              <a:ext cx="1752600" cy="457200"/>
            </a:xfrm>
            <a:prstGeom prst="roundRect">
              <a:avLst/>
            </a:prstGeom>
            <a:solidFill>
              <a:srgbClr val="20A31D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11</a:t>
              </a:r>
              <a:r>
                <a:rPr lang="zh-CN" altLang="en-US" b="1" dirty="0" smtClean="0"/>
                <a:t>的二进制</a:t>
              </a:r>
              <a:endParaRPr lang="zh-CN" altLang="en-US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66800" y="3257550"/>
              <a:ext cx="1752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11</a:t>
              </a:r>
              <a:r>
                <a:rPr lang="zh-CN" altLang="en-US" b="1" dirty="0" smtClean="0"/>
                <a:t>取反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66800" y="4019550"/>
              <a:ext cx="1752600" cy="457200"/>
            </a:xfrm>
            <a:prstGeom prst="roundRect">
              <a:avLst/>
            </a:prstGeom>
            <a:solidFill>
              <a:srgbClr val="00B0F0"/>
            </a:solidFill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11</a:t>
              </a:r>
              <a:r>
                <a:rPr lang="zh-CN" altLang="en-US" b="1" dirty="0" smtClean="0"/>
                <a:t>取反后加</a:t>
              </a:r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</p:grpSp>
      <p:pic>
        <p:nvPicPr>
          <p:cNvPr id="70658" name="Picture 2" descr="C:\Users\ADMINI~1\AppData\Local\Temp\ksohtml\wps3266.t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809749"/>
            <a:ext cx="4343400" cy="563033"/>
          </a:xfrm>
          <a:prstGeom prst="rect">
            <a:avLst/>
          </a:prstGeom>
          <a:noFill/>
        </p:spPr>
      </p:pic>
      <p:pic>
        <p:nvPicPr>
          <p:cNvPr id="70660" name="Picture 4" descr="C:\Users\ADMINI~1\AppData\Local\Temp\ksohtml\wps2B85.t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647950"/>
            <a:ext cx="4267200" cy="457200"/>
          </a:xfrm>
          <a:prstGeom prst="rect">
            <a:avLst/>
          </a:prstGeom>
          <a:noFill/>
        </p:spPr>
      </p:pic>
      <p:pic>
        <p:nvPicPr>
          <p:cNvPr id="70662" name="Picture 6" descr="C:\Users\ADMINI~1\AppData\Local\Temp\ksohtml\wps1F56.tm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333750"/>
            <a:ext cx="4419600" cy="513806"/>
          </a:xfrm>
          <a:prstGeom prst="rect">
            <a:avLst/>
          </a:prstGeom>
          <a:noFill/>
        </p:spPr>
      </p:pic>
      <p:pic>
        <p:nvPicPr>
          <p:cNvPr id="19" name="Picture 4" descr="按扭1-5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整形数据存储方式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6248400" y="895350"/>
            <a:ext cx="2895600" cy="609600"/>
          </a:xfrm>
          <a:prstGeom prst="wedgeRoundRectCallout">
            <a:avLst>
              <a:gd name="adj1" fmla="val -15307"/>
              <a:gd name="adj2" fmla="val 11166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1*2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+1*2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+0*2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+1*2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实型常量</a:t>
            </a:r>
          </a:p>
        </p:txBody>
      </p:sp>
    </p:spTree>
    <p:extLst>
      <p:ext uri="{BB962C8B-B14F-4D97-AF65-F5344CB8AC3E}">
        <p14:creationId xmlns:p14="http://schemas.microsoft.com/office/powerpoint/2010/main" xmlns="" val="1617263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C:\Users\ADMINI~1\AppData\Local\Temp\ksohtml\wps7C2.t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28750"/>
            <a:ext cx="4495800" cy="30559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42"/>
            <a:ext cx="2071702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zh-CN" altLang="en-US" sz="4000" b="1" dirty="0" smtClean="0">
                <a:solidFill>
                  <a:srgbClr val="00B0F0"/>
                </a:solidFill>
                <a:latin typeface="华文楷体" pitchFamily="2" charset="-122"/>
                <a:ea typeface="华文楷体" pitchFamily="2" charset="-122"/>
              </a:rPr>
              <a:t>实 型常 量</a:t>
            </a:r>
            <a:endParaRPr lang="zh-CN" altLang="en-US" sz="4000" b="1" dirty="0">
              <a:solidFill>
                <a:srgbClr val="00B0F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2000246"/>
            <a:ext cx="2286016" cy="2214578"/>
            <a:chOff x="642910" y="2000246"/>
            <a:chExt cx="2286016" cy="2214578"/>
          </a:xfrm>
        </p:grpSpPr>
        <p:sp>
          <p:nvSpPr>
            <p:cNvPr id="4" name="椭圆 3"/>
            <p:cNvSpPr/>
            <p:nvPr/>
          </p:nvSpPr>
          <p:spPr>
            <a:xfrm>
              <a:off x="642910" y="2000246"/>
              <a:ext cx="2286016" cy="2214578"/>
            </a:xfrm>
            <a:prstGeom prst="ellipse">
              <a:avLst/>
            </a:prstGeom>
            <a:solidFill>
              <a:srgbClr val="FFC00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4414" y="221456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-255.1</a:t>
              </a:r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28662" y="285750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2.1024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8794" y="307181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5.5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8662" y="328613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0.27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7356" y="25717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-2724.2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3042" y="3500444"/>
              <a:ext cx="1023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1.2e20</a:t>
              </a:r>
              <a:endParaRPr lang="zh-CN" altLang="en-US" dirty="0"/>
            </a:p>
          </p:txBody>
        </p:sp>
      </p:grpSp>
      <p:cxnSp>
        <p:nvCxnSpPr>
          <p:cNvPr id="28" name="直接箭头连接符 27"/>
          <p:cNvCxnSpPr/>
          <p:nvPr/>
        </p:nvCxnSpPr>
        <p:spPr>
          <a:xfrm rot="5400000">
            <a:off x="571472" y="3643320"/>
            <a:ext cx="428628" cy="4286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1670" y="4286262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指数表示法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1.2 X</a:t>
            </a:r>
            <a:r>
              <a:rPr lang="en-US" altLang="zh-CN" sz="1400" dirty="0" smtClean="0">
                <a:solidFill>
                  <a:srgbClr val="FF0000"/>
                </a:solidFill>
              </a:rPr>
              <a:t> 10</a:t>
            </a:r>
            <a:r>
              <a:rPr lang="en-US" altLang="zh-CN" sz="1400" baseline="30000" dirty="0" smtClean="0">
                <a:solidFill>
                  <a:srgbClr val="FF0000"/>
                </a:solidFill>
              </a:rPr>
              <a:t>20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</a:t>
            </a:r>
            <a:endParaRPr lang="zh-CN" altLang="en-US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2393141" y="3821915"/>
            <a:ext cx="500066" cy="4286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406" y="407194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小数表示法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1571604" y="4000510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1538" y="450057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50"/>
                </a:solidFill>
              </a:rPr>
              <a:t>默认</a:t>
            </a:r>
            <a:r>
              <a:rPr lang="en-US" altLang="zh-CN" sz="1600" b="1" dirty="0" smtClean="0">
                <a:solidFill>
                  <a:srgbClr val="00B050"/>
                </a:solidFill>
              </a:rPr>
              <a:t>double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类型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45" name="十字星 44"/>
          <p:cNvSpPr/>
          <p:nvPr/>
        </p:nvSpPr>
        <p:spPr>
          <a:xfrm>
            <a:off x="3929058" y="928676"/>
            <a:ext cx="357190" cy="357190"/>
          </a:xfrm>
          <a:prstGeom prst="star4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十字星 49"/>
          <p:cNvSpPr/>
          <p:nvPr/>
        </p:nvSpPr>
        <p:spPr>
          <a:xfrm>
            <a:off x="3929058" y="3071816"/>
            <a:ext cx="357190" cy="357190"/>
          </a:xfrm>
          <a:prstGeom prst="star4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429124" y="92867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</a:rPr>
              <a:t>科学计数方式</a:t>
            </a:r>
            <a:endParaRPr lang="zh-CN" altLang="en-US" b="1" dirty="0">
              <a:solidFill>
                <a:srgbClr val="FF33C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0562" y="307181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</a:rPr>
              <a:t>指数方式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4143372" y="1785932"/>
            <a:ext cx="4010028" cy="43457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err="1" smtClean="0">
                <a:ea typeface="黑体" pitchFamily="49" charset="-122"/>
              </a:rPr>
              <a:t>SciNum</a:t>
            </a:r>
            <a:r>
              <a:rPr lang="en-US" altLang="zh-CN" sz="1400" dirty="0" smtClean="0">
                <a:ea typeface="黑体" pitchFamily="49" charset="-122"/>
              </a:rPr>
              <a:t>=134.521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4038600" y="3562350"/>
            <a:ext cx="2133600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ea typeface="黑体" pitchFamily="49" charset="-122"/>
              </a:rPr>
              <a:t>SciNum1=1.34521e2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4038600" y="4248150"/>
            <a:ext cx="2133600" cy="43457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 smtClean="0">
                <a:ea typeface="黑体" pitchFamily="49" charset="-122"/>
              </a:rPr>
              <a:t>SciNum2=5.458e-1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6400800" y="3714750"/>
            <a:ext cx="533400" cy="228600"/>
          </a:xfrm>
          <a:prstGeom prst="rightArrow">
            <a:avLst/>
          </a:prstGeom>
          <a:solidFill>
            <a:srgbClr val="66FF33"/>
          </a:solidFill>
          <a:ln>
            <a:solidFill>
              <a:srgbClr val="20A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33CC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6400800" y="4324350"/>
            <a:ext cx="533400" cy="228600"/>
          </a:xfrm>
          <a:prstGeom prst="rightArrow">
            <a:avLst/>
          </a:prstGeom>
          <a:solidFill>
            <a:srgbClr val="66FF33"/>
          </a:solidFill>
          <a:ln>
            <a:solidFill>
              <a:srgbClr val="20A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7010400" y="3486150"/>
            <a:ext cx="1981200" cy="6096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/>
            <a:r>
              <a:rPr lang="en-US" altLang="zh-CN" sz="1400" dirty="0" smtClean="0">
                <a:ea typeface="黑体" pitchFamily="49" charset="-122"/>
              </a:rPr>
              <a:t>1.34521*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10</a:t>
            </a:r>
            <a:r>
              <a:rPr lang="en-US" altLang="zh-CN" sz="1400" baseline="30000" dirty="0" smtClean="0"/>
              <a:t>2</a:t>
            </a:r>
            <a:r>
              <a:rPr lang="en-US" altLang="zh-CN" sz="1400" dirty="0" smtClean="0">
                <a:ea typeface="黑体" pitchFamily="49" charset="-122"/>
              </a:rPr>
              <a:t>=134.521</a:t>
            </a:r>
            <a:endParaRPr lang="zh-CN" altLang="en-US" sz="1400" dirty="0" smtClean="0"/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7086600" y="4248150"/>
            <a:ext cx="1905000" cy="5334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33CC">
                  <a:tint val="66000"/>
                  <a:satMod val="160000"/>
                </a:srgbClr>
              </a:gs>
              <a:gs pos="50000">
                <a:srgbClr val="FF33CC">
                  <a:tint val="44500"/>
                  <a:satMod val="160000"/>
                </a:srgbClr>
              </a:gs>
              <a:gs pos="100000">
                <a:srgbClr val="FF33CC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4">
                <a:lumMod val="75000"/>
              </a:schemeClr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/>
            <a:r>
              <a:rPr lang="en-US" altLang="zh-CN" sz="1400" dirty="0" smtClean="0">
                <a:latin typeface="Arial" charset="0"/>
                <a:ea typeface="黑体" pitchFamily="49" charset="-122"/>
              </a:rPr>
              <a:t>5.458*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10</a:t>
            </a:r>
            <a:r>
              <a:rPr lang="en-US" altLang="zh-CN" sz="1400" baseline="30000" dirty="0" smtClean="0"/>
              <a:t>-1</a:t>
            </a:r>
            <a:r>
              <a:rPr lang="en-US" altLang="zh-CN" sz="1400" dirty="0" smtClean="0">
                <a:ea typeface="黑体" pitchFamily="49" charset="-122"/>
              </a:rPr>
              <a:t>=0.5458</a:t>
            </a:r>
            <a:endParaRPr lang="zh-CN" altLang="en-US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4" grpId="0" animBg="1"/>
      <p:bldP spid="35" grpId="0"/>
      <p:bldP spid="45" grpId="0" animBg="1"/>
      <p:bldP spid="52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0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字符型常量</a:t>
            </a:r>
          </a:p>
        </p:txBody>
      </p:sp>
    </p:spTree>
    <p:extLst>
      <p:ext uri="{BB962C8B-B14F-4D97-AF65-F5344CB8AC3E}">
        <p14:creationId xmlns:p14="http://schemas.microsoft.com/office/powerpoint/2010/main" xmlns="" val="1617263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62076" y="1357304"/>
            <a:ext cx="2071702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zh-CN" altLang="en-US" sz="4000" b="1" dirty="0" smtClean="0">
                <a:solidFill>
                  <a:srgbClr val="FF66CC"/>
                </a:solidFill>
                <a:latin typeface="华文楷体" pitchFamily="2" charset="-122"/>
                <a:ea typeface="华文楷体" pitchFamily="2" charset="-122"/>
              </a:rPr>
              <a:t>字符常量</a:t>
            </a:r>
            <a:endParaRPr lang="zh-CN" altLang="en-US" sz="4000" b="1" dirty="0">
              <a:solidFill>
                <a:srgbClr val="FF66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19200" y="2000246"/>
            <a:ext cx="2286016" cy="2214578"/>
            <a:chOff x="642910" y="2000246"/>
            <a:chExt cx="2286016" cy="2214578"/>
          </a:xfrm>
        </p:grpSpPr>
        <p:sp>
          <p:nvSpPr>
            <p:cNvPr id="12" name="椭圆 11"/>
            <p:cNvSpPr/>
            <p:nvPr/>
          </p:nvSpPr>
          <p:spPr>
            <a:xfrm>
              <a:off x="642910" y="2000246"/>
              <a:ext cx="2286016" cy="2214578"/>
            </a:xfrm>
            <a:prstGeom prst="ellipse">
              <a:avLst/>
            </a:prstGeom>
            <a:solidFill>
              <a:srgbClr val="92D05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976" y="2285998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‘M’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85750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‘a’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28794" y="307181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‘9’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852" y="3429006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‘?’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7356" y="257175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‘F’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4480" y="350044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‘A’</a:t>
              </a:r>
              <a:endParaRPr lang="zh-CN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181600" y="1428742"/>
            <a:ext cx="2571768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zh-CN" altLang="en-US" sz="4000" b="1" dirty="0" smtClean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字符串常量</a:t>
            </a:r>
            <a:endParaRPr lang="zh-CN" altLang="en-US" sz="4000" b="1" dirty="0">
              <a:solidFill>
                <a:srgbClr val="7030A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324476" y="2071684"/>
            <a:ext cx="2286016" cy="2214578"/>
            <a:chOff x="642910" y="2000246"/>
            <a:chExt cx="2286016" cy="2214578"/>
          </a:xfrm>
        </p:grpSpPr>
        <p:sp>
          <p:nvSpPr>
            <p:cNvPr id="20" name="椭圆 19"/>
            <p:cNvSpPr/>
            <p:nvPr/>
          </p:nvSpPr>
          <p:spPr>
            <a:xfrm>
              <a:off x="642910" y="2000246"/>
              <a:ext cx="2286016" cy="2214578"/>
            </a:xfrm>
            <a:prstGeom prst="ellipse">
              <a:avLst/>
            </a:prstGeom>
            <a:solidFill>
              <a:srgbClr val="00B0F0">
                <a:alpha val="4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4414" y="2214560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“</a:t>
              </a:r>
              <a:r>
                <a:rPr lang="en-US" altLang="zh-CN" dirty="0" smtClean="0"/>
                <a:t>hello </a:t>
              </a:r>
              <a:r>
                <a:rPr lang="zh-CN" altLang="en-US" dirty="0" smtClean="0"/>
                <a:t>”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57290" y="2786064"/>
              <a:ext cx="142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“sunshine”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7356" y="321469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“”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7224" y="32861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“One”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00166" y="364332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“A”</a:t>
              </a:r>
              <a:endParaRPr lang="zh-CN" altLang="en-US" dirty="0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rot="5400000">
            <a:off x="2219332" y="4143386"/>
            <a:ext cx="57150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76456" y="450057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5123AD"/>
                </a:solidFill>
                <a:hlinkClick r:id="rId2" action="ppaction://hlinksldjump"/>
              </a:rPr>
              <a:t>单个字符</a:t>
            </a:r>
            <a:endParaRPr lang="zh-CN" altLang="en-US" sz="1400" b="1" dirty="0">
              <a:solidFill>
                <a:srgbClr val="5123AD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5400000">
            <a:off x="6111088" y="4285468"/>
            <a:ext cx="57150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95914" y="457201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“A”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53170" y="45720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‘A’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96112" y="457201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‘\0’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95980" y="45720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</a:t>
            </a:r>
            <a:endParaRPr lang="zh-CN" alt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10360" y="45720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+</a:t>
            </a:r>
            <a:endParaRPr lang="zh-CN" alt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42" grpId="0"/>
      <p:bldP spid="44" grpId="0"/>
      <p:bldP spid="46" grpId="0"/>
      <p:bldP spid="47" grpId="0"/>
      <p:bldP spid="48" grpId="0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F0F782-D3B8-447B-904F-01DB4B4E6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13F0F782-D3B8-447B-904F-01DB4B4E6F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743E14-337F-4DD6-917C-0D25EB999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C3743E14-337F-4DD6-917C-0D25EB999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EE8DA-164A-417B-9C3A-38996F99A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C3CEE8DA-164A-417B-9C3A-38996F99AA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AB4577-9EF0-419A-A4EB-C8BA0334FC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39AB4577-9EF0-419A-A4EB-C8BA0334FC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0C07B2-A800-4E31-B189-700315585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6C0C07B2-A800-4E31-B189-700315585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3F6771-EA2E-4C42-AC22-3C12D779E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363F6771-EA2E-4C42-AC22-3C12D779E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2C840B-01D1-49E7-AC64-408FAC5C0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4">
                                            <p:graphicEl>
                                              <a:dgm id="{262C840B-01D1-49E7-AC64-408FAC5C01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DF0E78-1D45-4967-B691-4B88D1BD6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21DF0E78-1D45-4967-B691-4B88D1BD6E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7EFF67-8B3F-49C2-B8BD-3DCC248658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D7EFF67-8B3F-49C2-B8BD-3DCC248658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7263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转义字符</a:t>
            </a:r>
          </a:p>
        </p:txBody>
      </p:sp>
    </p:spTree>
    <p:extLst>
      <p:ext uri="{BB962C8B-B14F-4D97-AF65-F5344CB8AC3E}">
        <p14:creationId xmlns:p14="http://schemas.microsoft.com/office/powerpoint/2010/main" xmlns="" val="1617263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04950"/>
            <a:ext cx="5026799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28800" y="971550"/>
          <a:ext cx="5445124" cy="394811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35477"/>
                <a:gridCol w="1959607"/>
                <a:gridCol w="1950040"/>
              </a:tblGrid>
              <a:tr h="29567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 dirty="0"/>
                        <a:t>转 义 字 符</a:t>
                      </a:r>
                      <a:endParaRPr lang="zh-CN" altLang="en-US" sz="12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kern="100" dirty="0"/>
                        <a:t>意    义</a:t>
                      </a:r>
                      <a:endParaRPr lang="zh-CN" altLang="en-US" sz="1200" b="1" kern="100" dirty="0"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/>
                        <a:t>ASCII</a:t>
                      </a:r>
                      <a:r>
                        <a:rPr lang="zh-CN" altLang="en-US" sz="1200" b="1" kern="100"/>
                        <a:t>值</a:t>
                      </a:r>
                      <a:endParaRPr lang="zh-CN" altLang="en-US" sz="1200" b="1" kern="100">
                        <a:latin typeface="Arial"/>
                        <a:ea typeface="黑体"/>
                      </a:endParaRPr>
                    </a:p>
                  </a:txBody>
                  <a:tcPr marL="68580" marR="68580" anchor="ctr"/>
                </a:tc>
              </a:tr>
              <a:tr h="29291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\n</a:t>
                      </a:r>
                      <a:endParaRPr 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/>
                        <a:t>回车换行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/>
                        <a:t>10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291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\t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/>
                        <a:t>横向跳到下一制表位置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9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91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\v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/>
                        <a:t>竖向跳格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0x0b</a:t>
                      </a:r>
                      <a:endParaRPr 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91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\b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/>
                        <a:t>退格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8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91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\r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/>
                        <a:t>回车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13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91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\f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/>
                        <a:t>走纸换页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12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91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\\</a:t>
                      </a:r>
                      <a:endParaRPr lang="en-US" altLang="zh-CN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/>
                        <a:t>反斜杠“</a:t>
                      </a:r>
                      <a:r>
                        <a:rPr lang="en-US" altLang="zh-CN" sz="1200" b="1" dirty="0"/>
                        <a:t>\</a:t>
                      </a:r>
                      <a:r>
                        <a:rPr lang="zh-CN" altLang="en-US" sz="1200" b="1" dirty="0"/>
                        <a:t>”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47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91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\'</a:t>
                      </a:r>
                      <a:endParaRPr lang="en-US" altLang="zh-CN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/>
                        <a:t>单引号符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39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29913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\a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/>
                        <a:t>鸣铃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dirty="0"/>
                        <a:t>7</a:t>
                      </a: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48634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\ddd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1</a:t>
                      </a:r>
                      <a:r>
                        <a:rPr lang="zh-CN" altLang="en-US" sz="1200" b="1"/>
                        <a:t>～</a:t>
                      </a:r>
                      <a:r>
                        <a:rPr lang="en-US" altLang="zh-CN" sz="1200" b="1"/>
                        <a:t>3</a:t>
                      </a:r>
                      <a:r>
                        <a:rPr lang="zh-CN" altLang="en-US" sz="1200" b="1"/>
                        <a:t>位八进制数所代表的字符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  <a:tr h="486347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/>
                        <a:t>\xhh</a:t>
                      </a:r>
                      <a:endParaRPr 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/>
                        <a:t>1</a:t>
                      </a:r>
                      <a:r>
                        <a:rPr lang="zh-CN" altLang="en-US" sz="1200" b="1"/>
                        <a:t>～</a:t>
                      </a:r>
                      <a:r>
                        <a:rPr lang="en-US" altLang="zh-CN" sz="1200" b="1"/>
                        <a:t>2</a:t>
                      </a:r>
                      <a:r>
                        <a:rPr lang="zh-CN" altLang="en-US" sz="1200" b="1"/>
                        <a:t>位十六进制数所代表的字符</a:t>
                      </a:r>
                      <a:endParaRPr lang="zh-CN" altLang="en-US" sz="1200" b="1"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200" b="1" dirty="0">
                        <a:latin typeface="Times New Roman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6324600" y="2724150"/>
            <a:ext cx="457200" cy="228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zh-CN" altLang="en-US" sz="1400" dirty="0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6705600" y="3105150"/>
            <a:ext cx="129540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lIns="68580" tIns="34290" rIns="68580" bIns="34290" anchor="ctr" anchorCtr="1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ea typeface="黑体" pitchFamily="49" charset="-122"/>
              </a:rPr>
              <a:t>转义字符</a:t>
            </a:r>
            <a:endParaRPr lang="en-US" altLang="zh-CN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6553200" y="2952750"/>
            <a:ext cx="4572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72772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572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关键字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3174123"/>
              </p:ext>
            </p:extLst>
          </p:nvPr>
        </p:nvGraphicFramePr>
        <p:xfrm>
          <a:off x="1371600" y="1504950"/>
          <a:ext cx="7010400" cy="3124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588"/>
                <a:gridCol w="1611274"/>
                <a:gridCol w="1971769"/>
                <a:gridCol w="1971769"/>
              </a:tblGrid>
              <a:tr h="35292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auto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double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int</a:t>
                      </a:r>
                      <a:endParaRPr lang="zh-CN" sz="1400" baseline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struct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break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else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long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switch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case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enum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register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typedef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char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extern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union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return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const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float</a:t>
                      </a:r>
                      <a:endParaRPr lang="zh-CN" sz="1400" baseline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short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unsigned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continue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for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signed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void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default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goto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sizeof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volatile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5896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do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while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static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if</a:t>
                      </a:r>
                      <a:endParaRPr lang="zh-CN" sz="1400" baseline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828800" y="1504950"/>
            <a:ext cx="4953000" cy="3200400"/>
            <a:chOff x="1828800" y="1504950"/>
            <a:chExt cx="4953000" cy="32004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504950"/>
              <a:ext cx="4572000" cy="32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3810000" y="4095750"/>
              <a:ext cx="29718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0000"/>
                  </a:solidFill>
                </a:rPr>
                <a:t>（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VC6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中关键字显示的效果）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83831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7263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符号常量</a:t>
            </a:r>
          </a:p>
        </p:txBody>
      </p:sp>
    </p:spTree>
    <p:extLst>
      <p:ext uri="{BB962C8B-B14F-4D97-AF65-F5344CB8AC3E}">
        <p14:creationId xmlns:p14="http://schemas.microsoft.com/office/powerpoint/2010/main" xmlns="" val="16172634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/>
          <p:cNvSpPr txBox="1">
            <a:spLocks/>
          </p:cNvSpPr>
          <p:nvPr/>
        </p:nvSpPr>
        <p:spPr>
          <a:xfrm>
            <a:off x="990600" y="7429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符号常量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1885950"/>
            <a:ext cx="4191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+mj-lt"/>
                <a:ea typeface="+mj-ea"/>
                <a:cs typeface="+mj-cs"/>
              </a:rPr>
              <a:t>#define PAI  3.14</a:t>
            </a:r>
            <a:endParaRPr lang="zh-CN" alt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4352925" y="3086100"/>
            <a:ext cx="35433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21"/>
          <p:cNvGrpSpPr>
            <a:grpSpLocks/>
          </p:cNvGrpSpPr>
          <p:nvPr/>
        </p:nvGrpSpPr>
        <p:grpSpPr bwMode="auto">
          <a:xfrm>
            <a:off x="6324600" y="1352550"/>
            <a:ext cx="1295400" cy="1390650"/>
            <a:chOff x="533400" y="2286000"/>
            <a:chExt cx="1524000" cy="1524000"/>
          </a:xfrm>
        </p:grpSpPr>
        <p:pic>
          <p:nvPicPr>
            <p:cNvPr id="12" name="图片 7" descr="按扭-1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86000"/>
              <a:ext cx="15240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581025" y="2838450"/>
              <a:ext cx="1428504" cy="37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实例 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6575" y="3071812"/>
            <a:ext cx="1952625" cy="338138"/>
          </a:xfrm>
          <a:prstGeom prst="rect">
            <a:avLst/>
          </a:prstGeom>
          <a:noFill/>
          <a:ln w="381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 smtClean="0"/>
              <a:t>求圆的面积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5598" y="192542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xmlns="" val="21052746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2102644" y="2995613"/>
            <a:ext cx="1620441" cy="1404937"/>
            <a:chOff x="2102644" y="2995613"/>
            <a:chExt cx="1620441" cy="14049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102644" y="2995613"/>
              <a:ext cx="1620441" cy="3250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8580" tIns="34290" rIns="68580" bIns="34290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charset="0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Arial" charset="0"/>
                  <a:ea typeface="黑体" pitchFamily="49" charset="-122"/>
                </a:rPr>
                <a:t>房间名字             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2102644" y="3536156"/>
              <a:ext cx="1620441" cy="3250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8580" tIns="34290" rIns="68580" bIns="34290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charset="0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Arial" charset="0"/>
                  <a:ea typeface="黑体" pitchFamily="49" charset="-122"/>
                </a:rPr>
                <a:t>房间类型            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102644" y="4075510"/>
              <a:ext cx="1620441" cy="3250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8580" tIns="34290" rIns="68580" bIns="34290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charset="0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Arial" charset="0"/>
                  <a:ea typeface="黑体" pitchFamily="49" charset="-122"/>
                </a:rPr>
                <a:t>入住的客人         </a:t>
              </a: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5274469" y="2994423"/>
            <a:ext cx="1620441" cy="1404937"/>
            <a:chOff x="5274469" y="2994423"/>
            <a:chExt cx="1620441" cy="1404937"/>
          </a:xfrm>
        </p:grpSpPr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5274469" y="2994423"/>
              <a:ext cx="1620441" cy="3250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8580" tIns="34290" rIns="68580" bIns="34290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charset="0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Arial" charset="0"/>
                  <a:ea typeface="黑体" pitchFamily="49" charset="-122"/>
                </a:rPr>
                <a:t>变量名                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5274469" y="3534967"/>
              <a:ext cx="1620441" cy="3250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8580" tIns="34290" rIns="68580" bIns="34290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charset="0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Arial" charset="0"/>
                  <a:ea typeface="黑体" pitchFamily="49" charset="-122"/>
                </a:rPr>
                <a:t>变量类型            </a:t>
              </a: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5274469" y="4074319"/>
              <a:ext cx="1620441" cy="32504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68580" tIns="34290" rIns="68580" bIns="34290" anchor="ctr"/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latin typeface="Arial" charset="0"/>
                  <a:ea typeface="黑体" pitchFamily="49" charset="-122"/>
                </a:rPr>
                <a:t> </a:t>
              </a:r>
              <a:r>
                <a:rPr lang="zh-CN" altLang="en-US" sz="1400" dirty="0">
                  <a:latin typeface="Arial" charset="0"/>
                  <a:ea typeface="黑体" pitchFamily="49" charset="-122"/>
                </a:rPr>
                <a:t>变量值                 </a:t>
              </a:r>
            </a:p>
          </p:txBody>
        </p:sp>
      </p:grpSp>
      <p:grpSp>
        <p:nvGrpSpPr>
          <p:cNvPr id="4" name="组合 21"/>
          <p:cNvGrpSpPr/>
          <p:nvPr/>
        </p:nvGrpSpPr>
        <p:grpSpPr>
          <a:xfrm>
            <a:off x="3857625" y="2724150"/>
            <a:ext cx="1187054" cy="1621631"/>
            <a:chOff x="3857625" y="2724150"/>
            <a:chExt cx="1187054" cy="1621631"/>
          </a:xfrm>
        </p:grpSpPr>
        <p:grpSp>
          <p:nvGrpSpPr>
            <p:cNvPr id="8" name="组合 19"/>
            <p:cNvGrpSpPr/>
            <p:nvPr/>
          </p:nvGrpSpPr>
          <p:grpSpPr>
            <a:xfrm>
              <a:off x="3857625" y="3102769"/>
              <a:ext cx="1187054" cy="1243012"/>
              <a:chOff x="3857625" y="3102769"/>
              <a:chExt cx="1187054" cy="1243012"/>
            </a:xfrm>
          </p:grpSpPr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 rot="5400000">
                <a:off x="4369594" y="2590800"/>
                <a:ext cx="163116" cy="1187054"/>
              </a:xfrm>
              <a:prstGeom prst="upDownArrow">
                <a:avLst>
                  <a:gd name="adj1" fmla="val 50000"/>
                  <a:gd name="adj2" fmla="val 145547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563CF"/>
                  </a:gs>
                </a:gsLst>
                <a:lin ang="5400000" scaled="1"/>
              </a:gradFill>
              <a:ln w="9525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vert="eaVert" wrap="none" lIns="68580" tIns="34290" rIns="68580" bIns="34290" anchor="ctr"/>
              <a:lstStyle/>
              <a:p>
                <a:pPr algn="r" eaLnBrk="0" hangingPunct="0">
                  <a:spcBef>
                    <a:spcPct val="0"/>
                  </a:spcBef>
                  <a:buFontTx/>
                  <a:buNone/>
                </a:pPr>
                <a:endParaRPr lang="zh-CN" altLang="zh-CN" sz="1500" dirty="0">
                  <a:solidFill>
                    <a:schemeClr val="accent1"/>
                  </a:solidFill>
                  <a:latin typeface="Lucida Sans Unicode" pitchFamily="34" charset="0"/>
                  <a:ea typeface="Gulim" pitchFamily="34" charset="-127"/>
                </a:endParaRPr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 rot="5400000">
                <a:off x="4369594" y="3130153"/>
                <a:ext cx="163115" cy="1187054"/>
              </a:xfrm>
              <a:prstGeom prst="upDownArrow">
                <a:avLst>
                  <a:gd name="adj1" fmla="val 50000"/>
                  <a:gd name="adj2" fmla="val 145548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563CF"/>
                  </a:gs>
                </a:gsLst>
                <a:lin ang="5400000" scaled="1"/>
              </a:gradFill>
              <a:ln w="9525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vert="eaVert" wrap="none" lIns="68580" tIns="34290" rIns="68580" bIns="34290" anchor="ctr"/>
              <a:lstStyle/>
              <a:p>
                <a:pPr algn="r" eaLnBrk="0" hangingPunct="0">
                  <a:spcBef>
                    <a:spcPct val="0"/>
                  </a:spcBef>
                  <a:buFontTx/>
                  <a:buNone/>
                </a:pPr>
                <a:endParaRPr lang="zh-CN" altLang="zh-CN" sz="1500" dirty="0">
                  <a:solidFill>
                    <a:schemeClr val="accent1"/>
                  </a:solidFill>
                  <a:latin typeface="Lucida Sans Unicode" pitchFamily="34" charset="0"/>
                  <a:ea typeface="Gulim" pitchFamily="34" charset="-127"/>
                </a:endParaRPr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 bwMode="auto">
              <a:xfrm rot="5400000">
                <a:off x="4369594" y="3670697"/>
                <a:ext cx="163115" cy="1187054"/>
              </a:xfrm>
              <a:prstGeom prst="upDownArrow">
                <a:avLst>
                  <a:gd name="adj1" fmla="val 50000"/>
                  <a:gd name="adj2" fmla="val 145548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563CF"/>
                  </a:gs>
                </a:gsLst>
                <a:lin ang="5400000" scaled="1"/>
              </a:gradFill>
              <a:ln w="9525">
                <a:solidFill>
                  <a:srgbClr val="800080"/>
                </a:solidFill>
                <a:miter lim="800000"/>
                <a:headEnd/>
                <a:tailEnd/>
              </a:ln>
            </p:spPr>
            <p:txBody>
              <a:bodyPr vert="eaVert" wrap="none" lIns="68580" tIns="34290" rIns="68580" bIns="34290" anchor="ctr"/>
              <a:lstStyle/>
              <a:p>
                <a:pPr algn="r" eaLnBrk="0" hangingPunct="0">
                  <a:spcBef>
                    <a:spcPct val="0"/>
                  </a:spcBef>
                  <a:buFontTx/>
                  <a:buNone/>
                </a:pPr>
                <a:endParaRPr lang="zh-CN" altLang="zh-CN" sz="1500" dirty="0">
                  <a:solidFill>
                    <a:schemeClr val="accent1"/>
                  </a:solidFill>
                  <a:latin typeface="Lucida Sans Unicode" pitchFamily="34" charset="0"/>
                  <a:ea typeface="Gulim" pitchFamily="34" charset="-127"/>
                </a:endParaRPr>
              </a:p>
            </p:txBody>
          </p:sp>
        </p:grp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964781" y="2724150"/>
              <a:ext cx="1039416" cy="2846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Arial" charset="0"/>
                  <a:ea typeface="黑体" pitchFamily="49" charset="-122"/>
                </a:rPr>
                <a:t>对应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62600" y="257175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</p:txBody>
      </p:sp>
      <p:pic>
        <p:nvPicPr>
          <p:cNvPr id="2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为什么需要变量</a:t>
            </a:r>
          </a:p>
        </p:txBody>
      </p:sp>
      <p:grpSp>
        <p:nvGrpSpPr>
          <p:cNvPr id="12" name="组合 30"/>
          <p:cNvGrpSpPr/>
          <p:nvPr/>
        </p:nvGrpSpPr>
        <p:grpSpPr>
          <a:xfrm>
            <a:off x="1981200" y="2495550"/>
            <a:ext cx="1828800" cy="2133600"/>
            <a:chOff x="1981200" y="2495550"/>
            <a:chExt cx="1828800" cy="2133600"/>
          </a:xfrm>
        </p:grpSpPr>
        <p:sp>
          <p:nvSpPr>
            <p:cNvPr id="23" name="TextBox 22"/>
            <p:cNvSpPr txBox="1"/>
            <p:nvPr/>
          </p:nvSpPr>
          <p:spPr>
            <a:xfrm>
              <a:off x="2362200" y="2495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房间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981200" y="2495550"/>
              <a:ext cx="1828800" cy="2133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31"/>
          <p:cNvGrpSpPr/>
          <p:nvPr/>
        </p:nvGrpSpPr>
        <p:grpSpPr>
          <a:xfrm>
            <a:off x="5181600" y="2495550"/>
            <a:ext cx="1828800" cy="2133600"/>
            <a:chOff x="5181600" y="2495550"/>
            <a:chExt cx="1828800" cy="2133600"/>
          </a:xfrm>
        </p:grpSpPr>
        <p:sp>
          <p:nvSpPr>
            <p:cNvPr id="25" name="TextBox 24"/>
            <p:cNvSpPr txBox="1"/>
            <p:nvPr/>
          </p:nvSpPr>
          <p:spPr>
            <a:xfrm>
              <a:off x="5486400" y="2495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变量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181600" y="2495550"/>
              <a:ext cx="1828800" cy="2133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9600" y="151661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>
                <a:solidFill>
                  <a:srgbClr val="C00000"/>
                </a:solidFill>
              </a:rPr>
              <a:t>内存地址不好记，怎么办？</a:t>
            </a:r>
          </a:p>
        </p:txBody>
      </p:sp>
      <p:grpSp>
        <p:nvGrpSpPr>
          <p:cNvPr id="14" name="组合 35"/>
          <p:cNvGrpSpPr/>
          <p:nvPr/>
        </p:nvGrpSpPr>
        <p:grpSpPr>
          <a:xfrm>
            <a:off x="1143000" y="1885950"/>
            <a:ext cx="6797278" cy="347470"/>
            <a:chOff x="1143000" y="1885950"/>
            <a:chExt cx="6797278" cy="347470"/>
          </a:xfrm>
        </p:grpSpPr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447800" y="1885950"/>
              <a:ext cx="6492478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8580" tIns="34290" rIns="68580" bIns="34290"/>
            <a:lstStyle/>
            <a:p>
              <a:pPr marL="257175" indent="-257175"/>
              <a:r>
                <a:rPr lang="zh-CN" altLang="en-US" b="1" dirty="0" smtClean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内存就像旅馆，通</a:t>
              </a:r>
              <a:r>
                <a:rPr lang="zh-CN" altLang="en-US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过内存中房间的别名找到数据存储的位</a:t>
              </a:r>
              <a:r>
                <a:rPr lang="zh-CN" altLang="en-US" b="1" dirty="0" smtClean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置。</a:t>
              </a:r>
              <a:endPara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35" name="图片 34" descr="按扭-5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1928620"/>
              <a:ext cx="304800" cy="304800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3759919" y="15049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Vrinda" pitchFamily="34" charset="0"/>
              </a:rPr>
              <a:t>[C@60e128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Vrind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2822" y="151661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cs typeface="Vrinda" pitchFamily="34" charset="0"/>
              </a:rPr>
              <a:t>[D@60e123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  <a:latin typeface="黑体" pitchFamily="49" charset="-122"/>
              <a:ea typeface="黑体" pitchFamily="49" charset="-122"/>
              <a:cs typeface="Vrinda" pitchFamily="34" charset="0"/>
            </a:endParaRPr>
          </a:p>
        </p:txBody>
      </p:sp>
      <p:sp>
        <p:nvSpPr>
          <p:cNvPr id="33" name="AutoShape 13"/>
          <p:cNvSpPr>
            <a:spLocks/>
          </p:cNvSpPr>
          <p:nvPr/>
        </p:nvSpPr>
        <p:spPr bwMode="auto">
          <a:xfrm>
            <a:off x="7002066" y="3102769"/>
            <a:ext cx="270272" cy="1188244"/>
          </a:xfrm>
          <a:prstGeom prst="rightBrace">
            <a:avLst>
              <a:gd name="adj1" fmla="val 36637"/>
              <a:gd name="adj2" fmla="val 50000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0958" y="35004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一个变量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7" name="AutoShape 12"/>
          <p:cNvSpPr>
            <a:spLocks/>
          </p:cNvSpPr>
          <p:nvPr/>
        </p:nvSpPr>
        <p:spPr bwMode="auto">
          <a:xfrm>
            <a:off x="1670447" y="3103960"/>
            <a:ext cx="270272" cy="1188244"/>
          </a:xfrm>
          <a:prstGeom prst="leftBrace">
            <a:avLst>
              <a:gd name="adj1" fmla="val 36637"/>
              <a:gd name="adj2" fmla="val 50000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720" y="342900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一个房间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8950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/>
      <p:bldP spid="32" grpId="0"/>
      <p:bldP spid="33" grpId="0" animBg="1"/>
      <p:bldP spid="36" grpId="0"/>
      <p:bldP spid="37" grpId="0" animBg="1"/>
      <p:bldP spid="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立方体 7"/>
          <p:cNvSpPr/>
          <p:nvPr/>
        </p:nvSpPr>
        <p:spPr>
          <a:xfrm>
            <a:off x="5857884" y="2000246"/>
            <a:ext cx="928694" cy="19288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2786064"/>
            <a:ext cx="500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x</a:t>
            </a:r>
            <a:endParaRPr lang="zh-CN" altLang="en-US" sz="4400" dirty="0"/>
          </a:p>
        </p:txBody>
      </p:sp>
      <p:sp>
        <p:nvSpPr>
          <p:cNvPr id="10" name="矩形 9"/>
          <p:cNvSpPr/>
          <p:nvPr/>
        </p:nvSpPr>
        <p:spPr>
          <a:xfrm>
            <a:off x="8215338" y="3071816"/>
            <a:ext cx="4395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dirty="0" smtClean="0">
                <a:solidFill>
                  <a:prstClr val="black"/>
                </a:solidFill>
              </a:rPr>
              <a:t>y</a:t>
            </a:r>
            <a:endParaRPr lang="zh-CN" altLang="en-US" sz="4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000246"/>
            <a:ext cx="857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endParaRPr lang="zh-CN" alt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2396" y="2071684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</a:t>
            </a:r>
            <a:endParaRPr lang="zh-CN" alt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6572264" y="2000246"/>
            <a:ext cx="928694" cy="19288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1428728" y="2000246"/>
            <a:ext cx="928694" cy="19288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8" name="立方体 17"/>
          <p:cNvSpPr/>
          <p:nvPr/>
        </p:nvSpPr>
        <p:spPr>
          <a:xfrm>
            <a:off x="2143108" y="2000246"/>
            <a:ext cx="928694" cy="19288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2857488" y="2000246"/>
            <a:ext cx="928694" cy="19288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3571868" y="2000246"/>
            <a:ext cx="928694" cy="1928826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5400000">
            <a:off x="1214414" y="3857634"/>
            <a:ext cx="500066" cy="50006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0034" y="43577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一个字节</a:t>
            </a:r>
            <a:endParaRPr lang="zh-CN" altLang="en-US" b="1" dirty="0">
              <a:solidFill>
                <a:srgbClr val="7030A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3108" y="2714626"/>
            <a:ext cx="214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</a:rPr>
              <a:t>50000</a:t>
            </a:r>
            <a:endParaRPr lang="zh-CN" altLang="en-US" sz="4000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0760" y="2714626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7030A0"/>
                </a:solidFill>
              </a:rPr>
              <a:t>500</a:t>
            </a:r>
            <a:endParaRPr lang="zh-CN" altLang="en-US" sz="4000" dirty="0">
              <a:solidFill>
                <a:srgbClr val="7030A0"/>
              </a:solidFill>
            </a:endParaRPr>
          </a:p>
        </p:txBody>
      </p:sp>
      <p:sp>
        <p:nvSpPr>
          <p:cNvPr id="25" name="左大括号 24"/>
          <p:cNvSpPr/>
          <p:nvPr/>
        </p:nvSpPr>
        <p:spPr>
          <a:xfrm rot="16200000">
            <a:off x="2500300" y="3071816"/>
            <a:ext cx="642942" cy="2500331"/>
          </a:xfrm>
          <a:prstGeom prst="leftBrace">
            <a:avLst>
              <a:gd name="adj1" fmla="val 20386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571736" y="4500576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4</a:t>
            </a:r>
            <a:endParaRPr lang="zh-CN" altLang="en-US" sz="2800" b="1" dirty="0">
              <a:solidFill>
                <a:srgbClr val="7030A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7" name="左大括号 26"/>
          <p:cNvSpPr/>
          <p:nvPr/>
        </p:nvSpPr>
        <p:spPr>
          <a:xfrm rot="16200000">
            <a:off x="6215076" y="3714758"/>
            <a:ext cx="642942" cy="1214447"/>
          </a:xfrm>
          <a:prstGeom prst="leftBrace">
            <a:avLst>
              <a:gd name="adj1" fmla="val 20386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286512" y="4500576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华文隶书" pitchFamily="2" charset="-122"/>
                <a:ea typeface="华文隶书" pitchFamily="2" charset="-122"/>
              </a:rPr>
              <a:t>2</a:t>
            </a:r>
            <a:endParaRPr lang="zh-CN" altLang="en-US" sz="2800" b="1" dirty="0">
              <a:solidFill>
                <a:srgbClr val="7030A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57752" y="857238"/>
            <a:ext cx="3929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7030A0"/>
                </a:solidFill>
                <a:effectLst/>
                <a:latin typeface="华文行楷" pitchFamily="2" charset="-122"/>
                <a:ea typeface="华文行楷" pitchFamily="2" charset="-122"/>
              </a:rPr>
              <a:t>“魔术盒子”</a:t>
            </a:r>
            <a:endParaRPr lang="zh-CN" altLang="en-US" sz="4800" dirty="0">
              <a:solidFill>
                <a:srgbClr val="7030A0"/>
              </a:solidFill>
              <a:effectLst/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4480" y="857238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00B0F0"/>
                </a:solidFill>
                <a:effectLst/>
                <a:latin typeface="华文行楷" pitchFamily="2" charset="-122"/>
                <a:ea typeface="华文行楷" pitchFamily="2" charset="-122"/>
              </a:rPr>
              <a:t>变量</a:t>
            </a:r>
            <a:endParaRPr lang="zh-CN" altLang="en-US" sz="4800" dirty="0">
              <a:solidFill>
                <a:srgbClr val="00B0F0"/>
              </a:solidFill>
              <a:effectLst/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4744" y="857238"/>
            <a:ext cx="857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=</a:t>
            </a:r>
            <a:endParaRPr lang="zh-CN" altLang="en-US" sz="48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4" grpId="0" animBg="1"/>
      <p:bldP spid="17" grpId="0" animBg="1"/>
      <p:bldP spid="18" grpId="0" animBg="1"/>
      <p:bldP spid="15" grpId="0" animBg="1"/>
      <p:bldP spid="16" grpId="0" animBg="1"/>
      <p:bldP spid="22" grpId="0"/>
      <p:bldP spid="23" grpId="0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变量的声明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990600" y="2796898"/>
            <a:ext cx="2643093" cy="1338828"/>
            <a:chOff x="762000" y="1884224"/>
            <a:chExt cx="2643093" cy="1338828"/>
          </a:xfrm>
        </p:grpSpPr>
        <p:sp>
          <p:nvSpPr>
            <p:cNvPr id="6" name="TextBox 5"/>
            <p:cNvSpPr txBox="1"/>
            <p:nvPr/>
          </p:nvSpPr>
          <p:spPr>
            <a:xfrm>
              <a:off x="2141606" y="1884224"/>
              <a:ext cx="1263487" cy="13388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int a = 1;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long b = 2L;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char c = ‘X’;</a:t>
              </a:r>
            </a:p>
          </p:txBody>
        </p:sp>
        <p:grpSp>
          <p:nvGrpSpPr>
            <p:cNvPr id="3" name="组合 27"/>
            <p:cNvGrpSpPr/>
            <p:nvPr/>
          </p:nvGrpSpPr>
          <p:grpSpPr>
            <a:xfrm>
              <a:off x="762000" y="2266950"/>
              <a:ext cx="762000" cy="762000"/>
              <a:chOff x="1752600" y="4019550"/>
              <a:chExt cx="762000" cy="762000"/>
            </a:xfrm>
          </p:grpSpPr>
          <p:pic>
            <p:nvPicPr>
              <p:cNvPr id="8" name="图片 7" descr="按扭-3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2600" y="40195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924285" y="4097476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867400" y="23548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变量的值是可以更改的</a:t>
            </a:r>
          </a:p>
        </p:txBody>
      </p:sp>
      <p:grpSp>
        <p:nvGrpSpPr>
          <p:cNvPr id="7" name="组合 27"/>
          <p:cNvGrpSpPr/>
          <p:nvPr/>
        </p:nvGrpSpPr>
        <p:grpSpPr>
          <a:xfrm>
            <a:off x="4572000" y="2798624"/>
            <a:ext cx="3429000" cy="1338828"/>
            <a:chOff x="4495800" y="1885950"/>
            <a:chExt cx="3429000" cy="1338828"/>
          </a:xfrm>
        </p:grpSpPr>
        <p:sp>
          <p:nvSpPr>
            <p:cNvPr id="24" name="TextBox 23"/>
            <p:cNvSpPr txBox="1"/>
            <p:nvPr/>
          </p:nvSpPr>
          <p:spPr>
            <a:xfrm>
              <a:off x="6270695" y="1885950"/>
              <a:ext cx="1654105" cy="13388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dk1"/>
                  </a:solidFill>
                  <a:latin typeface="+mn-lt"/>
                  <a:ea typeface="+mn-ea"/>
                </a:rPr>
                <a:t>a = 3;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dk1"/>
                  </a:solidFill>
                  <a:latin typeface="+mn-lt"/>
                  <a:ea typeface="+mn-ea"/>
                </a:rPr>
                <a:t>b = 30000L;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dk1"/>
                  </a:solidFill>
                  <a:latin typeface="+mn-lt"/>
                  <a:ea typeface="+mn-ea"/>
                </a:rPr>
                <a:t>c = ‘</a:t>
              </a:r>
              <a:r>
                <a:rPr lang="zh-CN" altLang="en-US" dirty="0" smtClean="0">
                  <a:solidFill>
                    <a:schemeClr val="dk1"/>
                  </a:solidFill>
                  <a:latin typeface="+mn-lt"/>
                  <a:ea typeface="+mn-ea"/>
                </a:rPr>
                <a:t>文</a:t>
              </a:r>
              <a:r>
                <a:rPr lang="en-US" altLang="zh-CN" dirty="0" smtClean="0">
                  <a:solidFill>
                    <a:schemeClr val="dk1"/>
                  </a:solidFill>
                  <a:latin typeface="+mn-lt"/>
                  <a:ea typeface="+mn-ea"/>
                </a:rPr>
                <a:t>’;</a:t>
              </a:r>
            </a:p>
          </p:txBody>
        </p:sp>
        <p:sp>
          <p:nvSpPr>
            <p:cNvPr id="27" name="燕尾形箭头 26"/>
            <p:cNvSpPr/>
            <p:nvPr/>
          </p:nvSpPr>
          <p:spPr>
            <a:xfrm>
              <a:off x="4495800" y="2343150"/>
              <a:ext cx="1600200" cy="762000"/>
            </a:xfrm>
            <a:prstGeom prst="notchedRightArrow">
              <a:avLst>
                <a:gd name="adj1" fmla="val 66931"/>
                <a:gd name="adj2" fmla="val 71164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rgbClr val="92D050"/>
                  </a:solidFill>
                  <a:latin typeface="黑体" pitchFamily="49" charset="-122"/>
                  <a:ea typeface="黑体" pitchFamily="49" charset="-122"/>
                </a:rPr>
                <a:t>更改变量的值</a:t>
              </a:r>
              <a:endParaRPr lang="zh-CN" altLang="en-US" sz="1400" b="1" dirty="0">
                <a:solidFill>
                  <a:srgbClr val="92D05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28"/>
          <p:cNvGrpSpPr/>
          <p:nvPr/>
        </p:nvGrpSpPr>
        <p:grpSpPr>
          <a:xfrm>
            <a:off x="685800" y="1047750"/>
            <a:ext cx="4555467" cy="1862330"/>
            <a:chOff x="1455575" y="1276350"/>
            <a:chExt cx="4555467" cy="1862330"/>
          </a:xfrm>
        </p:grpSpPr>
        <p:sp>
          <p:nvSpPr>
            <p:cNvPr id="30" name="TextBox 29"/>
            <p:cNvSpPr txBox="1"/>
            <p:nvPr/>
          </p:nvSpPr>
          <p:spPr>
            <a:xfrm>
              <a:off x="3013105" y="2050018"/>
              <a:ext cx="299793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zh-CN" dirty="0" smtClean="0"/>
                <a:t>数据类型 </a:t>
              </a:r>
              <a:r>
                <a:rPr lang="zh-CN" altLang="en-US" dirty="0" smtClean="0"/>
                <a:t>变量</a:t>
              </a:r>
              <a:r>
                <a:rPr lang="zh-CN" altLang="zh-CN" dirty="0" smtClean="0"/>
                <a:t>名称</a:t>
              </a:r>
              <a:r>
                <a:rPr lang="en-US" altLang="zh-CN" dirty="0" smtClean="0"/>
                <a:t> = </a:t>
              </a:r>
              <a:r>
                <a:rPr lang="zh-CN" altLang="en-US" dirty="0" smtClean="0"/>
                <a:t>变量</a:t>
              </a:r>
              <a:r>
                <a:rPr lang="zh-CN" altLang="zh-CN" dirty="0" smtClean="0"/>
                <a:t>值</a:t>
              </a:r>
              <a:endParaRPr lang="zh-CN" altLang="zh-CN" dirty="0"/>
            </a:p>
          </p:txBody>
        </p:sp>
        <p:grpSp>
          <p:nvGrpSpPr>
            <p:cNvPr id="11" name="组合 16"/>
            <p:cNvGrpSpPr/>
            <p:nvPr/>
          </p:nvGrpSpPr>
          <p:grpSpPr>
            <a:xfrm>
              <a:off x="1455575" y="1276350"/>
              <a:ext cx="1252730" cy="1862330"/>
              <a:chOff x="3852670" y="1852420"/>
              <a:chExt cx="1252730" cy="1862330"/>
            </a:xfrm>
          </p:grpSpPr>
          <p:pic>
            <p:nvPicPr>
              <p:cNvPr id="32" name="图片 31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52670" y="185242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114800" y="257175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语法</a:t>
                </a:r>
              </a:p>
            </p:txBody>
          </p:sp>
        </p:grpSp>
      </p:grpSp>
      <p:sp>
        <p:nvSpPr>
          <p:cNvPr id="18" name="圆角矩形 17"/>
          <p:cNvSpPr/>
          <p:nvPr/>
        </p:nvSpPr>
        <p:spPr>
          <a:xfrm>
            <a:off x="2291644" y="1851378"/>
            <a:ext cx="951089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87889" y="1851378"/>
            <a:ext cx="91440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419600" y="1851378"/>
            <a:ext cx="685800" cy="2935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82668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" grpId="0" animBg="1"/>
      <p:bldP spid="19" grpId="0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5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整数变量</a:t>
            </a:r>
          </a:p>
        </p:txBody>
      </p:sp>
    </p:spTree>
    <p:extLst>
      <p:ext uri="{BB962C8B-B14F-4D97-AF65-F5344CB8AC3E}">
        <p14:creationId xmlns:p14="http://schemas.microsoft.com/office/powerpoint/2010/main" xmlns="" val="148959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n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0562" y="2643188"/>
            <a:ext cx="2285984" cy="12858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86116" y="785800"/>
            <a:ext cx="22860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整型变量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7224" y="1785932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long 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   </a:t>
            </a:r>
            <a:r>
              <a:rPr lang="en-US" altLang="zh-CN" sz="2800" b="1" dirty="0" err="1" smtClean="0">
                <a:latin typeface="华文隶书" pitchFamily="2" charset="-122"/>
                <a:ea typeface="华文隶书" pitchFamily="2" charset="-122"/>
              </a:rPr>
              <a:t>starNumber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= 99876543 ;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3071816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int</a:t>
            </a:r>
            <a:r>
              <a:rPr lang="en-US" altLang="zh-CN" sz="2800" b="1" dirty="0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  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  </a:t>
            </a:r>
            <a:r>
              <a:rPr lang="en-US" altLang="zh-CN" sz="2800" b="1" dirty="0" err="1" smtClean="0">
                <a:latin typeface="华文隶书" pitchFamily="2" charset="-122"/>
                <a:ea typeface="华文隶书" pitchFamily="2" charset="-122"/>
              </a:rPr>
              <a:t>partNumber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  = 96789 ;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4348" y="4214824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华文隶书" pitchFamily="2" charset="-122"/>
                <a:ea typeface="华文隶书" pitchFamily="2" charset="-122"/>
              </a:rPr>
              <a:t>short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   apple  = 26 ;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6578" y="2143122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5123AD"/>
                </a:solidFill>
              </a:rPr>
              <a:t>宇宙中有多少个天体？</a:t>
            </a:r>
            <a:endParaRPr lang="zh-CN" altLang="en-US" sz="1600" b="1" dirty="0">
              <a:solidFill>
                <a:srgbClr val="5123AD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00826" y="2928940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5123AD"/>
                </a:solidFill>
              </a:rPr>
              <a:t>一个汽车有多少个零部件</a:t>
            </a:r>
            <a:endParaRPr lang="zh-CN" altLang="en-US" sz="1600" b="1" dirty="0">
              <a:solidFill>
                <a:srgbClr val="5123AD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43702" y="4357700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5123AD"/>
                </a:solidFill>
              </a:rPr>
              <a:t>一个箩筐有多少个苹果</a:t>
            </a:r>
            <a:endParaRPr lang="zh-CN" altLang="en-US" sz="1600" b="1" dirty="0">
              <a:solidFill>
                <a:srgbClr val="5123AD"/>
              </a:solidFill>
            </a:endParaRPr>
          </a:p>
        </p:txBody>
      </p:sp>
      <p:pic>
        <p:nvPicPr>
          <p:cNvPr id="38" name="图片 37" descr="long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504" y="1357304"/>
            <a:ext cx="1571620" cy="1257296"/>
          </a:xfrm>
          <a:prstGeom prst="rect">
            <a:avLst/>
          </a:prstGeom>
        </p:spPr>
      </p:pic>
      <p:pic>
        <p:nvPicPr>
          <p:cNvPr id="39" name="图片 38" descr="短整63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3929072"/>
            <a:ext cx="1333491" cy="9625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  <p:bldP spid="35" grpId="0"/>
      <p:bldP spid="36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环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2214560"/>
            <a:ext cx="2227306" cy="1668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8992" y="1428742"/>
            <a:ext cx="2214578" cy="76944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zh-CN" altLang="en-US" sz="4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年           龄</a:t>
            </a:r>
            <a:endParaRPr lang="zh-CN" altLang="en-US" sz="4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8992" y="4286262"/>
            <a:ext cx="373380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1450" algn="just" eaLnBrk="0" hangingPunct="0">
              <a:lnSpc>
                <a:spcPts val="105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short age = 18;</a:t>
            </a:r>
            <a:endParaRPr lang="zh-CN" altLang="en-US" sz="3200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8992" y="4643452"/>
            <a:ext cx="3505208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1450" algn="just" eaLnBrk="0" hangingPunct="0">
              <a:lnSpc>
                <a:spcPts val="105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dirty="0" err="1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 age = 18 ;</a:t>
            </a:r>
            <a:endParaRPr lang="zh-CN" altLang="en-US" sz="3200" dirty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422" y="4500576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或者</a:t>
            </a:r>
            <a:endParaRPr lang="zh-CN" altLang="en-US" sz="2400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整数的四种声明类型</a:t>
            </a:r>
          </a:p>
        </p:txBody>
      </p:sp>
      <p:grpSp>
        <p:nvGrpSpPr>
          <p:cNvPr id="2" name="组合 43"/>
          <p:cNvGrpSpPr/>
          <p:nvPr/>
        </p:nvGrpSpPr>
        <p:grpSpPr>
          <a:xfrm>
            <a:off x="1295400" y="2050018"/>
            <a:ext cx="769763" cy="2350532"/>
            <a:chOff x="1295400" y="2050018"/>
            <a:chExt cx="769763" cy="2350532"/>
          </a:xfrm>
        </p:grpSpPr>
        <p:sp>
          <p:nvSpPr>
            <p:cNvPr id="7" name="TextBox 6"/>
            <p:cNvSpPr txBox="1"/>
            <p:nvPr/>
          </p:nvSpPr>
          <p:spPr>
            <a:xfrm>
              <a:off x="1295400" y="205001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楷体" pitchFamily="49" charset="-122"/>
                  <a:ea typeface="楷体" pitchFamily="49" charset="-122"/>
                </a:rPr>
                <a:t>byte</a:t>
              </a:r>
              <a:endParaRPr lang="zh-CN" altLang="en-US" b="1" dirty="0" smtClean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2724150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楷体" pitchFamily="49" charset="-122"/>
                  <a:ea typeface="楷体" pitchFamily="49" charset="-122"/>
                </a:rPr>
                <a:t>short</a:t>
              </a:r>
              <a:endParaRPr lang="zh-CN" altLang="en-US" b="1" dirty="0" smtClean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0478" y="334541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楷体" pitchFamily="49" charset="-122"/>
                  <a:ea typeface="楷体" pitchFamily="49" charset="-122"/>
                </a:rPr>
                <a:t>int</a:t>
              </a:r>
              <a:endParaRPr lang="zh-CN" altLang="en-US" b="1" dirty="0" smtClean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60517" y="403121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楷体" pitchFamily="49" charset="-122"/>
                  <a:ea typeface="楷体" pitchFamily="49" charset="-122"/>
                </a:rPr>
                <a:t>long</a:t>
              </a:r>
              <a:endParaRPr lang="zh-CN" altLang="en-US" b="1" dirty="0" smtClean="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组合 42"/>
          <p:cNvGrpSpPr/>
          <p:nvPr/>
        </p:nvGrpSpPr>
        <p:grpSpPr>
          <a:xfrm>
            <a:off x="6318156" y="2031652"/>
            <a:ext cx="1338828" cy="2327196"/>
            <a:chOff x="6433572" y="2050018"/>
            <a:chExt cx="1338828" cy="2327196"/>
          </a:xfrm>
        </p:grpSpPr>
        <p:sp>
          <p:nvSpPr>
            <p:cNvPr id="15" name="TextBox 14"/>
            <p:cNvSpPr txBox="1"/>
            <p:nvPr/>
          </p:nvSpPr>
          <p:spPr>
            <a:xfrm>
              <a:off x="6433572" y="205001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单人间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33572" y="27241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双人间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33572" y="333375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四人麻将间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3572" y="40078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总统套房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68804" y="150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内存空间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59604" y="150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旅店房间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2447151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取值范围： </a:t>
            </a:r>
            <a:r>
              <a:rPr lang="en-US" altLang="zh-CN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-128-127</a:t>
            </a:r>
            <a:endParaRPr lang="zh-CN" altLang="en-US" sz="1200" b="1" i="1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" y="3056751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取值范围： </a:t>
            </a:r>
            <a:r>
              <a:rPr lang="en-US" altLang="zh-CN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-32768-32767</a:t>
            </a:r>
            <a:endParaRPr lang="zh-CN" altLang="zh-CN" sz="1200" b="1" i="1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" y="3742551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取值范围： </a:t>
            </a:r>
            <a:r>
              <a:rPr lang="en-US" altLang="zh-CN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-2147483648-2147483647</a:t>
            </a:r>
            <a:endParaRPr lang="zh-CN" altLang="en-US" sz="1200" b="1" i="1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3400" y="4428351"/>
            <a:ext cx="410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取值范围： </a:t>
            </a:r>
            <a:r>
              <a:rPr lang="en-US" altLang="zh-CN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-9223372036854775808-9223372036854775807</a:t>
            </a:r>
            <a:endParaRPr lang="zh-CN" altLang="en-US" sz="1200" b="1" i="1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grpSp>
        <p:nvGrpSpPr>
          <p:cNvPr id="23" name="组合 41"/>
          <p:cNvGrpSpPr/>
          <p:nvPr/>
        </p:nvGrpSpPr>
        <p:grpSpPr>
          <a:xfrm>
            <a:off x="4953000" y="1885950"/>
            <a:ext cx="1219200" cy="2309750"/>
            <a:chOff x="4953000" y="1885950"/>
            <a:chExt cx="1219200" cy="2309750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4953000" y="2243200"/>
              <a:ext cx="1219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953000" y="2917125"/>
              <a:ext cx="1219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4953000" y="3562350"/>
              <a:ext cx="1219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4953000" y="4195700"/>
              <a:ext cx="1219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257800" y="18859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对应</a:t>
              </a:r>
            </a:p>
          </p:txBody>
        </p:sp>
      </p:grpSp>
      <p:grpSp>
        <p:nvGrpSpPr>
          <p:cNvPr id="26" name="组合 37"/>
          <p:cNvGrpSpPr/>
          <p:nvPr/>
        </p:nvGrpSpPr>
        <p:grpSpPr>
          <a:xfrm>
            <a:off x="2286000" y="2061686"/>
            <a:ext cx="2407543" cy="369332"/>
            <a:chOff x="2286000" y="2061686"/>
            <a:chExt cx="240754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3918972" y="206168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  <a:ea typeface="+mn-ea"/>
                </a:rPr>
                <a:t>1</a:t>
              </a:r>
              <a:r>
                <a:rPr lang="zh-CN" altLang="en-US" dirty="0" smtClean="0">
                  <a:latin typeface="+mn-ea"/>
                  <a:ea typeface="+mn-ea"/>
                </a:rPr>
                <a:t>字节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286000" y="226695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38"/>
          <p:cNvGrpSpPr/>
          <p:nvPr/>
        </p:nvGrpSpPr>
        <p:grpSpPr>
          <a:xfrm>
            <a:off x="2286000" y="2735818"/>
            <a:ext cx="2407543" cy="369332"/>
            <a:chOff x="2286000" y="2735818"/>
            <a:chExt cx="2407543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3918972" y="27358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  <a:ea typeface="+mn-ea"/>
                </a:rPr>
                <a:t>2</a:t>
              </a:r>
              <a:r>
                <a:rPr lang="zh-CN" altLang="en-US" dirty="0" smtClean="0">
                  <a:latin typeface="+mn-ea"/>
                  <a:ea typeface="+mn-ea"/>
                </a:rPr>
                <a:t>字节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286000" y="2917125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9"/>
          <p:cNvGrpSpPr/>
          <p:nvPr/>
        </p:nvGrpSpPr>
        <p:grpSpPr>
          <a:xfrm>
            <a:off x="2286000" y="3333750"/>
            <a:ext cx="2407543" cy="369332"/>
            <a:chOff x="2286000" y="3333750"/>
            <a:chExt cx="2407543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3918972" y="33337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  <a:ea typeface="+mn-ea"/>
                </a:rPr>
                <a:t>4</a:t>
              </a:r>
              <a:r>
                <a:rPr lang="zh-CN" altLang="en-US" dirty="0" smtClean="0">
                  <a:latin typeface="+mn-ea"/>
                  <a:ea typeface="+mn-ea"/>
                </a:rPr>
                <a:t>字节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286000" y="3526725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40"/>
          <p:cNvGrpSpPr/>
          <p:nvPr/>
        </p:nvGrpSpPr>
        <p:grpSpPr>
          <a:xfrm>
            <a:off x="2286000" y="4031218"/>
            <a:ext cx="2407543" cy="369332"/>
            <a:chOff x="2286000" y="4031218"/>
            <a:chExt cx="2407543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3918972" y="403121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  <a:ea typeface="+mn-ea"/>
                </a:rPr>
                <a:t>8</a:t>
              </a:r>
              <a:r>
                <a:rPr lang="zh-CN" altLang="en-US" dirty="0" smtClean="0">
                  <a:latin typeface="+mn-ea"/>
                  <a:ea typeface="+mn-ea"/>
                </a:rPr>
                <a:t>字节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286000" y="4212525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6052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6177" y="1925421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标识符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op-8613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1857370"/>
            <a:ext cx="3929090" cy="2078736"/>
          </a:xfrm>
          <a:prstGeom prst="rect">
            <a:avLst/>
          </a:prstGeom>
        </p:spPr>
      </p:pic>
      <p:cxnSp>
        <p:nvCxnSpPr>
          <p:cNvPr id="4" name="曲线连接符 3"/>
          <p:cNvCxnSpPr/>
          <p:nvPr/>
        </p:nvCxnSpPr>
        <p:spPr>
          <a:xfrm rot="5400000">
            <a:off x="2428860" y="2214560"/>
            <a:ext cx="1071570" cy="7143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3174" y="13573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short</a:t>
            </a:r>
            <a:endParaRPr lang="zh-CN" altLang="en-US" dirty="0"/>
          </a:p>
        </p:txBody>
      </p:sp>
      <p:cxnSp>
        <p:nvCxnSpPr>
          <p:cNvPr id="10" name="曲线连接符 9"/>
          <p:cNvCxnSpPr/>
          <p:nvPr/>
        </p:nvCxnSpPr>
        <p:spPr>
          <a:xfrm rot="16200000" flipH="1">
            <a:off x="3589729" y="2125264"/>
            <a:ext cx="857255" cy="17859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14744" y="135730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14942" y="135730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long</a:t>
            </a:r>
            <a:endParaRPr lang="zh-CN" altLang="en-US" dirty="0"/>
          </a:p>
        </p:txBody>
      </p:sp>
      <p:cxnSp>
        <p:nvCxnSpPr>
          <p:cNvPr id="18" name="曲线连接符 17"/>
          <p:cNvCxnSpPr>
            <a:stCxn id="17" idx="2"/>
          </p:cNvCxnSpPr>
          <p:nvPr/>
        </p:nvCxnSpPr>
        <p:spPr>
          <a:xfrm rot="5400000">
            <a:off x="4917403" y="1988459"/>
            <a:ext cx="916552" cy="39290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728" y="407194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rgbClr val="00B050"/>
                </a:solidFill>
              </a:rPr>
              <a:t>Short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值总是可以装进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int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或者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long</a:t>
            </a:r>
            <a:r>
              <a:rPr lang="zh-CN" altLang="en-US" sz="1200" b="1" dirty="0" smtClean="0">
                <a:solidFill>
                  <a:srgbClr val="00B050"/>
                </a:solidFill>
              </a:rPr>
              <a:t>中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124" y="4000510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Long</a:t>
            </a:r>
            <a:r>
              <a:rPr lang="zh-CN" altLang="en-US" sz="1200" dirty="0" smtClean="0">
                <a:solidFill>
                  <a:srgbClr val="FF0000"/>
                </a:solidFill>
              </a:rPr>
              <a:t>值可能装不进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1200" dirty="0" smtClean="0">
                <a:solidFill>
                  <a:srgbClr val="FF0000"/>
                </a:solidFill>
              </a:rPr>
              <a:t>或者</a:t>
            </a:r>
            <a:r>
              <a:rPr lang="en-US" altLang="zh-CN" sz="1200" dirty="0" smtClean="0">
                <a:solidFill>
                  <a:srgbClr val="FF0000"/>
                </a:solidFill>
              </a:rPr>
              <a:t>short</a:t>
            </a:r>
            <a:r>
              <a:rPr lang="zh-CN" altLang="en-US" sz="1200" dirty="0" smtClean="0">
                <a:solidFill>
                  <a:srgbClr val="FF0000"/>
                </a:solidFill>
              </a:rPr>
              <a:t>中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48200" y="2419350"/>
            <a:ext cx="37577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long a = 123456789 * 987654321</a:t>
            </a:r>
            <a:r>
              <a:rPr lang="en-US" altLang="zh-CN" dirty="0" smtClean="0"/>
              <a:t>;</a:t>
            </a:r>
            <a:endParaRPr lang="zh-CN" altLang="en-US" dirty="0" smtClean="0"/>
          </a:p>
        </p:txBody>
      </p:sp>
      <p:sp>
        <p:nvSpPr>
          <p:cNvPr id="4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整数的默认类型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9403" y="1809750"/>
            <a:ext cx="219002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默认是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zh-CN" altLang="en-US" sz="2400" dirty="0" smtClean="0">
                <a:latin typeface="+mn-ea"/>
              </a:rPr>
              <a:t>型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1234683" y="2647950"/>
            <a:ext cx="1923047" cy="1447800"/>
            <a:chOff x="1234683" y="2647950"/>
            <a:chExt cx="1923047" cy="1447800"/>
          </a:xfrm>
        </p:grpSpPr>
        <p:grpSp>
          <p:nvGrpSpPr>
            <p:cNvPr id="3" name="组合 8"/>
            <p:cNvGrpSpPr/>
            <p:nvPr/>
          </p:nvGrpSpPr>
          <p:grpSpPr>
            <a:xfrm>
              <a:off x="1234683" y="2964671"/>
              <a:ext cx="1915909" cy="1131079"/>
              <a:chOff x="1752600" y="2800350"/>
              <a:chExt cx="1915909" cy="113107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752600" y="2800350"/>
                <a:ext cx="1915909" cy="113107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ts val="2660"/>
                  </a:lnSpc>
                </a:pPr>
                <a:r>
                  <a:rPr lang="en-US" altLang="zh-CN" dirty="0" smtClean="0"/>
                  <a:t>    123 + 456</a:t>
                </a:r>
              </a:p>
              <a:p>
                <a:pPr>
                  <a:lnSpc>
                    <a:spcPts val="2660"/>
                  </a:lnSpc>
                </a:pPr>
                <a:endParaRPr lang="en-US" altLang="zh-CN" dirty="0" smtClean="0"/>
              </a:p>
              <a:p>
                <a:pPr>
                  <a:lnSpc>
                    <a:spcPts val="2660"/>
                  </a:lnSpc>
                </a:pPr>
                <a:r>
                  <a:rPr lang="zh-CN" altLang="en-US" dirty="0" smtClean="0">
                    <a:latin typeface="+mn-ea"/>
                  </a:rPr>
                  <a:t>计算结果是</a:t>
                </a:r>
                <a:r>
                  <a:rPr lang="en-US" altLang="zh-CN" dirty="0" smtClean="0">
                    <a:latin typeface="+mn-ea"/>
                  </a:rPr>
                  <a:t>int</a:t>
                </a:r>
                <a:r>
                  <a:rPr lang="zh-CN" altLang="en-US" dirty="0" smtClean="0">
                    <a:latin typeface="+mn-ea"/>
                  </a:rPr>
                  <a:t>值</a:t>
                </a:r>
              </a:p>
            </p:txBody>
          </p:sp>
          <p:sp>
            <p:nvSpPr>
              <p:cNvPr id="8" name="右大括号 7"/>
              <p:cNvSpPr/>
              <p:nvPr/>
            </p:nvSpPr>
            <p:spPr>
              <a:xfrm rot="5400000">
                <a:off x="2384817" y="2990850"/>
                <a:ext cx="228600" cy="762000"/>
              </a:xfrm>
              <a:prstGeom prst="rightBrace">
                <a:avLst>
                  <a:gd name="adj1" fmla="val 55086"/>
                  <a:gd name="adj2" fmla="val 50000"/>
                </a:avLst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" name="图片 9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2647950"/>
              <a:ext cx="719330" cy="719330"/>
            </a:xfrm>
            <a:prstGeom prst="rect">
              <a:avLst/>
            </a:prstGeom>
          </p:spPr>
        </p:pic>
      </p:grpSp>
      <p:pic>
        <p:nvPicPr>
          <p:cNvPr id="11" name="图片 10" descr="按扭-5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48550" y="2443100"/>
            <a:ext cx="304800" cy="304800"/>
          </a:xfrm>
          <a:prstGeom prst="rect">
            <a:avLst/>
          </a:prstGeom>
        </p:spPr>
      </p:pic>
      <p:pic>
        <p:nvPicPr>
          <p:cNvPr id="12" name="图片 11" descr="书藉图标4_1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428750"/>
            <a:ext cx="1905000" cy="4762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0" y="3395133"/>
            <a:ext cx="4114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long a = 123456789L * 987654321L;</a:t>
            </a:r>
            <a:endParaRPr lang="zh-CN" altLang="en-US" b="1" dirty="0" smtClean="0">
              <a:latin typeface="+mn-ea"/>
            </a:endParaRPr>
          </a:p>
        </p:txBody>
      </p:sp>
      <p:pic>
        <p:nvPicPr>
          <p:cNvPr id="17" name="图片 16" descr="按扭-5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00950" y="3450525"/>
            <a:ext cx="313940" cy="3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997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6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实型变量</a:t>
            </a:r>
          </a:p>
        </p:txBody>
      </p:sp>
    </p:spTree>
    <p:extLst>
      <p:ext uri="{BB962C8B-B14F-4D97-AF65-F5344CB8AC3E}">
        <p14:creationId xmlns:p14="http://schemas.microsoft.com/office/powerpoint/2010/main" xmlns="" val="2458250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果汁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3638550"/>
            <a:ext cx="1428760" cy="1310173"/>
          </a:xfrm>
          <a:prstGeom prst="rect">
            <a:avLst/>
          </a:prstGeom>
        </p:spPr>
      </p:pic>
      <p:pic>
        <p:nvPicPr>
          <p:cNvPr id="20" name="图片 19" descr="地球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785800"/>
            <a:ext cx="2357454" cy="2914563"/>
          </a:xfrm>
          <a:prstGeom prst="rect">
            <a:avLst/>
          </a:prstGeom>
        </p:spPr>
      </p:pic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500430" y="857238"/>
            <a:ext cx="221457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浮点类型变量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1538" y="2071684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double 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 distance  = 12299876543 .8;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388" y="214312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市和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市的距离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4248150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float 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en-US" altLang="zh-CN" sz="2800" b="1" dirty="0" err="1" smtClean="0">
                <a:latin typeface="华文隶书" pitchFamily="2" charset="-122"/>
                <a:ea typeface="华文隶书" pitchFamily="2" charset="-122"/>
              </a:rPr>
              <a:t>volum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  = 211.3 </a:t>
            </a:r>
            <a:r>
              <a:rPr lang="en-US" altLang="zh-CN" sz="2800" b="1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f</a:t>
            </a:r>
            <a:r>
              <a:rPr lang="en-US" altLang="zh-CN" sz="2800" b="1" dirty="0" smtClean="0">
                <a:latin typeface="华文隶书" pitchFamily="2" charset="-122"/>
                <a:ea typeface="华文隶书" pitchFamily="2" charset="-122"/>
              </a:rPr>
              <a:t>;</a:t>
            </a:r>
            <a:endParaRPr lang="zh-CN" altLang="en-US" sz="2800" b="1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7000" y="462915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一杯果汁有多少毫升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浮点数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</a:t>
            </a: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两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种声明类型</a:t>
            </a:r>
          </a:p>
        </p:txBody>
      </p:sp>
      <p:grpSp>
        <p:nvGrpSpPr>
          <p:cNvPr id="2" name="组合 43"/>
          <p:cNvGrpSpPr/>
          <p:nvPr/>
        </p:nvGrpSpPr>
        <p:grpSpPr>
          <a:xfrm>
            <a:off x="1219200" y="2050018"/>
            <a:ext cx="886781" cy="1664732"/>
            <a:chOff x="1219200" y="2050018"/>
            <a:chExt cx="886781" cy="1664732"/>
          </a:xfrm>
        </p:grpSpPr>
        <p:sp>
          <p:nvSpPr>
            <p:cNvPr id="45" name="TextBox 44"/>
            <p:cNvSpPr txBox="1"/>
            <p:nvPr/>
          </p:nvSpPr>
          <p:spPr>
            <a:xfrm>
              <a:off x="1295400" y="2050018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float</a:t>
              </a:r>
              <a:endParaRPr lang="zh-CN" altLang="en-US" b="1" dirty="0" smtClean="0">
                <a:latin typeface="+mn-ea"/>
                <a:ea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0" y="3345418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double</a:t>
              </a:r>
              <a:endParaRPr lang="zh-CN" altLang="en-US" b="1" dirty="0" smtClean="0">
                <a:latin typeface="+mn-ea"/>
                <a:ea typeface="+mn-ea"/>
              </a:endParaRPr>
            </a:p>
          </p:txBody>
        </p:sp>
      </p:grpSp>
      <p:grpSp>
        <p:nvGrpSpPr>
          <p:cNvPr id="3" name="组合 48"/>
          <p:cNvGrpSpPr/>
          <p:nvPr/>
        </p:nvGrpSpPr>
        <p:grpSpPr>
          <a:xfrm>
            <a:off x="6433572" y="2050018"/>
            <a:ext cx="1338828" cy="1653064"/>
            <a:chOff x="6433572" y="2050018"/>
            <a:chExt cx="1338828" cy="1653064"/>
          </a:xfrm>
        </p:grpSpPr>
        <p:sp>
          <p:nvSpPr>
            <p:cNvPr id="50" name="TextBox 49"/>
            <p:cNvSpPr txBox="1"/>
            <p:nvPr/>
          </p:nvSpPr>
          <p:spPr>
            <a:xfrm>
              <a:off x="6433572" y="20500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四人麻将间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3572" y="33337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总统套房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768804" y="150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内存空间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59604" y="150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旅店房间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" y="2571750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取值范围： </a:t>
            </a:r>
            <a:r>
              <a:rPr lang="en-US" altLang="zh-CN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1.4E-45-3.4028235E38</a:t>
            </a:r>
            <a:endParaRPr lang="zh-CN" altLang="en-US" sz="1200" b="1" i="1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1364" y="3714750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取值范围：</a:t>
            </a:r>
            <a:r>
              <a:rPr lang="en-US" altLang="zh-CN" sz="1200" b="1" i="1" dirty="0" smtClean="0">
                <a:solidFill>
                  <a:srgbClr val="00B050"/>
                </a:solidFill>
                <a:latin typeface="+mn-ea"/>
                <a:ea typeface="+mn-ea"/>
              </a:rPr>
              <a:t>4.9E-324-1.7976931348623157E308</a:t>
            </a:r>
            <a:endParaRPr lang="zh-CN" altLang="en-US" sz="1200" b="1" i="1" dirty="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grpSp>
        <p:nvGrpSpPr>
          <p:cNvPr id="4" name="组合 59"/>
          <p:cNvGrpSpPr/>
          <p:nvPr/>
        </p:nvGrpSpPr>
        <p:grpSpPr>
          <a:xfrm>
            <a:off x="4953000" y="1885950"/>
            <a:ext cx="1219200" cy="1676400"/>
            <a:chOff x="4953000" y="1885950"/>
            <a:chExt cx="1219200" cy="1676400"/>
          </a:xfrm>
        </p:grpSpPr>
        <p:cxnSp>
          <p:nvCxnSpPr>
            <p:cNvPr id="61" name="直接箭头连接符 60"/>
            <p:cNvCxnSpPr/>
            <p:nvPr/>
          </p:nvCxnSpPr>
          <p:spPr>
            <a:xfrm>
              <a:off x="4953000" y="2243200"/>
              <a:ext cx="1219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4953000" y="3562350"/>
              <a:ext cx="12192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257800" y="18859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楷体" pitchFamily="49" charset="-122"/>
                  <a:ea typeface="楷体" pitchFamily="49" charset="-122"/>
                </a:rPr>
                <a:t>对应</a:t>
              </a:r>
            </a:p>
          </p:txBody>
        </p:sp>
      </p:grpSp>
      <p:grpSp>
        <p:nvGrpSpPr>
          <p:cNvPr id="5" name="组合 65"/>
          <p:cNvGrpSpPr/>
          <p:nvPr/>
        </p:nvGrpSpPr>
        <p:grpSpPr>
          <a:xfrm>
            <a:off x="2286000" y="2061686"/>
            <a:ext cx="2407543" cy="369332"/>
            <a:chOff x="2286000" y="2061686"/>
            <a:chExt cx="2407543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3918972" y="206168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  <a:ea typeface="+mn-ea"/>
                </a:rPr>
                <a:t>4</a:t>
              </a:r>
              <a:r>
                <a:rPr lang="zh-CN" altLang="en-US" dirty="0" smtClean="0">
                  <a:latin typeface="+mn-ea"/>
                  <a:ea typeface="+mn-ea"/>
                </a:rPr>
                <a:t>字节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286000" y="226695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71"/>
          <p:cNvGrpSpPr/>
          <p:nvPr/>
        </p:nvGrpSpPr>
        <p:grpSpPr>
          <a:xfrm>
            <a:off x="2286000" y="3333750"/>
            <a:ext cx="2407543" cy="369332"/>
            <a:chOff x="2286000" y="3333750"/>
            <a:chExt cx="2407543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3918972" y="333375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  <a:ea typeface="+mn-ea"/>
                </a:rPr>
                <a:t>8</a:t>
              </a:r>
              <a:r>
                <a:rPr lang="zh-CN" altLang="en-US" dirty="0" smtClean="0">
                  <a:latin typeface="+mn-ea"/>
                  <a:ea typeface="+mn-ea"/>
                </a:rPr>
                <a:t>字节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2286000" y="3526725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6017270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创建</a:t>
            </a: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浮点类型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230219"/>
            <a:ext cx="25146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float a = 1.1F;</a:t>
            </a:r>
          </a:p>
          <a:p>
            <a:r>
              <a:rPr lang="en-US" altLang="zh-CN" dirty="0" smtClean="0"/>
              <a:t>float a =1.1F , b = -2.4f;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457200" y="2038350"/>
            <a:ext cx="762000" cy="762000"/>
            <a:chOff x="1752600" y="3638550"/>
            <a:chExt cx="762000" cy="762000"/>
          </a:xfrm>
        </p:grpSpPr>
        <p:pic>
          <p:nvPicPr>
            <p:cNvPr id="8" name="图片 7" descr="按扭-37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600" y="3638550"/>
              <a:ext cx="762000" cy="762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24285" y="3776764"/>
              <a:ext cx="461665" cy="5475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84482" y="2266950"/>
            <a:ext cx="385233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double a = 3.1415926;</a:t>
            </a:r>
          </a:p>
          <a:p>
            <a:r>
              <a:rPr lang="en-US" altLang="zh-CN" dirty="0" smtClean="0"/>
              <a:t>double a = 3.1415926 , b = -123.00005;</a:t>
            </a:r>
          </a:p>
          <a:p>
            <a:r>
              <a:rPr lang="en-US" altLang="zh-CN" dirty="0" smtClean="0"/>
              <a:t>double c1 = 1.1D , c2 = 1.2d , c3 = 1.3;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1676400" y="2571750"/>
            <a:ext cx="2286000" cy="1295400"/>
            <a:chOff x="6324600" y="2988375"/>
            <a:chExt cx="2286000" cy="1295400"/>
          </a:xfrm>
        </p:grpSpPr>
        <p:sp>
          <p:nvSpPr>
            <p:cNvPr id="14" name="椭圆 13"/>
            <p:cNvSpPr/>
            <p:nvPr/>
          </p:nvSpPr>
          <p:spPr>
            <a:xfrm>
              <a:off x="7467600" y="2988375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6324600" y="3674175"/>
              <a:ext cx="2286000" cy="609600"/>
            </a:xfrm>
            <a:prstGeom prst="wedgeRoundRectCallout">
              <a:avLst>
                <a:gd name="adj1" fmla="val 10099"/>
                <a:gd name="adj2" fmla="val -116721"/>
                <a:gd name="adj3" fmla="val 16667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float</a:t>
              </a:r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修饰的值必须加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F</a:t>
              </a:r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或者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</a:rPr>
                <a:t>f</a:t>
              </a:r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后缀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" name="圆角矩形标注 18"/>
          <p:cNvSpPr/>
          <p:nvPr/>
        </p:nvSpPr>
        <p:spPr>
          <a:xfrm>
            <a:off x="5029200" y="3638550"/>
            <a:ext cx="2971800" cy="685800"/>
          </a:xfrm>
          <a:prstGeom prst="wedgeRoundRectCallout">
            <a:avLst>
              <a:gd name="adj1" fmla="val 10099"/>
              <a:gd name="adj2" fmla="val -116721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double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修饰的值可以加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后缀或者什么后缀都不加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 rot="1389545">
            <a:off x="5477942" y="1840105"/>
            <a:ext cx="465466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默认类型！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725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85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385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38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38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9" grpId="0" animBg="1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2600" y="185737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根据身高和体重计算</a:t>
            </a:r>
            <a:r>
              <a:rPr lang="en-US" altLang="zh-CN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BMI</a:t>
            </a:r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值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3" name="图片 22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971550"/>
            <a:ext cx="1447800" cy="6282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8800" y="3257550"/>
            <a:ext cx="486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输出数学圆周率的值</a:t>
            </a:r>
            <a:endParaRPr lang="zh-CN" alt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9756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30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字符型变量</a:t>
            </a:r>
          </a:p>
        </p:txBody>
      </p:sp>
    </p:spTree>
    <p:extLst>
      <p:ext uri="{BB962C8B-B14F-4D97-AF65-F5344CB8AC3E}">
        <p14:creationId xmlns:p14="http://schemas.microsoft.com/office/powerpoint/2010/main" xmlns="" val="76450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奇迹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6" y="2000246"/>
            <a:ext cx="3786214" cy="2839662"/>
          </a:xfrm>
          <a:prstGeom prst="rect">
            <a:avLst/>
          </a:prstGeom>
        </p:spPr>
      </p:pic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285852" y="1357304"/>
            <a:ext cx="64436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>
              <a:buBlip>
                <a:blip r:embed="rId3"/>
              </a:buBlip>
            </a:pPr>
            <a:r>
              <a:rPr lang="zh-CN" altLang="en-US" b="1" dirty="0" smtClean="0">
                <a:latin typeface="Arial" charset="0"/>
                <a:ea typeface="黑体" pitchFamily="49" charset="-122"/>
              </a:rPr>
              <a:t>使用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zh-CN" altLang="en-US" b="1" dirty="0" smtClean="0">
                <a:latin typeface="Arial" charset="0"/>
                <a:ea typeface="黑体" pitchFamily="49" charset="-122"/>
              </a:rPr>
              <a:t>关键字定义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字符，并且字符只能用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单引号</a:t>
            </a:r>
            <a:r>
              <a:rPr lang="zh-CN" altLang="en-US" b="1" dirty="0">
                <a:latin typeface="Arial" charset="0"/>
                <a:ea typeface="黑体" pitchFamily="49" charset="-122"/>
              </a:rPr>
              <a:t>括</a:t>
            </a:r>
            <a:r>
              <a:rPr lang="zh-CN" altLang="en-US" b="1" dirty="0" smtClean="0">
                <a:latin typeface="Arial" charset="0"/>
                <a:ea typeface="黑体" pitchFamily="49" charset="-122"/>
              </a:rPr>
              <a:t>起来的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单个</a:t>
            </a:r>
            <a:r>
              <a:rPr lang="zh-CN" altLang="en-US" b="1" dirty="0" smtClean="0">
                <a:latin typeface="Arial" charset="0"/>
                <a:ea typeface="黑体" pitchFamily="49" charset="-122"/>
              </a:rPr>
              <a:t>字符</a:t>
            </a:r>
            <a:endParaRPr lang="en-US" b="1" dirty="0">
              <a:latin typeface="Arial" charset="0"/>
              <a:ea typeface="黑体" pitchFamily="49" charset="-122"/>
            </a:endParaRP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2837260" y="2274094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ch1  =  ‘m’</a:t>
            </a:r>
            <a:r>
              <a:rPr lang="zh-CN" altLang="en-US" sz="1400" dirty="0">
                <a:latin typeface="Arial" charset="0"/>
                <a:ea typeface="黑体" pitchFamily="49" charset="-122"/>
              </a:rPr>
              <a:t>；          </a:t>
            </a:r>
          </a:p>
        </p:txBody>
      </p:sp>
      <p:pic>
        <p:nvPicPr>
          <p:cNvPr id="18" name="图片 17" descr="按扭-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57350" y="2114550"/>
            <a:ext cx="887016" cy="685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47034" y="2271407"/>
            <a:ext cx="530513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solidFill>
                  <a:schemeClr val="bg1"/>
                </a:solidFill>
              </a:rPr>
              <a:t>语法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9"/>
          <p:cNvSpPr txBox="1">
            <a:spLocks noChangeArrowheads="1"/>
          </p:cNvSpPr>
          <p:nvPr/>
        </p:nvSpPr>
        <p:spPr bwMode="auto">
          <a:xfrm>
            <a:off x="3786182" y="785800"/>
            <a:ext cx="2214578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dirty="0" smtClean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字符类型变量</a:t>
            </a:r>
            <a:endParaRPr lang="zh-CN" altLang="en-US" sz="27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2857488" y="2857502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ch2  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=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‘a’</a:t>
            </a:r>
            <a:r>
              <a:rPr lang="zh-CN" altLang="en-US" sz="1400" dirty="0">
                <a:latin typeface="Arial" charset="0"/>
                <a:ea typeface="黑体" pitchFamily="49" charset="-122"/>
              </a:rPr>
              <a:t>；          </a:t>
            </a: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2857488" y="3429006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ch3  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=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‘g’</a:t>
            </a:r>
            <a:r>
              <a:rPr lang="zh-CN" altLang="en-US" sz="1400" dirty="0">
                <a:latin typeface="Arial" charset="0"/>
                <a:ea typeface="黑体" pitchFamily="49" charset="-122"/>
              </a:rPr>
              <a:t>；          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857488" y="3929072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ch4  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=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‘</a:t>
            </a:r>
            <a:r>
              <a:rPr lang="en-US" altLang="zh-CN" sz="1400" dirty="0" err="1" smtClean="0">
                <a:latin typeface="Arial" charset="0"/>
                <a:ea typeface="黑体" pitchFamily="49" charset="-122"/>
              </a:rPr>
              <a:t>i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’</a:t>
            </a:r>
            <a:r>
              <a:rPr lang="zh-CN" altLang="en-US" sz="1400" dirty="0">
                <a:latin typeface="Arial" charset="0"/>
                <a:ea typeface="黑体" pitchFamily="49" charset="-122"/>
              </a:rPr>
              <a:t>；          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857488" y="4500576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ch5  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=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‘c’</a:t>
            </a:r>
            <a:r>
              <a:rPr lang="zh-CN" altLang="en-US" sz="1400" dirty="0">
                <a:latin typeface="Arial" charset="0"/>
                <a:ea typeface="黑体" pitchFamily="49" charset="-122"/>
              </a:rPr>
              <a:t>；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1843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2205017" y="2252656"/>
            <a:ext cx="1187054" cy="4345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charset="0"/>
                <a:ea typeface="黑体" pitchFamily="49" charset="-122"/>
              </a:rPr>
              <a:t>‘M’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5901909" y="2913454"/>
            <a:ext cx="1244203" cy="4345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charset="0"/>
                <a:ea typeface="黑体" pitchFamily="49" charset="-122"/>
              </a:rPr>
              <a:t>‘5’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4029055" y="2256229"/>
            <a:ext cx="1220391" cy="4345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charset="0"/>
                <a:ea typeface="黑体" pitchFamily="49" charset="-122"/>
              </a:rPr>
              <a:t>‘</a:t>
            </a:r>
            <a:r>
              <a:rPr lang="zh-CN" altLang="en-US" sz="1400" dirty="0">
                <a:latin typeface="Arial" charset="0"/>
                <a:ea typeface="黑体" pitchFamily="49" charset="-122"/>
              </a:rPr>
              <a:t>男’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2222878" y="2920597"/>
            <a:ext cx="1169194" cy="4345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charset="0"/>
                <a:ea typeface="黑体" pitchFamily="49" charset="-122"/>
              </a:rPr>
              <a:t>‘bool’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4029055" y="2920597"/>
            <a:ext cx="1220391" cy="4345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charset="0"/>
                <a:ea typeface="黑体" pitchFamily="49" charset="-122"/>
              </a:rPr>
              <a:t>‘5.2’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5874524" y="2256229"/>
            <a:ext cx="1271588" cy="4345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Arial" charset="0"/>
                <a:ea typeface="黑体" pitchFamily="49" charset="-122"/>
              </a:rPr>
              <a:t>“ch”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155511" y="2420535"/>
            <a:ext cx="701279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2421174" y="3127442"/>
            <a:ext cx="701278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11886" y="3059577"/>
            <a:ext cx="701278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857356" y="1714494"/>
            <a:ext cx="3748093" cy="47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0" hangingPunct="0">
              <a:buClr>
                <a:schemeClr val="folHlink"/>
              </a:buClr>
              <a:buSzPct val="110000"/>
              <a:buFontTx/>
              <a:buNone/>
            </a:pPr>
            <a:r>
              <a:rPr lang="zh-CN" altLang="en-US" b="1" dirty="0"/>
              <a:t>检查下面这些是否是合法的字符</a:t>
            </a:r>
          </a:p>
          <a:p>
            <a:pPr marL="857250" lvl="2" indent="-171450" eaLnBrk="0" hangingPunct="0">
              <a:buClr>
                <a:schemeClr val="tx2"/>
              </a:buClr>
              <a:buSzPct val="60000"/>
            </a:pPr>
            <a:endParaRPr lang="zh-CN" altLang="en-US" b="1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248127" y="2452688"/>
            <a:ext cx="701279" cy="52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Ctr="1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标识符的概念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1980341" y="2867620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楷体" pitchFamily="49" charset="-122"/>
                <a:ea typeface="楷体" pitchFamily="49" charset="-122"/>
              </a:rPr>
              <a:t>A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61679" y="2849760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楷体" pitchFamily="49" charset="-122"/>
                <a:ea typeface="楷体" pitchFamily="49" charset="-122"/>
              </a:rPr>
              <a:t>_</a:t>
            </a:r>
            <a:endParaRPr lang="zh-CN" altLang="en-US" sz="5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1233" y="2876550"/>
            <a:ext cx="534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楷体" pitchFamily="49" charset="-122"/>
                <a:ea typeface="楷体" pitchFamily="49" charset="-122"/>
              </a:rPr>
              <a:t>8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150495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名字</a:t>
            </a:r>
          </a:p>
        </p:txBody>
      </p:sp>
      <p:sp>
        <p:nvSpPr>
          <p:cNvPr id="25" name="左大括号 24"/>
          <p:cNvSpPr/>
          <p:nvPr/>
        </p:nvSpPr>
        <p:spPr>
          <a:xfrm rot="5400000">
            <a:off x="3924300" y="323850"/>
            <a:ext cx="609600" cy="4343400"/>
          </a:xfrm>
          <a:prstGeom prst="leftBrace">
            <a:avLst>
              <a:gd name="adj1" fmla="val 37275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标注 26"/>
          <p:cNvSpPr/>
          <p:nvPr/>
        </p:nvSpPr>
        <p:spPr>
          <a:xfrm>
            <a:off x="6248400" y="4019550"/>
            <a:ext cx="1371600" cy="609600"/>
          </a:xfrm>
          <a:prstGeom prst="wedgeRoundRectCallout">
            <a:avLst>
              <a:gd name="adj1" fmla="val -40746"/>
              <a:gd name="adj2" fmla="val -105032"/>
              <a:gd name="adj3" fmla="val 16667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不能放在第一位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19400" y="4248150"/>
            <a:ext cx="26564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楷体" pitchFamily="49" charset="-122"/>
                <a:ea typeface="楷体" pitchFamily="49" charset="-122"/>
              </a:rPr>
              <a:t>不能为关键字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8312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25" grpId="0" animBg="1"/>
      <p:bldP spid="27" grpId="0" animBg="1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14282" y="1071552"/>
            <a:ext cx="64436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>
              <a:lnSpc>
                <a:spcPct val="150000"/>
              </a:lnSpc>
              <a:buBlip>
                <a:blip r:embed="rId2"/>
              </a:buBlip>
            </a:pPr>
            <a:r>
              <a:rPr lang="zh-CN" altLang="en-US" sz="1600" b="1" dirty="0" smtClean="0">
                <a:latin typeface="Arial" charset="0"/>
                <a:ea typeface="黑体" pitchFamily="49" charset="-122"/>
              </a:rPr>
              <a:t>字符变量值在内存中存储的是字符的</a:t>
            </a:r>
            <a:r>
              <a:rPr lang="en-US" altLang="zh-CN" sz="1600" b="1" dirty="0" smtClean="0">
                <a:solidFill>
                  <a:srgbClr val="00B050"/>
                </a:solidFill>
                <a:latin typeface="Arial" charset="0"/>
                <a:ea typeface="黑体" pitchFamily="49" charset="-122"/>
              </a:rPr>
              <a:t>ASCII</a:t>
            </a:r>
            <a:r>
              <a:rPr lang="zh-CN" altLang="en-US" sz="1600" b="1" dirty="0" smtClean="0">
                <a:latin typeface="Arial" charset="0"/>
                <a:ea typeface="黑体" pitchFamily="49" charset="-122"/>
              </a:rPr>
              <a:t>码，即一个无符号的整数，所以允许字符数据进行</a:t>
            </a:r>
            <a:r>
              <a:rPr lang="zh-CN" altLang="en-US" sz="1600" b="1" dirty="0" smtClean="0">
                <a:solidFill>
                  <a:srgbClr val="00B050"/>
                </a:solidFill>
                <a:latin typeface="Arial" charset="0"/>
                <a:ea typeface="黑体" pitchFamily="49" charset="-122"/>
              </a:rPr>
              <a:t>算术运算</a:t>
            </a:r>
            <a:endParaRPr lang="en-US" sz="1600" b="1" dirty="0">
              <a:solidFill>
                <a:srgbClr val="00B050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2643174" y="2500312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ch1  =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‘</a:t>
            </a:r>
            <a:r>
              <a:rPr lang="en-US" altLang="zh-CN" sz="1400" dirty="0" err="1" smtClean="0">
                <a:latin typeface="Arial" charset="0"/>
                <a:ea typeface="黑体" pitchFamily="49" charset="-122"/>
              </a:rPr>
              <a:t>b’-’a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’</a:t>
            </a:r>
            <a:r>
              <a:rPr lang="zh-CN" altLang="en-US" sz="1400" dirty="0" smtClean="0">
                <a:latin typeface="Arial" charset="0"/>
                <a:ea typeface="黑体" pitchFamily="49" charset="-122"/>
              </a:rPr>
              <a:t>；          </a:t>
            </a:r>
            <a:endParaRPr lang="zh-CN" altLang="en-US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643174" y="3286130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ch2  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=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‘c’+1</a:t>
            </a:r>
            <a:r>
              <a:rPr lang="zh-CN" altLang="en-US" sz="1400" dirty="0" smtClean="0">
                <a:latin typeface="Arial" charset="0"/>
                <a:ea typeface="黑体" pitchFamily="49" charset="-122"/>
              </a:rPr>
              <a:t>；          </a:t>
            </a:r>
            <a:endParaRPr lang="zh-CN" altLang="en-US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643174" y="4071948"/>
            <a:ext cx="1785938" cy="2821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lIns="68580" tIns="34290" rIns="68580" bIns="34290" anchor="ctr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char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 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ch3  </a:t>
            </a:r>
            <a:r>
              <a:rPr lang="en-US" altLang="zh-CN" sz="1400" dirty="0">
                <a:latin typeface="Arial" charset="0"/>
                <a:ea typeface="黑体" pitchFamily="49" charset="-122"/>
              </a:rPr>
              <a:t>=  </a:t>
            </a:r>
            <a:r>
              <a:rPr lang="en-US" altLang="zh-CN" sz="1400" dirty="0" smtClean="0">
                <a:latin typeface="Arial" charset="0"/>
                <a:ea typeface="黑体" pitchFamily="49" charset="-122"/>
              </a:rPr>
              <a:t>‘a’-32</a:t>
            </a:r>
            <a:r>
              <a:rPr lang="zh-CN" altLang="en-US" sz="1400" dirty="0" smtClean="0">
                <a:latin typeface="Arial" charset="0"/>
                <a:ea typeface="黑体" pitchFamily="49" charset="-122"/>
              </a:rPr>
              <a:t>；          </a:t>
            </a:r>
            <a:endParaRPr lang="zh-CN" altLang="en-US" sz="1400" dirty="0">
              <a:latin typeface="Arial" charset="0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2285998"/>
            <a:ext cx="1500198" cy="726522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sp3d>
            <a:bevelT/>
          </a:sp3d>
        </p:spPr>
        <p:txBody>
          <a:bodyPr wrap="square" rtlCol="0">
            <a:prstTxWarp prst="textFadeRight">
              <a:avLst/>
            </a:prstTxWarp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古怪的整型</a:t>
            </a:r>
            <a:endParaRPr lang="zh-CN" altLang="en-US" b="1" dirty="0">
              <a:solidFill>
                <a:srgbClr val="00B0F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643702" y="1142990"/>
          <a:ext cx="21431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714380"/>
                <a:gridCol w="714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4572000" y="2571750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29190" y="25003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572000" y="3286130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29190" y="3214692"/>
            <a:ext cx="63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‘d’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572000" y="414338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29190" y="4071948"/>
            <a:ext cx="63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‘A’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环环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2214560"/>
            <a:ext cx="2227306" cy="1668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8992" y="1428742"/>
            <a:ext cx="2143140" cy="76944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zh-CN" altLang="en-US" sz="4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性          别</a:t>
            </a:r>
            <a:endParaRPr lang="zh-CN" altLang="en-US" sz="4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4357700"/>
            <a:ext cx="4092486" cy="26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1450" algn="just" eaLnBrk="0" hangingPunct="0">
              <a:lnSpc>
                <a:spcPts val="105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dirty="0" smtClean="0">
                <a:solidFill>
                  <a:srgbClr val="0070C0"/>
                </a:solidFill>
                <a:latin typeface="华文隶书" pitchFamily="2" charset="-122"/>
                <a:ea typeface="华文隶书" pitchFamily="2" charset="-122"/>
              </a:rPr>
              <a:t>char sex = ‘M’;</a:t>
            </a:r>
            <a:endParaRPr lang="zh-CN" altLang="en-US" sz="3200" dirty="0" smtClean="0">
              <a:solidFill>
                <a:srgbClr val="0070C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6578" y="4214824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B0F0"/>
                </a:solidFill>
              </a:rPr>
              <a:t>(M:</a:t>
            </a:r>
            <a:r>
              <a:rPr lang="zh-CN" altLang="en-US" sz="1600" dirty="0" smtClean="0">
                <a:solidFill>
                  <a:srgbClr val="00B0F0"/>
                </a:solidFill>
              </a:rPr>
              <a:t>男   </a:t>
            </a:r>
            <a:r>
              <a:rPr lang="en-US" altLang="zh-CN" sz="1600" dirty="0" smtClean="0">
                <a:solidFill>
                  <a:srgbClr val="00B0F0"/>
                </a:solidFill>
              </a:rPr>
              <a:t>F</a:t>
            </a:r>
            <a:r>
              <a:rPr lang="zh-CN" altLang="en-US" sz="1600" dirty="0" smtClean="0">
                <a:solidFill>
                  <a:srgbClr val="00B0F0"/>
                </a:solidFill>
              </a:rPr>
              <a:t>：女</a:t>
            </a:r>
            <a:r>
              <a:rPr lang="en-US" altLang="zh-CN" sz="1600" dirty="0" smtClean="0">
                <a:solidFill>
                  <a:srgbClr val="00B0F0"/>
                </a:solidFill>
              </a:rPr>
              <a:t>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990600" y="819150"/>
            <a:ext cx="762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如何给</a:t>
            </a:r>
            <a:r>
              <a:rPr lang="en-US" altLang="zh-CN" sz="3200" dirty="0" smtClean="0">
                <a:latin typeface="+mn-ea"/>
                <a:ea typeface="+mn-ea"/>
              </a:rPr>
              <a:t>char</a:t>
            </a:r>
            <a:r>
              <a:rPr lang="zh-CN" altLang="en-US" sz="3200" dirty="0" smtClean="0">
                <a:latin typeface="+mn-ea"/>
                <a:ea typeface="+mn-ea"/>
              </a:rPr>
              <a:t>变量赋值单引号？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" name="图片 11" descr="20101220123741-11686480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581150"/>
            <a:ext cx="1219200" cy="1219200"/>
          </a:xfrm>
          <a:prstGeom prst="rect">
            <a:avLst/>
          </a:prstGeom>
        </p:spPr>
      </p:pic>
      <p:sp>
        <p:nvSpPr>
          <p:cNvPr id="13" name="圆角矩形标注 12"/>
          <p:cNvSpPr/>
          <p:nvPr/>
        </p:nvSpPr>
        <p:spPr>
          <a:xfrm>
            <a:off x="2819400" y="1733550"/>
            <a:ext cx="4572000" cy="762000"/>
          </a:xfrm>
          <a:prstGeom prst="wedgeRoundRectCallout">
            <a:avLst>
              <a:gd name="adj1" fmla="val -62769"/>
              <a:gd name="adj2" fmla="val 375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+mn-ea"/>
              </a:rPr>
              <a:t>这还不简单？写三个单引号不就行了。</a:t>
            </a:r>
            <a:endParaRPr lang="en-US" altLang="zh-CN" dirty="0" smtClean="0">
              <a:latin typeface="+mn-ea"/>
            </a:endParaRPr>
          </a:p>
          <a:p>
            <a:pPr algn="ctr"/>
            <a:r>
              <a:rPr lang="en-US" altLang="zh-CN" dirty="0" smtClean="0"/>
              <a:t>char a = ‘’’;</a:t>
            </a:r>
            <a:endParaRPr lang="zh-CN" altLang="en-US" dirty="0"/>
          </a:p>
        </p:txBody>
      </p:sp>
      <p:pic>
        <p:nvPicPr>
          <p:cNvPr id="14" name="图片 13" descr="e676a51e80bc6de061063f743b5c4fe7_th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3505200"/>
            <a:ext cx="1200150" cy="12001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81025" y="3019424"/>
            <a:ext cx="6477000" cy="1600200"/>
            <a:chOff x="609600" y="3028949"/>
            <a:chExt cx="6477000" cy="1600200"/>
          </a:xfrm>
        </p:grpSpPr>
        <p:sp>
          <p:nvSpPr>
            <p:cNvPr id="15" name="圆角矩形标注 14"/>
            <p:cNvSpPr/>
            <p:nvPr/>
          </p:nvSpPr>
          <p:spPr>
            <a:xfrm>
              <a:off x="609600" y="3028949"/>
              <a:ext cx="6477000" cy="1600200"/>
            </a:xfrm>
            <a:prstGeom prst="wedgeRoundRectCallout">
              <a:avLst>
                <a:gd name="adj1" fmla="val 55569"/>
                <a:gd name="adj2" fmla="val 2465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+mn-ea"/>
                </a:rPr>
                <a:t>这位同学你错了，如</a:t>
              </a:r>
              <a:endParaRPr lang="en-US" altLang="zh-CN" dirty="0" smtClean="0">
                <a:latin typeface="+mn-ea"/>
              </a:endParaRPr>
            </a:p>
            <a:p>
              <a:r>
                <a:rPr lang="zh-CN" altLang="en-US" dirty="0" smtClean="0">
                  <a:latin typeface="+mn-ea"/>
                </a:rPr>
                <a:t>果出现三个单引号，</a:t>
              </a:r>
              <a:endParaRPr lang="en-US" altLang="zh-CN" dirty="0" smtClean="0">
                <a:latin typeface="+mn-ea"/>
              </a:endParaRPr>
            </a:p>
            <a:p>
              <a:r>
                <a:rPr lang="zh-CN" altLang="en-US" dirty="0" smtClean="0">
                  <a:solidFill>
                    <a:schemeClr val="dk1"/>
                  </a:solidFill>
                  <a:latin typeface="+mn-ea"/>
                </a:rPr>
                <a:t>编译器就不知道从哪</a:t>
              </a:r>
              <a:endParaRPr lang="en-US" altLang="zh-CN" dirty="0" smtClean="0">
                <a:solidFill>
                  <a:schemeClr val="dk1"/>
                </a:solidFill>
                <a:latin typeface="+mn-ea"/>
              </a:endParaRPr>
            </a:p>
            <a:p>
              <a:r>
                <a:rPr lang="zh-CN" altLang="en-US" dirty="0" smtClean="0">
                  <a:latin typeface="+mn-ea"/>
                </a:rPr>
                <a:t>开始，从哪结束，肯</a:t>
              </a:r>
              <a:endParaRPr lang="en-US" altLang="zh-CN" dirty="0" smtClean="0">
                <a:latin typeface="+mn-ea"/>
              </a:endParaRPr>
            </a:p>
            <a:p>
              <a:r>
                <a:rPr lang="zh-CN" altLang="en-US" dirty="0" smtClean="0">
                  <a:latin typeface="+mn-ea"/>
                </a:rPr>
                <a:t>定会报错啊。</a:t>
              </a:r>
              <a:endParaRPr lang="zh-CN" altLang="en-US" dirty="0" smtClean="0">
                <a:solidFill>
                  <a:schemeClr val="dk1"/>
                </a:solidFill>
                <a:latin typeface="+mn-ea"/>
              </a:endParaRPr>
            </a:p>
          </p:txBody>
        </p:sp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025" y="3257549"/>
              <a:ext cx="155257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1850" y="4129081"/>
              <a:ext cx="2514600" cy="200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直接箭头连接符 3"/>
            <p:cNvCxnSpPr/>
            <p:nvPr/>
          </p:nvCxnSpPr>
          <p:spPr>
            <a:xfrm flipH="1" flipV="1">
              <a:off x="4419600" y="3714750"/>
              <a:ext cx="28575" cy="2666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3371850" y="4129081"/>
            <a:ext cx="254213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爆炸形 2 15"/>
          <p:cNvSpPr/>
          <p:nvPr/>
        </p:nvSpPr>
        <p:spPr>
          <a:xfrm>
            <a:off x="1981200" y="1504950"/>
            <a:ext cx="6248400" cy="2133600"/>
          </a:xfrm>
          <a:prstGeom prst="irregularSeal2">
            <a:avLst/>
          </a:prstGeom>
          <a:solidFill>
            <a:srgbClr val="FF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用转义字符</a:t>
            </a:r>
            <a:r>
              <a:rPr lang="en-US" altLang="zh-CN" sz="2800" dirty="0" smtClean="0">
                <a:solidFill>
                  <a:schemeClr val="bg1"/>
                </a:solidFill>
              </a:rPr>
              <a:t>\’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980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5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385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38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385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6" y="1925421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变量存储类别</a:t>
            </a:r>
          </a:p>
        </p:txBody>
      </p:sp>
    </p:spTree>
    <p:extLst>
      <p:ext uri="{BB962C8B-B14F-4D97-AF65-F5344CB8AC3E}">
        <p14:creationId xmlns:p14="http://schemas.microsoft.com/office/powerpoint/2010/main" xmlns="" val="293657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352800" y="1123950"/>
            <a:ext cx="3057039" cy="685800"/>
            <a:chOff x="1028469" y="1123950"/>
            <a:chExt cx="7307067" cy="685800"/>
          </a:xfrm>
        </p:grpSpPr>
        <p:sp>
          <p:nvSpPr>
            <p:cNvPr id="2" name="矩形 1"/>
            <p:cNvSpPr/>
            <p:nvPr/>
          </p:nvSpPr>
          <p:spPr>
            <a:xfrm>
              <a:off x="1050074" y="1123950"/>
              <a:ext cx="7285462" cy="6858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4">
                      <a:lumMod val="50000"/>
                    </a:schemeClr>
                  </a:solidFill>
                </a:rPr>
                <a:t>auto</a:t>
              </a:r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变量</a:t>
              </a:r>
              <a:endParaRPr lang="zh-CN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28469" y="1123950"/>
              <a:ext cx="1114425" cy="6858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81374" y="1962150"/>
            <a:ext cx="3019426" cy="685800"/>
            <a:chOff x="714374" y="1962150"/>
            <a:chExt cx="7419976" cy="685800"/>
          </a:xfrm>
        </p:grpSpPr>
        <p:sp>
          <p:nvSpPr>
            <p:cNvPr id="3" name="矩形 2"/>
            <p:cNvSpPr/>
            <p:nvPr/>
          </p:nvSpPr>
          <p:spPr>
            <a:xfrm>
              <a:off x="742950" y="1962150"/>
              <a:ext cx="7391400" cy="685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                      </a:t>
              </a:r>
            </a:p>
            <a:p>
              <a:pPr algn="ctr"/>
              <a:r>
                <a:rPr lang="en-US" altLang="zh-CN" dirty="0"/>
                <a:t> </a:t>
              </a:r>
              <a:r>
                <a:rPr lang="en-US" altLang="zh-CN" dirty="0" smtClean="0"/>
                <a:t>   static</a:t>
              </a:r>
              <a:r>
                <a:rPr lang="zh-CN" altLang="en-US" dirty="0" smtClean="0"/>
                <a:t>变量</a:t>
              </a:r>
              <a:endParaRPr lang="zh-CN" altLang="zh-CN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14374" y="1962150"/>
              <a:ext cx="1114425" cy="685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81375" y="2825750"/>
            <a:ext cx="3019425" cy="736600"/>
            <a:chOff x="714375" y="2825750"/>
            <a:chExt cx="7448550" cy="736600"/>
          </a:xfrm>
        </p:grpSpPr>
        <p:sp>
          <p:nvSpPr>
            <p:cNvPr id="4" name="矩形 3"/>
            <p:cNvSpPr/>
            <p:nvPr/>
          </p:nvSpPr>
          <p:spPr>
            <a:xfrm>
              <a:off x="714375" y="2825750"/>
              <a:ext cx="7448550" cy="736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4">
                      <a:lumMod val="50000"/>
                    </a:schemeClr>
                  </a:solidFill>
                </a:rPr>
                <a:t>       register</a:t>
              </a:r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变量</a:t>
              </a:r>
              <a:endParaRPr lang="zh-CN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14375" y="2825750"/>
              <a:ext cx="1114424" cy="7366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81374" y="3790950"/>
            <a:ext cx="3019425" cy="685800"/>
            <a:chOff x="714374" y="3790950"/>
            <a:chExt cx="7419975" cy="685800"/>
          </a:xfrm>
        </p:grpSpPr>
        <p:sp>
          <p:nvSpPr>
            <p:cNvPr id="5" name="矩形 4"/>
            <p:cNvSpPr/>
            <p:nvPr/>
          </p:nvSpPr>
          <p:spPr>
            <a:xfrm>
              <a:off x="714374" y="3790950"/>
              <a:ext cx="7419975" cy="6858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accent4">
                      <a:lumMod val="50000"/>
                    </a:schemeClr>
                  </a:solidFill>
                </a:rPr>
                <a:t>     extern</a:t>
              </a:r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变量</a:t>
              </a:r>
              <a:endParaRPr lang="zh-CN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74" y="3790950"/>
              <a:ext cx="1038226" cy="6858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170596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6147" y="1925421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auto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变量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57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66800" y="2114550"/>
            <a:ext cx="7467600" cy="685800"/>
            <a:chOff x="685800" y="1123950"/>
            <a:chExt cx="7467600" cy="685800"/>
          </a:xfrm>
        </p:grpSpPr>
        <p:sp>
          <p:nvSpPr>
            <p:cNvPr id="3" name="矩形 2"/>
            <p:cNvSpPr/>
            <p:nvPr/>
          </p:nvSpPr>
          <p:spPr>
            <a:xfrm>
              <a:off x="685800" y="1123950"/>
              <a:ext cx="7467600" cy="6858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zh-CN" dirty="0">
                  <a:solidFill>
                    <a:schemeClr val="accent4">
                      <a:lumMod val="50000"/>
                    </a:schemeClr>
                  </a:solidFill>
                </a:rPr>
                <a:t>修饰一个</a:t>
              </a:r>
              <a:r>
                <a:rPr lang="zh-CN" altLang="zh-CN" dirty="0" smtClean="0">
                  <a:solidFill>
                    <a:schemeClr val="accent4">
                      <a:lumMod val="50000"/>
                    </a:schemeClr>
                  </a:solidFill>
                </a:rPr>
                <a:t>局部变量</a:t>
              </a:r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是</a:t>
              </a:r>
              <a:r>
                <a:rPr lang="zh-CN" altLang="zh-CN" dirty="0" smtClean="0">
                  <a:solidFill>
                    <a:schemeClr val="accent4">
                      <a:lumMod val="50000"/>
                    </a:schemeClr>
                  </a:solidFill>
                </a:rPr>
                <a:t>自动</a:t>
              </a:r>
              <a:r>
                <a:rPr lang="zh-CN" altLang="zh-CN" dirty="0">
                  <a:solidFill>
                    <a:schemeClr val="accent4">
                      <a:lumMod val="50000"/>
                    </a:schemeClr>
                  </a:solidFill>
                </a:rPr>
                <a:t>的</a:t>
              </a:r>
              <a:endParaRPr lang="zh-CN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14374" y="1123950"/>
              <a:ext cx="1266826" cy="6858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auto</a:t>
              </a:r>
              <a:r>
                <a:rPr lang="zh-CN" altLang="en-US" sz="1200" dirty="0" smtClean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变量</a:t>
              </a:r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latin typeface="+mj-lt"/>
                <a:ea typeface="+mj-ea"/>
                <a:cs typeface="+mj-cs"/>
              </a:rPr>
              <a:t>auto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9204" y="1925421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static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变量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57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noProof="0" dirty="0" smtClean="0">
                <a:latin typeface="+mj-lt"/>
                <a:ea typeface="+mj-ea"/>
                <a:cs typeface="+mj-cs"/>
              </a:rPr>
              <a:t>static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66800" y="2495550"/>
            <a:ext cx="7696200" cy="685800"/>
            <a:chOff x="714374" y="1962150"/>
            <a:chExt cx="7419976" cy="685800"/>
          </a:xfrm>
        </p:grpSpPr>
        <p:sp>
          <p:nvSpPr>
            <p:cNvPr id="8" name="矩形 7"/>
            <p:cNvSpPr/>
            <p:nvPr/>
          </p:nvSpPr>
          <p:spPr>
            <a:xfrm>
              <a:off x="742950" y="1962150"/>
              <a:ext cx="7391400" cy="685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</a:p>
            <a:p>
              <a:pPr algn="ctr"/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将始终保持它的值，初始化只在第一次执行时起作用</a:t>
              </a:r>
              <a:endParaRPr lang="zh-CN" altLang="zh-CN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714374" y="1962150"/>
              <a:ext cx="1248907" cy="685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static</a:t>
              </a:r>
              <a:r>
                <a:rPr lang="zh-CN" altLang="en-US" sz="1200" dirty="0" smtClean="0"/>
                <a:t>变量</a:t>
              </a:r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971550"/>
            <a:ext cx="1447800" cy="6282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52600" y="2343150"/>
            <a:ext cx="58432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停车场还剩多少停车位</a:t>
            </a:r>
            <a:endParaRPr lang="zh-CN" alt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97568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4064794"/>
            <a:ext cx="1078706" cy="1078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9"/>
          <p:cNvGrpSpPr/>
          <p:nvPr/>
        </p:nvGrpSpPr>
        <p:grpSpPr>
          <a:xfrm>
            <a:off x="1071538" y="1357304"/>
            <a:ext cx="3071834" cy="2786082"/>
            <a:chOff x="1000100" y="1571618"/>
            <a:chExt cx="3071834" cy="2786082"/>
          </a:xfrm>
        </p:grpSpPr>
        <p:sp>
          <p:nvSpPr>
            <p:cNvPr id="8" name="TextBox 7"/>
            <p:cNvSpPr txBox="1"/>
            <p:nvPr/>
          </p:nvSpPr>
          <p:spPr>
            <a:xfrm>
              <a:off x="1214414" y="221456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lastName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000100" y="1571618"/>
              <a:ext cx="3071834" cy="2786082"/>
            </a:xfrm>
            <a:prstGeom prst="ellipse">
              <a:avLst/>
            </a:prstGeom>
            <a:solidFill>
              <a:srgbClr val="00B0F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5918" y="271462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count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3174" y="2285998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count2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232" y="34290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MyCity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43174" y="292894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_money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28794" y="171449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u="sng" dirty="0" smtClean="0">
                  <a:solidFill>
                    <a:srgbClr val="FF66CC"/>
                  </a:solidFill>
                </a:rPr>
                <a:t>有效命名</a:t>
              </a:r>
              <a:endParaRPr lang="zh-CN" altLang="en-US" b="1" u="sng" dirty="0">
                <a:solidFill>
                  <a:srgbClr val="FF66CC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85852" y="314325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COUNT</a:t>
              </a:r>
              <a:endParaRPr lang="zh-CN" altLang="en-US" dirty="0"/>
            </a:p>
          </p:txBody>
        </p:sp>
      </p:grpSp>
      <p:pic>
        <p:nvPicPr>
          <p:cNvPr id="17414" name="图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4071948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2"/>
          <p:cNvGrpSpPr/>
          <p:nvPr/>
        </p:nvGrpSpPr>
        <p:grpSpPr>
          <a:xfrm>
            <a:off x="5072066" y="1500180"/>
            <a:ext cx="3884238" cy="2226720"/>
            <a:chOff x="5072066" y="1428742"/>
            <a:chExt cx="3884238" cy="2226720"/>
          </a:xfrm>
        </p:grpSpPr>
        <p:sp>
          <p:nvSpPr>
            <p:cNvPr id="14" name="椭圆 13"/>
            <p:cNvSpPr/>
            <p:nvPr/>
          </p:nvSpPr>
          <p:spPr>
            <a:xfrm rot="1942264">
              <a:off x="5072066" y="2195280"/>
              <a:ext cx="3884238" cy="1091572"/>
            </a:xfrm>
            <a:prstGeom prst="ellipse">
              <a:avLst/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1869" y="142874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u="sng" dirty="0" smtClean="0">
                  <a:solidFill>
                    <a:srgbClr val="FF66CC"/>
                  </a:solidFill>
                </a:rPr>
                <a:t>无效命名</a:t>
              </a:r>
              <a:endParaRPr lang="zh-CN" altLang="en-US" b="1" u="sng" dirty="0">
                <a:solidFill>
                  <a:srgbClr val="FF66CC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8927" y="192880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2count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99191" y="328613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汉字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0431" y="228599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Count%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56249" y="285750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static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5638800" y="2071684"/>
            <a:ext cx="228600" cy="195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72286" y="2428874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72396" y="3429006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00892" y="3000378"/>
            <a:ext cx="64294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0800000">
            <a:off x="5143504" y="2143122"/>
            <a:ext cx="50006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810" y="207168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不能以数字开头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143744" y="2500312"/>
            <a:ext cx="857256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58148" y="228599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非法字符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rot="10800000">
            <a:off x="6286512" y="3143254"/>
            <a:ext cx="7143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72132" y="300037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关键字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10800000">
            <a:off x="6858016" y="3571882"/>
            <a:ext cx="7143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3636" y="3429006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不允许汉字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标题 8"/>
          <p:cNvSpPr txBox="1">
            <a:spLocks/>
          </p:cNvSpPr>
          <p:nvPr/>
        </p:nvSpPr>
        <p:spPr>
          <a:xfrm>
            <a:off x="1143000" y="7429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标识符命名举例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191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矩形 38"/>
          <p:cNvSpPr/>
          <p:nvPr/>
        </p:nvSpPr>
        <p:spPr>
          <a:xfrm>
            <a:off x="1828800" y="2571750"/>
            <a:ext cx="762000" cy="228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2590800" y="2647950"/>
            <a:ext cx="719150" cy="29845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9000" y="28765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</a:rPr>
              <a:t>我们不同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47800" y="2952750"/>
            <a:ext cx="838200" cy="3048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2362200" y="3105150"/>
            <a:ext cx="914400" cy="762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31" grpId="0"/>
      <p:bldP spid="35" grpId="0"/>
      <p:bldP spid="38" grpId="0"/>
      <p:bldP spid="41" grpId="0"/>
      <p:bldP spid="39" grpId="0" animBg="1"/>
      <p:bldP spid="43" grpId="0"/>
      <p:bldP spid="4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5548" y="1925421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register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变量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57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register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43000" y="2343150"/>
            <a:ext cx="7162800" cy="736600"/>
            <a:chOff x="714375" y="2825750"/>
            <a:chExt cx="7448550" cy="736600"/>
          </a:xfrm>
        </p:grpSpPr>
        <p:sp>
          <p:nvSpPr>
            <p:cNvPr id="8" name="矩形 7"/>
            <p:cNvSpPr/>
            <p:nvPr/>
          </p:nvSpPr>
          <p:spPr>
            <a:xfrm>
              <a:off x="714375" y="2825750"/>
              <a:ext cx="7448550" cy="7366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可以提高运行的速度</a:t>
              </a:r>
              <a:endParaRPr lang="zh-CN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75" y="2825750"/>
              <a:ext cx="1114424" cy="7366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4">
                      <a:lumMod val="50000"/>
                    </a:schemeClr>
                  </a:solidFill>
                </a:rPr>
                <a:t> register</a:t>
              </a:r>
              <a:r>
                <a:rPr lang="zh-CN" alt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变量</a:t>
              </a:r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6611" y="1925421"/>
            <a:ext cx="252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err="1" smtClean="0">
                <a:solidFill>
                  <a:schemeClr val="bg1"/>
                </a:solidFill>
              </a:rPr>
              <a:t>entern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变量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57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extern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变量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95400" y="2190750"/>
            <a:ext cx="6934200" cy="685800"/>
            <a:chOff x="714374" y="3790950"/>
            <a:chExt cx="7419975" cy="685800"/>
          </a:xfrm>
        </p:grpSpPr>
        <p:sp>
          <p:nvSpPr>
            <p:cNvPr id="8" name="矩形 7"/>
            <p:cNvSpPr/>
            <p:nvPr/>
          </p:nvSpPr>
          <p:spPr>
            <a:xfrm>
              <a:off x="714374" y="3790950"/>
              <a:ext cx="7419975" cy="6858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4">
                      <a:lumMod val="50000"/>
                    </a:schemeClr>
                  </a:solidFill>
                </a:rPr>
                <a:t>将要用到但尚未定义的外部变量</a:t>
              </a:r>
              <a:endParaRPr lang="zh-CN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74" y="3790950"/>
              <a:ext cx="1038226" cy="6858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accent4">
                      <a:lumMod val="50000"/>
                    </a:schemeClr>
                  </a:solidFill>
                </a:rPr>
                <a:t>extern</a:t>
              </a:r>
              <a:r>
                <a:rPr lang="zh-CN" altLang="en-US" sz="1200" dirty="0" smtClean="0">
                  <a:solidFill>
                    <a:schemeClr val="accent4">
                      <a:lumMod val="50000"/>
                    </a:schemeClr>
                  </a:solidFill>
                </a:rPr>
                <a:t>变量</a:t>
              </a:r>
              <a:endParaRPr lang="zh-CN" altLang="en-US" sz="1200" dirty="0">
                <a:solidFill>
                  <a:schemeClr val="accent4">
                    <a:lumMod val="50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7263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混合运算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657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混合运算</a:t>
            </a:r>
          </a:p>
        </p:txBody>
      </p:sp>
      <p:pic>
        <p:nvPicPr>
          <p:cNvPr id="79874" name="Picture 2" descr="C:\Users\ADMINI~1\AppData\Local\Temp\ksohtml\wps25D3.tm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428750"/>
            <a:ext cx="3293503" cy="3200400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228600" y="1581150"/>
            <a:ext cx="35830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10+'a'-1.5+3.2*6</a:t>
            </a:r>
            <a:endParaRPr lang="zh-CN" alt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52044" y="3562350"/>
            <a:ext cx="25055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肿么办</a:t>
            </a:r>
            <a:endParaRPr lang="zh-CN" altLang="en-US" sz="4800" b="1" cap="none" spc="0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9906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50495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/>
              <a:t>本章首先介绍了有关编写程序的一些</a:t>
            </a:r>
            <a:r>
              <a:rPr lang="zh-CN" altLang="zh-CN" dirty="0" smtClean="0"/>
              <a:t>规范</a:t>
            </a:r>
            <a:r>
              <a:rPr lang="zh-CN" altLang="en-US" dirty="0"/>
              <a:t>，</a:t>
            </a:r>
            <a:r>
              <a:rPr lang="zh-CN" altLang="zh-CN" dirty="0" smtClean="0"/>
              <a:t>然后</a:t>
            </a:r>
            <a:r>
              <a:rPr lang="zh-CN" altLang="zh-CN" dirty="0"/>
              <a:t>介绍了有关常量的内容</a:t>
            </a:r>
            <a:r>
              <a:rPr lang="zh-CN" altLang="zh-CN" dirty="0" smtClean="0"/>
              <a:t>，了解</a:t>
            </a:r>
            <a:r>
              <a:rPr lang="zh-CN" altLang="zh-CN" dirty="0"/>
              <a:t>有关常量的内容后，引出了有关变量的知识，对变量赋这些常量值，使得在程序中可以使用变量存储</a:t>
            </a:r>
            <a:r>
              <a:rPr lang="zh-CN" altLang="zh-CN" dirty="0" smtClean="0"/>
              <a:t>数值</a:t>
            </a:r>
            <a:r>
              <a:rPr lang="zh-CN" altLang="en-US" dirty="0"/>
              <a:t>。</a:t>
            </a:r>
            <a:r>
              <a:rPr lang="zh-CN" altLang="zh-CN" dirty="0" smtClean="0"/>
              <a:t>最后</a:t>
            </a:r>
            <a:r>
              <a:rPr lang="zh-CN" altLang="zh-CN" dirty="0"/>
              <a:t>通过介绍变量的存储类别，进一步说明了有关变量的具体使用情况。</a:t>
            </a:r>
          </a:p>
        </p:txBody>
      </p:sp>
    </p:spTree>
    <p:extLst>
      <p:ext uri="{BB962C8B-B14F-4D97-AF65-F5344CB8AC3E}">
        <p14:creationId xmlns:p14="http://schemas.microsoft.com/office/powerpoint/2010/main" xmlns="" val="281346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 rot="21600000">
            <a:off x="1643042" y="1714495"/>
            <a:ext cx="3784651" cy="571504"/>
          </a:xfrm>
          <a:custGeom>
            <a:avLst/>
            <a:gdLst>
              <a:gd name="connsiteX0" fmla="*/ 0 w 3784651"/>
              <a:gd name="connsiteY0" fmla="*/ 0 h 813636"/>
              <a:gd name="connsiteX1" fmla="*/ 3377833 w 3784651"/>
              <a:gd name="connsiteY1" fmla="*/ 0 h 813636"/>
              <a:gd name="connsiteX2" fmla="*/ 3784651 w 3784651"/>
              <a:gd name="connsiteY2" fmla="*/ 406818 h 813636"/>
              <a:gd name="connsiteX3" fmla="*/ 3377833 w 3784651"/>
              <a:gd name="connsiteY3" fmla="*/ 813636 h 813636"/>
              <a:gd name="connsiteX4" fmla="*/ 0 w 3784651"/>
              <a:gd name="connsiteY4" fmla="*/ 813636 h 813636"/>
              <a:gd name="connsiteX5" fmla="*/ 0 w 3784651"/>
              <a:gd name="connsiteY5" fmla="*/ 0 h 81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651" h="813636">
                <a:moveTo>
                  <a:pt x="3784651" y="813635"/>
                </a:moveTo>
                <a:lnTo>
                  <a:pt x="406818" y="813635"/>
                </a:lnTo>
                <a:lnTo>
                  <a:pt x="0" y="406818"/>
                </a:lnTo>
                <a:lnTo>
                  <a:pt x="406818" y="1"/>
                </a:lnTo>
                <a:lnTo>
                  <a:pt x="3784651" y="1"/>
                </a:lnTo>
                <a:lnTo>
                  <a:pt x="3784651" y="813635"/>
                </a:ln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2202" tIns="80011" rIns="149352" bIns="80011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 smtClean="0">
                <a:solidFill>
                  <a:srgbClr val="7030A0"/>
                </a:solidFill>
              </a:rPr>
              <a:t>建议</a:t>
            </a:r>
            <a:r>
              <a:rPr lang="zh-CN" b="1" kern="1200" dirty="0" smtClean="0">
                <a:solidFill>
                  <a:srgbClr val="7030A0"/>
                </a:solidFill>
              </a:rPr>
              <a:t>标识符命名应直观、易懂</a:t>
            </a:r>
            <a:endParaRPr lang="zh-CN" b="1" kern="1200" dirty="0">
              <a:solidFill>
                <a:srgbClr val="7030A0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36223" y="1571830"/>
            <a:ext cx="813636" cy="813636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多边形 16"/>
          <p:cNvSpPr/>
          <p:nvPr/>
        </p:nvSpPr>
        <p:spPr>
          <a:xfrm rot="21600000">
            <a:off x="1643042" y="2857502"/>
            <a:ext cx="3784651" cy="571505"/>
          </a:xfrm>
          <a:custGeom>
            <a:avLst/>
            <a:gdLst>
              <a:gd name="connsiteX0" fmla="*/ 0 w 3784651"/>
              <a:gd name="connsiteY0" fmla="*/ 0 h 813636"/>
              <a:gd name="connsiteX1" fmla="*/ 3377833 w 3784651"/>
              <a:gd name="connsiteY1" fmla="*/ 0 h 813636"/>
              <a:gd name="connsiteX2" fmla="*/ 3784651 w 3784651"/>
              <a:gd name="connsiteY2" fmla="*/ 406818 h 813636"/>
              <a:gd name="connsiteX3" fmla="*/ 3377833 w 3784651"/>
              <a:gd name="connsiteY3" fmla="*/ 813636 h 813636"/>
              <a:gd name="connsiteX4" fmla="*/ 0 w 3784651"/>
              <a:gd name="connsiteY4" fmla="*/ 813636 h 813636"/>
              <a:gd name="connsiteX5" fmla="*/ 0 w 3784651"/>
              <a:gd name="connsiteY5" fmla="*/ 0 h 81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651" h="813636">
                <a:moveTo>
                  <a:pt x="3784651" y="813635"/>
                </a:moveTo>
                <a:lnTo>
                  <a:pt x="406818" y="813635"/>
                </a:lnTo>
                <a:lnTo>
                  <a:pt x="0" y="406818"/>
                </a:lnTo>
                <a:lnTo>
                  <a:pt x="406818" y="1"/>
                </a:lnTo>
                <a:lnTo>
                  <a:pt x="3784651" y="1"/>
                </a:lnTo>
                <a:lnTo>
                  <a:pt x="3784651" y="813635"/>
                </a:ln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2202" tIns="80011" rIns="149352" bIns="80011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 smtClean="0">
                <a:solidFill>
                  <a:srgbClr val="7030A0"/>
                </a:solidFill>
              </a:rPr>
              <a:t>建议</a:t>
            </a:r>
            <a:r>
              <a:rPr lang="zh-CN" b="1" kern="1200" dirty="0" smtClean="0">
                <a:solidFill>
                  <a:srgbClr val="7030A0"/>
                </a:solidFill>
              </a:rPr>
              <a:t>标识符的命名不要太长</a:t>
            </a:r>
            <a:endParaRPr lang="zh-CN" b="1" kern="1200" dirty="0">
              <a:solidFill>
                <a:srgbClr val="7030A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36223" y="2716585"/>
            <a:ext cx="813636" cy="813636"/>
          </a:xfrm>
          <a:prstGeom prst="ellipse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多边形 18"/>
          <p:cNvSpPr/>
          <p:nvPr/>
        </p:nvSpPr>
        <p:spPr>
          <a:xfrm rot="21600000">
            <a:off x="1643042" y="4000510"/>
            <a:ext cx="3784651" cy="571505"/>
          </a:xfrm>
          <a:custGeom>
            <a:avLst/>
            <a:gdLst>
              <a:gd name="connsiteX0" fmla="*/ 0 w 3784651"/>
              <a:gd name="connsiteY0" fmla="*/ 0 h 813636"/>
              <a:gd name="connsiteX1" fmla="*/ 3377833 w 3784651"/>
              <a:gd name="connsiteY1" fmla="*/ 0 h 813636"/>
              <a:gd name="connsiteX2" fmla="*/ 3784651 w 3784651"/>
              <a:gd name="connsiteY2" fmla="*/ 406818 h 813636"/>
              <a:gd name="connsiteX3" fmla="*/ 3377833 w 3784651"/>
              <a:gd name="connsiteY3" fmla="*/ 813636 h 813636"/>
              <a:gd name="connsiteX4" fmla="*/ 0 w 3784651"/>
              <a:gd name="connsiteY4" fmla="*/ 813636 h 813636"/>
              <a:gd name="connsiteX5" fmla="*/ 0 w 3784651"/>
              <a:gd name="connsiteY5" fmla="*/ 0 h 81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651" h="813636">
                <a:moveTo>
                  <a:pt x="3784651" y="813635"/>
                </a:moveTo>
                <a:lnTo>
                  <a:pt x="406818" y="813635"/>
                </a:lnTo>
                <a:lnTo>
                  <a:pt x="0" y="406818"/>
                </a:lnTo>
                <a:lnTo>
                  <a:pt x="406818" y="1"/>
                </a:lnTo>
                <a:lnTo>
                  <a:pt x="3784651" y="1"/>
                </a:lnTo>
                <a:lnTo>
                  <a:pt x="3784651" y="813635"/>
                </a:ln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2202" tIns="80011" rIns="149352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kern="1200" dirty="0" smtClean="0">
                <a:solidFill>
                  <a:srgbClr val="7030A0"/>
                </a:solidFill>
              </a:rPr>
              <a:t>建议</a:t>
            </a:r>
            <a:r>
              <a:rPr lang="zh-CN" b="1" kern="1200" dirty="0" smtClean="0">
                <a:solidFill>
                  <a:srgbClr val="7030A0"/>
                </a:solidFill>
              </a:rPr>
              <a:t>常量所有字母应大写</a:t>
            </a:r>
            <a:endParaRPr lang="zh-CN" altLang="en-US" b="1" kern="1200" dirty="0">
              <a:solidFill>
                <a:srgbClr val="7030A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36223" y="3861340"/>
            <a:ext cx="813636" cy="813636"/>
          </a:xfrm>
          <a:prstGeom prst="ellipse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TextBox 10"/>
          <p:cNvSpPr txBox="1"/>
          <p:nvPr/>
        </p:nvSpPr>
        <p:spPr>
          <a:xfrm>
            <a:off x="5929322" y="1785932"/>
            <a:ext cx="130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MaxValue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00958" y="178593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zdz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00760" y="278606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IsTemporaryValue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00760" y="328613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TmpValue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00760" y="4071948"/>
            <a:ext cx="260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#define  MAX    100 ;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000760" y="3571882"/>
            <a:ext cx="121444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929322" y="2071684"/>
            <a:ext cx="121444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072330" y="4429138"/>
            <a:ext cx="42862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29322" y="2143122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更直观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29520" y="328613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更简洁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9454" y="4500576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更彰显</a:t>
            </a:r>
            <a:endParaRPr lang="zh-CN" altLang="en-US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标识符通用命名规则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" name="Picture 4" descr="按扭1-5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1" grpId="0"/>
      <p:bldP spid="12" grpId="0"/>
      <p:bldP spid="13" grpId="0"/>
      <p:bldP spid="14" grpId="0"/>
      <p:bldP spid="21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4" y="1925421"/>
            <a:ext cx="203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xmlns="" val="133845210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16431</TotalTime>
  <Words>2294</Words>
  <Application>Microsoft Office PowerPoint</Application>
  <PresentationFormat>全屏显示(16:9)</PresentationFormat>
  <Paragraphs>604</Paragraphs>
  <Slides>77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1767</cp:revision>
  <cp:lastPrinted>1601-01-01T00:00:00Z</cp:lastPrinted>
  <dcterms:created xsi:type="dcterms:W3CDTF">2014-11-20T08:27:06Z</dcterms:created>
  <dcterms:modified xsi:type="dcterms:W3CDTF">2017-09-19T03:49:44Z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