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doc" ContentType="application/msword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8"/>
  </p:notesMasterIdLst>
  <p:handoutMasterIdLst>
    <p:handoutMasterId r:id="rId69"/>
  </p:handoutMasterIdLst>
  <p:sldIdLst>
    <p:sldId id="256" r:id="rId2"/>
    <p:sldId id="688" r:id="rId3"/>
    <p:sldId id="672" r:id="rId4"/>
    <p:sldId id="613" r:id="rId5"/>
    <p:sldId id="700" r:id="rId6"/>
    <p:sldId id="747" r:id="rId7"/>
    <p:sldId id="749" r:id="rId8"/>
    <p:sldId id="748" r:id="rId9"/>
    <p:sldId id="701" r:id="rId10"/>
    <p:sldId id="750" r:id="rId11"/>
    <p:sldId id="702" r:id="rId12"/>
    <p:sldId id="751" r:id="rId13"/>
    <p:sldId id="753" r:id="rId14"/>
    <p:sldId id="703" r:id="rId15"/>
    <p:sldId id="756" r:id="rId16"/>
    <p:sldId id="739" r:id="rId17"/>
    <p:sldId id="740" r:id="rId18"/>
    <p:sldId id="754" r:id="rId19"/>
    <p:sldId id="741" r:id="rId20"/>
    <p:sldId id="755" r:id="rId21"/>
    <p:sldId id="742" r:id="rId22"/>
    <p:sldId id="743" r:id="rId23"/>
    <p:sldId id="704" r:id="rId24"/>
    <p:sldId id="705" r:id="rId25"/>
    <p:sldId id="758" r:id="rId26"/>
    <p:sldId id="757" r:id="rId27"/>
    <p:sldId id="706" r:id="rId28"/>
    <p:sldId id="707" r:id="rId29"/>
    <p:sldId id="760" r:id="rId30"/>
    <p:sldId id="761" r:id="rId31"/>
    <p:sldId id="762" r:id="rId32"/>
    <p:sldId id="759" r:id="rId33"/>
    <p:sldId id="731" r:id="rId34"/>
    <p:sldId id="732" r:id="rId35"/>
    <p:sldId id="708" r:id="rId36"/>
    <p:sldId id="709" r:id="rId37"/>
    <p:sldId id="763" r:id="rId38"/>
    <p:sldId id="711" r:id="rId39"/>
    <p:sldId id="764" r:id="rId40"/>
    <p:sldId id="765" r:id="rId41"/>
    <p:sldId id="712" r:id="rId42"/>
    <p:sldId id="767" r:id="rId43"/>
    <p:sldId id="768" r:id="rId44"/>
    <p:sldId id="766" r:id="rId45"/>
    <p:sldId id="713" r:id="rId46"/>
    <p:sldId id="769" r:id="rId47"/>
    <p:sldId id="714" r:id="rId48"/>
    <p:sldId id="770" r:id="rId49"/>
    <p:sldId id="771" r:id="rId50"/>
    <p:sldId id="715" r:id="rId51"/>
    <p:sldId id="716" r:id="rId52"/>
    <p:sldId id="772" r:id="rId53"/>
    <p:sldId id="773" r:id="rId54"/>
    <p:sldId id="717" r:id="rId55"/>
    <p:sldId id="733" r:id="rId56"/>
    <p:sldId id="734" r:id="rId57"/>
    <p:sldId id="735" r:id="rId58"/>
    <p:sldId id="774" r:id="rId59"/>
    <p:sldId id="721" r:id="rId60"/>
    <p:sldId id="722" r:id="rId61"/>
    <p:sldId id="723" r:id="rId62"/>
    <p:sldId id="724" r:id="rId63"/>
    <p:sldId id="725" r:id="rId64"/>
    <p:sldId id="775" r:id="rId65"/>
    <p:sldId id="746" r:id="rId66"/>
    <p:sldId id="670" r:id="rId6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EF6011"/>
    <a:srgbClr val="12EE56"/>
    <a:srgbClr val="008000"/>
    <a:srgbClr val="F6910A"/>
    <a:srgbClr val="10A05B"/>
    <a:srgbClr val="B8EAC4"/>
    <a:srgbClr val="FFFFCC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20" autoAdjust="0"/>
  </p:normalViewPr>
  <p:slideViewPr>
    <p:cSldViewPr>
      <p:cViewPr>
        <p:scale>
          <a:sx n="100" d="100"/>
          <a:sy n="100" d="100"/>
        </p:scale>
        <p:origin x="-33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E7278-5F22-429C-92CC-6F698ACE6BDA}" type="doc">
      <dgm:prSet loTypeId="urn:microsoft.com/office/officeart/2008/layout/BubblePictureList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EA9FFC9-6E10-44E3-B06E-93B87E6D77AD}">
      <dgm:prSet phldrT="[文本]"/>
      <dgm:spPr/>
      <dgm:t>
        <a:bodyPr/>
        <a:lstStyle/>
        <a:p>
          <a:r>
            <a:rPr lang="zh-CN" altLang="en-US" dirty="0" smtClean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rPr>
            <a:t>放在赋值语句的右侧</a:t>
          </a:r>
          <a:endParaRPr lang="zh-CN" altLang="en-US" dirty="0"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a:endParaRPr>
        </a:p>
      </dgm:t>
    </dgm:pt>
    <dgm:pt modelId="{11F0A087-C200-46F6-8051-BD655F6F0E49}" type="parTrans" cxnId="{294DBC11-2487-4B9D-B598-B4DF1C008197}">
      <dgm:prSet/>
      <dgm:spPr/>
      <dgm:t>
        <a:bodyPr/>
        <a:lstStyle/>
        <a:p>
          <a:endParaRPr lang="zh-CN" altLang="en-US"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a:endParaRPr>
        </a:p>
      </dgm:t>
    </dgm:pt>
    <dgm:pt modelId="{E5897F09-48D8-405C-A86C-9CA5C783BD99}" type="sibTrans" cxnId="{294DBC11-2487-4B9D-B598-B4DF1C00819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a:endParaRPr>
        </a:p>
      </dgm:t>
    </dgm:pt>
    <dgm:pt modelId="{2BC6C3FF-1C07-494B-AF44-8755B26AF050}">
      <dgm:prSet phldrT="[文本]"/>
      <dgm:spPr/>
      <dgm:t>
        <a:bodyPr/>
        <a:lstStyle/>
        <a:p>
          <a:r>
            <a:rPr lang="zh-CN" altLang="en-US" dirty="0" smtClean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rPr>
            <a:t>放在函数的参数中</a:t>
          </a:r>
          <a:endParaRPr lang="zh-CN" altLang="en-US" dirty="0"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a:endParaRPr>
        </a:p>
      </dgm:t>
    </dgm:pt>
    <dgm:pt modelId="{93B60D15-0F80-4122-9490-27BC06F29441}" type="parTrans" cxnId="{73F41128-FBCF-45CE-A0F1-3AE6A227C249}">
      <dgm:prSet/>
      <dgm:spPr/>
      <dgm:t>
        <a:bodyPr/>
        <a:lstStyle/>
        <a:p>
          <a:endParaRPr lang="zh-CN" altLang="en-US"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a:endParaRPr>
        </a:p>
      </dgm:t>
    </dgm:pt>
    <dgm:pt modelId="{3AB1E5A1-7A6E-4A49-B0D5-67E170A42511}" type="sibTrans" cxnId="{73F41128-FBCF-45CE-A0F1-3AE6A227C249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a:endParaRPr>
        </a:p>
      </dgm:t>
    </dgm:pt>
    <dgm:pt modelId="{65FA220D-A275-40FC-B4CB-44BFE01EA70C}">
      <dgm:prSet phldrT="[文本]" phldr="1"/>
      <dgm:spPr/>
      <dgm:t>
        <a:bodyPr/>
        <a:lstStyle/>
        <a:p>
          <a:endParaRPr lang="zh-CN" altLang="en-US"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a:endParaRPr>
        </a:p>
      </dgm:t>
    </dgm:pt>
    <dgm:pt modelId="{89ACCDF0-0756-4540-AB85-A8BCF191971F}" type="parTrans" cxnId="{443A7E86-3BA0-4AD9-BF63-00E3CE4DCF05}">
      <dgm:prSet/>
      <dgm:spPr/>
      <dgm:t>
        <a:bodyPr/>
        <a:lstStyle/>
        <a:p>
          <a:endParaRPr lang="zh-CN" altLang="en-US"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a:endParaRPr>
        </a:p>
      </dgm:t>
    </dgm:pt>
    <dgm:pt modelId="{815D9399-43AA-4DB3-9D91-A5CC8C6EB042}" type="sibTrans" cxnId="{443A7E86-3BA0-4AD9-BF63-00E3CE4DCF05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a:endParaRPr>
        </a:p>
      </dgm:t>
    </dgm:pt>
    <dgm:pt modelId="{842C01CD-99B6-44F6-899C-940CFBD72CAE}" type="pres">
      <dgm:prSet presAssocID="{1A4E7278-5F22-429C-92CC-6F698ACE6BDA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7CEC643-2050-4E60-B65A-3C89AFC24126}" type="pres">
      <dgm:prSet presAssocID="{5EA9FFC9-6E10-44E3-B06E-93B87E6D77AD}" presName="parent_text_1" presStyleLbl="revTx" presStyleIdx="0" presStyleCnt="3" custScaleX="1216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04377E-DC9C-4CDA-A317-EF5B593BE7B2}" type="pres">
      <dgm:prSet presAssocID="{5EA9FFC9-6E10-44E3-B06E-93B87E6D77AD}" presName="image_accent_1" presStyleCnt="0"/>
      <dgm:spPr/>
    </dgm:pt>
    <dgm:pt modelId="{82DC2DC0-1B66-40D2-976C-4B52E4D9D5AD}" type="pres">
      <dgm:prSet presAssocID="{5EA9FFC9-6E10-44E3-B06E-93B87E6D77AD}" presName="imageAccentRepeatNode" presStyleLbl="alignNode1" presStyleIdx="0" presStyleCnt="6"/>
      <dgm:spPr/>
    </dgm:pt>
    <dgm:pt modelId="{45E72AF0-9214-4C9B-986A-3C8E55626852}" type="pres">
      <dgm:prSet presAssocID="{5EA9FFC9-6E10-44E3-B06E-93B87E6D77AD}" presName="accent_1" presStyleLbl="alignNode1" presStyleIdx="1" presStyleCnt="6"/>
      <dgm:spPr/>
    </dgm:pt>
    <dgm:pt modelId="{C34C1A0A-B552-4884-9BAD-FD9E5B6A42C6}" type="pres">
      <dgm:prSet presAssocID="{E5897F09-48D8-405C-A86C-9CA5C783BD99}" presName="image_1" presStyleCnt="0"/>
      <dgm:spPr/>
    </dgm:pt>
    <dgm:pt modelId="{9E5A4AAC-49FE-40A7-9F16-920A816BDC83}" type="pres">
      <dgm:prSet presAssocID="{E5897F09-48D8-405C-A86C-9CA5C783BD99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471474F6-63CA-4576-B6D6-37731B56B5FC}" type="pres">
      <dgm:prSet presAssocID="{2BC6C3FF-1C07-494B-AF44-8755B26AF050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E30B7F-93BB-4C9C-B0CA-5BABF12137C7}" type="pres">
      <dgm:prSet presAssocID="{2BC6C3FF-1C07-494B-AF44-8755B26AF050}" presName="image_accent_2" presStyleCnt="0"/>
      <dgm:spPr/>
    </dgm:pt>
    <dgm:pt modelId="{1223CA6D-8AEE-4086-A602-33495EC44AFD}" type="pres">
      <dgm:prSet presAssocID="{2BC6C3FF-1C07-494B-AF44-8755B26AF050}" presName="imageAccentRepeatNode" presStyleLbl="alignNode1" presStyleIdx="2" presStyleCnt="6"/>
      <dgm:spPr/>
    </dgm:pt>
    <dgm:pt modelId="{C81D626F-721B-456F-8834-B517C359E1E7}" type="pres">
      <dgm:prSet presAssocID="{3AB1E5A1-7A6E-4A49-B0D5-67E170A42511}" presName="image_2" presStyleCnt="0"/>
      <dgm:spPr/>
    </dgm:pt>
    <dgm:pt modelId="{49D999BE-8141-4309-9ABC-8C0494C36C7F}" type="pres">
      <dgm:prSet presAssocID="{3AB1E5A1-7A6E-4A49-B0D5-67E170A42511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C37BDE3B-F06F-4407-AA61-6EA837386DD4}" type="pres">
      <dgm:prSet presAssocID="{65FA220D-A275-40FC-B4CB-44BFE01EA70C}" presName="image_accent_3" presStyleCnt="0"/>
      <dgm:spPr/>
    </dgm:pt>
    <dgm:pt modelId="{82E0E201-6E0B-4357-AACC-5AA12CA2A202}" type="pres">
      <dgm:prSet presAssocID="{65FA220D-A275-40FC-B4CB-44BFE01EA70C}" presName="imageAccentRepeatNode" presStyleLbl="alignNode1" presStyleIdx="3" presStyleCnt="6"/>
      <dgm:spPr/>
    </dgm:pt>
    <dgm:pt modelId="{F1841B74-2312-48BD-AC45-0446E5613697}" type="pres">
      <dgm:prSet presAssocID="{65FA220D-A275-40FC-B4CB-44BFE01EA70C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8AB46B-8419-43FA-8F6C-9B9810E0C77D}" type="pres">
      <dgm:prSet presAssocID="{65FA220D-A275-40FC-B4CB-44BFE01EA70C}" presName="accent_2" presStyleLbl="alignNode1" presStyleIdx="4" presStyleCnt="6"/>
      <dgm:spPr/>
    </dgm:pt>
    <dgm:pt modelId="{108D72C4-6D3B-438F-974E-3554EC1833CE}" type="pres">
      <dgm:prSet presAssocID="{65FA220D-A275-40FC-B4CB-44BFE01EA70C}" presName="accent_3" presStyleLbl="alignNode1" presStyleIdx="5" presStyleCnt="6"/>
      <dgm:spPr/>
    </dgm:pt>
    <dgm:pt modelId="{CA34DD13-E762-4425-A1CD-7FE02121492F}" type="pres">
      <dgm:prSet presAssocID="{815D9399-43AA-4DB3-9D91-A5CC8C6EB042}" presName="image_3" presStyleCnt="0"/>
      <dgm:spPr/>
    </dgm:pt>
    <dgm:pt modelId="{DAA66AC9-331F-4F9C-8CC2-48F906312E51}" type="pres">
      <dgm:prSet presAssocID="{815D9399-43AA-4DB3-9D91-A5CC8C6EB042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B96E1DE-E2BE-4E3D-8A3E-B7845FFC85C1}" type="presOf" srcId="{815D9399-43AA-4DB3-9D91-A5CC8C6EB042}" destId="{DAA66AC9-331F-4F9C-8CC2-48F906312E51}" srcOrd="0" destOrd="0" presId="urn:microsoft.com/office/officeart/2008/layout/BubblePictureList"/>
    <dgm:cxn modelId="{8383998A-9626-44D6-8DAE-F569799DA8F7}" type="presOf" srcId="{E5897F09-48D8-405C-A86C-9CA5C783BD99}" destId="{9E5A4AAC-49FE-40A7-9F16-920A816BDC83}" srcOrd="0" destOrd="0" presId="urn:microsoft.com/office/officeart/2008/layout/BubblePictureList"/>
    <dgm:cxn modelId="{EF090F17-2951-453F-8476-D08B119E7598}" type="presOf" srcId="{2BC6C3FF-1C07-494B-AF44-8755B26AF050}" destId="{471474F6-63CA-4576-B6D6-37731B56B5FC}" srcOrd="0" destOrd="0" presId="urn:microsoft.com/office/officeart/2008/layout/BubblePictureList"/>
    <dgm:cxn modelId="{E5BEE742-8921-457C-844B-0928135A9434}" type="presOf" srcId="{5EA9FFC9-6E10-44E3-B06E-93B87E6D77AD}" destId="{57CEC643-2050-4E60-B65A-3C89AFC24126}" srcOrd="0" destOrd="0" presId="urn:microsoft.com/office/officeart/2008/layout/BubblePictureList"/>
    <dgm:cxn modelId="{70C6D831-3096-4AE0-B65C-E0908B691291}" type="presOf" srcId="{1A4E7278-5F22-429C-92CC-6F698ACE6BDA}" destId="{842C01CD-99B6-44F6-899C-940CFBD72CAE}" srcOrd="0" destOrd="0" presId="urn:microsoft.com/office/officeart/2008/layout/BubblePictureList"/>
    <dgm:cxn modelId="{73F41128-FBCF-45CE-A0F1-3AE6A227C249}" srcId="{1A4E7278-5F22-429C-92CC-6F698ACE6BDA}" destId="{2BC6C3FF-1C07-494B-AF44-8755B26AF050}" srcOrd="1" destOrd="0" parTransId="{93B60D15-0F80-4122-9490-27BC06F29441}" sibTransId="{3AB1E5A1-7A6E-4A49-B0D5-67E170A42511}"/>
    <dgm:cxn modelId="{294DBC11-2487-4B9D-B598-B4DF1C008197}" srcId="{1A4E7278-5F22-429C-92CC-6F698ACE6BDA}" destId="{5EA9FFC9-6E10-44E3-B06E-93B87E6D77AD}" srcOrd="0" destOrd="0" parTransId="{11F0A087-C200-46F6-8051-BD655F6F0E49}" sibTransId="{E5897F09-48D8-405C-A86C-9CA5C783BD99}"/>
    <dgm:cxn modelId="{B1D644D4-D552-4ABD-8288-27626E40EF52}" type="presOf" srcId="{3AB1E5A1-7A6E-4A49-B0D5-67E170A42511}" destId="{49D999BE-8141-4309-9ABC-8C0494C36C7F}" srcOrd="0" destOrd="0" presId="urn:microsoft.com/office/officeart/2008/layout/BubblePictureList"/>
    <dgm:cxn modelId="{443A7E86-3BA0-4AD9-BF63-00E3CE4DCF05}" srcId="{1A4E7278-5F22-429C-92CC-6F698ACE6BDA}" destId="{65FA220D-A275-40FC-B4CB-44BFE01EA70C}" srcOrd="2" destOrd="0" parTransId="{89ACCDF0-0756-4540-AB85-A8BCF191971F}" sibTransId="{815D9399-43AA-4DB3-9D91-A5CC8C6EB042}"/>
    <dgm:cxn modelId="{68C4EADC-3BD9-4A2B-83BE-148E0BA3F139}" type="presOf" srcId="{65FA220D-A275-40FC-B4CB-44BFE01EA70C}" destId="{F1841B74-2312-48BD-AC45-0446E5613697}" srcOrd="0" destOrd="0" presId="urn:microsoft.com/office/officeart/2008/layout/BubblePictureList"/>
    <dgm:cxn modelId="{04539973-761F-48C0-A5AB-47517160EB18}" type="presParOf" srcId="{842C01CD-99B6-44F6-899C-940CFBD72CAE}" destId="{57CEC643-2050-4E60-B65A-3C89AFC24126}" srcOrd="0" destOrd="0" presId="urn:microsoft.com/office/officeart/2008/layout/BubblePictureList"/>
    <dgm:cxn modelId="{2B5177F8-4BFC-4A99-871B-ABF030215AA3}" type="presParOf" srcId="{842C01CD-99B6-44F6-899C-940CFBD72CAE}" destId="{3604377E-DC9C-4CDA-A317-EF5B593BE7B2}" srcOrd="1" destOrd="0" presId="urn:microsoft.com/office/officeart/2008/layout/BubblePictureList"/>
    <dgm:cxn modelId="{C9A6EC4B-9CF6-4D76-BFC1-88B130B39962}" type="presParOf" srcId="{3604377E-DC9C-4CDA-A317-EF5B593BE7B2}" destId="{82DC2DC0-1B66-40D2-976C-4B52E4D9D5AD}" srcOrd="0" destOrd="0" presId="urn:microsoft.com/office/officeart/2008/layout/BubblePictureList"/>
    <dgm:cxn modelId="{B8EE9212-2C58-4F9C-8E95-505CDE64734B}" type="presParOf" srcId="{842C01CD-99B6-44F6-899C-940CFBD72CAE}" destId="{45E72AF0-9214-4C9B-986A-3C8E55626852}" srcOrd="2" destOrd="0" presId="urn:microsoft.com/office/officeart/2008/layout/BubblePictureList"/>
    <dgm:cxn modelId="{7106F3A2-A57F-48AA-8F46-3EA3E7CB0C46}" type="presParOf" srcId="{842C01CD-99B6-44F6-899C-940CFBD72CAE}" destId="{C34C1A0A-B552-4884-9BAD-FD9E5B6A42C6}" srcOrd="3" destOrd="0" presId="urn:microsoft.com/office/officeart/2008/layout/BubblePictureList"/>
    <dgm:cxn modelId="{5D6B2931-7C3E-4905-AB85-6A883FDE593A}" type="presParOf" srcId="{C34C1A0A-B552-4884-9BAD-FD9E5B6A42C6}" destId="{9E5A4AAC-49FE-40A7-9F16-920A816BDC83}" srcOrd="0" destOrd="0" presId="urn:microsoft.com/office/officeart/2008/layout/BubblePictureList"/>
    <dgm:cxn modelId="{F925C6B4-FDD5-4DE1-84F2-DA76CE1CA078}" type="presParOf" srcId="{842C01CD-99B6-44F6-899C-940CFBD72CAE}" destId="{471474F6-63CA-4576-B6D6-37731B56B5FC}" srcOrd="4" destOrd="0" presId="urn:microsoft.com/office/officeart/2008/layout/BubblePictureList"/>
    <dgm:cxn modelId="{260D938F-5470-4CE2-8141-B72C970DD1F6}" type="presParOf" srcId="{842C01CD-99B6-44F6-899C-940CFBD72CAE}" destId="{2CE30B7F-93BB-4C9C-B0CA-5BABF12137C7}" srcOrd="5" destOrd="0" presId="urn:microsoft.com/office/officeart/2008/layout/BubblePictureList"/>
    <dgm:cxn modelId="{21257B7C-190A-4BD2-B8DF-13CA2FDA1097}" type="presParOf" srcId="{2CE30B7F-93BB-4C9C-B0CA-5BABF12137C7}" destId="{1223CA6D-8AEE-4086-A602-33495EC44AFD}" srcOrd="0" destOrd="0" presId="urn:microsoft.com/office/officeart/2008/layout/BubblePictureList"/>
    <dgm:cxn modelId="{72AE7F86-2346-4F4E-8166-D71AA7F3C073}" type="presParOf" srcId="{842C01CD-99B6-44F6-899C-940CFBD72CAE}" destId="{C81D626F-721B-456F-8834-B517C359E1E7}" srcOrd="6" destOrd="0" presId="urn:microsoft.com/office/officeart/2008/layout/BubblePictureList"/>
    <dgm:cxn modelId="{AAF08E71-87B0-4F6E-92C8-A0A54E9C597D}" type="presParOf" srcId="{C81D626F-721B-456F-8834-B517C359E1E7}" destId="{49D999BE-8141-4309-9ABC-8C0494C36C7F}" srcOrd="0" destOrd="0" presId="urn:microsoft.com/office/officeart/2008/layout/BubblePictureList"/>
    <dgm:cxn modelId="{59E0441F-0208-4704-890B-374096D35DF6}" type="presParOf" srcId="{842C01CD-99B6-44F6-899C-940CFBD72CAE}" destId="{C37BDE3B-F06F-4407-AA61-6EA837386DD4}" srcOrd="7" destOrd="0" presId="urn:microsoft.com/office/officeart/2008/layout/BubblePictureList"/>
    <dgm:cxn modelId="{8AA0B741-9CBD-4939-B17A-54C9764DE9E5}" type="presParOf" srcId="{C37BDE3B-F06F-4407-AA61-6EA837386DD4}" destId="{82E0E201-6E0B-4357-AACC-5AA12CA2A202}" srcOrd="0" destOrd="0" presId="urn:microsoft.com/office/officeart/2008/layout/BubblePictureList"/>
    <dgm:cxn modelId="{CA0A1C2D-A20F-4F14-8380-32651F409DC3}" type="presParOf" srcId="{842C01CD-99B6-44F6-899C-940CFBD72CAE}" destId="{F1841B74-2312-48BD-AC45-0446E5613697}" srcOrd="8" destOrd="0" presId="urn:microsoft.com/office/officeart/2008/layout/BubblePictureList"/>
    <dgm:cxn modelId="{B9AB0CCE-951B-47AE-9520-FCF8BCEA2C74}" type="presParOf" srcId="{842C01CD-99B6-44F6-899C-940CFBD72CAE}" destId="{398AB46B-8419-43FA-8F6C-9B9810E0C77D}" srcOrd="9" destOrd="0" presId="urn:microsoft.com/office/officeart/2008/layout/BubblePictureList"/>
    <dgm:cxn modelId="{B316A1BA-19D3-489B-B297-2DE638AE813B}" type="presParOf" srcId="{842C01CD-99B6-44F6-899C-940CFBD72CAE}" destId="{108D72C4-6D3B-438F-974E-3554EC1833CE}" srcOrd="10" destOrd="0" presId="urn:microsoft.com/office/officeart/2008/layout/BubblePictureList"/>
    <dgm:cxn modelId="{940B3A7F-359F-42C6-9B76-0857BADD7B0F}" type="presParOf" srcId="{842C01CD-99B6-44F6-899C-940CFBD72CAE}" destId="{CA34DD13-E762-4425-A1CD-7FE02121492F}" srcOrd="11" destOrd="0" presId="urn:microsoft.com/office/officeart/2008/layout/BubblePictureList"/>
    <dgm:cxn modelId="{AD82CF83-D32B-4211-BFB8-0E0C55AA62E3}" type="presParOf" srcId="{CA34DD13-E762-4425-A1CD-7FE02121492F}" destId="{DAA66AC9-331F-4F9C-8CC2-48F906312E51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DC2DC0-1B66-40D2-976C-4B52E4D9D5AD}">
      <dsp:nvSpPr>
        <dsp:cNvPr id="0" name=""/>
        <dsp:cNvSpPr/>
      </dsp:nvSpPr>
      <dsp:spPr>
        <a:xfrm>
          <a:off x="1521711" y="1822612"/>
          <a:ext cx="1422897" cy="1423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72AF0-9214-4C9B-986A-3C8E55626852}">
      <dsp:nvSpPr>
        <dsp:cNvPr id="0" name=""/>
        <dsp:cNvSpPr/>
      </dsp:nvSpPr>
      <dsp:spPr>
        <a:xfrm>
          <a:off x="2429299" y="774599"/>
          <a:ext cx="422589" cy="422318"/>
        </a:xfrm>
        <a:prstGeom prst="donut">
          <a:avLst>
            <a:gd name="adj" fmla="val 746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A4AAC-49FE-40A7-9F16-920A816BDC83}">
      <dsp:nvSpPr>
        <dsp:cNvPr id="0" name=""/>
        <dsp:cNvSpPr/>
      </dsp:nvSpPr>
      <dsp:spPr>
        <a:xfrm>
          <a:off x="1576392" y="1877224"/>
          <a:ext cx="1314129" cy="131390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3CA6D-8AEE-4086-A602-33495EC44AFD}">
      <dsp:nvSpPr>
        <dsp:cNvPr id="0" name=""/>
        <dsp:cNvSpPr/>
      </dsp:nvSpPr>
      <dsp:spPr>
        <a:xfrm>
          <a:off x="3048028" y="2091472"/>
          <a:ext cx="744733" cy="744556"/>
        </a:xfrm>
        <a:prstGeom prst="ellipse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999BE-8141-4309-9ABC-8C0494C36C7F}">
      <dsp:nvSpPr>
        <dsp:cNvPr id="0" name=""/>
        <dsp:cNvSpPr/>
      </dsp:nvSpPr>
      <dsp:spPr>
        <a:xfrm>
          <a:off x="3092010" y="2135459"/>
          <a:ext cx="656767" cy="65683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0E201-6E0B-4357-AACC-5AA12CA2A202}">
      <dsp:nvSpPr>
        <dsp:cNvPr id="0" name=""/>
        <dsp:cNvSpPr/>
      </dsp:nvSpPr>
      <dsp:spPr>
        <a:xfrm>
          <a:off x="2756791" y="1040494"/>
          <a:ext cx="954542" cy="954850"/>
        </a:xfrm>
        <a:prstGeom prst="ellipse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AB46B-8419-43FA-8F6C-9B9810E0C77D}">
      <dsp:nvSpPr>
        <dsp:cNvPr id="0" name=""/>
        <dsp:cNvSpPr/>
      </dsp:nvSpPr>
      <dsp:spPr>
        <a:xfrm>
          <a:off x="3555017" y="805982"/>
          <a:ext cx="312633" cy="312847"/>
        </a:xfrm>
        <a:prstGeom prst="donut">
          <a:avLst>
            <a:gd name="adj" fmla="val 7460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D72C4-6D3B-438F-974E-3554EC1833CE}">
      <dsp:nvSpPr>
        <dsp:cNvPr id="0" name=""/>
        <dsp:cNvSpPr/>
      </dsp:nvSpPr>
      <dsp:spPr>
        <a:xfrm>
          <a:off x="3868245" y="2839241"/>
          <a:ext cx="234772" cy="234511"/>
        </a:xfrm>
        <a:prstGeom prst="donut">
          <a:avLst>
            <a:gd name="adj" fmla="val 746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66AC9-331F-4F9C-8CC2-48F906312E51}">
      <dsp:nvSpPr>
        <dsp:cNvPr id="0" name=""/>
        <dsp:cNvSpPr/>
      </dsp:nvSpPr>
      <dsp:spPr>
        <a:xfrm>
          <a:off x="2807312" y="1090905"/>
          <a:ext cx="854095" cy="85402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EC643-2050-4E60-B65A-3C89AFC24126}">
      <dsp:nvSpPr>
        <dsp:cNvPr id="0" name=""/>
        <dsp:cNvSpPr/>
      </dsp:nvSpPr>
      <dsp:spPr>
        <a:xfrm>
          <a:off x="-114267" y="1090905"/>
          <a:ext cx="2568830" cy="685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" numCol="1" spcCol="1270" anchor="b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rPr>
            <a:t>放在赋值语句的右侧</a:t>
          </a:r>
          <a:endParaRPr lang="zh-CN" altLang="en-US" sz="2000" kern="1200" dirty="0"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a:endParaRPr>
        </a:p>
      </dsp:txBody>
      <dsp:txXfrm>
        <a:off x="-114267" y="1090905"/>
        <a:ext cx="2568830" cy="685742"/>
      </dsp:txXfrm>
    </dsp:sp>
    <dsp:sp modelId="{471474F6-63CA-4576-B6D6-37731B56B5FC}">
      <dsp:nvSpPr>
        <dsp:cNvPr id="0" name=""/>
        <dsp:cNvSpPr/>
      </dsp:nvSpPr>
      <dsp:spPr>
        <a:xfrm>
          <a:off x="3946106" y="2135459"/>
          <a:ext cx="2111761" cy="656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rPr>
            <a:t>放在函数的参数中</a:t>
          </a:r>
          <a:endParaRPr lang="zh-CN" altLang="en-US" sz="2000" kern="1200" dirty="0"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a:endParaRPr>
        </a:p>
      </dsp:txBody>
      <dsp:txXfrm>
        <a:off x="3946106" y="2135459"/>
        <a:ext cx="2111761" cy="656830"/>
      </dsp:txXfrm>
    </dsp:sp>
    <dsp:sp modelId="{F1841B74-2312-48BD-AC45-0446E5613697}">
      <dsp:nvSpPr>
        <dsp:cNvPr id="0" name=""/>
        <dsp:cNvSpPr/>
      </dsp:nvSpPr>
      <dsp:spPr>
        <a:xfrm>
          <a:off x="3868245" y="1090905"/>
          <a:ext cx="2111761" cy="854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a:endParaRPr>
        </a:p>
      </dsp:txBody>
      <dsp:txXfrm>
        <a:off x="3868245" y="1090905"/>
        <a:ext cx="2111761" cy="854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表达式本身什么事情也不做，只是返回结果值。在程序不对返回的结果值进行任何操作的情况下，返回的结果值不起任何作用，也就是忽略返回的值。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19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表达式本身什么事情也不做，只是返回结果值。在程序不对返回的结果值进行任何操作的情况下，返回的结果值不起任何作用，也就是忽略返回的值。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19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表达式本身什么事情也不做，只是返回结果值。在程序不对返回的结果值进行任何操作的情况下，返回的结果值不起任何作用，也就是忽略返回的值。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19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表达式本身什么事情也不做，只是返回结果值。在程序不对返回的结果值进行任何操作的情况下，返回的结果值不起任何作用，也就是忽略返回的值。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199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1.4 equal</a:t>
            </a:r>
          </a:p>
          <a:p>
            <a:r>
              <a:rPr lang="en-US" altLang="zh-CN" smtClean="0"/>
              <a:t>Change-equal</a:t>
            </a:r>
            <a:endParaRPr lang="zh-CN" altLang="en-US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075058B-766C-46FF-86B2-CC397B39E684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Microsoft_Word___33.doc"/><Relationship Id="rId4" Type="http://schemas.openxmlformats.org/officeDocument/2006/relationships/oleObject" Target="../embeddings/Microsoft_Word___22.doc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Microsoft_Word___44.doc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__55.doc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Word___11.doc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2590800" y="3562350"/>
            <a:ext cx="3505200" cy="625475"/>
            <a:chOff x="533400" y="1651029"/>
            <a:chExt cx="3505200" cy="833727"/>
          </a:xfrm>
        </p:grpSpPr>
        <p:sp>
          <p:nvSpPr>
            <p:cNvPr id="25" name="TextBox 8"/>
            <p:cNvSpPr txBox="1">
              <a:spLocks noChangeArrowheads="1"/>
            </p:cNvSpPr>
            <p:nvPr/>
          </p:nvSpPr>
          <p:spPr bwMode="auto">
            <a:xfrm>
              <a:off x="533400" y="1991715"/>
              <a:ext cx="3505200" cy="4930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Arial" charset="0"/>
                </a:rPr>
                <a:t>不要混淆“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Arial" charset="0"/>
                </a:rPr>
                <a:t>=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Arial" charset="0"/>
                </a:rPr>
                <a:t>”和“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Arial" charset="0"/>
                </a:rPr>
                <a:t>==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Arial" charset="0"/>
                </a:rPr>
                <a:t>”</a:t>
              </a:r>
              <a:endParaRPr lang="zh-CN" altLang="zh-CN" b="1" dirty="0">
                <a:solidFill>
                  <a:schemeClr val="accent2">
                    <a:lumMod val="75000"/>
                  </a:schemeClr>
                </a:solidFill>
                <a:latin typeface="Arial" charset="0"/>
              </a:endParaRPr>
            </a:p>
          </p:txBody>
        </p:sp>
        <p:pic>
          <p:nvPicPr>
            <p:cNvPr id="22543" name="图片 6" descr="按扭-30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651029"/>
              <a:ext cx="609600" cy="761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矩形 30"/>
          <p:cNvSpPr/>
          <p:nvPr/>
        </p:nvSpPr>
        <p:spPr>
          <a:xfrm>
            <a:off x="2819400" y="1733550"/>
            <a:ext cx="91440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8000" b="1" spc="50" dirty="0">
                <a:ln w="38100" cmpd="sng">
                  <a:solidFill>
                    <a:srgbClr val="F9C9F2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</a:rPr>
              <a:t>=</a:t>
            </a:r>
            <a:endParaRPr lang="zh-CN" altLang="en-US" sz="8000" b="1" spc="50" dirty="0">
              <a:ln w="38100" cmpd="sng">
                <a:solidFill>
                  <a:srgbClr val="F9C9F2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91000" y="1733550"/>
            <a:ext cx="1905000" cy="1323439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8000" b="1" spc="50" dirty="0">
                <a:ln w="38100" cmpd="sng">
                  <a:solidFill>
                    <a:srgbClr val="65D7FF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charset="0"/>
              </a:rPr>
              <a:t>==</a:t>
            </a:r>
            <a:endParaRPr lang="zh-CN" altLang="en-US" sz="8000" b="1" spc="50" dirty="0">
              <a:ln w="38100" cmpd="sng">
                <a:solidFill>
                  <a:srgbClr val="65D7FF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33" name="椭圆形标注 32"/>
          <p:cNvSpPr/>
          <p:nvPr/>
        </p:nvSpPr>
        <p:spPr>
          <a:xfrm>
            <a:off x="2133600" y="1428750"/>
            <a:ext cx="1295400" cy="609600"/>
          </a:xfrm>
          <a:prstGeom prst="wedgeEllipseCallout">
            <a:avLst>
              <a:gd name="adj1" fmla="val 19845"/>
              <a:gd name="adj2" fmla="val 65042"/>
            </a:avLst>
          </a:prstGeom>
          <a:solidFill>
            <a:srgbClr val="F9C9F2"/>
          </a:solidFill>
          <a:ln>
            <a:solidFill>
              <a:srgbClr val="B8E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</a:rPr>
              <a:t>我是赋值</a:t>
            </a:r>
          </a:p>
        </p:txBody>
      </p:sp>
      <p:sp>
        <p:nvSpPr>
          <p:cNvPr id="34" name="椭圆形标注 33"/>
          <p:cNvSpPr/>
          <p:nvPr/>
        </p:nvSpPr>
        <p:spPr>
          <a:xfrm>
            <a:off x="5257800" y="1428750"/>
            <a:ext cx="1295400" cy="609600"/>
          </a:xfrm>
          <a:prstGeom prst="wedgeEllipseCallout">
            <a:avLst/>
          </a:prstGeom>
          <a:solidFill>
            <a:srgbClr val="5EE1E4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/>
              <a:t>我是恒等</a:t>
            </a:r>
          </a:p>
        </p:txBody>
      </p:sp>
      <p:sp>
        <p:nvSpPr>
          <p:cNvPr id="35" name="椭圆形标注 34"/>
          <p:cNvSpPr/>
          <p:nvPr/>
        </p:nvSpPr>
        <p:spPr>
          <a:xfrm>
            <a:off x="3429000" y="2876550"/>
            <a:ext cx="1524000" cy="609600"/>
          </a:xfrm>
          <a:prstGeom prst="wedgeEllipseCallout">
            <a:avLst>
              <a:gd name="adj1" fmla="val -1765"/>
              <a:gd name="adj2" fmla="val -78602"/>
            </a:avLst>
          </a:prstGeom>
          <a:solidFill>
            <a:srgbClr val="E7E2FE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rgbClr val="00B050"/>
                </a:solidFill>
              </a:rPr>
              <a:t>We are not the same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512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赋值运算符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3786093" y="1885950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=</a:t>
            </a:r>
            <a:endParaRPr lang="zh-CN" altLang="en-US" sz="6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2362200" y="183582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/>
              <a:t>量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76800" y="183582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/>
              <a:t>值</a:t>
            </a:r>
          </a:p>
        </p:txBody>
      </p:sp>
      <p:sp>
        <p:nvSpPr>
          <p:cNvPr id="43" name="圆角矩形标注 42"/>
          <p:cNvSpPr/>
          <p:nvPr/>
        </p:nvSpPr>
        <p:spPr>
          <a:xfrm>
            <a:off x="5410200" y="3257550"/>
            <a:ext cx="1981200" cy="1066800"/>
          </a:xfrm>
          <a:prstGeom prst="wedgeRoundRectCallout">
            <a:avLst>
              <a:gd name="adj1" fmla="val -40436"/>
              <a:gd name="adj2" fmla="val -78578"/>
              <a:gd name="adj3" fmla="val 16667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做读取操作，可以是常量、公式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1371600" y="3257550"/>
            <a:ext cx="1828800" cy="990600"/>
          </a:xfrm>
          <a:prstGeom prst="wedgeRoundRectCallout">
            <a:avLst>
              <a:gd name="adj1" fmla="val 32186"/>
              <a:gd name="adj2" fmla="val -86372"/>
              <a:gd name="adj3" fmla="val 16667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做写的操作，被赋予等号右侧的值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262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1" grpId="0"/>
      <p:bldP spid="43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7794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变量赋初值</a:t>
            </a:r>
          </a:p>
        </p:txBody>
      </p:sp>
    </p:spTree>
    <p:extLst>
      <p:ext uri="{BB962C8B-B14F-4D97-AF65-F5344CB8AC3E}">
        <p14:creationId xmlns:p14="http://schemas.microsoft.com/office/powerpoint/2010/main" xmlns="" val="6610200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/>
          <p:nvPr/>
        </p:nvGrpSpPr>
        <p:grpSpPr>
          <a:xfrm>
            <a:off x="2776730" y="1047750"/>
            <a:ext cx="1252730" cy="1862330"/>
            <a:chOff x="304800" y="2114550"/>
            <a:chExt cx="1252730" cy="1862330"/>
          </a:xfrm>
        </p:grpSpPr>
        <p:pic>
          <p:nvPicPr>
            <p:cNvPr id="3" name="图片 2" descr="按扭-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114550"/>
              <a:ext cx="1252730" cy="186233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66930" y="28338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语法</a:t>
              </a:r>
            </a:p>
          </p:txBody>
        </p:sp>
      </p:grpSp>
      <p:sp>
        <p:nvSpPr>
          <p:cNvPr id="9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变量赋初值</a:t>
            </a:r>
          </a:p>
        </p:txBody>
      </p:sp>
      <p:pic>
        <p:nvPicPr>
          <p:cNvPr id="10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029460" y="1674116"/>
            <a:ext cx="320954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类型  变量名  </a:t>
            </a:r>
            <a:r>
              <a:rPr lang="en-US" altLang="zh-CN" dirty="0" smtClean="0">
                <a:solidFill>
                  <a:schemeClr val="tx1"/>
                </a:solidFill>
              </a:rPr>
              <a:t>=  </a:t>
            </a:r>
            <a:r>
              <a:rPr lang="zh-CN" altLang="en-US" dirty="0" smtClean="0">
                <a:solidFill>
                  <a:schemeClr val="tx1"/>
                </a:solidFill>
              </a:rPr>
              <a:t>常数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表达式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0"/>
          <p:cNvGrpSpPr/>
          <p:nvPr/>
        </p:nvGrpSpPr>
        <p:grpSpPr>
          <a:xfrm>
            <a:off x="1295400" y="2786164"/>
            <a:ext cx="3351967" cy="762000"/>
            <a:chOff x="381000" y="3333750"/>
            <a:chExt cx="3351967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1549204" y="3585686"/>
              <a:ext cx="2183763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0000FF"/>
                  </a:solidFill>
                </a:rPr>
                <a:t>int</a:t>
              </a:r>
              <a:r>
                <a:rPr lang="en-US" altLang="zh-CN" dirty="0" smtClean="0"/>
                <a:t>  </a:t>
              </a:r>
              <a:r>
                <a:rPr lang="en-US" altLang="zh-CN" dirty="0" err="1" smtClean="0"/>
                <a:t>iInt</a:t>
              </a:r>
              <a:r>
                <a:rPr lang="en-US" altLang="zh-CN" dirty="0" smtClean="0"/>
                <a:t>  =  1314;</a:t>
              </a:r>
            </a:p>
          </p:txBody>
        </p:sp>
        <p:grpSp>
          <p:nvGrpSpPr>
            <p:cNvPr id="14" name="组合 27"/>
            <p:cNvGrpSpPr/>
            <p:nvPr/>
          </p:nvGrpSpPr>
          <p:grpSpPr>
            <a:xfrm>
              <a:off x="381000" y="3333750"/>
              <a:ext cx="762000" cy="762000"/>
              <a:chOff x="1752600" y="3638550"/>
              <a:chExt cx="762000" cy="762000"/>
            </a:xfrm>
          </p:grpSpPr>
          <p:pic>
            <p:nvPicPr>
              <p:cNvPr id="15" name="图片 14" descr="按扭-3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52600" y="36385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1924285" y="3776764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pic>
        <p:nvPicPr>
          <p:cNvPr id="17" name="图片 16" descr="按扭-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8068" y="3736198"/>
            <a:ext cx="1438659" cy="105765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276502" y="3715805"/>
            <a:ext cx="2238848" cy="338554"/>
          </a:xfrm>
          <a:prstGeom prst="rect">
            <a:avLst/>
          </a:prstGeom>
          <a:gradFill flip="none" rotWithShape="1">
            <a:gsLst>
              <a:gs pos="0">
                <a:srgbClr val="20A31D">
                  <a:tint val="66000"/>
                  <a:satMod val="160000"/>
                </a:srgbClr>
              </a:gs>
              <a:gs pos="50000">
                <a:srgbClr val="20A31D">
                  <a:tint val="44500"/>
                  <a:satMod val="160000"/>
                </a:srgbClr>
              </a:gs>
              <a:gs pos="100000">
                <a:srgbClr val="20A31D">
                  <a:tint val="23500"/>
                  <a:satMod val="160000"/>
                </a:srgbClr>
              </a:gs>
            </a:gsLst>
            <a:lin ang="5400000" scaled="1"/>
            <a:tileRect/>
          </a:gradFill>
          <a:ln w="254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是类型</a:t>
            </a:r>
            <a:endParaRPr lang="zh-CN" altLang="zh-CN" sz="1600" dirty="0"/>
          </a:p>
        </p:txBody>
      </p:sp>
      <p:sp>
        <p:nvSpPr>
          <p:cNvPr id="19" name="矩形 18"/>
          <p:cNvSpPr/>
          <p:nvPr/>
        </p:nvSpPr>
        <p:spPr>
          <a:xfrm>
            <a:off x="6286027" y="4138196"/>
            <a:ext cx="2248373" cy="33855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 </a:t>
            </a:r>
            <a:r>
              <a:rPr lang="en-US" altLang="zh-CN" sz="1600" dirty="0" err="1" smtClean="0"/>
              <a:t>iInt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是变量名</a:t>
            </a:r>
            <a:endParaRPr lang="zh-CN" altLang="zh-CN" sz="1600" dirty="0"/>
          </a:p>
        </p:txBody>
      </p:sp>
      <p:sp>
        <p:nvSpPr>
          <p:cNvPr id="20" name="矩形 19"/>
          <p:cNvSpPr/>
          <p:nvPr/>
        </p:nvSpPr>
        <p:spPr>
          <a:xfrm>
            <a:off x="6286027" y="4552950"/>
            <a:ext cx="2248373" cy="33855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  1314</a:t>
            </a:r>
            <a:r>
              <a:rPr lang="zh-CN" altLang="en-US" sz="1600" dirty="0" smtClean="0"/>
              <a:t>是常数</a:t>
            </a:r>
            <a:endParaRPr lang="zh-CN" altLang="zh-CN" sz="1600" dirty="0"/>
          </a:p>
        </p:txBody>
      </p:sp>
      <p:sp>
        <p:nvSpPr>
          <p:cNvPr id="21" name="矩形 20"/>
          <p:cNvSpPr/>
          <p:nvPr/>
        </p:nvSpPr>
        <p:spPr>
          <a:xfrm>
            <a:off x="609600" y="2004973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cap="all" dirty="0" smtClean="0">
                <a:ln w="0"/>
                <a:solidFill>
                  <a:srgbClr val="0000FF"/>
                </a:solidFill>
                <a:effectLst>
                  <a:reflection blurRad="12700" stA="50000" endPos="50000" dist="5000" dir="5400000" sy="-100000" rotWithShape="0"/>
                </a:effectLst>
                <a:latin typeface="Calibri"/>
                <a:ea typeface="宋体"/>
              </a:rPr>
              <a:t>将一个常数或者一个表达式的结果</a:t>
            </a:r>
            <a:endParaRPr lang="en-US" altLang="zh-CN" sz="2800" b="1" cap="all" dirty="0" smtClean="0">
              <a:ln w="0"/>
              <a:solidFill>
                <a:srgbClr val="0000FF"/>
              </a:solidFill>
              <a:effectLst>
                <a:reflection blurRad="12700" stA="50000" endPos="50000" dist="5000" dir="5400000" sy="-100000" rotWithShape="0"/>
              </a:effectLst>
              <a:latin typeface="Calibri"/>
              <a:ea typeface="宋体"/>
            </a:endParaRPr>
          </a:p>
          <a:p>
            <a:pPr lvl="0" algn="ctr"/>
            <a:r>
              <a:rPr lang="zh-CN" altLang="en-US" sz="2800" b="1" cap="all" dirty="0" smtClean="0">
                <a:ln w="0"/>
                <a:solidFill>
                  <a:srgbClr val="0000FF"/>
                </a:solidFill>
                <a:effectLst>
                  <a:reflection blurRad="12700" stA="50000" endPos="50000" dist="5000" dir="5400000" sy="-100000" rotWithShape="0"/>
                </a:effectLst>
                <a:latin typeface="Calibri"/>
                <a:ea typeface="宋体"/>
              </a:rPr>
              <a:t>赋值给一个变量</a:t>
            </a:r>
            <a:endParaRPr lang="zh-CN" altLang="en-US" sz="2800" b="1" cap="all" dirty="0">
              <a:ln w="0"/>
              <a:solidFill>
                <a:srgbClr val="0000FF"/>
              </a:solidFill>
              <a:effectLst>
                <a:reflection blurRad="12700" stA="50000" endPos="50000" dist="5000" dir="5400000" sy="-100000" rotWithShape="0"/>
              </a:effectLst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352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赋值运算符示例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27"/>
          <p:cNvGrpSpPr/>
          <p:nvPr/>
        </p:nvGrpSpPr>
        <p:grpSpPr>
          <a:xfrm>
            <a:off x="381000" y="3071812"/>
            <a:ext cx="2667000" cy="304800"/>
            <a:chOff x="0" y="29249"/>
            <a:chExt cx="4343400" cy="503100"/>
          </a:xfrm>
          <a:solidFill>
            <a:srgbClr val="B3EBE2"/>
          </a:solidFill>
        </p:grpSpPr>
        <p:sp>
          <p:nvSpPr>
            <p:cNvPr id="5" name="圆角矩形 4"/>
            <p:cNvSpPr/>
            <p:nvPr/>
          </p:nvSpPr>
          <p:spPr>
            <a:xfrm>
              <a:off x="0" y="29249"/>
              <a:ext cx="4343400" cy="5031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24559" y="53808"/>
              <a:ext cx="4294282" cy="4539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  k =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</a:rPr>
                <a:t> + j ;</a:t>
              </a:r>
              <a:endParaRPr lang="zh-CN" altLang="zh-C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30"/>
          <p:cNvGrpSpPr/>
          <p:nvPr/>
        </p:nvGrpSpPr>
        <p:grpSpPr>
          <a:xfrm>
            <a:off x="381000" y="3986212"/>
            <a:ext cx="2667000" cy="304800"/>
            <a:chOff x="0" y="29249"/>
            <a:chExt cx="4343400" cy="503100"/>
          </a:xfrm>
          <a:solidFill>
            <a:srgbClr val="F173CD"/>
          </a:solidFill>
        </p:grpSpPr>
        <p:sp>
          <p:nvSpPr>
            <p:cNvPr id="8" name="圆角矩形 7"/>
            <p:cNvSpPr/>
            <p:nvPr/>
          </p:nvSpPr>
          <p:spPr>
            <a:xfrm>
              <a:off x="0" y="29249"/>
              <a:ext cx="4343400" cy="5031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4559" y="53808"/>
              <a:ext cx="4294282" cy="453982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  5 = k ;</a:t>
              </a:r>
              <a:endParaRPr lang="zh-CN" altLang="zh-CN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图片 16" descr="按扭-2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7013" y="4043362"/>
            <a:ext cx="1841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7" descr="按扭-13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128962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8"/>
          <p:cNvGrpSpPr/>
          <p:nvPr/>
        </p:nvGrpSpPr>
        <p:grpSpPr>
          <a:xfrm>
            <a:off x="381000" y="2214562"/>
            <a:ext cx="2667000" cy="304800"/>
            <a:chOff x="0" y="29249"/>
            <a:chExt cx="4343400" cy="503100"/>
          </a:xfrm>
          <a:solidFill>
            <a:srgbClr val="E7DBE6"/>
          </a:solidFill>
        </p:grpSpPr>
        <p:sp>
          <p:nvSpPr>
            <p:cNvPr id="13" name="圆角矩形 12"/>
            <p:cNvSpPr/>
            <p:nvPr/>
          </p:nvSpPr>
          <p:spPr>
            <a:xfrm>
              <a:off x="0" y="29249"/>
              <a:ext cx="4343400" cy="5031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24559" y="53808"/>
              <a:ext cx="4294282" cy="4539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final  </a:t>
              </a:r>
              <a:r>
                <a:rPr lang="en-US" altLang="zh-CN" sz="16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val</a:t>
              </a:r>
              <a:r>
                <a:rPr lang="en-US" altLang="zh-CN" sz="1600" dirty="0">
                  <a:solidFill>
                    <a:schemeClr val="tx1"/>
                  </a:solidFill>
                </a:rPr>
                <a:t> = 5 ;</a:t>
              </a:r>
              <a:endParaRPr lang="zh-CN" altLang="zh-C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21"/>
          <p:cNvGrpSpPr/>
          <p:nvPr/>
        </p:nvGrpSpPr>
        <p:grpSpPr>
          <a:xfrm>
            <a:off x="381000" y="1757362"/>
            <a:ext cx="2667000" cy="304800"/>
            <a:chOff x="0" y="29249"/>
            <a:chExt cx="4343400" cy="503100"/>
          </a:xfrm>
          <a:solidFill>
            <a:srgbClr val="E7DBE6"/>
          </a:solidFill>
        </p:grpSpPr>
        <p:sp>
          <p:nvSpPr>
            <p:cNvPr id="16" name="圆角矩形 15"/>
            <p:cNvSpPr/>
            <p:nvPr/>
          </p:nvSpPr>
          <p:spPr>
            <a:xfrm>
              <a:off x="0" y="29249"/>
              <a:ext cx="4343400" cy="5031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24559" y="53808"/>
              <a:ext cx="4294282" cy="4539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16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</a:rPr>
                <a:t>=1 , j = 2 , k = 3 ;</a:t>
              </a:r>
              <a:endParaRPr lang="zh-CN" altLang="zh-C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24"/>
          <p:cNvGrpSpPr/>
          <p:nvPr/>
        </p:nvGrpSpPr>
        <p:grpSpPr>
          <a:xfrm>
            <a:off x="381000" y="2614612"/>
            <a:ext cx="2667000" cy="304800"/>
            <a:chOff x="0" y="29249"/>
            <a:chExt cx="4343400" cy="503100"/>
          </a:xfrm>
          <a:solidFill>
            <a:srgbClr val="B3EBE2"/>
          </a:solidFill>
        </p:grpSpPr>
        <p:sp>
          <p:nvSpPr>
            <p:cNvPr id="19" name="圆角矩形 18"/>
            <p:cNvSpPr/>
            <p:nvPr/>
          </p:nvSpPr>
          <p:spPr>
            <a:xfrm>
              <a:off x="0" y="29249"/>
              <a:ext cx="4343400" cy="5031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4"/>
            <p:cNvSpPr/>
            <p:nvPr/>
          </p:nvSpPr>
          <p:spPr>
            <a:xfrm>
              <a:off x="24559" y="53808"/>
              <a:ext cx="4294282" cy="4539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</a:rPr>
                <a:t> = 6 ;</a:t>
              </a:r>
              <a:endParaRPr lang="zh-CN" altLang="zh-C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33"/>
          <p:cNvGrpSpPr/>
          <p:nvPr/>
        </p:nvGrpSpPr>
        <p:grpSpPr>
          <a:xfrm>
            <a:off x="381000" y="4443412"/>
            <a:ext cx="2667000" cy="304800"/>
            <a:chOff x="0" y="29249"/>
            <a:chExt cx="4343400" cy="503100"/>
          </a:xfrm>
          <a:solidFill>
            <a:srgbClr val="F173CD"/>
          </a:solidFill>
        </p:grpSpPr>
        <p:sp>
          <p:nvSpPr>
            <p:cNvPr id="22" name="圆角矩形 21"/>
            <p:cNvSpPr/>
            <p:nvPr/>
          </p:nvSpPr>
          <p:spPr>
            <a:xfrm>
              <a:off x="0" y="29249"/>
              <a:ext cx="4343400" cy="5031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圆角矩形 4"/>
            <p:cNvSpPr/>
            <p:nvPr/>
          </p:nvSpPr>
          <p:spPr>
            <a:xfrm>
              <a:off x="24559" y="53808"/>
              <a:ext cx="4294282" cy="4539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</a:rPr>
                <a:t> + j = k;</a:t>
              </a:r>
              <a:endParaRPr lang="zh-CN" altLang="zh-CN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7" name="图片 39" descr="按扭-13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2671762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42" descr="按扭-2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7013" y="4500562"/>
            <a:ext cx="1841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45"/>
          <p:cNvSpPr txBox="1">
            <a:spLocks noChangeArrowheads="1"/>
          </p:cNvSpPr>
          <p:nvPr/>
        </p:nvSpPr>
        <p:spPr bwMode="auto">
          <a:xfrm>
            <a:off x="3657600" y="3071812"/>
            <a:ext cx="2133600" cy="338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600"/>
              <a:t>变量</a:t>
            </a:r>
            <a:r>
              <a:rPr lang="en-US" altLang="zh-CN" sz="1600"/>
              <a:t>=</a:t>
            </a:r>
            <a:r>
              <a:rPr lang="zh-CN" altLang="en-US" sz="1600"/>
              <a:t>表达式</a:t>
            </a:r>
          </a:p>
        </p:txBody>
      </p:sp>
      <p:sp>
        <p:nvSpPr>
          <p:cNvPr id="31" name="TextBox 45"/>
          <p:cNvSpPr txBox="1">
            <a:spLocks noChangeArrowheads="1"/>
          </p:cNvSpPr>
          <p:nvPr/>
        </p:nvSpPr>
        <p:spPr bwMode="auto">
          <a:xfrm>
            <a:off x="3657600" y="2614612"/>
            <a:ext cx="2133600" cy="338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600"/>
              <a:t>变量</a:t>
            </a:r>
            <a:r>
              <a:rPr lang="en-US" altLang="zh-CN" sz="1600"/>
              <a:t>=</a:t>
            </a:r>
            <a:r>
              <a:rPr lang="zh-CN" altLang="en-US" sz="1600"/>
              <a:t>常数</a:t>
            </a:r>
          </a:p>
        </p:txBody>
      </p:sp>
      <p:sp>
        <p:nvSpPr>
          <p:cNvPr id="32" name="TextBox 45"/>
          <p:cNvSpPr txBox="1">
            <a:spLocks noChangeArrowheads="1"/>
          </p:cNvSpPr>
          <p:nvPr/>
        </p:nvSpPr>
        <p:spPr bwMode="auto">
          <a:xfrm>
            <a:off x="3657600" y="3986212"/>
            <a:ext cx="2133600" cy="338138"/>
          </a:xfrm>
          <a:prstGeom prst="rect">
            <a:avLst/>
          </a:prstGeom>
          <a:ln>
            <a:solidFill>
              <a:srgbClr val="F173CD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zh-CN" sz="1600" b="1" i="1" dirty="0"/>
              <a:t>不能赋值给常量</a:t>
            </a:r>
            <a:endParaRPr lang="zh-CN" altLang="en-US" sz="1600" b="1" i="1" dirty="0"/>
          </a:p>
        </p:txBody>
      </p:sp>
      <p:sp>
        <p:nvSpPr>
          <p:cNvPr id="33" name="TextBox 45"/>
          <p:cNvSpPr txBox="1">
            <a:spLocks noChangeArrowheads="1"/>
          </p:cNvSpPr>
          <p:nvPr/>
        </p:nvSpPr>
        <p:spPr bwMode="auto">
          <a:xfrm>
            <a:off x="3657600" y="4443412"/>
            <a:ext cx="2133600" cy="338138"/>
          </a:xfrm>
          <a:prstGeom prst="rect">
            <a:avLst/>
          </a:prstGeom>
          <a:ln>
            <a:solidFill>
              <a:srgbClr val="F173CD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zh-CN" sz="1600" b="1" i="1"/>
              <a:t>右值不能被赋值</a:t>
            </a:r>
            <a:endParaRPr lang="zh-CN" altLang="en-US" sz="1600" b="1" i="1"/>
          </a:p>
        </p:txBody>
      </p:sp>
      <p:sp>
        <p:nvSpPr>
          <p:cNvPr id="35" name="TextBox 45"/>
          <p:cNvSpPr txBox="1">
            <a:spLocks noChangeArrowheads="1"/>
          </p:cNvSpPr>
          <p:nvPr/>
        </p:nvSpPr>
        <p:spPr bwMode="auto">
          <a:xfrm>
            <a:off x="3657600" y="1757362"/>
            <a:ext cx="2133600" cy="338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600" dirty="0"/>
              <a:t>定义整型变量</a:t>
            </a:r>
            <a:r>
              <a:rPr lang="en-US" altLang="zh-CN" sz="1600" dirty="0"/>
              <a:t>i</a:t>
            </a:r>
            <a:r>
              <a:rPr lang="zh-CN" altLang="en-US" sz="1600" dirty="0"/>
              <a:t>、</a:t>
            </a:r>
            <a:r>
              <a:rPr lang="en-US" altLang="zh-CN" sz="1600" dirty="0"/>
              <a:t>j</a:t>
            </a:r>
            <a:r>
              <a:rPr lang="zh-CN" altLang="en-US" sz="1600" dirty="0"/>
              <a:t>、</a:t>
            </a:r>
            <a:r>
              <a:rPr lang="en-US" altLang="zh-CN" sz="1600" dirty="0"/>
              <a:t>k</a:t>
            </a:r>
            <a:endParaRPr lang="zh-CN" altLang="en-US" sz="1600" dirty="0"/>
          </a:p>
        </p:txBody>
      </p:sp>
      <p:sp>
        <p:nvSpPr>
          <p:cNvPr id="36" name="TextBox 45"/>
          <p:cNvSpPr txBox="1">
            <a:spLocks noChangeArrowheads="1"/>
          </p:cNvSpPr>
          <p:nvPr/>
        </p:nvSpPr>
        <p:spPr bwMode="auto">
          <a:xfrm>
            <a:off x="3657600" y="2214562"/>
            <a:ext cx="2133600" cy="338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600" dirty="0"/>
              <a:t>定义整型常量</a:t>
            </a:r>
            <a:r>
              <a:rPr lang="en-US" altLang="zh-CN" sz="1600" dirty="0" err="1"/>
              <a:t>val</a:t>
            </a:r>
            <a:endParaRPr lang="zh-CN" altLang="en-US" sz="1600" dirty="0"/>
          </a:p>
        </p:txBody>
      </p:sp>
      <p:grpSp>
        <p:nvGrpSpPr>
          <p:cNvPr id="24" name="组合 27"/>
          <p:cNvGrpSpPr/>
          <p:nvPr/>
        </p:nvGrpSpPr>
        <p:grpSpPr>
          <a:xfrm>
            <a:off x="381000" y="3539772"/>
            <a:ext cx="2667000" cy="304800"/>
            <a:chOff x="0" y="29249"/>
            <a:chExt cx="4343400" cy="503100"/>
          </a:xfrm>
          <a:solidFill>
            <a:srgbClr val="FFC000"/>
          </a:solidFill>
        </p:grpSpPr>
        <p:sp>
          <p:nvSpPr>
            <p:cNvPr id="38" name="圆角矩形 37"/>
            <p:cNvSpPr/>
            <p:nvPr/>
          </p:nvSpPr>
          <p:spPr>
            <a:xfrm>
              <a:off x="0" y="29249"/>
              <a:ext cx="4343400" cy="5031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4"/>
            <p:cNvSpPr/>
            <p:nvPr/>
          </p:nvSpPr>
          <p:spPr>
            <a:xfrm>
              <a:off x="24559" y="53808"/>
              <a:ext cx="4294282" cy="4539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  a = b = c = 5;</a:t>
              </a:r>
              <a:endParaRPr lang="zh-CN" altLang="zh-CN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45"/>
          <p:cNvSpPr txBox="1">
            <a:spLocks noChangeArrowheads="1"/>
          </p:cNvSpPr>
          <p:nvPr/>
        </p:nvSpPr>
        <p:spPr bwMode="auto">
          <a:xfrm>
            <a:off x="3657600" y="3529012"/>
            <a:ext cx="2133600" cy="338554"/>
          </a:xfrm>
          <a:prstGeom prst="rect">
            <a:avLst/>
          </a:prstGeom>
          <a:ln>
            <a:solidFill>
              <a:srgbClr val="FFC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变量</a:t>
            </a:r>
            <a:r>
              <a:rPr lang="en-US" altLang="zh-CN" sz="1600" dirty="0" smtClean="0">
                <a:latin typeface="+mn-ea"/>
                <a:ea typeface="+mn-ea"/>
              </a:rPr>
              <a:t>=</a:t>
            </a:r>
            <a:r>
              <a:rPr lang="zh-CN" altLang="en-US" sz="1600" dirty="0" smtClean="0">
                <a:latin typeface="+mn-ea"/>
                <a:ea typeface="+mn-ea"/>
              </a:rPr>
              <a:t>变量</a:t>
            </a:r>
            <a:r>
              <a:rPr lang="en-US" altLang="zh-CN" sz="1600" dirty="0" smtClean="0">
                <a:latin typeface="+mn-ea"/>
                <a:ea typeface="+mn-ea"/>
              </a:rPr>
              <a:t>=</a:t>
            </a:r>
            <a:r>
              <a:rPr lang="zh-CN" altLang="en-US" sz="1600" dirty="0" smtClean="0">
                <a:latin typeface="+mn-ea"/>
                <a:ea typeface="+mn-ea"/>
              </a:rPr>
              <a:t>变量</a:t>
            </a:r>
            <a:r>
              <a:rPr lang="en-US" altLang="zh-CN" sz="1600" dirty="0" smtClean="0">
                <a:latin typeface="+mn-ea"/>
                <a:ea typeface="+mn-ea"/>
              </a:rPr>
              <a:t>=</a:t>
            </a:r>
            <a:r>
              <a:rPr lang="zh-CN" altLang="en-US" sz="1600" dirty="0" smtClean="0">
                <a:latin typeface="+mn-ea"/>
                <a:ea typeface="+mn-ea"/>
              </a:rPr>
              <a:t>常量</a:t>
            </a:r>
            <a:endParaRPr lang="zh-CN" altLang="en-US" sz="1600" dirty="0">
              <a:latin typeface="+mn-ea"/>
              <a:ea typeface="+mn-ea"/>
            </a:endParaRPr>
          </a:p>
        </p:txBody>
      </p:sp>
      <p:pic>
        <p:nvPicPr>
          <p:cNvPr id="41" name="图片 17" descr="按扭-13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638550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图片 39" descr="按扭-13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885950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图片 39" descr="按扭-13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2282825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9" name="直接连接符 48"/>
          <p:cNvCxnSpPr/>
          <p:nvPr/>
        </p:nvCxnSpPr>
        <p:spPr>
          <a:xfrm rot="5400000">
            <a:off x="4352925" y="3086100"/>
            <a:ext cx="35433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21"/>
          <p:cNvGrpSpPr>
            <a:grpSpLocks/>
          </p:cNvGrpSpPr>
          <p:nvPr/>
        </p:nvGrpSpPr>
        <p:grpSpPr bwMode="auto">
          <a:xfrm>
            <a:off x="6353175" y="2005012"/>
            <a:ext cx="1295400" cy="1390650"/>
            <a:chOff x="533400" y="2286000"/>
            <a:chExt cx="1524000" cy="1524000"/>
          </a:xfrm>
        </p:grpSpPr>
        <p:pic>
          <p:nvPicPr>
            <p:cNvPr id="51" name="图片 7" descr="按扭-1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86000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8"/>
            <p:cNvSpPr txBox="1">
              <a:spLocks noChangeArrowheads="1"/>
            </p:cNvSpPr>
            <p:nvPr/>
          </p:nvSpPr>
          <p:spPr bwMode="auto">
            <a:xfrm>
              <a:off x="581025" y="2838450"/>
              <a:ext cx="1428504" cy="37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实例 </a:t>
              </a:r>
            </a:p>
          </p:txBody>
        </p:sp>
      </p:grp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886575" y="3071812"/>
            <a:ext cx="1952625" cy="338138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/>
              <a:t>模拟钟点工的计费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9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40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7794" y="192542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数据类型转换</a:t>
            </a:r>
          </a:p>
        </p:txBody>
      </p:sp>
    </p:spTree>
    <p:extLst>
      <p:ext uri="{BB962C8B-B14F-4D97-AF65-F5344CB8AC3E}">
        <p14:creationId xmlns:p14="http://schemas.microsoft.com/office/powerpoint/2010/main" xmlns="" val="25420633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comp.quanjing.com/top028/top-86135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 descr="http://comp.quanjing.com/top028/top-86135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7708" y="1581150"/>
            <a:ext cx="4805292" cy="3200400"/>
          </a:xfrm>
          <a:prstGeom prst="rect">
            <a:avLst/>
          </a:prstGeom>
          <a:noFill/>
        </p:spPr>
      </p:pic>
      <p:pic>
        <p:nvPicPr>
          <p:cNvPr id="6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“勿以小杯盛大物”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809750"/>
            <a:ext cx="3416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不同的类型占用的内存空间不同</a:t>
            </a:r>
          </a:p>
        </p:txBody>
      </p:sp>
      <p:grpSp>
        <p:nvGrpSpPr>
          <p:cNvPr id="2" name="组合 26"/>
          <p:cNvGrpSpPr/>
          <p:nvPr/>
        </p:nvGrpSpPr>
        <p:grpSpPr>
          <a:xfrm>
            <a:off x="4648200" y="2114550"/>
            <a:ext cx="3211483" cy="1066800"/>
            <a:chOff x="4648200" y="2114550"/>
            <a:chExt cx="3211483" cy="1066800"/>
          </a:xfrm>
        </p:grpSpPr>
        <p:sp>
          <p:nvSpPr>
            <p:cNvPr id="13" name="TextBox 12"/>
            <p:cNvSpPr txBox="1"/>
            <p:nvPr/>
          </p:nvSpPr>
          <p:spPr>
            <a:xfrm>
              <a:off x="4648200" y="281201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byte</a:t>
              </a:r>
              <a:endParaRPr lang="zh-CN" altLang="en-US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55475" y="249555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</a:t>
              </a:r>
              <a:endParaRPr lang="zh-CN" altLang="en-US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9000" y="211455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long</a:t>
              </a:r>
              <a:endParaRPr lang="zh-CN" altLang="en-US" dirty="0" smtClean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7200" y="3409950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byte      &lt;      int      &lt;      long</a:t>
            </a:r>
            <a:endParaRPr lang="zh-CN" altLang="en-US" sz="2000" dirty="0" smtClean="0"/>
          </a:p>
        </p:txBody>
      </p:sp>
      <p:grpSp>
        <p:nvGrpSpPr>
          <p:cNvPr id="3" name="组合 24"/>
          <p:cNvGrpSpPr/>
          <p:nvPr/>
        </p:nvGrpSpPr>
        <p:grpSpPr>
          <a:xfrm>
            <a:off x="762000" y="2952750"/>
            <a:ext cx="2438400" cy="381000"/>
            <a:chOff x="762000" y="2952750"/>
            <a:chExt cx="2438400" cy="381000"/>
          </a:xfrm>
        </p:grpSpPr>
        <p:sp>
          <p:nvSpPr>
            <p:cNvPr id="17" name="上弧形箭头 16"/>
            <p:cNvSpPr/>
            <p:nvPr/>
          </p:nvSpPr>
          <p:spPr>
            <a:xfrm>
              <a:off x="762000" y="2952750"/>
              <a:ext cx="1143000" cy="381000"/>
            </a:xfrm>
            <a:prstGeom prst="curved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上弧形箭头 17"/>
            <p:cNvSpPr/>
            <p:nvPr/>
          </p:nvSpPr>
          <p:spPr>
            <a:xfrm>
              <a:off x="2057400" y="2952750"/>
              <a:ext cx="1143000" cy="381000"/>
            </a:xfrm>
            <a:prstGeom prst="curved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27"/>
          <p:cNvGrpSpPr/>
          <p:nvPr/>
        </p:nvGrpSpPr>
        <p:grpSpPr>
          <a:xfrm>
            <a:off x="762000" y="3943350"/>
            <a:ext cx="2514600" cy="381000"/>
            <a:chOff x="762000" y="3943350"/>
            <a:chExt cx="2514600" cy="381000"/>
          </a:xfrm>
        </p:grpSpPr>
        <p:sp>
          <p:nvSpPr>
            <p:cNvPr id="19" name="上弧形箭头 18"/>
            <p:cNvSpPr/>
            <p:nvPr/>
          </p:nvSpPr>
          <p:spPr>
            <a:xfrm rot="10800000">
              <a:off x="2133600" y="3943350"/>
              <a:ext cx="1143000" cy="38100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上弧形箭头 19"/>
            <p:cNvSpPr/>
            <p:nvPr/>
          </p:nvSpPr>
          <p:spPr>
            <a:xfrm rot="10800000">
              <a:off x="762000" y="3943350"/>
              <a:ext cx="1143000" cy="38100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28"/>
          <p:cNvGrpSpPr/>
          <p:nvPr/>
        </p:nvGrpSpPr>
        <p:grpSpPr>
          <a:xfrm>
            <a:off x="1066800" y="4324350"/>
            <a:ext cx="1905000" cy="533400"/>
            <a:chOff x="1066800" y="4019550"/>
            <a:chExt cx="1905000" cy="533400"/>
          </a:xfrm>
        </p:grpSpPr>
        <p:pic>
          <p:nvPicPr>
            <p:cNvPr id="21" name="图片 20" descr="按扭-5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400" y="4019550"/>
              <a:ext cx="533400" cy="533400"/>
            </a:xfrm>
            <a:prstGeom prst="rect">
              <a:avLst/>
            </a:prstGeom>
          </p:spPr>
        </p:pic>
        <p:pic>
          <p:nvPicPr>
            <p:cNvPr id="22" name="图片 21" descr="按扭-5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4019550"/>
              <a:ext cx="53340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8439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93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93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193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6143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两种转换方式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43100" y="1613795"/>
            <a:ext cx="12939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自动转换 </a:t>
            </a:r>
            <a:endParaRPr lang="en-US" altLang="zh-CN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638800" y="1581150"/>
            <a:ext cx="119662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强制转换</a:t>
            </a:r>
            <a:endParaRPr lang="en-US" altLang="zh-CN" dirty="0" smtClean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7401756"/>
              </p:ext>
            </p:extLst>
          </p:nvPr>
        </p:nvGraphicFramePr>
        <p:xfrm>
          <a:off x="1943100" y="2419350"/>
          <a:ext cx="1400175" cy="1935536"/>
        </p:xfrm>
        <a:graphic>
          <a:graphicData uri="http://schemas.openxmlformats.org/presentationml/2006/ole">
            <p:oleObj spid="_x0000_s2184" name="Document" r:id="rId4" imgW="966719" imgH="1343860" progId="">
              <p:embed/>
            </p:oleObj>
          </a:graphicData>
        </a:graphic>
      </p:graphicFrame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805778"/>
              </p:ext>
            </p:extLst>
          </p:nvPr>
        </p:nvGraphicFramePr>
        <p:xfrm>
          <a:off x="5250914" y="2495550"/>
          <a:ext cx="1972393" cy="2048254"/>
        </p:xfrm>
        <a:graphic>
          <a:graphicData uri="http://schemas.openxmlformats.org/presentationml/2006/ole">
            <p:oleObj spid="_x0000_s2185" name="Document" r:id="rId5" imgW="1736927" imgH="179998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5185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7794" y="192542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自动类型</a:t>
            </a:r>
            <a:r>
              <a:rPr lang="zh-CN" altLang="en-US" sz="3600" b="1" dirty="0">
                <a:solidFill>
                  <a:schemeClr val="bg1"/>
                </a:solidFill>
              </a:rPr>
              <a:t>转换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19614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自动类型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转换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1085850" y="1809750"/>
            <a:ext cx="6534150" cy="1060450"/>
            <a:chOff x="1085850" y="1892300"/>
            <a:chExt cx="6534150" cy="1060450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085850" y="1892300"/>
              <a:ext cx="6534150" cy="1060450"/>
              <a:chOff x="1710" y="4365"/>
              <a:chExt cx="7965" cy="1280"/>
            </a:xfrm>
          </p:grpSpPr>
          <p:grpSp>
            <p:nvGrpSpPr>
              <p:cNvPr id="6" name="Group 3"/>
              <p:cNvGrpSpPr>
                <a:grpSpLocks/>
              </p:cNvGrpSpPr>
              <p:nvPr/>
            </p:nvGrpSpPr>
            <p:grpSpPr bwMode="auto">
              <a:xfrm>
                <a:off x="1710" y="5193"/>
                <a:ext cx="7965" cy="452"/>
                <a:chOff x="1710" y="5895"/>
                <a:chExt cx="7965" cy="452"/>
              </a:xfrm>
            </p:grpSpPr>
            <p:grpSp>
              <p:nvGrpSpPr>
                <p:cNvPr id="7" name="Group 4"/>
                <p:cNvGrpSpPr>
                  <a:grpSpLocks/>
                </p:cNvGrpSpPr>
                <p:nvPr/>
              </p:nvGrpSpPr>
              <p:grpSpPr bwMode="auto">
                <a:xfrm>
                  <a:off x="1710" y="5895"/>
                  <a:ext cx="7965" cy="452"/>
                  <a:chOff x="1710" y="5895"/>
                  <a:chExt cx="7965" cy="452"/>
                </a:xfrm>
              </p:grpSpPr>
              <p:sp>
                <p:nvSpPr>
                  <p:cNvPr id="1029" name="AutoShape 5"/>
                  <p:cNvSpPr>
                    <a:spLocks noChangeArrowheads="1"/>
                  </p:cNvSpPr>
                  <p:nvPr/>
                </p:nvSpPr>
                <p:spPr bwMode="auto">
                  <a:xfrm>
                    <a:off x="1710" y="5895"/>
                    <a:ext cx="765" cy="42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宋体" pitchFamily="2" charset="-122"/>
                      </a:rPr>
                      <a:t>byte</a:t>
                    </a:r>
                    <a:endParaRPr kumimoji="0" lang="zh-CN" altLang="zh-CN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1030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3125" y="5925"/>
                    <a:ext cx="765" cy="42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宋体" pitchFamily="2" charset="-122"/>
                      </a:rPr>
                      <a:t>short</a:t>
                    </a:r>
                    <a:endParaRPr kumimoji="0" lang="zh-CN" altLang="zh-CN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1031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4520" y="5910"/>
                    <a:ext cx="765" cy="42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宋体" pitchFamily="2" charset="-122"/>
                      </a:rPr>
                      <a:t>int</a:t>
                    </a:r>
                    <a:endParaRPr kumimoji="0" lang="zh-CN" altLang="zh-CN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1032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5939" y="5925"/>
                    <a:ext cx="765" cy="42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宋体" pitchFamily="2" charset="-122"/>
                      </a:rPr>
                      <a:t>long</a:t>
                    </a:r>
                    <a:endParaRPr kumimoji="0" lang="zh-CN" altLang="zh-CN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1033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7364" y="5927"/>
                    <a:ext cx="765" cy="42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宋体" pitchFamily="2" charset="-122"/>
                      </a:rPr>
                      <a:t>float</a:t>
                    </a:r>
                    <a:endParaRPr kumimoji="0" lang="zh-CN" altLang="zh-CN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1034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8745" y="5925"/>
                    <a:ext cx="930" cy="42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宋体" pitchFamily="2" charset="-122"/>
                      </a:rPr>
                      <a:t>double</a:t>
                    </a:r>
                    <a:endParaRPr kumimoji="0" lang="zh-CN" altLang="zh-CN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2489" y="6125"/>
                  <a:ext cx="6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>
                  <a:off x="3899" y="6125"/>
                  <a:ext cx="6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>
                  <a:off x="5294" y="6125"/>
                  <a:ext cx="6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6719" y="6125"/>
                  <a:ext cx="6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8129" y="6125"/>
                  <a:ext cx="6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1040" name="AutoShape 16"/>
              <p:cNvSpPr>
                <a:spLocks noChangeArrowheads="1"/>
              </p:cNvSpPr>
              <p:nvPr/>
            </p:nvSpPr>
            <p:spPr bwMode="auto">
              <a:xfrm>
                <a:off x="3119" y="4365"/>
                <a:ext cx="780" cy="450"/>
              </a:xfrm>
              <a:prstGeom prst="flowChartAlternateProcess">
                <a:avLst/>
              </a:prstGeom>
              <a:solidFill>
                <a:srgbClr val="FFFFFF"/>
              </a:solidFill>
              <a:ln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char</a:t>
                </a:r>
                <a:endPara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cxnSp>
            <p:nvCxnSpPr>
              <p:cNvPr id="1041" name="AutoShape 17"/>
              <p:cNvCxnSpPr>
                <a:cxnSpLocks noChangeShapeType="1"/>
              </p:cNvCxnSpPr>
              <p:nvPr/>
            </p:nvCxnSpPr>
            <p:spPr bwMode="auto">
              <a:xfrm>
                <a:off x="3899" y="4560"/>
                <a:ext cx="1051" cy="633"/>
              </a:xfrm>
              <a:prstGeom prst="bentConnector3">
                <a:avLst>
                  <a:gd name="adj1" fmla="val 101333"/>
                </a:avLst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</p:cxnSp>
        </p:grpSp>
        <p:sp>
          <p:nvSpPr>
            <p:cNvPr id="22" name="TextBox 21"/>
            <p:cNvSpPr txBox="1"/>
            <p:nvPr/>
          </p:nvSpPr>
          <p:spPr>
            <a:xfrm>
              <a:off x="4495800" y="1962150"/>
              <a:ext cx="1723549" cy="2769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自动转换的兼容顺序图</a:t>
              </a:r>
            </a:p>
          </p:txBody>
        </p:sp>
      </p:grpSp>
      <p:grpSp>
        <p:nvGrpSpPr>
          <p:cNvPr id="8" name="组合 31"/>
          <p:cNvGrpSpPr/>
          <p:nvPr/>
        </p:nvGrpSpPr>
        <p:grpSpPr>
          <a:xfrm>
            <a:off x="1576899" y="3428821"/>
            <a:ext cx="3604701" cy="1200329"/>
            <a:chOff x="1576899" y="3428821"/>
            <a:chExt cx="3604701" cy="1200329"/>
          </a:xfrm>
        </p:grpSpPr>
        <p:grpSp>
          <p:nvGrpSpPr>
            <p:cNvPr id="9" name="组合 22"/>
            <p:cNvGrpSpPr/>
            <p:nvPr/>
          </p:nvGrpSpPr>
          <p:grpSpPr>
            <a:xfrm>
              <a:off x="1576899" y="3428821"/>
              <a:ext cx="3604701" cy="1200329"/>
              <a:chOff x="762000" y="2133421"/>
              <a:chExt cx="3604701" cy="120032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141605" y="2133421"/>
                <a:ext cx="2225096" cy="120032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byte a = 8;</a:t>
                </a:r>
              </a:p>
              <a:p>
                <a:r>
                  <a:rPr lang="en-US" altLang="zh-CN" dirty="0" err="1" smtClean="0"/>
                  <a:t>int</a:t>
                </a:r>
                <a:r>
                  <a:rPr lang="en-US" altLang="zh-CN" dirty="0" smtClean="0"/>
                  <a:t> b = a;</a:t>
                </a:r>
              </a:p>
              <a:p>
                <a:r>
                  <a:rPr lang="en-US" altLang="zh-CN" dirty="0" smtClean="0"/>
                  <a:t>long c = b;</a:t>
                </a:r>
              </a:p>
              <a:p>
                <a:r>
                  <a:rPr lang="en-US" altLang="zh-CN" dirty="0" smtClean="0"/>
                  <a:t>double d = c;</a:t>
                </a:r>
                <a:endParaRPr lang="zh-CN" altLang="en-US" dirty="0" smtClean="0"/>
              </a:p>
            </p:txBody>
          </p:sp>
          <p:grpSp>
            <p:nvGrpSpPr>
              <p:cNvPr id="10" name="组合 27"/>
              <p:cNvGrpSpPr/>
              <p:nvPr/>
            </p:nvGrpSpPr>
            <p:grpSpPr>
              <a:xfrm>
                <a:off x="762000" y="2266950"/>
                <a:ext cx="762000" cy="762000"/>
                <a:chOff x="1752600" y="4019550"/>
                <a:chExt cx="762000" cy="762000"/>
              </a:xfrm>
            </p:grpSpPr>
            <p:pic>
              <p:nvPicPr>
                <p:cNvPr id="26" name="图片 25" descr="按扭-37.pn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52600" y="4019550"/>
                  <a:ext cx="762000" cy="762000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/>
              </p:nvSpPr>
              <p:spPr>
                <a:xfrm>
                  <a:off x="1924285" y="4097476"/>
                  <a:ext cx="461665" cy="54758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chemeClr val="bg1"/>
                      </a:solidFill>
                    </a:rPr>
                    <a:t>示例</a:t>
                  </a:r>
                </a:p>
              </p:txBody>
            </p:sp>
          </p:grpSp>
        </p:grpSp>
        <p:sp>
          <p:nvSpPr>
            <p:cNvPr id="29" name="右弧形箭头 28"/>
            <p:cNvSpPr/>
            <p:nvPr/>
          </p:nvSpPr>
          <p:spPr>
            <a:xfrm>
              <a:off x="4114800" y="3562350"/>
              <a:ext cx="228600" cy="304800"/>
            </a:xfrm>
            <a:prstGeom prst="curvedLeftArrow">
              <a:avLst>
                <a:gd name="adj1" fmla="val 17138"/>
                <a:gd name="adj2" fmla="val 50000"/>
                <a:gd name="adj3" fmla="val 4907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右弧形箭头 29"/>
            <p:cNvSpPr/>
            <p:nvPr/>
          </p:nvSpPr>
          <p:spPr>
            <a:xfrm>
              <a:off x="4419600" y="3867150"/>
              <a:ext cx="228600" cy="304800"/>
            </a:xfrm>
            <a:prstGeom prst="curvedLeftArrow">
              <a:avLst>
                <a:gd name="adj1" fmla="val 17138"/>
                <a:gd name="adj2" fmla="val 50000"/>
                <a:gd name="adj3" fmla="val 4907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右弧形箭头 30"/>
            <p:cNvSpPr/>
            <p:nvPr/>
          </p:nvSpPr>
          <p:spPr>
            <a:xfrm>
              <a:off x="4648200" y="4171950"/>
              <a:ext cx="228600" cy="304800"/>
            </a:xfrm>
            <a:prstGeom prst="curvedLeftArrow">
              <a:avLst>
                <a:gd name="adj1" fmla="val 17138"/>
                <a:gd name="adj2" fmla="val 50000"/>
                <a:gd name="adj3" fmla="val 4907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 flipV="1">
            <a:off x="2339622" y="2091971"/>
            <a:ext cx="457200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4168596"/>
              </p:ext>
            </p:extLst>
          </p:nvPr>
        </p:nvGraphicFramePr>
        <p:xfrm>
          <a:off x="4007007" y="552449"/>
          <a:ext cx="825185" cy="1141413"/>
        </p:xfrm>
        <a:graphic>
          <a:graphicData uri="http://schemas.openxmlformats.org/presentationml/2006/ole">
            <p:oleObj spid="_x0000_s3133" name="Document" r:id="rId5" imgW="966719" imgH="13438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837311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标题-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7655"/>
            <a:ext cx="9144000" cy="1708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219075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运算符与表达式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7794" y="192542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xmlns="" val="16126098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强制类型转换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1981200" y="1471420"/>
            <a:ext cx="3882320" cy="1862330"/>
            <a:chOff x="1455575" y="1276350"/>
            <a:chExt cx="3882320" cy="1862330"/>
          </a:xfrm>
        </p:grpSpPr>
        <p:sp>
          <p:nvSpPr>
            <p:cNvPr id="7" name="TextBox 6"/>
            <p:cNvSpPr txBox="1"/>
            <p:nvPr/>
          </p:nvSpPr>
          <p:spPr>
            <a:xfrm>
              <a:off x="3013105" y="2050018"/>
              <a:ext cx="232479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+mn-ea"/>
                </a:rPr>
                <a:t>(</a:t>
              </a:r>
              <a:r>
                <a:rPr lang="zh-CN" altLang="en-US" dirty="0" smtClean="0">
                  <a:latin typeface="+mn-ea"/>
                </a:rPr>
                <a:t>类型名</a:t>
              </a:r>
              <a:r>
                <a:rPr lang="en-US" altLang="zh-CN" dirty="0" smtClean="0">
                  <a:latin typeface="+mn-ea"/>
                </a:rPr>
                <a:t>)</a:t>
              </a:r>
              <a:r>
                <a:rPr lang="zh-CN" altLang="en-US" dirty="0" smtClean="0">
                  <a:latin typeface="+mn-ea"/>
                </a:rPr>
                <a:t>要转换的值</a:t>
              </a:r>
              <a:endParaRPr lang="zh-CN" altLang="zh-CN" dirty="0">
                <a:latin typeface="+mn-ea"/>
              </a:endParaRPr>
            </a:p>
          </p:txBody>
        </p:sp>
        <p:grpSp>
          <p:nvGrpSpPr>
            <p:cNvPr id="3" name="组合 16"/>
            <p:cNvGrpSpPr/>
            <p:nvPr/>
          </p:nvGrpSpPr>
          <p:grpSpPr>
            <a:xfrm>
              <a:off x="1455575" y="1276350"/>
              <a:ext cx="1252730" cy="1862330"/>
              <a:chOff x="3852670" y="1852420"/>
              <a:chExt cx="1252730" cy="1862330"/>
            </a:xfrm>
          </p:grpSpPr>
          <p:pic>
            <p:nvPicPr>
              <p:cNvPr id="9" name="图片 8" descr="按扭-1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52670" y="185242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114800" y="257175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语法</a:t>
                </a:r>
              </a:p>
            </p:txBody>
          </p:sp>
        </p:grpSp>
      </p:grpSp>
      <p:grpSp>
        <p:nvGrpSpPr>
          <p:cNvPr id="6" name="组合 10"/>
          <p:cNvGrpSpPr/>
          <p:nvPr/>
        </p:nvGrpSpPr>
        <p:grpSpPr>
          <a:xfrm>
            <a:off x="2269244" y="3409950"/>
            <a:ext cx="3369556" cy="762000"/>
            <a:chOff x="381000" y="3333750"/>
            <a:chExt cx="3369556" cy="762000"/>
          </a:xfrm>
        </p:grpSpPr>
        <p:sp>
          <p:nvSpPr>
            <p:cNvPr id="12" name="TextBox 11"/>
            <p:cNvSpPr txBox="1"/>
            <p:nvPr/>
          </p:nvSpPr>
          <p:spPr>
            <a:xfrm>
              <a:off x="1566793" y="3401020"/>
              <a:ext cx="2183763" cy="646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int</a:t>
              </a:r>
              <a:r>
                <a:rPr lang="en-US" altLang="zh-CN" dirty="0" smtClean="0"/>
                <a:t> a = 100;</a:t>
              </a:r>
            </a:p>
            <a:p>
              <a:r>
                <a:rPr lang="en-US" altLang="zh-CN" dirty="0" smtClean="0"/>
                <a:t>byte b = (byte)a;</a:t>
              </a:r>
              <a:endParaRPr lang="zh-CN" altLang="en-US" dirty="0" smtClean="0"/>
            </a:p>
          </p:txBody>
        </p:sp>
        <p:grpSp>
          <p:nvGrpSpPr>
            <p:cNvPr id="8" name="组合 27"/>
            <p:cNvGrpSpPr/>
            <p:nvPr/>
          </p:nvGrpSpPr>
          <p:grpSpPr>
            <a:xfrm>
              <a:off x="381000" y="3333750"/>
              <a:ext cx="762000" cy="762000"/>
              <a:chOff x="1752600" y="3638550"/>
              <a:chExt cx="762000" cy="762000"/>
            </a:xfrm>
          </p:grpSpPr>
          <p:pic>
            <p:nvPicPr>
              <p:cNvPr id="14" name="图片 13" descr="按扭-37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52600" y="36385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924285" y="3776764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4936583"/>
              </p:ext>
            </p:extLst>
          </p:nvPr>
        </p:nvGraphicFramePr>
        <p:xfrm>
          <a:off x="3771900" y="590550"/>
          <a:ext cx="1181100" cy="1226746"/>
        </p:xfrm>
        <a:graphic>
          <a:graphicData uri="http://schemas.openxmlformats.org/presentationml/2006/ole">
            <p:oleObj spid="_x0000_s4159" name="Document" r:id="rId6" imgW="1736927" imgH="179998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18565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强制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转换导致精度损失</a:t>
            </a:r>
          </a:p>
        </p:txBody>
      </p:sp>
      <p:grpSp>
        <p:nvGrpSpPr>
          <p:cNvPr id="10" name="组合 11"/>
          <p:cNvGrpSpPr/>
          <p:nvPr/>
        </p:nvGrpSpPr>
        <p:grpSpPr>
          <a:xfrm>
            <a:off x="1981200" y="1711688"/>
            <a:ext cx="3081530" cy="860062"/>
            <a:chOff x="1981200" y="1700020"/>
            <a:chExt cx="3081530" cy="860062"/>
          </a:xfrm>
        </p:grpSpPr>
        <p:sp>
          <p:nvSpPr>
            <p:cNvPr id="6" name="TextBox 5"/>
            <p:cNvSpPr txBox="1"/>
            <p:nvPr/>
          </p:nvSpPr>
          <p:spPr>
            <a:xfrm>
              <a:off x="1981200" y="2190750"/>
              <a:ext cx="29718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float f = (float)3.1415926;</a:t>
              </a:r>
              <a:endParaRPr lang="zh-CN" altLang="en-US" dirty="0" smtClean="0"/>
            </a:p>
          </p:txBody>
        </p:sp>
        <p:pic>
          <p:nvPicPr>
            <p:cNvPr id="7" name="图片 6" descr="按扭-5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0" y="1700020"/>
              <a:ext cx="719330" cy="719330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1981200" y="2614420"/>
            <a:ext cx="1905000" cy="871730"/>
            <a:chOff x="2057400" y="2614420"/>
            <a:chExt cx="1905000" cy="871730"/>
          </a:xfrm>
        </p:grpSpPr>
        <p:sp>
          <p:nvSpPr>
            <p:cNvPr id="5" name="TextBox 4"/>
            <p:cNvSpPr txBox="1"/>
            <p:nvPr/>
          </p:nvSpPr>
          <p:spPr>
            <a:xfrm>
              <a:off x="2057400" y="3116818"/>
              <a:ext cx="18288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int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i</a:t>
              </a:r>
              <a:r>
                <a:rPr lang="en-US" altLang="zh-CN" dirty="0" smtClean="0"/>
                <a:t> = (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)f;</a:t>
              </a:r>
              <a:endParaRPr lang="zh-CN" altLang="en-US" dirty="0" smtClean="0"/>
            </a:p>
          </p:txBody>
        </p:sp>
        <p:pic>
          <p:nvPicPr>
            <p:cNvPr id="8" name="图片 7" descr="按扭-5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3070" y="2614420"/>
              <a:ext cx="719330" cy="719330"/>
            </a:xfrm>
            <a:prstGeom prst="rect">
              <a:avLst/>
            </a:prstGeom>
          </p:spPr>
        </p:pic>
      </p:grpSp>
      <p:grpSp>
        <p:nvGrpSpPr>
          <p:cNvPr id="12" name="组合 9"/>
          <p:cNvGrpSpPr/>
          <p:nvPr/>
        </p:nvGrpSpPr>
        <p:grpSpPr>
          <a:xfrm>
            <a:off x="1981200" y="3616688"/>
            <a:ext cx="2590800" cy="860062"/>
            <a:chOff x="2057400" y="3528820"/>
            <a:chExt cx="2590800" cy="860062"/>
          </a:xfrm>
        </p:grpSpPr>
        <p:sp>
          <p:nvSpPr>
            <p:cNvPr id="4" name="TextBox 3"/>
            <p:cNvSpPr txBox="1"/>
            <p:nvPr/>
          </p:nvSpPr>
          <p:spPr>
            <a:xfrm>
              <a:off x="2057400" y="4019550"/>
              <a:ext cx="25146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byte b = (byte)129;</a:t>
              </a:r>
              <a:endParaRPr lang="zh-CN" altLang="en-US" dirty="0" smtClean="0"/>
            </a:p>
          </p:txBody>
        </p:sp>
        <p:pic>
          <p:nvPicPr>
            <p:cNvPr id="9" name="图片 8" descr="按扭-5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8870" y="3528820"/>
              <a:ext cx="719330" cy="71933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5292804" y="2190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数据失准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31168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小数点丢失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6604" y="40957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数值越界溢出</a:t>
            </a:r>
          </a:p>
        </p:txBody>
      </p:sp>
    </p:spTree>
    <p:extLst>
      <p:ext uri="{BB962C8B-B14F-4D97-AF65-F5344CB8AC3E}">
        <p14:creationId xmlns:p14="http://schemas.microsoft.com/office/powerpoint/2010/main" xmlns="" val="28807810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7794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算术运算符</a:t>
            </a:r>
          </a:p>
        </p:txBody>
      </p:sp>
    </p:spTree>
    <p:extLst>
      <p:ext uri="{BB962C8B-B14F-4D97-AF65-F5344CB8AC3E}">
        <p14:creationId xmlns:p14="http://schemas.microsoft.com/office/powerpoint/2010/main" xmlns="" val="7084488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算术运算符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7238528"/>
              </p:ext>
            </p:extLst>
          </p:nvPr>
        </p:nvGraphicFramePr>
        <p:xfrm>
          <a:off x="1143000" y="1581150"/>
          <a:ext cx="6391274" cy="2895601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327037"/>
                <a:gridCol w="1468973"/>
                <a:gridCol w="1797632"/>
                <a:gridCol w="1797632"/>
              </a:tblGrid>
              <a:tr h="59297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500" b="0" i="0" kern="100" baseline="0" dirty="0">
                          <a:solidFill>
                            <a:schemeClr val="tx1"/>
                          </a:solidFill>
                          <a:effectLst/>
                        </a:rPr>
                        <a:t>符号</a:t>
                      </a:r>
                      <a:endParaRPr lang="zh-CN" sz="1500" b="0" i="0" kern="100" baseline="0" dirty="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500" b="0" i="0" kern="100" baseline="0" dirty="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1500" b="0" i="0" kern="100" baseline="0" dirty="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500" b="0" i="0" kern="100" baseline="0">
                          <a:solidFill>
                            <a:schemeClr val="tx1"/>
                          </a:solidFill>
                          <a:effectLst/>
                        </a:rPr>
                        <a:t>符号</a:t>
                      </a:r>
                      <a:endParaRPr lang="zh-CN" sz="1500" b="0" i="0" kern="100" baseline="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500" b="0" i="0" kern="100" baseline="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1500" b="0" i="0" kern="100" baseline="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803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="0" i="0" baseline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zh-CN" sz="1500" b="0" i="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500" b="0" i="0" baseline="0" dirty="0">
                          <a:solidFill>
                            <a:schemeClr val="tx1"/>
                          </a:solidFill>
                          <a:effectLst/>
                        </a:rPr>
                        <a:t>单目正</a:t>
                      </a:r>
                      <a:endParaRPr lang="zh-CN" sz="1500" b="0" i="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="0" i="0" baseline="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zh-CN" sz="1500" b="0" i="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500" b="0" i="0" baseline="0">
                          <a:solidFill>
                            <a:schemeClr val="tx1"/>
                          </a:solidFill>
                          <a:effectLst/>
                        </a:rPr>
                        <a:t>取模</a:t>
                      </a:r>
                      <a:endParaRPr lang="zh-CN" sz="1500" b="0" i="0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3478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="0" i="0" baseline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zh-CN" sz="1500" b="0" i="0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500" b="0" i="0" baseline="0" dirty="0">
                          <a:solidFill>
                            <a:schemeClr val="tx1"/>
                          </a:solidFill>
                          <a:effectLst/>
                        </a:rPr>
                        <a:t>单目负</a:t>
                      </a:r>
                      <a:endParaRPr lang="zh-CN" sz="1500" b="0" i="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="0" i="0" baseline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zh-CN" sz="1500" b="0" i="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500" b="0" i="0" baseline="0">
                          <a:solidFill>
                            <a:schemeClr val="tx1"/>
                          </a:solidFill>
                          <a:effectLst/>
                        </a:rPr>
                        <a:t>加法</a:t>
                      </a:r>
                      <a:endParaRPr lang="zh-CN" sz="1500" b="0" i="0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990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="0" i="0" baseline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zh-CN" sz="1500" b="0" i="0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500" b="0" i="0" baseline="0" dirty="0">
                          <a:solidFill>
                            <a:schemeClr val="tx1"/>
                          </a:solidFill>
                          <a:effectLst/>
                        </a:rPr>
                        <a:t>乘法</a:t>
                      </a:r>
                      <a:endParaRPr lang="zh-CN" sz="1500" b="0" i="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="0" i="0" baseline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zh-CN" sz="1500" b="0" i="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500" b="0" i="0" baseline="0">
                          <a:solidFill>
                            <a:schemeClr val="tx1"/>
                          </a:solidFill>
                          <a:effectLst/>
                        </a:rPr>
                        <a:t>减法</a:t>
                      </a:r>
                      <a:endParaRPr lang="zh-CN" sz="1500" b="0" i="0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990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="0" i="0" baseline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zh-CN" sz="1500" b="0" i="0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500" b="0" i="0" baseline="0">
                          <a:solidFill>
                            <a:schemeClr val="tx1"/>
                          </a:solidFill>
                          <a:effectLst/>
                        </a:rPr>
                        <a:t>除法</a:t>
                      </a:r>
                      <a:endParaRPr lang="zh-CN" sz="1500" b="0" i="0" baseline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="0" i="0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500" b="0" i="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="0" i="0" baseline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500" b="0" i="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3799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85825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算术运算符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10"/>
          <p:cNvGrpSpPr/>
          <p:nvPr/>
        </p:nvGrpSpPr>
        <p:grpSpPr>
          <a:xfrm>
            <a:off x="1981200" y="1581150"/>
            <a:ext cx="3369556" cy="762000"/>
            <a:chOff x="381000" y="3333750"/>
            <a:chExt cx="3369556" cy="762000"/>
          </a:xfrm>
        </p:grpSpPr>
        <p:sp>
          <p:nvSpPr>
            <p:cNvPr id="6" name="TextBox 5"/>
            <p:cNvSpPr txBox="1"/>
            <p:nvPr/>
          </p:nvSpPr>
          <p:spPr>
            <a:xfrm>
              <a:off x="1566793" y="3497818"/>
              <a:ext cx="2183763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7%4=3</a:t>
              </a:r>
              <a:endParaRPr lang="zh-CN" altLang="en-US" dirty="0" smtClean="0"/>
            </a:p>
          </p:txBody>
        </p:sp>
        <p:grpSp>
          <p:nvGrpSpPr>
            <p:cNvPr id="7" name="组合 27"/>
            <p:cNvGrpSpPr/>
            <p:nvPr/>
          </p:nvGrpSpPr>
          <p:grpSpPr>
            <a:xfrm>
              <a:off x="381000" y="3333750"/>
              <a:ext cx="762000" cy="762000"/>
              <a:chOff x="1752600" y="3638550"/>
              <a:chExt cx="762000" cy="762000"/>
            </a:xfrm>
          </p:grpSpPr>
          <p:pic>
            <p:nvPicPr>
              <p:cNvPr id="8" name="图片 7" descr="按扭-3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2600" y="36385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924285" y="3776764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grpSp>
        <p:nvGrpSpPr>
          <p:cNvPr id="10" name="组合 11"/>
          <p:cNvGrpSpPr/>
          <p:nvPr/>
        </p:nvGrpSpPr>
        <p:grpSpPr>
          <a:xfrm>
            <a:off x="935734" y="2427357"/>
            <a:ext cx="7272530" cy="1203186"/>
            <a:chOff x="1371599" y="3676650"/>
            <a:chExt cx="7272530" cy="1203186"/>
          </a:xfrm>
        </p:grpSpPr>
        <p:sp>
          <p:nvSpPr>
            <p:cNvPr id="11" name="TextBox 10"/>
            <p:cNvSpPr txBox="1"/>
            <p:nvPr/>
          </p:nvSpPr>
          <p:spPr>
            <a:xfrm>
              <a:off x="1371599" y="4171950"/>
              <a:ext cx="6912865" cy="7078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zh-CN" sz="2000" dirty="0">
                  <a:solidFill>
                    <a:srgbClr val="FF0000"/>
                  </a:solidFill>
                </a:rPr>
                <a:t>运算符“</a:t>
              </a:r>
              <a:r>
                <a:rPr lang="en-US" altLang="zh-CN" sz="2000" dirty="0">
                  <a:solidFill>
                    <a:srgbClr val="FF0000"/>
                  </a:solidFill>
                </a:rPr>
                <a:t>-</a:t>
              </a:r>
              <a:r>
                <a:rPr lang="zh-CN" altLang="zh-CN" sz="2000" dirty="0">
                  <a:solidFill>
                    <a:srgbClr val="FF0000"/>
                  </a:solidFill>
                </a:rPr>
                <a:t>”作为减法运算符，此时为双目运算符，如</a:t>
              </a:r>
              <a:r>
                <a:rPr lang="en-US" altLang="zh-CN" sz="2000" dirty="0">
                  <a:solidFill>
                    <a:srgbClr val="FF0000"/>
                  </a:solidFill>
                </a:rPr>
                <a:t>5-3</a:t>
              </a:r>
              <a:r>
                <a:rPr lang="zh-CN" altLang="zh-CN" sz="2000" dirty="0">
                  <a:solidFill>
                    <a:srgbClr val="FF0000"/>
                  </a:solidFill>
                </a:rPr>
                <a:t>。“</a:t>
              </a:r>
              <a:r>
                <a:rPr lang="en-US" altLang="zh-CN" sz="2000" dirty="0">
                  <a:solidFill>
                    <a:srgbClr val="FF0000"/>
                  </a:solidFill>
                </a:rPr>
                <a:t>-</a:t>
              </a:r>
              <a:r>
                <a:rPr lang="zh-CN" altLang="zh-CN" sz="2000" dirty="0">
                  <a:solidFill>
                    <a:srgbClr val="FF0000"/>
                  </a:solidFill>
                </a:rPr>
                <a:t>”也可作负值运算符，此时为单目运算，如</a:t>
              </a:r>
              <a:r>
                <a:rPr lang="en-US" altLang="zh-CN" sz="2000" dirty="0">
                  <a:solidFill>
                    <a:srgbClr val="FF0000"/>
                  </a:solidFill>
                </a:rPr>
                <a:t>-5</a:t>
              </a:r>
              <a:r>
                <a:rPr lang="zh-CN" altLang="zh-CN" sz="2000" dirty="0" smtClean="0">
                  <a:solidFill>
                    <a:srgbClr val="FF0000"/>
                  </a:solidFill>
                </a:rPr>
                <a:t>等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！</a:t>
              </a:r>
            </a:p>
          </p:txBody>
        </p:sp>
        <p:pic>
          <p:nvPicPr>
            <p:cNvPr id="12" name="图片 11" descr="按扭-55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4799" y="3676650"/>
              <a:ext cx="719330" cy="719330"/>
            </a:xfrm>
            <a:prstGeom prst="rect">
              <a:avLst/>
            </a:prstGeom>
          </p:spPr>
        </p:pic>
      </p:grpSp>
      <p:pic>
        <p:nvPicPr>
          <p:cNvPr id="14" name="图片 13" descr="按扭-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4541" y="3781649"/>
            <a:ext cx="1438659" cy="105765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34058" y="3972639"/>
            <a:ext cx="5876541" cy="58477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600" dirty="0"/>
              <a:t>其中的单目正运算符是冗余的，也就是为了与单目负运算符构成一对而存在的。单目正运算符不会改变任何数值</a:t>
            </a:r>
          </a:p>
        </p:txBody>
      </p:sp>
    </p:spTree>
    <p:extLst>
      <p:ext uri="{BB962C8B-B14F-4D97-AF65-F5344CB8AC3E}">
        <p14:creationId xmlns:p14="http://schemas.microsoft.com/office/powerpoint/2010/main" xmlns="" val="1225581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7794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算术表达式</a:t>
            </a:r>
          </a:p>
        </p:txBody>
      </p:sp>
    </p:spTree>
    <p:extLst>
      <p:ext uri="{BB962C8B-B14F-4D97-AF65-F5344CB8AC3E}">
        <p14:creationId xmlns:p14="http://schemas.microsoft.com/office/powerpoint/2010/main" xmlns="" val="10576048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/>
          <p:nvPr/>
        </p:nvGrpSpPr>
        <p:grpSpPr>
          <a:xfrm>
            <a:off x="1019175" y="1976438"/>
            <a:ext cx="2486025" cy="671512"/>
            <a:chOff x="1019175" y="1976438"/>
            <a:chExt cx="2486025" cy="671512"/>
          </a:xfrm>
        </p:grpSpPr>
        <p:sp>
          <p:nvSpPr>
            <p:cNvPr id="9" name="任意多边形 8"/>
            <p:cNvSpPr/>
            <p:nvPr/>
          </p:nvSpPr>
          <p:spPr>
            <a:xfrm>
              <a:off x="1123950" y="1976438"/>
              <a:ext cx="2305050" cy="309562"/>
            </a:xfrm>
            <a:custGeom>
              <a:avLst/>
              <a:gdLst>
                <a:gd name="connsiteX0" fmla="*/ 0 w 3657600"/>
                <a:gd name="connsiteY0" fmla="*/ 68739 h 412427"/>
                <a:gd name="connsiteX1" fmla="*/ 20133 w 3657600"/>
                <a:gd name="connsiteY1" fmla="*/ 20133 h 412427"/>
                <a:gd name="connsiteX2" fmla="*/ 68739 w 3657600"/>
                <a:gd name="connsiteY2" fmla="*/ 0 h 412427"/>
                <a:gd name="connsiteX3" fmla="*/ 3588861 w 3657600"/>
                <a:gd name="connsiteY3" fmla="*/ 0 h 412427"/>
                <a:gd name="connsiteX4" fmla="*/ 3637467 w 3657600"/>
                <a:gd name="connsiteY4" fmla="*/ 20133 h 412427"/>
                <a:gd name="connsiteX5" fmla="*/ 3657600 w 3657600"/>
                <a:gd name="connsiteY5" fmla="*/ 68739 h 412427"/>
                <a:gd name="connsiteX6" fmla="*/ 3657600 w 3657600"/>
                <a:gd name="connsiteY6" fmla="*/ 343688 h 412427"/>
                <a:gd name="connsiteX7" fmla="*/ 3637467 w 3657600"/>
                <a:gd name="connsiteY7" fmla="*/ 392294 h 412427"/>
                <a:gd name="connsiteX8" fmla="*/ 3588861 w 3657600"/>
                <a:gd name="connsiteY8" fmla="*/ 412427 h 412427"/>
                <a:gd name="connsiteX9" fmla="*/ 68739 w 3657600"/>
                <a:gd name="connsiteY9" fmla="*/ 412427 h 412427"/>
                <a:gd name="connsiteX10" fmla="*/ 20133 w 3657600"/>
                <a:gd name="connsiteY10" fmla="*/ 392294 h 412427"/>
                <a:gd name="connsiteX11" fmla="*/ 0 w 3657600"/>
                <a:gd name="connsiteY11" fmla="*/ 343688 h 412427"/>
                <a:gd name="connsiteX12" fmla="*/ 0 w 3657600"/>
                <a:gd name="connsiteY12" fmla="*/ 68739 h 412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412427">
                  <a:moveTo>
                    <a:pt x="0" y="68739"/>
                  </a:moveTo>
                  <a:cubicBezTo>
                    <a:pt x="0" y="50508"/>
                    <a:pt x="7242" y="33024"/>
                    <a:pt x="20133" y="20133"/>
                  </a:cubicBezTo>
                  <a:cubicBezTo>
                    <a:pt x="33024" y="7242"/>
                    <a:pt x="50508" y="0"/>
                    <a:pt x="68739" y="0"/>
                  </a:cubicBezTo>
                  <a:lnTo>
                    <a:pt x="3588861" y="0"/>
                  </a:lnTo>
                  <a:cubicBezTo>
                    <a:pt x="3607092" y="0"/>
                    <a:pt x="3624576" y="7242"/>
                    <a:pt x="3637467" y="20133"/>
                  </a:cubicBezTo>
                  <a:cubicBezTo>
                    <a:pt x="3650358" y="33024"/>
                    <a:pt x="3657600" y="50508"/>
                    <a:pt x="3657600" y="68739"/>
                  </a:cubicBezTo>
                  <a:lnTo>
                    <a:pt x="3657600" y="343688"/>
                  </a:lnTo>
                  <a:cubicBezTo>
                    <a:pt x="3657600" y="361919"/>
                    <a:pt x="3650358" y="379403"/>
                    <a:pt x="3637467" y="392294"/>
                  </a:cubicBezTo>
                  <a:cubicBezTo>
                    <a:pt x="3624576" y="405185"/>
                    <a:pt x="3607092" y="412427"/>
                    <a:pt x="3588861" y="412427"/>
                  </a:cubicBezTo>
                  <a:lnTo>
                    <a:pt x="68739" y="412427"/>
                  </a:lnTo>
                  <a:cubicBezTo>
                    <a:pt x="50508" y="412427"/>
                    <a:pt x="33024" y="405185"/>
                    <a:pt x="20133" y="392294"/>
                  </a:cubicBezTo>
                  <a:cubicBezTo>
                    <a:pt x="7242" y="379403"/>
                    <a:pt x="0" y="361919"/>
                    <a:pt x="0" y="343688"/>
                  </a:cubicBezTo>
                  <a:lnTo>
                    <a:pt x="0" y="68739"/>
                  </a:lnTo>
                  <a:close/>
                </a:path>
              </a:pathLst>
            </a:custGeom>
            <a:solidFill>
              <a:srgbClr val="D0C5FD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7283" tIns="77283" rIns="77283" bIns="77283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500" b="1" dirty="0">
                  <a:solidFill>
                    <a:schemeClr val="tx1"/>
                  </a:solidFill>
                </a:rPr>
                <a:t>（</a:t>
              </a:r>
              <a:r>
                <a:rPr lang="en-US" altLang="zh-CN" sz="1500" b="1" dirty="0">
                  <a:solidFill>
                    <a:schemeClr val="tx1"/>
                  </a:solidFill>
                </a:rPr>
                <a:t>+</a:t>
              </a:r>
              <a:r>
                <a:rPr lang="zh-CN" altLang="en-US" sz="1500" b="1" dirty="0">
                  <a:solidFill>
                    <a:schemeClr val="tx1"/>
                  </a:solidFill>
                </a:rPr>
                <a:t>）一元正号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019175" y="2400300"/>
              <a:ext cx="2486025" cy="247650"/>
            </a:xfrm>
            <a:custGeom>
              <a:avLst/>
              <a:gdLst>
                <a:gd name="connsiteX0" fmla="*/ 0 w 3657600"/>
                <a:gd name="connsiteY0" fmla="*/ 0 h 256162"/>
                <a:gd name="connsiteX1" fmla="*/ 3657600 w 3657600"/>
                <a:gd name="connsiteY1" fmla="*/ 0 h 256162"/>
                <a:gd name="connsiteX2" fmla="*/ 3657600 w 3657600"/>
                <a:gd name="connsiteY2" fmla="*/ 256162 h 256162"/>
                <a:gd name="connsiteX3" fmla="*/ 0 w 3657600"/>
                <a:gd name="connsiteY3" fmla="*/ 256162 h 256162"/>
                <a:gd name="connsiteX4" fmla="*/ 0 w 3657600"/>
                <a:gd name="connsiteY4" fmla="*/ 0 h 25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256162">
                  <a:moveTo>
                    <a:pt x="0" y="0"/>
                  </a:moveTo>
                  <a:lnTo>
                    <a:pt x="3657600" y="0"/>
                  </a:lnTo>
                  <a:lnTo>
                    <a:pt x="3657600" y="256162"/>
                  </a:lnTo>
                  <a:lnTo>
                    <a:pt x="0" y="2561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16129" tIns="20320" rIns="113792" bIns="20320" spcCol="1270"/>
            <a:lstStyle/>
            <a:p>
              <a:pPr marL="171450" lvl="1" indent="-171450" defTabSz="7112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altLang="zh-CN" sz="1600" dirty="0"/>
                <a:t>+100</a:t>
              </a:r>
              <a:endParaRPr lang="zh-CN" altLang="en-US" sz="1600" dirty="0"/>
            </a:p>
          </p:txBody>
        </p:sp>
      </p:grpSp>
      <p:grpSp>
        <p:nvGrpSpPr>
          <p:cNvPr id="3" name="组合 17"/>
          <p:cNvGrpSpPr/>
          <p:nvPr/>
        </p:nvGrpSpPr>
        <p:grpSpPr>
          <a:xfrm>
            <a:off x="1019175" y="2724150"/>
            <a:ext cx="2428875" cy="762000"/>
            <a:chOff x="1019175" y="2724150"/>
            <a:chExt cx="2428875" cy="762000"/>
          </a:xfrm>
        </p:grpSpPr>
        <p:sp>
          <p:nvSpPr>
            <p:cNvPr id="11" name="任意多边形 10"/>
            <p:cNvSpPr/>
            <p:nvPr/>
          </p:nvSpPr>
          <p:spPr>
            <a:xfrm>
              <a:off x="1143000" y="2724150"/>
              <a:ext cx="2305050" cy="284163"/>
            </a:xfrm>
            <a:custGeom>
              <a:avLst/>
              <a:gdLst>
                <a:gd name="connsiteX0" fmla="*/ 0 w 3657600"/>
                <a:gd name="connsiteY0" fmla="*/ 62889 h 377324"/>
                <a:gd name="connsiteX1" fmla="*/ 18420 w 3657600"/>
                <a:gd name="connsiteY1" fmla="*/ 18420 h 377324"/>
                <a:gd name="connsiteX2" fmla="*/ 62889 w 3657600"/>
                <a:gd name="connsiteY2" fmla="*/ 0 h 377324"/>
                <a:gd name="connsiteX3" fmla="*/ 3594711 w 3657600"/>
                <a:gd name="connsiteY3" fmla="*/ 0 h 377324"/>
                <a:gd name="connsiteX4" fmla="*/ 3639180 w 3657600"/>
                <a:gd name="connsiteY4" fmla="*/ 18420 h 377324"/>
                <a:gd name="connsiteX5" fmla="*/ 3657600 w 3657600"/>
                <a:gd name="connsiteY5" fmla="*/ 62889 h 377324"/>
                <a:gd name="connsiteX6" fmla="*/ 3657600 w 3657600"/>
                <a:gd name="connsiteY6" fmla="*/ 314435 h 377324"/>
                <a:gd name="connsiteX7" fmla="*/ 3639180 w 3657600"/>
                <a:gd name="connsiteY7" fmla="*/ 358904 h 377324"/>
                <a:gd name="connsiteX8" fmla="*/ 3594711 w 3657600"/>
                <a:gd name="connsiteY8" fmla="*/ 377324 h 377324"/>
                <a:gd name="connsiteX9" fmla="*/ 62889 w 3657600"/>
                <a:gd name="connsiteY9" fmla="*/ 377324 h 377324"/>
                <a:gd name="connsiteX10" fmla="*/ 18420 w 3657600"/>
                <a:gd name="connsiteY10" fmla="*/ 358904 h 377324"/>
                <a:gd name="connsiteX11" fmla="*/ 0 w 3657600"/>
                <a:gd name="connsiteY11" fmla="*/ 314435 h 377324"/>
                <a:gd name="connsiteX12" fmla="*/ 0 w 3657600"/>
                <a:gd name="connsiteY12" fmla="*/ 62889 h 37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377324">
                  <a:moveTo>
                    <a:pt x="0" y="62889"/>
                  </a:moveTo>
                  <a:cubicBezTo>
                    <a:pt x="0" y="46210"/>
                    <a:pt x="6626" y="30214"/>
                    <a:pt x="18420" y="18420"/>
                  </a:cubicBezTo>
                  <a:cubicBezTo>
                    <a:pt x="30214" y="6626"/>
                    <a:pt x="46210" y="0"/>
                    <a:pt x="62889" y="0"/>
                  </a:cubicBezTo>
                  <a:lnTo>
                    <a:pt x="3594711" y="0"/>
                  </a:lnTo>
                  <a:cubicBezTo>
                    <a:pt x="3611390" y="0"/>
                    <a:pt x="3627386" y="6626"/>
                    <a:pt x="3639180" y="18420"/>
                  </a:cubicBezTo>
                  <a:cubicBezTo>
                    <a:pt x="3650974" y="30214"/>
                    <a:pt x="3657600" y="46210"/>
                    <a:pt x="3657600" y="62889"/>
                  </a:cubicBezTo>
                  <a:lnTo>
                    <a:pt x="3657600" y="314435"/>
                  </a:lnTo>
                  <a:cubicBezTo>
                    <a:pt x="3657600" y="331114"/>
                    <a:pt x="3650974" y="347110"/>
                    <a:pt x="3639180" y="358904"/>
                  </a:cubicBezTo>
                  <a:cubicBezTo>
                    <a:pt x="3627386" y="370698"/>
                    <a:pt x="3611390" y="377324"/>
                    <a:pt x="3594711" y="377324"/>
                  </a:cubicBezTo>
                  <a:lnTo>
                    <a:pt x="62889" y="377324"/>
                  </a:lnTo>
                  <a:cubicBezTo>
                    <a:pt x="46210" y="377324"/>
                    <a:pt x="30214" y="370698"/>
                    <a:pt x="18420" y="358904"/>
                  </a:cubicBezTo>
                  <a:cubicBezTo>
                    <a:pt x="6626" y="347110"/>
                    <a:pt x="0" y="331114"/>
                    <a:pt x="0" y="314435"/>
                  </a:cubicBezTo>
                  <a:lnTo>
                    <a:pt x="0" y="62889"/>
                  </a:lnTo>
                  <a:close/>
                </a:path>
              </a:pathLst>
            </a:custGeom>
            <a:solidFill>
              <a:srgbClr val="D0C5FD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5569" tIns="75569" rIns="75569" bIns="75569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500" b="1" dirty="0">
                  <a:solidFill>
                    <a:schemeClr val="tx1"/>
                  </a:solidFill>
                </a:rPr>
                <a:t>（</a:t>
              </a:r>
              <a:r>
                <a:rPr lang="en-US" altLang="zh-CN" sz="1500" b="1" dirty="0">
                  <a:solidFill>
                    <a:schemeClr val="tx1"/>
                  </a:solidFill>
                </a:rPr>
                <a:t>+</a:t>
              </a:r>
              <a:r>
                <a:rPr lang="zh-CN" altLang="en-US" sz="1500" b="1" dirty="0">
                  <a:solidFill>
                    <a:schemeClr val="tx1"/>
                  </a:solidFill>
                </a:rPr>
                <a:t>）加法运算符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019175" y="3140075"/>
              <a:ext cx="2028825" cy="346075"/>
            </a:xfrm>
            <a:custGeom>
              <a:avLst/>
              <a:gdLst>
                <a:gd name="connsiteX0" fmla="*/ 0 w 3657600"/>
                <a:gd name="connsiteY0" fmla="*/ 0 h 512325"/>
                <a:gd name="connsiteX1" fmla="*/ 3657600 w 3657600"/>
                <a:gd name="connsiteY1" fmla="*/ 0 h 512325"/>
                <a:gd name="connsiteX2" fmla="*/ 3657600 w 3657600"/>
                <a:gd name="connsiteY2" fmla="*/ 512325 h 512325"/>
                <a:gd name="connsiteX3" fmla="*/ 0 w 3657600"/>
                <a:gd name="connsiteY3" fmla="*/ 512325 h 512325"/>
                <a:gd name="connsiteX4" fmla="*/ 0 w 3657600"/>
                <a:gd name="connsiteY4" fmla="*/ 0 h 51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512325">
                  <a:moveTo>
                    <a:pt x="0" y="0"/>
                  </a:moveTo>
                  <a:lnTo>
                    <a:pt x="3657600" y="0"/>
                  </a:lnTo>
                  <a:lnTo>
                    <a:pt x="3657600" y="512325"/>
                  </a:lnTo>
                  <a:lnTo>
                    <a:pt x="0" y="512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16129" tIns="20320" rIns="113792" bIns="20320" spcCol="1270"/>
            <a:lstStyle/>
            <a:p>
              <a:pPr marL="171450" lvl="1" indent="-171450" defTabSz="7112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altLang="zh-CN" sz="1600" dirty="0" err="1" smtClean="0"/>
                <a:t>x+y</a:t>
              </a:r>
              <a:endParaRPr lang="en-US" altLang="zh-CN" sz="1600" dirty="0"/>
            </a:p>
          </p:txBody>
        </p:sp>
      </p:grpSp>
      <p:grpSp>
        <p:nvGrpSpPr>
          <p:cNvPr id="4" name="组合 23"/>
          <p:cNvGrpSpPr/>
          <p:nvPr/>
        </p:nvGrpSpPr>
        <p:grpSpPr>
          <a:xfrm>
            <a:off x="5105400" y="1962150"/>
            <a:ext cx="3657600" cy="728133"/>
            <a:chOff x="5105400" y="1962150"/>
            <a:chExt cx="3657600" cy="728133"/>
          </a:xfrm>
        </p:grpSpPr>
        <p:sp>
          <p:nvSpPr>
            <p:cNvPr id="13" name="任意多边形 12"/>
            <p:cNvSpPr/>
            <p:nvPr/>
          </p:nvSpPr>
          <p:spPr>
            <a:xfrm>
              <a:off x="5105400" y="1962150"/>
              <a:ext cx="2438400" cy="284163"/>
            </a:xfrm>
            <a:custGeom>
              <a:avLst/>
              <a:gdLst>
                <a:gd name="connsiteX0" fmla="*/ 0 w 3657600"/>
                <a:gd name="connsiteY0" fmla="*/ 62889 h 377324"/>
                <a:gd name="connsiteX1" fmla="*/ 18420 w 3657600"/>
                <a:gd name="connsiteY1" fmla="*/ 18420 h 377324"/>
                <a:gd name="connsiteX2" fmla="*/ 62889 w 3657600"/>
                <a:gd name="connsiteY2" fmla="*/ 0 h 377324"/>
                <a:gd name="connsiteX3" fmla="*/ 3594711 w 3657600"/>
                <a:gd name="connsiteY3" fmla="*/ 0 h 377324"/>
                <a:gd name="connsiteX4" fmla="*/ 3639180 w 3657600"/>
                <a:gd name="connsiteY4" fmla="*/ 18420 h 377324"/>
                <a:gd name="connsiteX5" fmla="*/ 3657600 w 3657600"/>
                <a:gd name="connsiteY5" fmla="*/ 62889 h 377324"/>
                <a:gd name="connsiteX6" fmla="*/ 3657600 w 3657600"/>
                <a:gd name="connsiteY6" fmla="*/ 314435 h 377324"/>
                <a:gd name="connsiteX7" fmla="*/ 3639180 w 3657600"/>
                <a:gd name="connsiteY7" fmla="*/ 358904 h 377324"/>
                <a:gd name="connsiteX8" fmla="*/ 3594711 w 3657600"/>
                <a:gd name="connsiteY8" fmla="*/ 377324 h 377324"/>
                <a:gd name="connsiteX9" fmla="*/ 62889 w 3657600"/>
                <a:gd name="connsiteY9" fmla="*/ 377324 h 377324"/>
                <a:gd name="connsiteX10" fmla="*/ 18420 w 3657600"/>
                <a:gd name="connsiteY10" fmla="*/ 358904 h 377324"/>
                <a:gd name="connsiteX11" fmla="*/ 0 w 3657600"/>
                <a:gd name="connsiteY11" fmla="*/ 314435 h 377324"/>
                <a:gd name="connsiteX12" fmla="*/ 0 w 3657600"/>
                <a:gd name="connsiteY12" fmla="*/ 62889 h 37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377324">
                  <a:moveTo>
                    <a:pt x="0" y="62889"/>
                  </a:moveTo>
                  <a:cubicBezTo>
                    <a:pt x="0" y="46210"/>
                    <a:pt x="6626" y="30214"/>
                    <a:pt x="18420" y="18420"/>
                  </a:cubicBezTo>
                  <a:cubicBezTo>
                    <a:pt x="30214" y="6626"/>
                    <a:pt x="46210" y="0"/>
                    <a:pt x="62889" y="0"/>
                  </a:cubicBezTo>
                  <a:lnTo>
                    <a:pt x="3594711" y="0"/>
                  </a:lnTo>
                  <a:cubicBezTo>
                    <a:pt x="3611390" y="0"/>
                    <a:pt x="3627386" y="6626"/>
                    <a:pt x="3639180" y="18420"/>
                  </a:cubicBezTo>
                  <a:cubicBezTo>
                    <a:pt x="3650974" y="30214"/>
                    <a:pt x="3657600" y="46210"/>
                    <a:pt x="3657600" y="62889"/>
                  </a:cubicBezTo>
                  <a:lnTo>
                    <a:pt x="3657600" y="314435"/>
                  </a:lnTo>
                  <a:cubicBezTo>
                    <a:pt x="3657600" y="331114"/>
                    <a:pt x="3650974" y="347110"/>
                    <a:pt x="3639180" y="358904"/>
                  </a:cubicBezTo>
                  <a:cubicBezTo>
                    <a:pt x="3627386" y="370698"/>
                    <a:pt x="3611390" y="377324"/>
                    <a:pt x="3594711" y="377324"/>
                  </a:cubicBezTo>
                  <a:lnTo>
                    <a:pt x="62889" y="377324"/>
                  </a:lnTo>
                  <a:cubicBezTo>
                    <a:pt x="46210" y="377324"/>
                    <a:pt x="30214" y="370698"/>
                    <a:pt x="18420" y="358904"/>
                  </a:cubicBezTo>
                  <a:cubicBezTo>
                    <a:pt x="6626" y="347110"/>
                    <a:pt x="0" y="331114"/>
                    <a:pt x="0" y="314435"/>
                  </a:cubicBezTo>
                  <a:lnTo>
                    <a:pt x="0" y="62889"/>
                  </a:lnTo>
                  <a:close/>
                </a:path>
              </a:pathLst>
            </a:custGeom>
            <a:solidFill>
              <a:srgbClr val="D0C5FD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5569" tIns="75569" rIns="75569" bIns="75569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500" b="1" dirty="0">
                  <a:solidFill>
                    <a:schemeClr val="tx1"/>
                  </a:solidFill>
                </a:rPr>
                <a:t>（</a:t>
              </a:r>
              <a:r>
                <a:rPr lang="en-US" altLang="zh-CN" sz="1500" b="1" dirty="0">
                  <a:solidFill>
                    <a:schemeClr val="tx1"/>
                  </a:solidFill>
                </a:rPr>
                <a:t>-</a:t>
              </a:r>
              <a:r>
                <a:rPr lang="zh-CN" altLang="en-US" sz="1500" b="1" dirty="0">
                  <a:solidFill>
                    <a:schemeClr val="tx1"/>
                  </a:solidFill>
                </a:rPr>
                <a:t>）一元负号</a:t>
              </a: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105400" y="2396596"/>
              <a:ext cx="3657600" cy="293687"/>
            </a:xfrm>
            <a:custGeom>
              <a:avLst/>
              <a:gdLst>
                <a:gd name="connsiteX0" fmla="*/ 0 w 3657600"/>
                <a:gd name="connsiteY0" fmla="*/ 0 h 256162"/>
                <a:gd name="connsiteX1" fmla="*/ 3657600 w 3657600"/>
                <a:gd name="connsiteY1" fmla="*/ 0 h 256162"/>
                <a:gd name="connsiteX2" fmla="*/ 3657600 w 3657600"/>
                <a:gd name="connsiteY2" fmla="*/ 256162 h 256162"/>
                <a:gd name="connsiteX3" fmla="*/ 0 w 3657600"/>
                <a:gd name="connsiteY3" fmla="*/ 256162 h 256162"/>
                <a:gd name="connsiteX4" fmla="*/ 0 w 3657600"/>
                <a:gd name="connsiteY4" fmla="*/ 0 h 25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256162">
                  <a:moveTo>
                    <a:pt x="0" y="0"/>
                  </a:moveTo>
                  <a:lnTo>
                    <a:pt x="3657600" y="0"/>
                  </a:lnTo>
                  <a:lnTo>
                    <a:pt x="3657600" y="256162"/>
                  </a:lnTo>
                  <a:lnTo>
                    <a:pt x="0" y="2561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16129" tIns="20320" rIns="113792" bIns="20320" spcCol="1270"/>
            <a:lstStyle/>
            <a:p>
              <a:pPr marL="171450" lvl="1" indent="-171450" defTabSz="7112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altLang="zh-CN" sz="1600" dirty="0"/>
                <a:t>-100</a:t>
              </a:r>
              <a:endParaRPr lang="zh-CN" altLang="en-US" sz="1600" dirty="0"/>
            </a:p>
          </p:txBody>
        </p:sp>
      </p:grpSp>
      <p:grpSp>
        <p:nvGrpSpPr>
          <p:cNvPr id="5" name="组合 24"/>
          <p:cNvGrpSpPr/>
          <p:nvPr/>
        </p:nvGrpSpPr>
        <p:grpSpPr>
          <a:xfrm>
            <a:off x="5105400" y="2762250"/>
            <a:ext cx="2438400" cy="723900"/>
            <a:chOff x="5105400" y="2762250"/>
            <a:chExt cx="2438400" cy="723900"/>
          </a:xfrm>
        </p:grpSpPr>
        <p:sp>
          <p:nvSpPr>
            <p:cNvPr id="15" name="任意多边形 14"/>
            <p:cNvSpPr/>
            <p:nvPr/>
          </p:nvSpPr>
          <p:spPr>
            <a:xfrm>
              <a:off x="5105400" y="2762250"/>
              <a:ext cx="2438400" cy="284163"/>
            </a:xfrm>
            <a:custGeom>
              <a:avLst/>
              <a:gdLst>
                <a:gd name="connsiteX0" fmla="*/ 0 w 3657600"/>
                <a:gd name="connsiteY0" fmla="*/ 62889 h 377324"/>
                <a:gd name="connsiteX1" fmla="*/ 18420 w 3657600"/>
                <a:gd name="connsiteY1" fmla="*/ 18420 h 377324"/>
                <a:gd name="connsiteX2" fmla="*/ 62889 w 3657600"/>
                <a:gd name="connsiteY2" fmla="*/ 0 h 377324"/>
                <a:gd name="connsiteX3" fmla="*/ 3594711 w 3657600"/>
                <a:gd name="connsiteY3" fmla="*/ 0 h 377324"/>
                <a:gd name="connsiteX4" fmla="*/ 3639180 w 3657600"/>
                <a:gd name="connsiteY4" fmla="*/ 18420 h 377324"/>
                <a:gd name="connsiteX5" fmla="*/ 3657600 w 3657600"/>
                <a:gd name="connsiteY5" fmla="*/ 62889 h 377324"/>
                <a:gd name="connsiteX6" fmla="*/ 3657600 w 3657600"/>
                <a:gd name="connsiteY6" fmla="*/ 314435 h 377324"/>
                <a:gd name="connsiteX7" fmla="*/ 3639180 w 3657600"/>
                <a:gd name="connsiteY7" fmla="*/ 358904 h 377324"/>
                <a:gd name="connsiteX8" fmla="*/ 3594711 w 3657600"/>
                <a:gd name="connsiteY8" fmla="*/ 377324 h 377324"/>
                <a:gd name="connsiteX9" fmla="*/ 62889 w 3657600"/>
                <a:gd name="connsiteY9" fmla="*/ 377324 h 377324"/>
                <a:gd name="connsiteX10" fmla="*/ 18420 w 3657600"/>
                <a:gd name="connsiteY10" fmla="*/ 358904 h 377324"/>
                <a:gd name="connsiteX11" fmla="*/ 0 w 3657600"/>
                <a:gd name="connsiteY11" fmla="*/ 314435 h 377324"/>
                <a:gd name="connsiteX12" fmla="*/ 0 w 3657600"/>
                <a:gd name="connsiteY12" fmla="*/ 62889 h 37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377324">
                  <a:moveTo>
                    <a:pt x="0" y="62889"/>
                  </a:moveTo>
                  <a:cubicBezTo>
                    <a:pt x="0" y="46210"/>
                    <a:pt x="6626" y="30214"/>
                    <a:pt x="18420" y="18420"/>
                  </a:cubicBezTo>
                  <a:cubicBezTo>
                    <a:pt x="30214" y="6626"/>
                    <a:pt x="46210" y="0"/>
                    <a:pt x="62889" y="0"/>
                  </a:cubicBezTo>
                  <a:lnTo>
                    <a:pt x="3594711" y="0"/>
                  </a:lnTo>
                  <a:cubicBezTo>
                    <a:pt x="3611390" y="0"/>
                    <a:pt x="3627386" y="6626"/>
                    <a:pt x="3639180" y="18420"/>
                  </a:cubicBezTo>
                  <a:cubicBezTo>
                    <a:pt x="3650974" y="30214"/>
                    <a:pt x="3657600" y="46210"/>
                    <a:pt x="3657600" y="62889"/>
                  </a:cubicBezTo>
                  <a:lnTo>
                    <a:pt x="3657600" y="314435"/>
                  </a:lnTo>
                  <a:cubicBezTo>
                    <a:pt x="3657600" y="331114"/>
                    <a:pt x="3650974" y="347110"/>
                    <a:pt x="3639180" y="358904"/>
                  </a:cubicBezTo>
                  <a:cubicBezTo>
                    <a:pt x="3627386" y="370698"/>
                    <a:pt x="3611390" y="377324"/>
                    <a:pt x="3594711" y="377324"/>
                  </a:cubicBezTo>
                  <a:lnTo>
                    <a:pt x="62889" y="377324"/>
                  </a:lnTo>
                  <a:cubicBezTo>
                    <a:pt x="46210" y="377324"/>
                    <a:pt x="30214" y="370698"/>
                    <a:pt x="18420" y="358904"/>
                  </a:cubicBezTo>
                  <a:cubicBezTo>
                    <a:pt x="6626" y="347110"/>
                    <a:pt x="0" y="331114"/>
                    <a:pt x="0" y="314435"/>
                  </a:cubicBezTo>
                  <a:lnTo>
                    <a:pt x="0" y="62889"/>
                  </a:lnTo>
                  <a:close/>
                </a:path>
              </a:pathLst>
            </a:custGeom>
            <a:solidFill>
              <a:srgbClr val="D0C5FD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5569" tIns="75569" rIns="75569" bIns="75569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500" b="1" dirty="0">
                  <a:solidFill>
                    <a:schemeClr val="tx1"/>
                  </a:solidFill>
                </a:rPr>
                <a:t>（</a:t>
              </a:r>
              <a:r>
                <a:rPr lang="en-US" altLang="zh-CN" sz="1500" b="1" dirty="0">
                  <a:solidFill>
                    <a:schemeClr val="tx1"/>
                  </a:solidFill>
                </a:rPr>
                <a:t>-</a:t>
              </a:r>
              <a:r>
                <a:rPr lang="zh-CN" altLang="en-US" sz="1500" b="1" dirty="0">
                  <a:solidFill>
                    <a:schemeClr val="tx1"/>
                  </a:solidFill>
                </a:rPr>
                <a:t>）减法运算符</a:t>
              </a: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105400" y="3167063"/>
              <a:ext cx="2057400" cy="319087"/>
            </a:xfrm>
            <a:custGeom>
              <a:avLst/>
              <a:gdLst>
                <a:gd name="connsiteX0" fmla="*/ 0 w 3657600"/>
                <a:gd name="connsiteY0" fmla="*/ 0 h 256162"/>
                <a:gd name="connsiteX1" fmla="*/ 3657600 w 3657600"/>
                <a:gd name="connsiteY1" fmla="*/ 0 h 256162"/>
                <a:gd name="connsiteX2" fmla="*/ 3657600 w 3657600"/>
                <a:gd name="connsiteY2" fmla="*/ 256162 h 256162"/>
                <a:gd name="connsiteX3" fmla="*/ 0 w 3657600"/>
                <a:gd name="connsiteY3" fmla="*/ 256162 h 256162"/>
                <a:gd name="connsiteX4" fmla="*/ 0 w 3657600"/>
                <a:gd name="connsiteY4" fmla="*/ 0 h 25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256162">
                  <a:moveTo>
                    <a:pt x="0" y="0"/>
                  </a:moveTo>
                  <a:lnTo>
                    <a:pt x="3657600" y="0"/>
                  </a:lnTo>
                  <a:lnTo>
                    <a:pt x="3657600" y="256162"/>
                  </a:lnTo>
                  <a:lnTo>
                    <a:pt x="0" y="2561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16129" tIns="20320" rIns="113792" bIns="20320" spcCol="1270"/>
            <a:lstStyle/>
            <a:p>
              <a:pPr marL="171450" lvl="1" indent="-171450" defTabSz="7112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altLang="zh-CN" sz="1600" dirty="0"/>
                <a:t>x-y</a:t>
              </a:r>
              <a:endParaRPr lang="zh-CN" altLang="en-US" sz="1600" dirty="0"/>
            </a:p>
          </p:txBody>
        </p:sp>
      </p:grpSp>
      <p:sp>
        <p:nvSpPr>
          <p:cNvPr id="19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加法与减法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运算符</a:t>
            </a:r>
          </a:p>
        </p:txBody>
      </p:sp>
      <p:pic>
        <p:nvPicPr>
          <p:cNvPr id="20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7170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乘法、除法和取余运算符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2"/>
          <p:cNvGrpSpPr/>
          <p:nvPr/>
        </p:nvGrpSpPr>
        <p:grpSpPr>
          <a:xfrm>
            <a:off x="1019175" y="1976438"/>
            <a:ext cx="2409825" cy="747712"/>
            <a:chOff x="1019175" y="1976438"/>
            <a:chExt cx="2409825" cy="747712"/>
          </a:xfrm>
        </p:grpSpPr>
        <p:sp>
          <p:nvSpPr>
            <p:cNvPr id="4" name="任意多边形 3"/>
            <p:cNvSpPr/>
            <p:nvPr/>
          </p:nvSpPr>
          <p:spPr>
            <a:xfrm>
              <a:off x="1123950" y="1976438"/>
              <a:ext cx="2305050" cy="309562"/>
            </a:xfrm>
            <a:custGeom>
              <a:avLst/>
              <a:gdLst>
                <a:gd name="connsiteX0" fmla="*/ 0 w 3657600"/>
                <a:gd name="connsiteY0" fmla="*/ 68739 h 412427"/>
                <a:gd name="connsiteX1" fmla="*/ 20133 w 3657600"/>
                <a:gd name="connsiteY1" fmla="*/ 20133 h 412427"/>
                <a:gd name="connsiteX2" fmla="*/ 68739 w 3657600"/>
                <a:gd name="connsiteY2" fmla="*/ 0 h 412427"/>
                <a:gd name="connsiteX3" fmla="*/ 3588861 w 3657600"/>
                <a:gd name="connsiteY3" fmla="*/ 0 h 412427"/>
                <a:gd name="connsiteX4" fmla="*/ 3637467 w 3657600"/>
                <a:gd name="connsiteY4" fmla="*/ 20133 h 412427"/>
                <a:gd name="connsiteX5" fmla="*/ 3657600 w 3657600"/>
                <a:gd name="connsiteY5" fmla="*/ 68739 h 412427"/>
                <a:gd name="connsiteX6" fmla="*/ 3657600 w 3657600"/>
                <a:gd name="connsiteY6" fmla="*/ 343688 h 412427"/>
                <a:gd name="connsiteX7" fmla="*/ 3637467 w 3657600"/>
                <a:gd name="connsiteY7" fmla="*/ 392294 h 412427"/>
                <a:gd name="connsiteX8" fmla="*/ 3588861 w 3657600"/>
                <a:gd name="connsiteY8" fmla="*/ 412427 h 412427"/>
                <a:gd name="connsiteX9" fmla="*/ 68739 w 3657600"/>
                <a:gd name="connsiteY9" fmla="*/ 412427 h 412427"/>
                <a:gd name="connsiteX10" fmla="*/ 20133 w 3657600"/>
                <a:gd name="connsiteY10" fmla="*/ 392294 h 412427"/>
                <a:gd name="connsiteX11" fmla="*/ 0 w 3657600"/>
                <a:gd name="connsiteY11" fmla="*/ 343688 h 412427"/>
                <a:gd name="connsiteX12" fmla="*/ 0 w 3657600"/>
                <a:gd name="connsiteY12" fmla="*/ 68739 h 412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412427">
                  <a:moveTo>
                    <a:pt x="0" y="68739"/>
                  </a:moveTo>
                  <a:cubicBezTo>
                    <a:pt x="0" y="50508"/>
                    <a:pt x="7242" y="33024"/>
                    <a:pt x="20133" y="20133"/>
                  </a:cubicBezTo>
                  <a:cubicBezTo>
                    <a:pt x="33024" y="7242"/>
                    <a:pt x="50508" y="0"/>
                    <a:pt x="68739" y="0"/>
                  </a:cubicBezTo>
                  <a:lnTo>
                    <a:pt x="3588861" y="0"/>
                  </a:lnTo>
                  <a:cubicBezTo>
                    <a:pt x="3607092" y="0"/>
                    <a:pt x="3624576" y="7242"/>
                    <a:pt x="3637467" y="20133"/>
                  </a:cubicBezTo>
                  <a:cubicBezTo>
                    <a:pt x="3650358" y="33024"/>
                    <a:pt x="3657600" y="50508"/>
                    <a:pt x="3657600" y="68739"/>
                  </a:cubicBezTo>
                  <a:lnTo>
                    <a:pt x="3657600" y="343688"/>
                  </a:lnTo>
                  <a:cubicBezTo>
                    <a:pt x="3657600" y="361919"/>
                    <a:pt x="3650358" y="379403"/>
                    <a:pt x="3637467" y="392294"/>
                  </a:cubicBezTo>
                  <a:cubicBezTo>
                    <a:pt x="3624576" y="405185"/>
                    <a:pt x="3607092" y="412427"/>
                    <a:pt x="3588861" y="412427"/>
                  </a:cubicBezTo>
                  <a:lnTo>
                    <a:pt x="68739" y="412427"/>
                  </a:lnTo>
                  <a:cubicBezTo>
                    <a:pt x="50508" y="412427"/>
                    <a:pt x="33024" y="405185"/>
                    <a:pt x="20133" y="392294"/>
                  </a:cubicBezTo>
                  <a:cubicBezTo>
                    <a:pt x="7242" y="379403"/>
                    <a:pt x="0" y="361919"/>
                    <a:pt x="0" y="343688"/>
                  </a:cubicBezTo>
                  <a:lnTo>
                    <a:pt x="0" y="68739"/>
                  </a:lnTo>
                  <a:close/>
                </a:path>
              </a:pathLst>
            </a:custGeom>
            <a:solidFill>
              <a:srgbClr val="D0C5FD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7283" tIns="77283" rIns="77283" bIns="77283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500" b="1" dirty="0" smtClean="0">
                  <a:solidFill>
                    <a:schemeClr val="tx1"/>
                  </a:solidFill>
                </a:rPr>
                <a:t>（*）乘法运算符</a:t>
              </a:r>
              <a:endParaRPr lang="zh-CN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19175" y="2400300"/>
              <a:ext cx="1800225" cy="323850"/>
            </a:xfrm>
            <a:custGeom>
              <a:avLst/>
              <a:gdLst>
                <a:gd name="connsiteX0" fmla="*/ 0 w 3657600"/>
                <a:gd name="connsiteY0" fmla="*/ 0 h 256162"/>
                <a:gd name="connsiteX1" fmla="*/ 3657600 w 3657600"/>
                <a:gd name="connsiteY1" fmla="*/ 0 h 256162"/>
                <a:gd name="connsiteX2" fmla="*/ 3657600 w 3657600"/>
                <a:gd name="connsiteY2" fmla="*/ 256162 h 256162"/>
                <a:gd name="connsiteX3" fmla="*/ 0 w 3657600"/>
                <a:gd name="connsiteY3" fmla="*/ 256162 h 256162"/>
                <a:gd name="connsiteX4" fmla="*/ 0 w 3657600"/>
                <a:gd name="connsiteY4" fmla="*/ 0 h 25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256162">
                  <a:moveTo>
                    <a:pt x="0" y="0"/>
                  </a:moveTo>
                  <a:lnTo>
                    <a:pt x="3657600" y="0"/>
                  </a:lnTo>
                  <a:lnTo>
                    <a:pt x="3657600" y="256162"/>
                  </a:lnTo>
                  <a:lnTo>
                    <a:pt x="0" y="2561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16129" tIns="20320" rIns="113792" bIns="20320" spcCol="1270"/>
            <a:lstStyle/>
            <a:p>
              <a:pPr marL="171450" lvl="1" indent="-171450" defTabSz="7112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altLang="zh-CN" sz="1600" dirty="0" err="1" smtClean="0"/>
                <a:t>int</a:t>
              </a:r>
              <a:r>
                <a:rPr lang="en-US" altLang="zh-CN" sz="1600" dirty="0" smtClean="0"/>
                <a:t>  a = 3 * 4 ;</a:t>
              </a:r>
              <a:endParaRPr lang="zh-CN" altLang="en-US" sz="1600" dirty="0"/>
            </a:p>
          </p:txBody>
        </p:sp>
      </p:grpSp>
      <p:grpSp>
        <p:nvGrpSpPr>
          <p:cNvPr id="13" name="组合 13"/>
          <p:cNvGrpSpPr/>
          <p:nvPr/>
        </p:nvGrpSpPr>
        <p:grpSpPr>
          <a:xfrm>
            <a:off x="4800600" y="1962150"/>
            <a:ext cx="2514600" cy="762000"/>
            <a:chOff x="4800600" y="1962150"/>
            <a:chExt cx="2514600" cy="762000"/>
          </a:xfrm>
        </p:grpSpPr>
        <p:sp>
          <p:nvSpPr>
            <p:cNvPr id="7" name="任意多边形 6"/>
            <p:cNvSpPr/>
            <p:nvPr/>
          </p:nvSpPr>
          <p:spPr>
            <a:xfrm>
              <a:off x="4876800" y="1962150"/>
              <a:ext cx="2438400" cy="284163"/>
            </a:xfrm>
            <a:custGeom>
              <a:avLst/>
              <a:gdLst>
                <a:gd name="connsiteX0" fmla="*/ 0 w 3657600"/>
                <a:gd name="connsiteY0" fmla="*/ 62889 h 377324"/>
                <a:gd name="connsiteX1" fmla="*/ 18420 w 3657600"/>
                <a:gd name="connsiteY1" fmla="*/ 18420 h 377324"/>
                <a:gd name="connsiteX2" fmla="*/ 62889 w 3657600"/>
                <a:gd name="connsiteY2" fmla="*/ 0 h 377324"/>
                <a:gd name="connsiteX3" fmla="*/ 3594711 w 3657600"/>
                <a:gd name="connsiteY3" fmla="*/ 0 h 377324"/>
                <a:gd name="connsiteX4" fmla="*/ 3639180 w 3657600"/>
                <a:gd name="connsiteY4" fmla="*/ 18420 h 377324"/>
                <a:gd name="connsiteX5" fmla="*/ 3657600 w 3657600"/>
                <a:gd name="connsiteY5" fmla="*/ 62889 h 377324"/>
                <a:gd name="connsiteX6" fmla="*/ 3657600 w 3657600"/>
                <a:gd name="connsiteY6" fmla="*/ 314435 h 377324"/>
                <a:gd name="connsiteX7" fmla="*/ 3639180 w 3657600"/>
                <a:gd name="connsiteY7" fmla="*/ 358904 h 377324"/>
                <a:gd name="connsiteX8" fmla="*/ 3594711 w 3657600"/>
                <a:gd name="connsiteY8" fmla="*/ 377324 h 377324"/>
                <a:gd name="connsiteX9" fmla="*/ 62889 w 3657600"/>
                <a:gd name="connsiteY9" fmla="*/ 377324 h 377324"/>
                <a:gd name="connsiteX10" fmla="*/ 18420 w 3657600"/>
                <a:gd name="connsiteY10" fmla="*/ 358904 h 377324"/>
                <a:gd name="connsiteX11" fmla="*/ 0 w 3657600"/>
                <a:gd name="connsiteY11" fmla="*/ 314435 h 377324"/>
                <a:gd name="connsiteX12" fmla="*/ 0 w 3657600"/>
                <a:gd name="connsiteY12" fmla="*/ 62889 h 37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377324">
                  <a:moveTo>
                    <a:pt x="0" y="62889"/>
                  </a:moveTo>
                  <a:cubicBezTo>
                    <a:pt x="0" y="46210"/>
                    <a:pt x="6626" y="30214"/>
                    <a:pt x="18420" y="18420"/>
                  </a:cubicBezTo>
                  <a:cubicBezTo>
                    <a:pt x="30214" y="6626"/>
                    <a:pt x="46210" y="0"/>
                    <a:pt x="62889" y="0"/>
                  </a:cubicBezTo>
                  <a:lnTo>
                    <a:pt x="3594711" y="0"/>
                  </a:lnTo>
                  <a:cubicBezTo>
                    <a:pt x="3611390" y="0"/>
                    <a:pt x="3627386" y="6626"/>
                    <a:pt x="3639180" y="18420"/>
                  </a:cubicBezTo>
                  <a:cubicBezTo>
                    <a:pt x="3650974" y="30214"/>
                    <a:pt x="3657600" y="46210"/>
                    <a:pt x="3657600" y="62889"/>
                  </a:cubicBezTo>
                  <a:lnTo>
                    <a:pt x="3657600" y="314435"/>
                  </a:lnTo>
                  <a:cubicBezTo>
                    <a:pt x="3657600" y="331114"/>
                    <a:pt x="3650974" y="347110"/>
                    <a:pt x="3639180" y="358904"/>
                  </a:cubicBezTo>
                  <a:cubicBezTo>
                    <a:pt x="3627386" y="370698"/>
                    <a:pt x="3611390" y="377324"/>
                    <a:pt x="3594711" y="377324"/>
                  </a:cubicBezTo>
                  <a:lnTo>
                    <a:pt x="62889" y="377324"/>
                  </a:lnTo>
                  <a:cubicBezTo>
                    <a:pt x="46210" y="377324"/>
                    <a:pt x="30214" y="370698"/>
                    <a:pt x="18420" y="358904"/>
                  </a:cubicBezTo>
                  <a:cubicBezTo>
                    <a:pt x="6626" y="347110"/>
                    <a:pt x="0" y="331114"/>
                    <a:pt x="0" y="314435"/>
                  </a:cubicBezTo>
                  <a:lnTo>
                    <a:pt x="0" y="62889"/>
                  </a:lnTo>
                  <a:close/>
                </a:path>
              </a:pathLst>
            </a:custGeom>
            <a:solidFill>
              <a:srgbClr val="D0C5FD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5569" tIns="75569" rIns="75569" bIns="75569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500" b="1" dirty="0" smtClean="0">
                  <a:solidFill>
                    <a:schemeClr val="tx1"/>
                  </a:solidFill>
                </a:rPr>
                <a:t>（</a:t>
              </a:r>
              <a:r>
                <a:rPr lang="en-US" altLang="zh-CN" sz="1500" b="1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500" b="1" dirty="0" smtClean="0">
                  <a:solidFill>
                    <a:schemeClr val="tx1"/>
                  </a:solidFill>
                </a:rPr>
                <a:t>）除法运算符</a:t>
              </a:r>
              <a:endParaRPr lang="zh-CN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800600" y="2400300"/>
              <a:ext cx="1800225" cy="323850"/>
            </a:xfrm>
            <a:custGeom>
              <a:avLst/>
              <a:gdLst>
                <a:gd name="connsiteX0" fmla="*/ 0 w 3657600"/>
                <a:gd name="connsiteY0" fmla="*/ 0 h 256162"/>
                <a:gd name="connsiteX1" fmla="*/ 3657600 w 3657600"/>
                <a:gd name="connsiteY1" fmla="*/ 0 h 256162"/>
                <a:gd name="connsiteX2" fmla="*/ 3657600 w 3657600"/>
                <a:gd name="connsiteY2" fmla="*/ 256162 h 256162"/>
                <a:gd name="connsiteX3" fmla="*/ 0 w 3657600"/>
                <a:gd name="connsiteY3" fmla="*/ 256162 h 256162"/>
                <a:gd name="connsiteX4" fmla="*/ 0 w 3657600"/>
                <a:gd name="connsiteY4" fmla="*/ 0 h 25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256162">
                  <a:moveTo>
                    <a:pt x="0" y="0"/>
                  </a:moveTo>
                  <a:lnTo>
                    <a:pt x="3657600" y="0"/>
                  </a:lnTo>
                  <a:lnTo>
                    <a:pt x="3657600" y="256162"/>
                  </a:lnTo>
                  <a:lnTo>
                    <a:pt x="0" y="2561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16129" tIns="20320" rIns="113792" bIns="20320" spcCol="1270"/>
            <a:lstStyle/>
            <a:p>
              <a:pPr marL="171450" lvl="1" indent="-171450" defTabSz="7112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altLang="zh-CN" sz="1600" dirty="0" err="1" smtClean="0"/>
                <a:t>int</a:t>
              </a:r>
              <a:r>
                <a:rPr lang="en-US" altLang="zh-CN" sz="1600" dirty="0" smtClean="0"/>
                <a:t>  b = 16 / 8 ;</a:t>
              </a:r>
              <a:endParaRPr lang="zh-CN" altLang="en-US" sz="1600" dirty="0"/>
            </a:p>
          </p:txBody>
        </p:sp>
      </p:grpSp>
      <p:grpSp>
        <p:nvGrpSpPr>
          <p:cNvPr id="14" name="组合 14"/>
          <p:cNvGrpSpPr/>
          <p:nvPr/>
        </p:nvGrpSpPr>
        <p:grpSpPr>
          <a:xfrm>
            <a:off x="4800600" y="2973387"/>
            <a:ext cx="2590800" cy="741363"/>
            <a:chOff x="4800600" y="2973387"/>
            <a:chExt cx="2590800" cy="741363"/>
          </a:xfrm>
        </p:grpSpPr>
        <p:sp>
          <p:nvSpPr>
            <p:cNvPr id="6" name="任意多边形 5"/>
            <p:cNvSpPr/>
            <p:nvPr/>
          </p:nvSpPr>
          <p:spPr>
            <a:xfrm>
              <a:off x="4857750" y="2973387"/>
              <a:ext cx="2305050" cy="284163"/>
            </a:xfrm>
            <a:custGeom>
              <a:avLst/>
              <a:gdLst>
                <a:gd name="connsiteX0" fmla="*/ 0 w 3657600"/>
                <a:gd name="connsiteY0" fmla="*/ 62889 h 377324"/>
                <a:gd name="connsiteX1" fmla="*/ 18420 w 3657600"/>
                <a:gd name="connsiteY1" fmla="*/ 18420 h 377324"/>
                <a:gd name="connsiteX2" fmla="*/ 62889 w 3657600"/>
                <a:gd name="connsiteY2" fmla="*/ 0 h 377324"/>
                <a:gd name="connsiteX3" fmla="*/ 3594711 w 3657600"/>
                <a:gd name="connsiteY3" fmla="*/ 0 h 377324"/>
                <a:gd name="connsiteX4" fmla="*/ 3639180 w 3657600"/>
                <a:gd name="connsiteY4" fmla="*/ 18420 h 377324"/>
                <a:gd name="connsiteX5" fmla="*/ 3657600 w 3657600"/>
                <a:gd name="connsiteY5" fmla="*/ 62889 h 377324"/>
                <a:gd name="connsiteX6" fmla="*/ 3657600 w 3657600"/>
                <a:gd name="connsiteY6" fmla="*/ 314435 h 377324"/>
                <a:gd name="connsiteX7" fmla="*/ 3639180 w 3657600"/>
                <a:gd name="connsiteY7" fmla="*/ 358904 h 377324"/>
                <a:gd name="connsiteX8" fmla="*/ 3594711 w 3657600"/>
                <a:gd name="connsiteY8" fmla="*/ 377324 h 377324"/>
                <a:gd name="connsiteX9" fmla="*/ 62889 w 3657600"/>
                <a:gd name="connsiteY9" fmla="*/ 377324 h 377324"/>
                <a:gd name="connsiteX10" fmla="*/ 18420 w 3657600"/>
                <a:gd name="connsiteY10" fmla="*/ 358904 h 377324"/>
                <a:gd name="connsiteX11" fmla="*/ 0 w 3657600"/>
                <a:gd name="connsiteY11" fmla="*/ 314435 h 377324"/>
                <a:gd name="connsiteX12" fmla="*/ 0 w 3657600"/>
                <a:gd name="connsiteY12" fmla="*/ 62889 h 37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377324">
                  <a:moveTo>
                    <a:pt x="0" y="62889"/>
                  </a:moveTo>
                  <a:cubicBezTo>
                    <a:pt x="0" y="46210"/>
                    <a:pt x="6626" y="30214"/>
                    <a:pt x="18420" y="18420"/>
                  </a:cubicBezTo>
                  <a:cubicBezTo>
                    <a:pt x="30214" y="6626"/>
                    <a:pt x="46210" y="0"/>
                    <a:pt x="62889" y="0"/>
                  </a:cubicBezTo>
                  <a:lnTo>
                    <a:pt x="3594711" y="0"/>
                  </a:lnTo>
                  <a:cubicBezTo>
                    <a:pt x="3611390" y="0"/>
                    <a:pt x="3627386" y="6626"/>
                    <a:pt x="3639180" y="18420"/>
                  </a:cubicBezTo>
                  <a:cubicBezTo>
                    <a:pt x="3650974" y="30214"/>
                    <a:pt x="3657600" y="46210"/>
                    <a:pt x="3657600" y="62889"/>
                  </a:cubicBezTo>
                  <a:lnTo>
                    <a:pt x="3657600" y="314435"/>
                  </a:lnTo>
                  <a:cubicBezTo>
                    <a:pt x="3657600" y="331114"/>
                    <a:pt x="3650974" y="347110"/>
                    <a:pt x="3639180" y="358904"/>
                  </a:cubicBezTo>
                  <a:cubicBezTo>
                    <a:pt x="3627386" y="370698"/>
                    <a:pt x="3611390" y="377324"/>
                    <a:pt x="3594711" y="377324"/>
                  </a:cubicBezTo>
                  <a:lnTo>
                    <a:pt x="62889" y="377324"/>
                  </a:lnTo>
                  <a:cubicBezTo>
                    <a:pt x="46210" y="377324"/>
                    <a:pt x="30214" y="370698"/>
                    <a:pt x="18420" y="358904"/>
                  </a:cubicBezTo>
                  <a:cubicBezTo>
                    <a:pt x="6626" y="347110"/>
                    <a:pt x="0" y="331114"/>
                    <a:pt x="0" y="314435"/>
                  </a:cubicBezTo>
                  <a:lnTo>
                    <a:pt x="0" y="62889"/>
                  </a:lnTo>
                  <a:close/>
                </a:path>
              </a:pathLst>
            </a:custGeom>
            <a:solidFill>
              <a:srgbClr val="D0C5FD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5569" tIns="75569" rIns="75569" bIns="75569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1500" b="1" dirty="0" smtClean="0">
                  <a:solidFill>
                    <a:schemeClr val="tx1"/>
                  </a:solidFill>
                </a:rPr>
                <a:t>（</a:t>
              </a:r>
              <a:r>
                <a:rPr lang="en-US" altLang="zh-CN" sz="1500" b="1" dirty="0" smtClean="0">
                  <a:solidFill>
                    <a:schemeClr val="tx1"/>
                  </a:solidFill>
                </a:rPr>
                <a:t>%</a:t>
              </a:r>
              <a:r>
                <a:rPr lang="zh-CN" altLang="en-US" sz="1500" b="1" dirty="0" smtClean="0">
                  <a:solidFill>
                    <a:schemeClr val="tx1"/>
                  </a:solidFill>
                </a:rPr>
                <a:t>）取余运</a:t>
              </a:r>
              <a:r>
                <a:rPr lang="zh-CN" altLang="en-US" sz="1500" b="1" dirty="0">
                  <a:solidFill>
                    <a:schemeClr val="tx1"/>
                  </a:solidFill>
                </a:rPr>
                <a:t>算符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800600" y="3390900"/>
              <a:ext cx="2590800" cy="323850"/>
            </a:xfrm>
            <a:custGeom>
              <a:avLst/>
              <a:gdLst>
                <a:gd name="connsiteX0" fmla="*/ 0 w 3657600"/>
                <a:gd name="connsiteY0" fmla="*/ 0 h 256162"/>
                <a:gd name="connsiteX1" fmla="*/ 3657600 w 3657600"/>
                <a:gd name="connsiteY1" fmla="*/ 0 h 256162"/>
                <a:gd name="connsiteX2" fmla="*/ 3657600 w 3657600"/>
                <a:gd name="connsiteY2" fmla="*/ 256162 h 256162"/>
                <a:gd name="connsiteX3" fmla="*/ 0 w 3657600"/>
                <a:gd name="connsiteY3" fmla="*/ 256162 h 256162"/>
                <a:gd name="connsiteX4" fmla="*/ 0 w 3657600"/>
                <a:gd name="connsiteY4" fmla="*/ 0 h 25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256162">
                  <a:moveTo>
                    <a:pt x="0" y="0"/>
                  </a:moveTo>
                  <a:lnTo>
                    <a:pt x="3657600" y="0"/>
                  </a:lnTo>
                  <a:lnTo>
                    <a:pt x="3657600" y="256162"/>
                  </a:lnTo>
                  <a:lnTo>
                    <a:pt x="0" y="2561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16129" tIns="20320" rIns="113792" bIns="20320" spcCol="1270"/>
            <a:lstStyle/>
            <a:p>
              <a:pPr marL="171450" lvl="1" indent="-171450" defTabSz="7112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altLang="zh-CN" sz="1600" dirty="0" smtClean="0"/>
                <a:t>double c = 12.4 % 5.2  ;</a:t>
              </a:r>
              <a:endParaRPr lang="zh-CN" altLang="en-US" sz="1600" dirty="0"/>
            </a:p>
          </p:txBody>
        </p:sp>
      </p:grpSp>
      <p:grpSp>
        <p:nvGrpSpPr>
          <p:cNvPr id="15" name="组合 11"/>
          <p:cNvGrpSpPr/>
          <p:nvPr/>
        </p:nvGrpSpPr>
        <p:grpSpPr>
          <a:xfrm>
            <a:off x="1371600" y="3714750"/>
            <a:ext cx="5977130" cy="857310"/>
            <a:chOff x="1371600" y="3714750"/>
            <a:chExt cx="5977130" cy="857310"/>
          </a:xfrm>
        </p:grpSpPr>
        <p:sp>
          <p:nvSpPr>
            <p:cNvPr id="10" name="TextBox 9"/>
            <p:cNvSpPr txBox="1"/>
            <p:nvPr/>
          </p:nvSpPr>
          <p:spPr>
            <a:xfrm>
              <a:off x="1371600" y="4171950"/>
              <a:ext cx="5943600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使用除法运算符与取余运算符，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不能做除数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！</a:t>
              </a:r>
            </a:p>
          </p:txBody>
        </p:sp>
        <p:pic>
          <p:nvPicPr>
            <p:cNvPr id="11" name="图片 10" descr="按扭-5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9400" y="3714750"/>
              <a:ext cx="719330" cy="719330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7391400" y="2343150"/>
            <a:ext cx="966931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/>
              <a:t>2 == 5 / 2</a:t>
            </a:r>
            <a:endParaRPr lang="zh-CN" alt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315200" y="3333750"/>
            <a:ext cx="1035861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/>
              <a:t>1 == 5 % 2</a:t>
            </a: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87393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192542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优先级与结合性</a:t>
            </a:r>
          </a:p>
        </p:txBody>
      </p:sp>
    </p:spTree>
    <p:extLst>
      <p:ext uri="{BB962C8B-B14F-4D97-AF65-F5344CB8AC3E}">
        <p14:creationId xmlns:p14="http://schemas.microsoft.com/office/powerpoint/2010/main" xmlns="" val="22607083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752600" y="1356336"/>
            <a:ext cx="5105400" cy="793143"/>
            <a:chOff x="1447800" y="864207"/>
            <a:chExt cx="4267200" cy="793143"/>
          </a:xfrm>
        </p:grpSpPr>
        <p:pic>
          <p:nvPicPr>
            <p:cNvPr id="18" name="图片 17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864207"/>
              <a:ext cx="4267200" cy="79314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429380" y="1012218"/>
              <a:ext cx="2202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 表达式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8756" y="10676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692095" y="2461774"/>
            <a:ext cx="5105400" cy="793143"/>
            <a:chOff x="1447800" y="864207"/>
            <a:chExt cx="4267200" cy="793143"/>
          </a:xfrm>
        </p:grpSpPr>
        <p:pic>
          <p:nvPicPr>
            <p:cNvPr id="25" name="图片 24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864207"/>
              <a:ext cx="4267200" cy="79314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429380" y="1012218"/>
              <a:ext cx="2202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 运算符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04442" y="1067678"/>
              <a:ext cx="261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82307" y="3486150"/>
            <a:ext cx="5105400" cy="793143"/>
            <a:chOff x="1447800" y="864207"/>
            <a:chExt cx="4267200" cy="793143"/>
          </a:xfrm>
        </p:grpSpPr>
        <p:pic>
          <p:nvPicPr>
            <p:cNvPr id="29" name="图片 28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864207"/>
              <a:ext cx="4267200" cy="79314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569381" y="1012218"/>
              <a:ext cx="2229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运算符优先级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04442" y="1067678"/>
              <a:ext cx="261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算术运算符的优先级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133600" y="1985486"/>
            <a:ext cx="1447800" cy="36933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*</a:t>
            </a:r>
            <a:r>
              <a:rPr lang="en-US" altLang="zh-CN" dirty="0"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zh-CN" altLang="en-US" dirty="0" smtClean="0"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/    </a:t>
            </a:r>
            <a:r>
              <a:rPr lang="zh-CN" altLang="zh-CN" dirty="0" smtClean="0"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、</a:t>
            </a:r>
            <a:r>
              <a:rPr lang="en-US" altLang="zh-CN" dirty="0"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%</a:t>
            </a:r>
            <a:endParaRPr lang="zh-CN" altLang="en-US" dirty="0">
              <a:solidFill>
                <a:srgbClr val="0000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10025" y="1708487"/>
            <a:ext cx="1371600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&gt;</a:t>
            </a:r>
            <a:endParaRPr lang="zh-CN" altLang="en-US" sz="5400" dirty="0">
              <a:solidFill>
                <a:srgbClr val="0000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9200" y="1885950"/>
            <a:ext cx="838200" cy="4616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+</a:t>
            </a:r>
            <a:r>
              <a:rPr lang="zh-CN" altLang="zh-CN" sz="2400" dirty="0"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-</a:t>
            </a:r>
            <a:endParaRPr lang="zh-CN" altLang="en-US" sz="2400" dirty="0">
              <a:solidFill>
                <a:srgbClr val="0000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8" name="组合 10"/>
          <p:cNvGrpSpPr/>
          <p:nvPr/>
        </p:nvGrpSpPr>
        <p:grpSpPr>
          <a:xfrm>
            <a:off x="2421644" y="2800350"/>
            <a:ext cx="3521956" cy="762000"/>
            <a:chOff x="381000" y="3333750"/>
            <a:chExt cx="3750556" cy="762000"/>
          </a:xfrm>
        </p:grpSpPr>
        <p:sp>
          <p:nvSpPr>
            <p:cNvPr id="9" name="TextBox 8"/>
            <p:cNvSpPr txBox="1"/>
            <p:nvPr/>
          </p:nvSpPr>
          <p:spPr>
            <a:xfrm>
              <a:off x="1566793" y="3497818"/>
              <a:ext cx="2564763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en-US" altLang="zh-CN" dirty="0" smtClean="0"/>
                <a:t>R = x + y </a:t>
              </a:r>
              <a:r>
                <a:rPr lang="zh-CN" altLang="en-US" dirty="0" smtClean="0"/>
                <a:t>* </a:t>
              </a:r>
              <a:r>
                <a:rPr lang="en-US" altLang="zh-CN" dirty="0"/>
                <a:t>z</a:t>
              </a:r>
              <a:endParaRPr lang="zh-CN" altLang="en-US" dirty="0" smtClean="0"/>
            </a:p>
          </p:txBody>
        </p:sp>
        <p:grpSp>
          <p:nvGrpSpPr>
            <p:cNvPr id="10" name="组合 27"/>
            <p:cNvGrpSpPr/>
            <p:nvPr/>
          </p:nvGrpSpPr>
          <p:grpSpPr>
            <a:xfrm>
              <a:off x="381000" y="3333750"/>
              <a:ext cx="762000" cy="762000"/>
              <a:chOff x="1752600" y="3638550"/>
              <a:chExt cx="762000" cy="762000"/>
            </a:xfrm>
          </p:grpSpPr>
          <p:pic>
            <p:nvPicPr>
              <p:cNvPr id="11" name="图片 10" descr="按扭-3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2600" y="36385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924285" y="3776764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pic>
        <p:nvPicPr>
          <p:cNvPr id="13" name="图片 12" descr="按扭-5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686" y="3562350"/>
            <a:ext cx="1438659" cy="105765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224781" y="3768013"/>
            <a:ext cx="6173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      如果表达式中有括号，那要先计算括号里面的表达式，</a:t>
            </a:r>
            <a:endParaRPr lang="en-US" altLang="zh-CN" dirty="0" smtClean="0"/>
          </a:p>
          <a:p>
            <a:r>
              <a:rPr lang="zh-CN" altLang="en-US" dirty="0"/>
              <a:t>因为</a:t>
            </a:r>
            <a:r>
              <a:rPr lang="zh-CN" altLang="zh-CN" dirty="0" smtClean="0"/>
              <a:t>括号</a:t>
            </a:r>
            <a:r>
              <a:rPr lang="zh-CN" altLang="zh-CN" dirty="0"/>
              <a:t>在运算符中的优先级别是最高的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395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算术运算符的结合性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10"/>
          <p:cNvGrpSpPr/>
          <p:nvPr/>
        </p:nvGrpSpPr>
        <p:grpSpPr>
          <a:xfrm>
            <a:off x="2613277" y="3028950"/>
            <a:ext cx="2949323" cy="762000"/>
            <a:chOff x="381000" y="3333750"/>
            <a:chExt cx="3140755" cy="762000"/>
          </a:xfrm>
        </p:grpSpPr>
        <p:sp>
          <p:nvSpPr>
            <p:cNvPr id="9" name="TextBox 8"/>
            <p:cNvSpPr txBox="1"/>
            <p:nvPr/>
          </p:nvSpPr>
          <p:spPr>
            <a:xfrm>
              <a:off x="1566793" y="3497818"/>
              <a:ext cx="1954962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en-US" altLang="zh-CN" dirty="0" err="1" smtClean="0"/>
                <a:t>a-b+c</a:t>
              </a:r>
              <a:endParaRPr lang="zh-CN" altLang="en-US" dirty="0" smtClean="0"/>
            </a:p>
          </p:txBody>
        </p:sp>
        <p:grpSp>
          <p:nvGrpSpPr>
            <p:cNvPr id="10" name="组合 27"/>
            <p:cNvGrpSpPr/>
            <p:nvPr/>
          </p:nvGrpSpPr>
          <p:grpSpPr>
            <a:xfrm>
              <a:off x="381000" y="3333750"/>
              <a:ext cx="762000" cy="762000"/>
              <a:chOff x="1752600" y="3638550"/>
              <a:chExt cx="762000" cy="762000"/>
            </a:xfrm>
          </p:grpSpPr>
          <p:pic>
            <p:nvPicPr>
              <p:cNvPr id="11" name="图片 10" descr="按扭-3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2600" y="36385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924285" y="3776764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609600" y="1527919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cap="all" dirty="0" smtClean="0">
                <a:ln w="0"/>
                <a:solidFill>
                  <a:srgbClr val="12EE56"/>
                </a:solidFill>
                <a:effectLst>
                  <a:reflection blurRad="12700" stA="50000" endPos="50000" dist="5000" dir="5400000" sy="-100000" rotWithShape="0"/>
                </a:effectLst>
                <a:latin typeface="Calibri"/>
                <a:ea typeface="宋体"/>
              </a:rPr>
              <a:t>自左向右</a:t>
            </a:r>
            <a:endParaRPr lang="zh-CN" altLang="en-US" sz="2800" b="1" cap="all" dirty="0">
              <a:ln w="0"/>
              <a:solidFill>
                <a:srgbClr val="12EE56"/>
              </a:solidFill>
              <a:effectLst>
                <a:reflection blurRad="12700" stA="50000" endPos="50000" dist="5000" dir="5400000" sy="-100000" rotWithShape="0"/>
              </a:effectLst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66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192542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自增自减运算符</a:t>
            </a:r>
          </a:p>
        </p:txBody>
      </p:sp>
    </p:spTree>
    <p:extLst>
      <p:ext uri="{BB962C8B-B14F-4D97-AF65-F5344CB8AC3E}">
        <p14:creationId xmlns:p14="http://schemas.microsoft.com/office/powerpoint/2010/main" xmlns="" val="22607083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自增和自减运算符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537972" y="15811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800E39"/>
                </a:solidFill>
                <a:latin typeface="黑体" pitchFamily="49" charset="-122"/>
                <a:ea typeface="黑体" pitchFamily="49" charset="-122"/>
              </a:rPr>
              <a:t>自增运算符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3572" y="15811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800E39"/>
                </a:solidFill>
                <a:latin typeface="黑体" pitchFamily="49" charset="-122"/>
                <a:ea typeface="黑体" pitchFamily="49" charset="-122"/>
              </a:rPr>
              <a:t>自减运算符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791200" y="1657350"/>
            <a:ext cx="0" cy="3200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0" name="组合 18"/>
          <p:cNvGrpSpPr/>
          <p:nvPr/>
        </p:nvGrpSpPr>
        <p:grpSpPr>
          <a:xfrm>
            <a:off x="304800" y="1885950"/>
            <a:ext cx="1252730" cy="1862330"/>
            <a:chOff x="304800" y="2114550"/>
            <a:chExt cx="1252730" cy="1862330"/>
          </a:xfrm>
        </p:grpSpPr>
        <p:pic>
          <p:nvPicPr>
            <p:cNvPr id="17" name="图片 16" descr="按扭-17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2114550"/>
              <a:ext cx="1252730" cy="186233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6930" y="28338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语法</a:t>
              </a:r>
            </a:p>
          </p:txBody>
        </p:sp>
      </p:grpSp>
      <p:grpSp>
        <p:nvGrpSpPr>
          <p:cNvPr id="12" name="组合 25"/>
          <p:cNvGrpSpPr/>
          <p:nvPr/>
        </p:nvGrpSpPr>
        <p:grpSpPr>
          <a:xfrm>
            <a:off x="2158005" y="2343150"/>
            <a:ext cx="5181600" cy="533400"/>
            <a:chOff x="2209800" y="2343150"/>
            <a:chExt cx="5181600" cy="533400"/>
          </a:xfrm>
        </p:grpSpPr>
        <p:sp>
          <p:nvSpPr>
            <p:cNvPr id="5" name="TextBox 4"/>
            <p:cNvSpPr txBox="1"/>
            <p:nvPr/>
          </p:nvSpPr>
          <p:spPr>
            <a:xfrm>
              <a:off x="4098908" y="2476440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++a</a:t>
              </a:r>
              <a:endParaRPr lang="zh-CN" altLang="en-US" sz="20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94148" y="2476440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--a</a:t>
              </a:r>
              <a:endParaRPr lang="zh-CN" altLang="en-US" sz="2000" dirty="0" smtClean="0"/>
            </a:p>
          </p:txBody>
        </p:sp>
        <p:sp>
          <p:nvSpPr>
            <p:cNvPr id="22" name="五边形 21"/>
            <p:cNvSpPr/>
            <p:nvPr/>
          </p:nvSpPr>
          <p:spPr>
            <a:xfrm>
              <a:off x="2209800" y="2343150"/>
              <a:ext cx="1219200" cy="4572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前置形式</a:t>
              </a:r>
              <a:endParaRPr lang="zh-CN" altLang="en-US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3" name="组合 26"/>
          <p:cNvGrpSpPr/>
          <p:nvPr/>
        </p:nvGrpSpPr>
        <p:grpSpPr>
          <a:xfrm>
            <a:off x="2209800" y="3333750"/>
            <a:ext cx="5181600" cy="476310"/>
            <a:chOff x="2209800" y="3333750"/>
            <a:chExt cx="5181600" cy="476310"/>
          </a:xfrm>
        </p:grpSpPr>
        <p:sp>
          <p:nvSpPr>
            <p:cNvPr id="4" name="TextBox 3"/>
            <p:cNvSpPr txBox="1"/>
            <p:nvPr/>
          </p:nvSpPr>
          <p:spPr>
            <a:xfrm>
              <a:off x="4107667" y="3390840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a++</a:t>
              </a:r>
              <a:endParaRPr lang="zh-CN" altLang="en-US" sz="2000" dirty="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94148" y="3409950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a--</a:t>
              </a:r>
              <a:endParaRPr lang="zh-CN" altLang="en-US" sz="2000" dirty="0" smtClean="0"/>
            </a:p>
          </p:txBody>
        </p:sp>
        <p:sp>
          <p:nvSpPr>
            <p:cNvPr id="23" name="五边形 22"/>
            <p:cNvSpPr/>
            <p:nvPr/>
          </p:nvSpPr>
          <p:spPr>
            <a:xfrm>
              <a:off x="2209800" y="3333750"/>
              <a:ext cx="1219200" cy="4572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后置形式</a:t>
              </a:r>
              <a:endParaRPr lang="zh-CN" altLang="en-US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2209800" y="4248150"/>
            <a:ext cx="6248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4" name="组合 36"/>
          <p:cNvGrpSpPr/>
          <p:nvPr/>
        </p:nvGrpSpPr>
        <p:grpSpPr>
          <a:xfrm>
            <a:off x="4038600" y="4400550"/>
            <a:ext cx="3554011" cy="369332"/>
            <a:chOff x="4038600" y="4400550"/>
            <a:chExt cx="3554011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4038600" y="4400550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 + 1</a:t>
              </a:r>
              <a:endParaRPr lang="zh-CN" altLang="en-US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10400" y="440055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 -1</a:t>
              </a:r>
              <a:endParaRPr lang="zh-CN" altLang="en-US" dirty="0" smtClean="0"/>
            </a:p>
          </p:txBody>
        </p:sp>
      </p:grpSp>
      <p:grpSp>
        <p:nvGrpSpPr>
          <p:cNvPr id="19" name="组合 35"/>
          <p:cNvGrpSpPr/>
          <p:nvPr/>
        </p:nvGrpSpPr>
        <p:grpSpPr>
          <a:xfrm>
            <a:off x="2057400" y="4400550"/>
            <a:ext cx="1752600" cy="369332"/>
            <a:chOff x="2057400" y="4400550"/>
            <a:chExt cx="1752600" cy="369332"/>
          </a:xfrm>
        </p:grpSpPr>
        <p:sp>
          <p:nvSpPr>
            <p:cNvPr id="33" name="燕尾形 32"/>
            <p:cNvSpPr/>
            <p:nvPr/>
          </p:nvSpPr>
          <p:spPr>
            <a:xfrm>
              <a:off x="3429000" y="4476750"/>
              <a:ext cx="381000" cy="228600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57400" y="440055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计算的结果</a:t>
              </a:r>
            </a:p>
          </p:txBody>
        </p:sp>
      </p:grpSp>
      <p:grpSp>
        <p:nvGrpSpPr>
          <p:cNvPr id="20" name="组合 50"/>
          <p:cNvGrpSpPr/>
          <p:nvPr/>
        </p:nvGrpSpPr>
        <p:grpSpPr>
          <a:xfrm>
            <a:off x="3124200" y="1733550"/>
            <a:ext cx="3352800" cy="2362200"/>
            <a:chOff x="4038600" y="1504950"/>
            <a:chExt cx="3352800" cy="2362200"/>
          </a:xfrm>
        </p:grpSpPr>
        <p:sp>
          <p:nvSpPr>
            <p:cNvPr id="48" name="矩形 47"/>
            <p:cNvSpPr/>
            <p:nvPr/>
          </p:nvSpPr>
          <p:spPr>
            <a:xfrm>
              <a:off x="4038600" y="1504950"/>
              <a:ext cx="3352800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1" name="组合 46"/>
            <p:cNvGrpSpPr/>
            <p:nvPr/>
          </p:nvGrpSpPr>
          <p:grpSpPr>
            <a:xfrm>
              <a:off x="4648200" y="2343638"/>
              <a:ext cx="2286000" cy="1217819"/>
              <a:chOff x="4648200" y="2499014"/>
              <a:chExt cx="2286000" cy="1217819"/>
            </a:xfrm>
          </p:grpSpPr>
          <p:grpSp>
            <p:nvGrpSpPr>
              <p:cNvPr id="24" name="组合 41"/>
              <p:cNvGrpSpPr/>
              <p:nvPr/>
            </p:nvGrpSpPr>
            <p:grpSpPr>
              <a:xfrm>
                <a:off x="4648200" y="2499014"/>
                <a:ext cx="2286000" cy="1217819"/>
                <a:chOff x="6781800" y="2975324"/>
                <a:chExt cx="2286000" cy="1217819"/>
              </a:xfrm>
              <a:solidFill>
                <a:schemeClr val="bg1"/>
              </a:solidFill>
            </p:grpSpPr>
            <p:sp>
              <p:nvSpPr>
                <p:cNvPr id="43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6781800" y="3409950"/>
                  <a:ext cx="2209800" cy="783193"/>
                </a:xfrm>
                <a:prstGeom prst="roundRect">
                  <a:avLst/>
                </a:prstGeom>
                <a:grpFill/>
                <a:ln w="254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dirty="0" smtClean="0"/>
                    <a:t>( a + b)++</a:t>
                  </a:r>
                </a:p>
                <a:p>
                  <a:r>
                    <a:rPr lang="en-US" altLang="zh-CN" sz="2000" dirty="0" smtClean="0"/>
                    <a:t>--(x + y) </a:t>
                  </a:r>
                  <a:endParaRPr lang="zh-CN" altLang="en-US" sz="2000" dirty="0"/>
                </a:p>
              </p:txBody>
            </p:sp>
            <p:pic>
              <p:nvPicPr>
                <p:cNvPr id="44" name="图片 31" descr="按扭-21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8142448" y="3486146"/>
                  <a:ext cx="304785" cy="228604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5" name="图片 44" descr="按扭-55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348470" y="2975324"/>
                  <a:ext cx="719330" cy="719330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6" name="图片 31" descr="按扭-21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9800" y="3333750"/>
                <a:ext cx="304785" cy="22860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9" name="TextBox 48"/>
            <p:cNvSpPr txBox="1"/>
            <p:nvPr/>
          </p:nvSpPr>
          <p:spPr>
            <a:xfrm>
              <a:off x="5181600" y="1696819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单目运算符不可以放在圆括号之外。</a:t>
              </a:r>
              <a:endParaRPr lang="zh-CN" altLang="en-US" dirty="0" smtClean="0"/>
            </a:p>
          </p:txBody>
        </p:sp>
        <p:pic>
          <p:nvPicPr>
            <p:cNvPr id="50" name="图片 49" descr="书藉图标4_03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7200" y="1657350"/>
              <a:ext cx="825923" cy="432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212416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2308590" y="1962150"/>
            <a:ext cx="3711210" cy="445659"/>
            <a:chOff x="2537190" y="2114550"/>
            <a:chExt cx="3711210" cy="445659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2537190" y="2114550"/>
              <a:ext cx="1517289" cy="44565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800E39"/>
                  </a:solidFill>
                  <a:effectLst/>
                  <a:latin typeface="+mn-ea"/>
                  <a:cs typeface="宋体" pitchFamily="2" charset="-122"/>
                </a:rPr>
                <a:t>b = a++ ;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00E39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4731111" y="2114550"/>
              <a:ext cx="1517289" cy="44565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800E39"/>
                  </a:solidFill>
                  <a:effectLst/>
                  <a:latin typeface="+mn-ea"/>
                  <a:cs typeface="宋体" pitchFamily="2" charset="-122"/>
                </a:rPr>
                <a:t>b = ++a ;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00E39"/>
                </a:solidFill>
                <a:effectLst/>
                <a:latin typeface="+mn-ea"/>
                <a:cs typeface="宋体" pitchFamily="2" charset="-122"/>
              </a:endParaRPr>
            </a:p>
          </p:txBody>
        </p:sp>
      </p:grpSp>
      <p:grpSp>
        <p:nvGrpSpPr>
          <p:cNvPr id="3" name="组合 15"/>
          <p:cNvGrpSpPr/>
          <p:nvPr/>
        </p:nvGrpSpPr>
        <p:grpSpPr>
          <a:xfrm>
            <a:off x="2286000" y="2484009"/>
            <a:ext cx="3733800" cy="1383141"/>
            <a:chOff x="2514600" y="2560209"/>
            <a:chExt cx="3733800" cy="1383141"/>
          </a:xfrm>
        </p:grpSpPr>
        <p:grpSp>
          <p:nvGrpSpPr>
            <p:cNvPr id="4" name="组合 12"/>
            <p:cNvGrpSpPr/>
            <p:nvPr/>
          </p:nvGrpSpPr>
          <p:grpSpPr>
            <a:xfrm>
              <a:off x="2514600" y="2560209"/>
              <a:ext cx="1517289" cy="1383141"/>
              <a:chOff x="2514600" y="2560209"/>
              <a:chExt cx="1517289" cy="1383141"/>
            </a:xfrm>
          </p:grpSpPr>
          <p:sp>
            <p:nvSpPr>
              <p:cNvPr id="1028" name="Text Box 4"/>
              <p:cNvSpPr txBox="1">
                <a:spLocks noChangeArrowheads="1"/>
              </p:cNvSpPr>
              <p:nvPr/>
            </p:nvSpPr>
            <p:spPr bwMode="auto">
              <a:xfrm>
                <a:off x="2514600" y="3091094"/>
                <a:ext cx="1517289" cy="8522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r>
                  <a:rPr lang="en-US" altLang="zh-CN" b="1" dirty="0" smtClean="0">
                    <a:latin typeface="+mn-ea"/>
                    <a:cs typeface="宋体" pitchFamily="2" charset="-122"/>
                  </a:rPr>
                  <a:t>b = a ;</a:t>
                </a:r>
              </a:p>
              <a:p>
                <a:pPr marL="0" marR="0" lvl="0" indent="0" algn="ctr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r>
                  <a:rPr lang="en-US" altLang="zh-CN" b="1" dirty="0" smtClean="0">
                    <a:latin typeface="+mn-ea"/>
                    <a:cs typeface="宋体" pitchFamily="2" charset="-122"/>
                  </a:rPr>
                  <a:t>a = </a:t>
                </a:r>
                <a:r>
                  <a:rPr lang="en-US" altLang="zh-CN" b="1" dirty="0" err="1" smtClean="0">
                    <a:latin typeface="+mn-ea"/>
                    <a:cs typeface="宋体" pitchFamily="2" charset="-122"/>
                  </a:rPr>
                  <a:t>a</a:t>
                </a:r>
                <a:r>
                  <a:rPr lang="en-US" altLang="zh-CN" b="1" dirty="0" smtClean="0">
                    <a:latin typeface="+mn-ea"/>
                    <a:cs typeface="宋体" pitchFamily="2" charset="-122"/>
                  </a:rPr>
                  <a:t> +1 ;</a:t>
                </a:r>
                <a:endParaRPr lang="zh-CN" altLang="zh-CN" b="1" dirty="0" smtClean="0">
                  <a:latin typeface="+mn-ea"/>
                  <a:cs typeface="宋体" pitchFamily="2" charset="-122"/>
                </a:endParaRPr>
              </a:p>
            </p:txBody>
          </p:sp>
          <p:sp>
            <p:nvSpPr>
              <p:cNvPr id="1031" name="AutoShape 7"/>
              <p:cNvSpPr>
                <a:spLocks noChangeShapeType="1"/>
              </p:cNvSpPr>
              <p:nvPr/>
            </p:nvSpPr>
            <p:spPr bwMode="auto">
              <a:xfrm flipH="1">
                <a:off x="3244254" y="2560209"/>
                <a:ext cx="3765" cy="504252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latin typeface="Roboto" pitchFamily="2" charset="0"/>
                </a:endParaRPr>
              </a:p>
            </p:txBody>
          </p:sp>
        </p:grpSp>
        <p:grpSp>
          <p:nvGrpSpPr>
            <p:cNvPr id="5" name="组合 13"/>
            <p:cNvGrpSpPr/>
            <p:nvPr/>
          </p:nvGrpSpPr>
          <p:grpSpPr>
            <a:xfrm>
              <a:off x="4731111" y="2575553"/>
              <a:ext cx="1517289" cy="1367797"/>
              <a:chOff x="4731111" y="2575553"/>
              <a:chExt cx="1517289" cy="1367797"/>
            </a:xfrm>
          </p:grpSpPr>
          <p:sp>
            <p:nvSpPr>
              <p:cNvPr id="1030" name="Text Box 6"/>
              <p:cNvSpPr txBox="1">
                <a:spLocks noChangeArrowheads="1"/>
              </p:cNvSpPr>
              <p:nvPr/>
            </p:nvSpPr>
            <p:spPr bwMode="auto">
              <a:xfrm>
                <a:off x="4731111" y="3091094"/>
                <a:ext cx="1517289" cy="8522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latin typeface="+mn-ea"/>
                    <a:cs typeface="宋体" pitchFamily="2" charset="-122"/>
                  </a:rPr>
                  <a:t>a = </a:t>
                </a:r>
                <a:r>
                  <a:rPr lang="en-US" altLang="zh-CN" b="1" dirty="0" err="1" smtClean="0">
                    <a:latin typeface="+mn-ea"/>
                    <a:cs typeface="宋体" pitchFamily="2" charset="-122"/>
                  </a:rPr>
                  <a:t>a</a:t>
                </a:r>
                <a:r>
                  <a:rPr lang="en-US" altLang="zh-CN" b="1" dirty="0" smtClean="0">
                    <a:latin typeface="+mn-ea"/>
                    <a:cs typeface="宋体" pitchFamily="2" charset="-122"/>
                  </a:rPr>
                  <a:t> +1 ;</a:t>
                </a:r>
              </a:p>
              <a:p>
                <a:pPr 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latin typeface="+mn-ea"/>
                    <a:cs typeface="宋体" pitchFamily="2" charset="-122"/>
                  </a:rPr>
                  <a:t>b = a ;</a:t>
                </a:r>
                <a:endParaRPr lang="zh-CN" altLang="zh-CN" b="1" dirty="0" smtClean="0">
                  <a:latin typeface="+mn-ea"/>
                  <a:cs typeface="宋体" pitchFamily="2" charset="-122"/>
                </a:endParaRPr>
              </a:p>
            </p:txBody>
          </p:sp>
          <p:sp>
            <p:nvSpPr>
              <p:cNvPr id="1032" name="AutoShape 8"/>
              <p:cNvSpPr>
                <a:spLocks noChangeShapeType="1"/>
              </p:cNvSpPr>
              <p:nvPr/>
            </p:nvSpPr>
            <p:spPr bwMode="auto">
              <a:xfrm flipH="1">
                <a:off x="5449470" y="2575553"/>
                <a:ext cx="3765" cy="504252"/>
              </a:xfrm>
              <a:prstGeom prst="straightConnector1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latin typeface="Roboto" pitchFamily="2" charset="0"/>
                </a:endParaRPr>
              </a:p>
            </p:txBody>
          </p:sp>
        </p:grpSp>
      </p:grpSp>
      <p:sp>
        <p:nvSpPr>
          <p:cNvPr id="17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前置与后置的区别</a:t>
            </a:r>
          </a:p>
        </p:txBody>
      </p:sp>
      <p:pic>
        <p:nvPicPr>
          <p:cNvPr id="18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800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7794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关系运算符</a:t>
            </a:r>
          </a:p>
        </p:txBody>
      </p:sp>
    </p:spTree>
    <p:extLst>
      <p:ext uri="{BB962C8B-B14F-4D97-AF65-F5344CB8AC3E}">
        <p14:creationId xmlns:p14="http://schemas.microsoft.com/office/powerpoint/2010/main" xmlns="" val="29987351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关系运算符</a:t>
            </a:r>
          </a:p>
        </p:txBody>
      </p:sp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355029"/>
              </p:ext>
            </p:extLst>
          </p:nvPr>
        </p:nvGraphicFramePr>
        <p:xfrm>
          <a:off x="1371600" y="1809750"/>
          <a:ext cx="6067426" cy="2029461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259796"/>
                <a:gridCol w="1394540"/>
                <a:gridCol w="1706545"/>
                <a:gridCol w="1706545"/>
              </a:tblGrid>
              <a:tr h="52420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符号</a:t>
                      </a:r>
                      <a:endParaRPr lang="zh-CN" sz="14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</a:t>
                      </a:r>
                      <a:endParaRPr lang="zh-CN" sz="14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符号</a:t>
                      </a:r>
                      <a:endParaRPr lang="zh-CN" sz="14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</a:t>
                      </a:r>
                      <a:endParaRPr lang="zh-CN" sz="14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216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&gt; 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大于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&lt;=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小于等于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7276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&gt;=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大于等于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==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等于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3033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 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小于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!=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不等于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6" name="组合 11"/>
          <p:cNvGrpSpPr/>
          <p:nvPr/>
        </p:nvGrpSpPr>
        <p:grpSpPr>
          <a:xfrm>
            <a:off x="1088135" y="3882763"/>
            <a:ext cx="6836665" cy="1011718"/>
            <a:chOff x="838200" y="3654163"/>
            <a:chExt cx="6836665" cy="1011718"/>
          </a:xfrm>
        </p:grpSpPr>
        <p:sp>
          <p:nvSpPr>
            <p:cNvPr id="7" name="TextBox 6"/>
            <p:cNvSpPr txBox="1"/>
            <p:nvPr/>
          </p:nvSpPr>
          <p:spPr>
            <a:xfrm>
              <a:off x="838200" y="4019550"/>
              <a:ext cx="6477000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zh-CN" dirty="0">
                  <a:solidFill>
                    <a:srgbClr val="FF0000"/>
                  </a:solidFill>
                </a:rPr>
                <a:t>符号“</a:t>
              </a:r>
              <a:r>
                <a:rPr lang="en-US" altLang="zh-CN" dirty="0">
                  <a:solidFill>
                    <a:srgbClr val="FF0000"/>
                  </a:solidFill>
                </a:rPr>
                <a:t>&gt;=</a:t>
              </a:r>
              <a:r>
                <a:rPr lang="zh-CN" altLang="zh-CN" dirty="0">
                  <a:solidFill>
                    <a:srgbClr val="FF0000"/>
                  </a:solidFill>
                </a:rPr>
                <a:t>”（大于等于）与“</a:t>
              </a:r>
              <a:r>
                <a:rPr lang="en-US" altLang="zh-CN" dirty="0">
                  <a:solidFill>
                    <a:srgbClr val="FF0000"/>
                  </a:solidFill>
                </a:rPr>
                <a:t>&lt;=</a:t>
              </a:r>
              <a:r>
                <a:rPr lang="zh-CN" altLang="zh-CN" dirty="0">
                  <a:solidFill>
                    <a:srgbClr val="FF0000"/>
                  </a:solidFill>
                </a:rPr>
                <a:t>”（小于等于）的意思分别是大于或等于、小于或</a:t>
              </a:r>
              <a:r>
                <a:rPr lang="zh-CN" altLang="zh-CN" dirty="0" smtClean="0">
                  <a:solidFill>
                    <a:srgbClr val="FF0000"/>
                  </a:solidFill>
                </a:rPr>
                <a:t>等于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8" name="图片 7" descr="按扭-5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5535" y="3654163"/>
              <a:ext cx="719330" cy="719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155286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7794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关系</a:t>
            </a:r>
            <a:r>
              <a:rPr lang="zh-CN" altLang="en-US" sz="3600" b="1" dirty="0">
                <a:solidFill>
                  <a:schemeClr val="bg1"/>
                </a:solidFill>
              </a:rPr>
              <a:t>表达式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250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2362200" y="2419350"/>
            <a:ext cx="3505200" cy="625475"/>
            <a:chOff x="533400" y="1651029"/>
            <a:chExt cx="3505200" cy="833727"/>
          </a:xfrm>
        </p:grpSpPr>
        <p:sp>
          <p:nvSpPr>
            <p:cNvPr id="6" name="TextBox 8"/>
            <p:cNvSpPr txBox="1">
              <a:spLocks noChangeArrowheads="1"/>
            </p:cNvSpPr>
            <p:nvPr/>
          </p:nvSpPr>
          <p:spPr bwMode="auto">
            <a:xfrm>
              <a:off x="533400" y="1991715"/>
              <a:ext cx="3505200" cy="4930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ea typeface="宋体" pitchFamily="2" charset="-122"/>
                </a:rPr>
                <a:t>不要串接使用关系运算符</a:t>
              </a:r>
              <a:endParaRPr lang="zh-CN" altLang="zh-CN" b="1" dirty="0">
                <a:solidFill>
                  <a:schemeClr val="accent2">
                    <a:lumMod val="75000"/>
                  </a:schemeClr>
                </a:solidFill>
                <a:ea typeface="宋体" pitchFamily="2" charset="-122"/>
              </a:endParaRPr>
            </a:p>
          </p:txBody>
        </p:sp>
        <p:pic>
          <p:nvPicPr>
            <p:cNvPr id="7" name="图片 6" descr="按扭-30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9000" y="1651029"/>
              <a:ext cx="609600" cy="761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1524000" y="1928812"/>
            <a:ext cx="2743200" cy="3381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dirty="0"/>
              <a:t>数学中连续小于：</a:t>
            </a:r>
            <a:r>
              <a:rPr lang="en-US" altLang="zh-CN" sz="1600" b="1" dirty="0"/>
              <a:t>a&lt;b&lt;c</a:t>
            </a:r>
            <a:endParaRPr lang="zh-CN" altLang="en-US" sz="1600" b="1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48200" y="1928396"/>
            <a:ext cx="2514600" cy="3385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/>
              <a:t>C</a:t>
            </a:r>
            <a:r>
              <a:rPr lang="zh-CN" altLang="en-US" sz="1600" b="1" dirty="0" smtClean="0"/>
              <a:t>语言中这么写可以吗？</a:t>
            </a:r>
            <a:endParaRPr lang="zh-CN" altLang="en-US" sz="1600" b="1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362200" y="3638550"/>
            <a:ext cx="3429000" cy="338138"/>
          </a:xfrm>
          <a:prstGeom prst="rect">
            <a:avLst/>
          </a:prstGeom>
          <a:noFill/>
          <a:ln w="31750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C</a:t>
            </a:r>
            <a:r>
              <a:rPr lang="zh-CN" altLang="en-US" sz="1600" b="1" dirty="0" smtClean="0"/>
              <a:t>语言中的写法： </a:t>
            </a:r>
            <a:r>
              <a:rPr lang="en-US" altLang="zh-CN" sz="1600" b="1" dirty="0" smtClean="0"/>
              <a:t>a &lt; b &amp;&amp; b &lt; c</a:t>
            </a:r>
            <a:endParaRPr lang="zh-CN" altLang="en-US" sz="1600" b="1" dirty="0"/>
          </a:p>
        </p:txBody>
      </p:sp>
      <p:sp>
        <p:nvSpPr>
          <p:cNvPr id="14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如何同时使用多个关系运算符？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圆角矩形标注 15"/>
          <p:cNvSpPr/>
          <p:nvPr/>
        </p:nvSpPr>
        <p:spPr>
          <a:xfrm>
            <a:off x="4374444" y="4259439"/>
            <a:ext cx="1981200" cy="609600"/>
          </a:xfrm>
          <a:prstGeom prst="wedgeRoundRectCallout">
            <a:avLst>
              <a:gd name="adj1" fmla="val -32459"/>
              <a:gd name="adj2" fmla="val -85985"/>
              <a:gd name="adj3" fmla="val 16667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逻辑运算符，表示“并且”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72000" y="3649839"/>
            <a:ext cx="381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69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6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关系表达式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314450" y="2017662"/>
            <a:ext cx="877163" cy="9233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r>
              <a:rPr lang="zh-CN" altLang="zh-CN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真</a:t>
            </a:r>
            <a:endParaRPr lang="zh-CN" alt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6572" y="1879163"/>
            <a:ext cx="69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>
                <a:solidFill>
                  <a:srgbClr val="EF6011"/>
                </a:solidFill>
              </a:rPr>
              <a:t>1</a:t>
            </a:r>
            <a:endParaRPr lang="zh-CN" altLang="en-US" sz="7200" dirty="0">
              <a:solidFill>
                <a:srgbClr val="EF601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8200" y="2121753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假</a:t>
            </a:r>
            <a:endParaRPr lang="zh-CN" alt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7973" y="1950303"/>
            <a:ext cx="69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7200" dirty="0">
                <a:solidFill>
                  <a:srgbClr val="F6910A"/>
                </a:solidFill>
              </a:rPr>
              <a:t>0</a:t>
            </a:r>
            <a:endParaRPr lang="zh-CN" altLang="en-US" sz="7200" dirty="0">
              <a:solidFill>
                <a:srgbClr val="F6910A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66800" y="2724150"/>
            <a:ext cx="2607887" cy="110799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altLang="zh-CN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YES</a:t>
            </a:r>
            <a:endParaRPr lang="zh-CN" altLang="en-US" sz="6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02542" y="2721917"/>
            <a:ext cx="145424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no</a:t>
            </a:r>
            <a:endParaRPr lang="zh-CN" altLang="en-US" sz="6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064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0297" y="1925421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表达式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关系表达式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27"/>
          <p:cNvGrpSpPr/>
          <p:nvPr/>
        </p:nvGrpSpPr>
        <p:grpSpPr>
          <a:xfrm>
            <a:off x="1828800" y="3071812"/>
            <a:ext cx="2348844" cy="304800"/>
            <a:chOff x="0" y="29249"/>
            <a:chExt cx="4343400" cy="503100"/>
          </a:xfrm>
          <a:solidFill>
            <a:srgbClr val="00B0F0"/>
          </a:solidFill>
        </p:grpSpPr>
        <p:sp>
          <p:nvSpPr>
            <p:cNvPr id="5" name="圆角矩形 4"/>
            <p:cNvSpPr/>
            <p:nvPr/>
          </p:nvSpPr>
          <p:spPr>
            <a:xfrm>
              <a:off x="0" y="29249"/>
              <a:ext cx="4343400" cy="5031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24559" y="53808"/>
              <a:ext cx="4294282" cy="4539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7&lt;=5</a:t>
              </a:r>
              <a:endParaRPr lang="zh-CN" altLang="zh-C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30"/>
          <p:cNvGrpSpPr/>
          <p:nvPr/>
        </p:nvGrpSpPr>
        <p:grpSpPr>
          <a:xfrm>
            <a:off x="1828800" y="3986212"/>
            <a:ext cx="2362200" cy="304800"/>
            <a:chOff x="0" y="29249"/>
            <a:chExt cx="4343400" cy="503100"/>
          </a:xfrm>
          <a:solidFill>
            <a:srgbClr val="F173CD"/>
          </a:solidFill>
        </p:grpSpPr>
        <p:sp>
          <p:nvSpPr>
            <p:cNvPr id="8" name="圆角矩形 7"/>
            <p:cNvSpPr/>
            <p:nvPr/>
          </p:nvSpPr>
          <p:spPr>
            <a:xfrm>
              <a:off x="0" y="29249"/>
              <a:ext cx="4343400" cy="5031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4559" y="53808"/>
              <a:ext cx="4294282" cy="453982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7!=5</a:t>
              </a:r>
              <a:endParaRPr lang="zh-CN" altLang="zh-C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18"/>
          <p:cNvGrpSpPr/>
          <p:nvPr/>
        </p:nvGrpSpPr>
        <p:grpSpPr>
          <a:xfrm>
            <a:off x="1828800" y="2214562"/>
            <a:ext cx="2348843" cy="304800"/>
            <a:chOff x="0" y="29249"/>
            <a:chExt cx="4343400" cy="503100"/>
          </a:xfrm>
          <a:solidFill>
            <a:srgbClr val="12EE56"/>
          </a:solidFill>
        </p:grpSpPr>
        <p:sp>
          <p:nvSpPr>
            <p:cNvPr id="11" name="圆角矩形 10"/>
            <p:cNvSpPr/>
            <p:nvPr/>
          </p:nvSpPr>
          <p:spPr>
            <a:xfrm>
              <a:off x="0" y="29249"/>
              <a:ext cx="4343400" cy="5031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24559" y="53808"/>
              <a:ext cx="4294282" cy="4539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7&gt;=5</a:t>
              </a:r>
              <a:endParaRPr lang="zh-CN" altLang="zh-C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21"/>
          <p:cNvGrpSpPr/>
          <p:nvPr/>
        </p:nvGrpSpPr>
        <p:grpSpPr>
          <a:xfrm>
            <a:off x="1828800" y="1757362"/>
            <a:ext cx="2335562" cy="304800"/>
            <a:chOff x="0" y="29249"/>
            <a:chExt cx="4343400" cy="5031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圆角矩形 13"/>
            <p:cNvSpPr/>
            <p:nvPr/>
          </p:nvSpPr>
          <p:spPr>
            <a:xfrm>
              <a:off x="0" y="29249"/>
              <a:ext cx="4343400" cy="5031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24559" y="53808"/>
              <a:ext cx="3388113" cy="4539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7&gt;5</a:t>
              </a:r>
              <a:endParaRPr lang="zh-CN" altLang="zh-C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24"/>
          <p:cNvGrpSpPr/>
          <p:nvPr/>
        </p:nvGrpSpPr>
        <p:grpSpPr>
          <a:xfrm>
            <a:off x="1828800" y="2614612"/>
            <a:ext cx="2362200" cy="304800"/>
            <a:chOff x="0" y="29249"/>
            <a:chExt cx="4343400" cy="503100"/>
          </a:xfrm>
          <a:solidFill>
            <a:srgbClr val="B3EBE2"/>
          </a:solidFill>
        </p:grpSpPr>
        <p:sp>
          <p:nvSpPr>
            <p:cNvPr id="17" name="圆角矩形 16"/>
            <p:cNvSpPr/>
            <p:nvPr/>
          </p:nvSpPr>
          <p:spPr>
            <a:xfrm>
              <a:off x="0" y="29249"/>
              <a:ext cx="4343400" cy="5031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24559" y="53808"/>
              <a:ext cx="4294282" cy="4539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7&lt;5</a:t>
              </a:r>
              <a:endParaRPr lang="zh-CN" altLang="zh-C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7"/>
          <p:cNvGrpSpPr/>
          <p:nvPr/>
        </p:nvGrpSpPr>
        <p:grpSpPr>
          <a:xfrm>
            <a:off x="1828800" y="3539772"/>
            <a:ext cx="2362200" cy="304800"/>
            <a:chOff x="0" y="29249"/>
            <a:chExt cx="4343400" cy="503100"/>
          </a:xfrm>
          <a:solidFill>
            <a:srgbClr val="FFC000"/>
          </a:solidFill>
        </p:grpSpPr>
        <p:sp>
          <p:nvSpPr>
            <p:cNvPr id="23" name="圆角矩形 22"/>
            <p:cNvSpPr/>
            <p:nvPr/>
          </p:nvSpPr>
          <p:spPr>
            <a:xfrm>
              <a:off x="0" y="29249"/>
              <a:ext cx="4343400" cy="5031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圆角矩形 4"/>
            <p:cNvSpPr/>
            <p:nvPr/>
          </p:nvSpPr>
          <p:spPr>
            <a:xfrm>
              <a:off x="24559" y="53808"/>
              <a:ext cx="4294283" cy="4539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76200" tIns="76200" rIns="76200" bIns="76200" spcCol="1270" anchor="ctr"/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7==5</a:t>
              </a:r>
              <a:endParaRPr lang="zh-CN" altLang="zh-CN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724400" y="1757361"/>
            <a:ext cx="762000" cy="2899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24400" y="2190750"/>
            <a:ext cx="762000" cy="2899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真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24400" y="2629491"/>
            <a:ext cx="762000" cy="2899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假</a:t>
            </a:r>
          </a:p>
        </p:txBody>
      </p:sp>
      <p:sp>
        <p:nvSpPr>
          <p:cNvPr id="29" name="矩形 28"/>
          <p:cNvSpPr/>
          <p:nvPr/>
        </p:nvSpPr>
        <p:spPr>
          <a:xfrm>
            <a:off x="4724400" y="3110503"/>
            <a:ext cx="762000" cy="2899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假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24400" y="3554651"/>
            <a:ext cx="762000" cy="2899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假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52975" y="3986212"/>
            <a:ext cx="762000" cy="2899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真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47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192542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优先性和结合性</a:t>
            </a:r>
          </a:p>
        </p:txBody>
      </p:sp>
    </p:spTree>
    <p:extLst>
      <p:ext uri="{BB962C8B-B14F-4D97-AF65-F5344CB8AC3E}">
        <p14:creationId xmlns:p14="http://schemas.microsoft.com/office/powerpoint/2010/main" xmlns="" val="39451723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6400" y="1733550"/>
            <a:ext cx="4343400" cy="6858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EF6011"/>
                </a:solidFill>
              </a:rPr>
              <a:t>if(Number=</a:t>
            </a:r>
            <a:r>
              <a:rPr lang="en-US" altLang="zh-CN" dirty="0" err="1">
                <a:solidFill>
                  <a:srgbClr val="EF6011"/>
                </a:solidFill>
              </a:rPr>
              <a:t>NewNum</a:t>
            </a:r>
            <a:r>
              <a:rPr lang="en-US" altLang="zh-CN" dirty="0">
                <a:solidFill>
                  <a:srgbClr val="EF6011"/>
                </a:solidFill>
              </a:rPr>
              <a:t>!=10</a:t>
            </a:r>
            <a:r>
              <a:rPr lang="en-US" altLang="zh-CN" dirty="0" smtClean="0">
                <a:solidFill>
                  <a:srgbClr val="EF6011"/>
                </a:solidFill>
              </a:rPr>
              <a:t>){…}</a:t>
            </a:r>
            <a:endParaRPr lang="zh-CN" altLang="zh-CN" dirty="0">
              <a:solidFill>
                <a:srgbClr val="EF6011"/>
              </a:solidFill>
            </a:endParaRPr>
          </a:p>
        </p:txBody>
      </p:sp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 smtClean="0">
                <a:latin typeface="+mj-lt"/>
                <a:ea typeface="+mj-ea"/>
                <a:cs typeface="+mj-cs"/>
              </a:rPr>
              <a:t>优先性和结合性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76400" y="3257550"/>
            <a:ext cx="4343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if((Number=</a:t>
            </a:r>
            <a:r>
              <a:rPr lang="en-US" altLang="zh-CN" dirty="0" err="1" smtClean="0">
                <a:solidFill>
                  <a:srgbClr val="00B0F0"/>
                </a:solidFill>
              </a:rPr>
              <a:t>NewNum</a:t>
            </a:r>
            <a:r>
              <a:rPr lang="en-US" altLang="zh-CN" dirty="0" smtClean="0">
                <a:solidFill>
                  <a:srgbClr val="00B0F0"/>
                </a:solidFill>
              </a:rPr>
              <a:t>)!=</a:t>
            </a:r>
            <a:r>
              <a:rPr lang="en-US" altLang="zh-CN" dirty="0">
                <a:solidFill>
                  <a:srgbClr val="00B0F0"/>
                </a:solidFill>
              </a:rPr>
              <a:t>10</a:t>
            </a:r>
            <a:r>
              <a:rPr lang="en-US" altLang="zh-CN" dirty="0" smtClean="0">
                <a:solidFill>
                  <a:srgbClr val="00B0F0"/>
                </a:solidFill>
              </a:rPr>
              <a:t>){…}</a:t>
            </a:r>
            <a:endParaRPr lang="zh-CN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217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905000" y="1028700"/>
            <a:ext cx="7010400" cy="85725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判断一个数是</a:t>
            </a:r>
            <a:r>
              <a:rPr lang="zh-CN" altLang="en-US" sz="4000" dirty="0" smtClean="0">
                <a:latin typeface="+mj-lt"/>
                <a:ea typeface="+mj-ea"/>
                <a:cs typeface="+mj-cs"/>
              </a:rPr>
              <a:t>奇数还是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偶数</a:t>
            </a:r>
          </a:p>
        </p:txBody>
      </p:sp>
      <p:sp>
        <p:nvSpPr>
          <p:cNvPr id="3" name="内容占位符 12"/>
          <p:cNvSpPr txBox="1">
            <a:spLocks/>
          </p:cNvSpPr>
          <p:nvPr/>
        </p:nvSpPr>
        <p:spPr>
          <a:xfrm>
            <a:off x="457200" y="2171701"/>
            <a:ext cx="5486400" cy="19240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提示：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偶数可以被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整除。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奇数无法被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整除，且余数肯定是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200" dirty="0" smtClean="0">
                <a:latin typeface="+mn-lt"/>
                <a:ea typeface="+mn-ea"/>
              </a:rPr>
              <a:t>。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图片 4" descr="按扭-3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36638"/>
            <a:ext cx="14382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07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7794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逻辑运算符</a:t>
            </a:r>
          </a:p>
        </p:txBody>
      </p:sp>
    </p:spTree>
    <p:extLst>
      <p:ext uri="{BB962C8B-B14F-4D97-AF65-F5344CB8AC3E}">
        <p14:creationId xmlns:p14="http://schemas.microsoft.com/office/powerpoint/2010/main" xmlns="" val="17353046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0851297"/>
              </p:ext>
            </p:extLst>
          </p:nvPr>
        </p:nvGraphicFramePr>
        <p:xfrm>
          <a:off x="457200" y="1581150"/>
          <a:ext cx="4494670" cy="2667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02330"/>
                <a:gridCol w="2192340"/>
              </a:tblGrid>
              <a:tr h="69239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/>
                        <a:t>运算符</a:t>
                      </a:r>
                      <a:endParaRPr lang="zh-CN" sz="1600" kern="100" dirty="0"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/>
                        <a:t>含义</a:t>
                      </a:r>
                      <a:endParaRPr lang="zh-CN" sz="1600" kern="100"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820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/>
                        <a:t>&amp;&amp;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逻辑与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820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/>
                        <a:t>||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/>
                        <a:t>逻辑或</a:t>
                      </a:r>
                      <a:r>
                        <a:rPr lang="en-US" sz="1600" kern="100"/>
                        <a:t> 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820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/>
                        <a:t>!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逻辑非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逻辑运算符</a:t>
            </a:r>
          </a:p>
        </p:txBody>
      </p:sp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5114925" y="3486149"/>
            <a:ext cx="3724275" cy="1054319"/>
            <a:chOff x="533400" y="1447887"/>
            <a:chExt cx="3724275" cy="1405355"/>
          </a:xfrm>
        </p:grpSpPr>
        <p:sp>
          <p:nvSpPr>
            <p:cNvPr id="6" name="TextBox 8"/>
            <p:cNvSpPr txBox="1">
              <a:spLocks noChangeArrowheads="1"/>
            </p:cNvSpPr>
            <p:nvPr/>
          </p:nvSpPr>
          <p:spPr bwMode="auto">
            <a:xfrm>
              <a:off x="533400" y="1991715"/>
              <a:ext cx="3505200" cy="8615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zh-CN" dirty="0" smtClean="0">
                  <a:solidFill>
                    <a:srgbClr val="C00000"/>
                  </a:solidFill>
                </a:rPr>
                <a:t>逻辑</a:t>
              </a:r>
              <a:r>
                <a:rPr lang="zh-CN" altLang="zh-CN" dirty="0">
                  <a:solidFill>
                    <a:srgbClr val="C00000"/>
                  </a:solidFill>
                </a:rPr>
                <a:t>与运算符“</a:t>
              </a:r>
              <a:r>
                <a:rPr lang="en-US" altLang="zh-CN" dirty="0">
                  <a:solidFill>
                    <a:srgbClr val="C00000"/>
                  </a:solidFill>
                </a:rPr>
                <a:t>&amp;&amp;</a:t>
              </a:r>
              <a:r>
                <a:rPr lang="zh-CN" altLang="zh-CN" dirty="0">
                  <a:solidFill>
                    <a:srgbClr val="C00000"/>
                  </a:solidFill>
                </a:rPr>
                <a:t>”和逻辑或运算符“</a:t>
              </a:r>
              <a:r>
                <a:rPr lang="en-US" altLang="zh-CN" dirty="0">
                  <a:solidFill>
                    <a:srgbClr val="C00000"/>
                  </a:solidFill>
                </a:rPr>
                <a:t>||</a:t>
              </a:r>
              <a:r>
                <a:rPr lang="zh-CN" altLang="zh-CN" dirty="0">
                  <a:solidFill>
                    <a:srgbClr val="C00000"/>
                  </a:solidFill>
                </a:rPr>
                <a:t>”都是双目运算符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7" name="图片 6" descr="按扭-30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8075" y="1447887"/>
              <a:ext cx="609600" cy="761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283454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7794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逻辑表达式</a:t>
            </a:r>
          </a:p>
        </p:txBody>
      </p:sp>
    </p:spTree>
    <p:extLst>
      <p:ext uri="{BB962C8B-B14F-4D97-AF65-F5344CB8AC3E}">
        <p14:creationId xmlns:p14="http://schemas.microsoft.com/office/powerpoint/2010/main" xmlns="" val="12621206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3135009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逻辑运算的结果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93972" y="180975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en-US" altLang="zh-CN" dirty="0" smtClean="0"/>
              <a:t> &amp;&amp; 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en-US" altLang="zh-CN" dirty="0" smtClean="0"/>
              <a:t> == </a:t>
            </a:r>
            <a:r>
              <a:rPr lang="en-US" altLang="zh-CN" dirty="0" smtClean="0">
                <a:solidFill>
                  <a:srgbClr val="00B050"/>
                </a:solidFill>
              </a:rPr>
              <a:t>1 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972" y="220241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en-US" altLang="zh-CN" dirty="0" smtClean="0"/>
              <a:t> &amp;&amp;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==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434" y="265961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&amp;&amp;0==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9618" y="179808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en-US" altLang="zh-CN" dirty="0" smtClean="0"/>
              <a:t> || 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en-US" altLang="zh-CN" dirty="0" smtClean="0"/>
              <a:t> == </a:t>
            </a:r>
            <a:r>
              <a:rPr lang="en-US" altLang="zh-CN" dirty="0" smtClean="0">
                <a:solidFill>
                  <a:srgbClr val="00B050"/>
                </a:solidFill>
              </a:rPr>
              <a:t>1 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226695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en-US" altLang="zh-CN" dirty="0" smtClean="0"/>
              <a:t> ||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== </a:t>
            </a:r>
            <a:r>
              <a:rPr lang="en-US" altLang="zh-CN" dirty="0" smtClean="0">
                <a:solidFill>
                  <a:srgbClr val="00B050"/>
                </a:solidFill>
              </a:rPr>
              <a:t>1 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265961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||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== </a:t>
            </a:r>
            <a:r>
              <a:rPr lang="en-US" altLang="zh-CN" dirty="0" smtClean="0">
                <a:solidFill>
                  <a:srgbClr val="FF0000"/>
                </a:solidFill>
              </a:rPr>
              <a:t>0 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0" y="18859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! 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en-US" altLang="zh-CN" dirty="0" smtClean="0"/>
              <a:t> ==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4971" y="24955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!</a:t>
            </a:r>
            <a:r>
              <a:rPr lang="en-US" altLang="zh-CN" dirty="0" smtClean="0">
                <a:solidFill>
                  <a:srgbClr val="FF0000"/>
                </a:solidFill>
              </a:rPr>
              <a:t> 0</a:t>
            </a:r>
            <a:r>
              <a:rPr lang="en-US" altLang="zh-CN" dirty="0" smtClean="0"/>
              <a:t> == 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en-US" altLang="zh-CN" dirty="0" smtClean="0"/>
              <a:t> 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grpSp>
        <p:nvGrpSpPr>
          <p:cNvPr id="16" name="组合 26"/>
          <p:cNvGrpSpPr/>
          <p:nvPr/>
        </p:nvGrpSpPr>
        <p:grpSpPr>
          <a:xfrm>
            <a:off x="660399" y="3288594"/>
            <a:ext cx="2103126" cy="654756"/>
            <a:chOff x="660399" y="3288594"/>
            <a:chExt cx="2103126" cy="654756"/>
          </a:xfrm>
        </p:grpSpPr>
        <p:sp>
          <p:nvSpPr>
            <p:cNvPr id="12" name="TextBox 11"/>
            <p:cNvSpPr txBox="1"/>
            <p:nvPr/>
          </p:nvSpPr>
          <p:spPr>
            <a:xfrm>
              <a:off x="1092875" y="3574018"/>
              <a:ext cx="167065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dirty="0" smtClean="0"/>
                <a:t> &amp;&amp; ……&amp;&amp;……</a:t>
              </a:r>
              <a:endParaRPr lang="zh-CN" altLang="en-US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99" y="32885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i="1" dirty="0" smtClean="0">
                  <a:solidFill>
                    <a:srgbClr val="0070C0"/>
                  </a:solidFill>
                  <a:latin typeface="楷体" pitchFamily="49" charset="-122"/>
                  <a:ea typeface="楷体" pitchFamily="49" charset="-122"/>
                </a:rPr>
                <a:t>当</a:t>
              </a:r>
            </a:p>
          </p:txBody>
        </p:sp>
      </p:grpSp>
      <p:grpSp>
        <p:nvGrpSpPr>
          <p:cNvPr id="17" name="组合 28"/>
          <p:cNvGrpSpPr/>
          <p:nvPr/>
        </p:nvGrpSpPr>
        <p:grpSpPr>
          <a:xfrm>
            <a:off x="457200" y="3943350"/>
            <a:ext cx="1603115" cy="838200"/>
            <a:chOff x="457200" y="3867150"/>
            <a:chExt cx="1603115" cy="838200"/>
          </a:xfrm>
        </p:grpSpPr>
        <p:sp>
          <p:nvSpPr>
            <p:cNvPr id="14" name="TextBox 13"/>
            <p:cNvSpPr txBox="1"/>
            <p:nvPr/>
          </p:nvSpPr>
          <p:spPr>
            <a:xfrm>
              <a:off x="1758629" y="4336018"/>
              <a:ext cx="30168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 smtClean="0"/>
            </a:p>
          </p:txBody>
        </p:sp>
        <p:cxnSp>
          <p:nvCxnSpPr>
            <p:cNvPr id="19" name="直接箭头连接符 18"/>
            <p:cNvCxnSpPr>
              <a:stCxn id="12" idx="2"/>
              <a:endCxn id="14" idx="0"/>
            </p:cNvCxnSpPr>
            <p:nvPr/>
          </p:nvCxnSpPr>
          <p:spPr>
            <a:xfrm flipH="1">
              <a:off x="1909472" y="3867150"/>
              <a:ext cx="18728" cy="4688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7200" y="394335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i="1" dirty="0" smtClean="0">
                  <a:solidFill>
                    <a:srgbClr val="0070C0"/>
                  </a:solidFill>
                  <a:latin typeface="楷体" pitchFamily="49" charset="-122"/>
                  <a:ea typeface="楷体" pitchFamily="49" charset="-122"/>
                </a:rPr>
                <a:t>结果一定为</a:t>
              </a:r>
            </a:p>
          </p:txBody>
        </p:sp>
      </p:grpSp>
      <p:grpSp>
        <p:nvGrpSpPr>
          <p:cNvPr id="18" name="组合 27"/>
          <p:cNvGrpSpPr/>
          <p:nvPr/>
        </p:nvGrpSpPr>
        <p:grpSpPr>
          <a:xfrm>
            <a:off x="4278009" y="3288973"/>
            <a:ext cx="1912054" cy="654377"/>
            <a:chOff x="4278009" y="3288973"/>
            <a:chExt cx="1912054" cy="654377"/>
          </a:xfrm>
        </p:grpSpPr>
        <p:sp>
          <p:nvSpPr>
            <p:cNvPr id="13" name="TextBox 12"/>
            <p:cNvSpPr txBox="1"/>
            <p:nvPr/>
          </p:nvSpPr>
          <p:spPr>
            <a:xfrm>
              <a:off x="4724597" y="3574018"/>
              <a:ext cx="146546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1</a:t>
              </a:r>
              <a:r>
                <a:rPr lang="en-US" altLang="zh-CN" dirty="0" smtClean="0"/>
                <a:t> || ……||……</a:t>
              </a:r>
              <a:endParaRPr lang="zh-CN" altLang="en-US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8009" y="328897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i="1" dirty="0" smtClean="0">
                  <a:solidFill>
                    <a:srgbClr val="0070C0"/>
                  </a:solidFill>
                  <a:latin typeface="楷体" pitchFamily="49" charset="-122"/>
                  <a:ea typeface="楷体" pitchFamily="49" charset="-122"/>
                </a:rPr>
                <a:t>当</a:t>
              </a:r>
            </a:p>
          </p:txBody>
        </p:sp>
      </p:grpSp>
      <p:grpSp>
        <p:nvGrpSpPr>
          <p:cNvPr id="20" name="组合 29"/>
          <p:cNvGrpSpPr/>
          <p:nvPr/>
        </p:nvGrpSpPr>
        <p:grpSpPr>
          <a:xfrm>
            <a:off x="4114800" y="3943350"/>
            <a:ext cx="1472075" cy="914400"/>
            <a:chOff x="3936522" y="3790950"/>
            <a:chExt cx="1472075" cy="914400"/>
          </a:xfrm>
        </p:grpSpPr>
        <p:sp>
          <p:nvSpPr>
            <p:cNvPr id="15" name="TextBox 14"/>
            <p:cNvSpPr txBox="1"/>
            <p:nvPr/>
          </p:nvSpPr>
          <p:spPr>
            <a:xfrm>
              <a:off x="5106911" y="4336018"/>
              <a:ext cx="30168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 smtClean="0"/>
            </a:p>
          </p:txBody>
        </p:sp>
        <p:cxnSp>
          <p:nvCxnSpPr>
            <p:cNvPr id="21" name="直接箭头连接符 20"/>
            <p:cNvCxnSpPr>
              <a:stCxn id="13" idx="2"/>
              <a:endCxn id="15" idx="0"/>
            </p:cNvCxnSpPr>
            <p:nvPr/>
          </p:nvCxnSpPr>
          <p:spPr>
            <a:xfrm flipH="1">
              <a:off x="5257754" y="3790950"/>
              <a:ext cx="21298" cy="545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36522" y="394335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i="1" dirty="0" smtClean="0">
                  <a:solidFill>
                    <a:srgbClr val="0070C0"/>
                  </a:solidFill>
                  <a:latin typeface="楷体" pitchFamily="49" charset="-122"/>
                  <a:ea typeface="楷体" pitchFamily="49" charset="-122"/>
                </a:rPr>
                <a:t>结果一定为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4278008" y="895350"/>
            <a:ext cx="4637392" cy="609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语言中“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”代表“真”；“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”代表“假”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192542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优先级与结合性</a:t>
            </a:r>
          </a:p>
        </p:txBody>
      </p:sp>
    </p:spTree>
    <p:extLst>
      <p:ext uri="{BB962C8B-B14F-4D97-AF65-F5344CB8AC3E}">
        <p14:creationId xmlns:p14="http://schemas.microsoft.com/office/powerpoint/2010/main" xmlns="" val="20786956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优先性和结合性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18"/>
          <p:cNvGrpSpPr/>
          <p:nvPr/>
        </p:nvGrpSpPr>
        <p:grpSpPr>
          <a:xfrm>
            <a:off x="1312165" y="1086377"/>
            <a:ext cx="1252730" cy="1862330"/>
            <a:chOff x="304800" y="2114550"/>
            <a:chExt cx="1252730" cy="1862330"/>
          </a:xfrm>
        </p:grpSpPr>
        <p:pic>
          <p:nvPicPr>
            <p:cNvPr id="5" name="图片 4" descr="按扭-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2114550"/>
              <a:ext cx="1252730" cy="18623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40435" y="2833880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优先级</a:t>
              </a:r>
              <a:endParaRPr lang="zh-CN" altLang="en-US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924175" y="1758375"/>
            <a:ext cx="276225" cy="5847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！</a:t>
            </a:r>
            <a:endParaRPr lang="zh-CN" alt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2800" y="1733550"/>
            <a:ext cx="68580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  <a:endParaRPr lang="zh-CN" alt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38600" y="1809750"/>
            <a:ext cx="762000" cy="40011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&amp;&amp;</a:t>
            </a:r>
            <a:endParaRPr lang="zh-CN" alt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0600" y="1733550"/>
            <a:ext cx="68580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  <a:endParaRPr lang="zh-CN" alt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86400" y="1790640"/>
            <a:ext cx="533400" cy="40011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||</a:t>
            </a:r>
            <a:endParaRPr lang="zh-CN" alt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pSp>
        <p:nvGrpSpPr>
          <p:cNvPr id="13" name="组合 18"/>
          <p:cNvGrpSpPr/>
          <p:nvPr/>
        </p:nvGrpSpPr>
        <p:grpSpPr>
          <a:xfrm>
            <a:off x="1312165" y="2876550"/>
            <a:ext cx="1252730" cy="1862330"/>
            <a:chOff x="304800" y="2114550"/>
            <a:chExt cx="1252730" cy="1862330"/>
          </a:xfrm>
        </p:grpSpPr>
        <p:pic>
          <p:nvPicPr>
            <p:cNvPr id="14" name="图片 13" descr="按扭-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2114550"/>
              <a:ext cx="1252730" cy="186233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40435" y="2833880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结合性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2886075" y="3565102"/>
            <a:ext cx="2190750" cy="46166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自左向右</a:t>
            </a:r>
            <a:endParaRPr lang="zh-CN" alt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61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2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60116" y="1657350"/>
            <a:ext cx="1795882" cy="2900172"/>
            <a:chOff x="3060116" y="1657350"/>
            <a:chExt cx="1795882" cy="2900172"/>
          </a:xfrm>
        </p:grpSpPr>
        <p:pic>
          <p:nvPicPr>
            <p:cNvPr id="31746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116" y="2724150"/>
              <a:ext cx="1795882" cy="1833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圆角矩形标注 3"/>
            <p:cNvSpPr/>
            <p:nvPr/>
          </p:nvSpPr>
          <p:spPr>
            <a:xfrm>
              <a:off x="3200400" y="1657350"/>
              <a:ext cx="1371600" cy="914400"/>
            </a:xfrm>
            <a:prstGeom prst="wedgeRoundRectCallout">
              <a:avLst>
                <a:gd name="adj1" fmla="val -21666"/>
                <a:gd name="adj2" fmla="val 73958"/>
                <a:gd name="adj3" fmla="val 16667"/>
              </a:avLst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0"/>
              <a:tileRect/>
            </a:gra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  <a:latin typeface="+mn-ea"/>
                </a:rPr>
                <a:t>5+5</a:t>
              </a:r>
              <a:endParaRPr lang="zh-CN" altLang="en-US" sz="24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207459" y="1009650"/>
            <a:ext cx="2455698" cy="990600"/>
            <a:chOff x="4207459" y="1009650"/>
            <a:chExt cx="2455698" cy="990600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4207459" y="1771650"/>
              <a:ext cx="729082" cy="228600"/>
            </a:xfrm>
            <a:prstGeom prst="straightConnector1">
              <a:avLst/>
            </a:prstGeom>
            <a:ln w="19050">
              <a:solidFill>
                <a:srgbClr val="10A05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爆炸形 1 6"/>
            <p:cNvSpPr/>
            <p:nvPr/>
          </p:nvSpPr>
          <p:spPr>
            <a:xfrm>
              <a:off x="4910557" y="1009650"/>
              <a:ext cx="1752600" cy="990600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表达式</a:t>
              </a:r>
            </a:p>
          </p:txBody>
        </p:sp>
      </p:grpSp>
      <p:sp>
        <p:nvSpPr>
          <p:cNvPr id="10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表达式</a:t>
            </a:r>
          </a:p>
        </p:txBody>
      </p:sp>
      <p:pic>
        <p:nvPicPr>
          <p:cNvPr id="11" name="Picture 4" descr="按扭1-5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4763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1925421"/>
            <a:ext cx="344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位逻辑运算符</a:t>
            </a:r>
          </a:p>
        </p:txBody>
      </p:sp>
    </p:spTree>
    <p:extLst>
      <p:ext uri="{BB962C8B-B14F-4D97-AF65-F5344CB8AC3E}">
        <p14:creationId xmlns:p14="http://schemas.microsoft.com/office/powerpoint/2010/main" xmlns="" val="40742396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位逻辑运算符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7896983"/>
              </p:ext>
            </p:extLst>
          </p:nvPr>
        </p:nvGraphicFramePr>
        <p:xfrm>
          <a:off x="3086100" y="2266950"/>
          <a:ext cx="2971801" cy="19812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31723"/>
                <a:gridCol w="988206"/>
                <a:gridCol w="951872"/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</a:rPr>
                        <a:t>运算符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</a:rPr>
                        <a:t>含义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</a:rPr>
                        <a:t>举例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+mn-ea"/>
                          <a:ea typeface="+mn-ea"/>
                        </a:rPr>
                        <a:t>&amp;</a:t>
                      </a:r>
                      <a:endParaRPr lang="zh-CN" sz="12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+mn-ea"/>
                          <a:ea typeface="+mn-ea"/>
                        </a:rPr>
                        <a:t>位逻辑</a:t>
                      </a:r>
                      <a:r>
                        <a:rPr lang="zh-CN" sz="1200" kern="100" dirty="0" smtClean="0">
                          <a:latin typeface="+mn-ea"/>
                          <a:ea typeface="+mn-ea"/>
                        </a:rPr>
                        <a:t>与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+mn-ea"/>
                          <a:ea typeface="+mn-ea"/>
                        </a:rPr>
                        <a:t>a &amp; b</a:t>
                      </a:r>
                      <a:endParaRPr lang="zh-CN" sz="12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+mn-ea"/>
                          <a:ea typeface="+mn-ea"/>
                        </a:rPr>
                        <a:t>|</a:t>
                      </a:r>
                      <a:endParaRPr lang="zh-CN" sz="12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+mn-ea"/>
                          <a:ea typeface="+mn-ea"/>
                        </a:rPr>
                        <a:t>位逻辑</a:t>
                      </a:r>
                      <a:r>
                        <a:rPr lang="zh-CN" sz="1200" kern="100" dirty="0" smtClean="0">
                          <a:latin typeface="+mn-ea"/>
                          <a:ea typeface="+mn-ea"/>
                        </a:rPr>
                        <a:t>或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+mn-ea"/>
                          <a:ea typeface="+mn-ea"/>
                        </a:rPr>
                        <a:t>a | b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+mn-ea"/>
                          <a:ea typeface="+mn-ea"/>
                        </a:rPr>
                        <a:t>~</a:t>
                      </a:r>
                      <a:endParaRPr lang="zh-CN" sz="12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</a:rPr>
                        <a:t>取反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+mn-ea"/>
                          <a:ea typeface="+mn-ea"/>
                        </a:rPr>
                        <a:t>~a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+mn-ea"/>
                          <a:ea typeface="+mn-ea"/>
                        </a:rPr>
                        <a:t>^</a:t>
                      </a:r>
                      <a:endParaRPr lang="zh-CN" sz="12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+mn-ea"/>
                          <a:ea typeface="+mn-ea"/>
                          <a:cs typeface="Times New Roman"/>
                        </a:rPr>
                        <a:t>位逻辑非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+mn-ea"/>
                          <a:ea typeface="+mn-ea"/>
                        </a:rPr>
                        <a:t>a ^ b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0" y="16573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位逻辑运算符</a:t>
            </a:r>
          </a:p>
        </p:txBody>
      </p:sp>
    </p:spTree>
    <p:extLst>
      <p:ext uri="{BB962C8B-B14F-4D97-AF65-F5344CB8AC3E}">
        <p14:creationId xmlns:p14="http://schemas.microsoft.com/office/powerpoint/2010/main" xmlns="" val="3939377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1925421"/>
            <a:ext cx="344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位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逻辑表达式</a:t>
            </a:r>
          </a:p>
        </p:txBody>
      </p:sp>
    </p:spTree>
    <p:extLst>
      <p:ext uri="{BB962C8B-B14F-4D97-AF65-F5344CB8AC3E}">
        <p14:creationId xmlns:p14="http://schemas.microsoft.com/office/powerpoint/2010/main" xmlns="" val="23916288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位逻辑表达式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057400" y="2038350"/>
            <a:ext cx="4648200" cy="1569660"/>
          </a:xfrm>
          <a:prstGeom prst="rect">
            <a:avLst/>
          </a:prstGeom>
          <a:gradFill flip="none" rotWithShape="1">
            <a:gsLst>
              <a:gs pos="0">
                <a:srgbClr val="FF33CC">
                  <a:tint val="66000"/>
                  <a:satMod val="160000"/>
                </a:srgbClr>
              </a:gs>
              <a:gs pos="50000">
                <a:srgbClr val="FF33CC">
                  <a:tint val="44500"/>
                  <a:satMod val="160000"/>
                </a:srgbClr>
              </a:gs>
              <a:gs pos="100000">
                <a:srgbClr val="FF33CC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if</a:t>
            </a:r>
            <a:r>
              <a:rPr lang="en-US" altLang="zh-CN" sz="2400" dirty="0"/>
              <a:t>(Field &amp; BITMASK)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zh-CN" altLang="zh-CN" sz="2400" b="1" dirty="0"/>
              <a:t>语句块</a:t>
            </a:r>
            <a:r>
              <a:rPr lang="en-US" altLang="zh-CN" sz="2400" b="1" dirty="0"/>
              <a:t>;</a:t>
            </a:r>
            <a:endParaRPr lang="zh-CN" altLang="zh-CN" sz="2400" b="1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11320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位逻辑运算结果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51266956"/>
              </p:ext>
            </p:extLst>
          </p:nvPr>
        </p:nvGraphicFramePr>
        <p:xfrm>
          <a:off x="1318576" y="1974850"/>
          <a:ext cx="6530024" cy="21971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96344"/>
                <a:gridCol w="997047"/>
                <a:gridCol w="1153846"/>
                <a:gridCol w="1153846"/>
                <a:gridCol w="1153846"/>
                <a:gridCol w="1075095"/>
              </a:tblGrid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A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B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n-ea"/>
                          <a:ea typeface="+mn-ea"/>
                        </a:rPr>
                        <a:t>A&amp;B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A|B</a:t>
                      </a:r>
                      <a:endParaRPr lang="zh-CN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A^B</a:t>
                      </a:r>
                      <a:endParaRPr lang="zh-CN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~A</a:t>
                      </a:r>
                      <a:endParaRPr lang="zh-CN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0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0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0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0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0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1</a:t>
                      </a:r>
                      <a:endParaRPr lang="zh-CN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1</a:t>
                      </a:r>
                      <a:endParaRPr lang="zh-CN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0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0</a:t>
                      </a:r>
                      <a:endParaRPr lang="zh-CN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1</a:t>
                      </a:r>
                      <a:endParaRPr lang="zh-CN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1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0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0</a:t>
                      </a:r>
                      <a:endParaRPr lang="zh-CN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1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0</a:t>
                      </a:r>
                      <a:endParaRPr lang="zh-CN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1</a:t>
                      </a:r>
                      <a:endParaRPr lang="zh-CN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1</a:t>
                      </a:r>
                      <a:endParaRPr lang="zh-CN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1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1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1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1</a:t>
                      </a:r>
                      <a:endParaRPr lang="zh-CN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</a:rPr>
                        <a:t>1</a:t>
                      </a:r>
                      <a:endParaRPr lang="zh-CN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0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</a:rPr>
                        <a:t>0</a:t>
                      </a:r>
                      <a:endParaRPr lang="zh-CN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1792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7056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1876277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逗号运算符与表达式</a:t>
            </a:r>
          </a:p>
        </p:txBody>
      </p:sp>
    </p:spTree>
    <p:extLst>
      <p:ext uri="{BB962C8B-B14F-4D97-AF65-F5344CB8AC3E}">
        <p14:creationId xmlns:p14="http://schemas.microsoft.com/office/powerpoint/2010/main" xmlns="" val="23580876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914400" y="1581150"/>
            <a:ext cx="5943600" cy="866775"/>
            <a:chOff x="914400" y="1581150"/>
            <a:chExt cx="5943600" cy="866775"/>
          </a:xfrm>
        </p:grpSpPr>
        <p:sp>
          <p:nvSpPr>
            <p:cNvPr id="6" name="右箭头 5"/>
            <p:cNvSpPr/>
            <p:nvPr/>
          </p:nvSpPr>
          <p:spPr>
            <a:xfrm>
              <a:off x="4019550" y="1862137"/>
              <a:ext cx="914400" cy="3048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/>
          </p:nvSpPr>
          <p:spPr>
            <a:xfrm>
              <a:off x="914400" y="1581150"/>
              <a:ext cx="2438400" cy="866775"/>
            </a:xfrm>
            <a:prstGeom prst="flowChartAlternateProcess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+mn-ea"/>
                </a:rPr>
                <a:t>Value=</a:t>
              </a:r>
              <a:r>
                <a:rPr lang="en-US" altLang="zh-CN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b="1" dirty="0" smtClean="0">
                  <a:solidFill>
                    <a:schemeClr val="tx1"/>
                  </a:solidFill>
                  <a:latin typeface="+mn-ea"/>
                </a:rPr>
                <a:t>2+5,1+2,5+7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;</a:t>
              </a:r>
              <a:endParaRPr lang="zh-CN" altLang="en-US" dirty="0"/>
            </a:p>
          </p:txBody>
        </p:sp>
        <p:sp>
          <p:nvSpPr>
            <p:cNvPr id="12" name="流程图: 库存数据 11"/>
            <p:cNvSpPr/>
            <p:nvPr/>
          </p:nvSpPr>
          <p:spPr>
            <a:xfrm>
              <a:off x="5410200" y="1659730"/>
              <a:ext cx="1447800" cy="709613"/>
            </a:xfrm>
            <a:prstGeom prst="flowChartOnlineStorag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</a:rPr>
                <a:t>结果为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</a:rPr>
                <a:t>7</a:t>
              </a:r>
              <a:endParaRPr lang="zh-CN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" name="流程图: 可选过程 12"/>
          <p:cNvSpPr/>
          <p:nvPr/>
        </p:nvSpPr>
        <p:spPr>
          <a:xfrm>
            <a:off x="914400" y="3105150"/>
            <a:ext cx="2438400" cy="76200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Value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= (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2+5,1+2,5+7);</a:t>
            </a:r>
            <a:endParaRPr lang="zh-CN" altLang="en-US" b="1" dirty="0">
              <a:latin typeface="+mn-ea"/>
            </a:endParaRPr>
          </a:p>
          <a:p>
            <a:pPr algn="ctr"/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3962400" y="3333750"/>
            <a:ext cx="914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库存数据 14"/>
          <p:cNvSpPr/>
          <p:nvPr/>
        </p:nvSpPr>
        <p:spPr>
          <a:xfrm>
            <a:off x="5486400" y="3140867"/>
            <a:ext cx="1447800" cy="709613"/>
          </a:xfrm>
          <a:prstGeom prst="flowChartOnlineStorag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结果为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" name="图片 15" descr="按扭-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76275"/>
            <a:ext cx="1295400" cy="914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1517" y="897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想一想</a:t>
            </a:r>
          </a:p>
        </p:txBody>
      </p:sp>
      <p:sp>
        <p:nvSpPr>
          <p:cNvPr id="18" name="爆炸形 1 17"/>
          <p:cNvSpPr/>
          <p:nvPr/>
        </p:nvSpPr>
        <p:spPr>
          <a:xfrm>
            <a:off x="6858000" y="3714750"/>
            <a:ext cx="1676399" cy="1219200"/>
          </a:xfrm>
          <a:prstGeom prst="irregularSeal1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为什么</a:t>
            </a:r>
          </a:p>
        </p:txBody>
      </p:sp>
    </p:spTree>
    <p:extLst>
      <p:ext uri="{BB962C8B-B14F-4D97-AF65-F5344CB8AC3E}">
        <p14:creationId xmlns:p14="http://schemas.microsoft.com/office/powerpoint/2010/main" xmlns="" val="3412419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 descr="127747034519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785557"/>
            <a:ext cx="2133600" cy="236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椭圆形标注 2"/>
          <p:cNvSpPr/>
          <p:nvPr/>
        </p:nvSpPr>
        <p:spPr>
          <a:xfrm>
            <a:off x="4191000" y="962025"/>
            <a:ext cx="2438400" cy="914400"/>
          </a:xfrm>
          <a:prstGeom prst="wedgeEllipseCallout">
            <a:avLst>
              <a:gd name="adj1" fmla="val -27864"/>
              <a:gd name="adj2" fmla="val 67708"/>
            </a:avLst>
          </a:prstGeom>
          <a:solidFill>
            <a:srgbClr val="FFC000"/>
          </a:solidFill>
          <a:ln>
            <a:solidFill>
              <a:srgbClr val="F691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都是“逗号”惹的祸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69546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8"/>
          <p:cNvGrpSpPr/>
          <p:nvPr/>
        </p:nvGrpSpPr>
        <p:grpSpPr>
          <a:xfrm>
            <a:off x="152400" y="1781317"/>
            <a:ext cx="1252730" cy="1862330"/>
            <a:chOff x="304800" y="2114550"/>
            <a:chExt cx="1252730" cy="1862330"/>
          </a:xfrm>
        </p:grpSpPr>
        <p:pic>
          <p:nvPicPr>
            <p:cNvPr id="5" name="图片 4" descr="按扭-1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114550"/>
              <a:ext cx="1252730" cy="18623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92835" y="283388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语法</a:t>
              </a:r>
              <a:endParaRPr lang="zh-CN" altLang="en-US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24000" y="2443760"/>
            <a:ext cx="3886200" cy="537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zh-CN" dirty="0" smtClean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1,</a:t>
            </a:r>
            <a:r>
              <a:rPr lang="zh-CN" altLang="zh-CN" dirty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2,</a:t>
            </a:r>
            <a:r>
              <a:rPr lang="zh-CN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zh-CN" dirty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n </a:t>
            </a:r>
            <a:endParaRPr lang="zh-CN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逗号运算符和表达式</a:t>
            </a:r>
          </a:p>
        </p:txBody>
      </p:sp>
      <p:pic>
        <p:nvPicPr>
          <p:cNvPr id="10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 rot="5400000">
            <a:off x="4352925" y="3086100"/>
            <a:ext cx="35433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21"/>
          <p:cNvGrpSpPr>
            <a:grpSpLocks/>
          </p:cNvGrpSpPr>
          <p:nvPr/>
        </p:nvGrpSpPr>
        <p:grpSpPr bwMode="auto">
          <a:xfrm>
            <a:off x="6353175" y="2005012"/>
            <a:ext cx="1295400" cy="1390650"/>
            <a:chOff x="533400" y="2286000"/>
            <a:chExt cx="1524000" cy="1524000"/>
          </a:xfrm>
        </p:grpSpPr>
        <p:pic>
          <p:nvPicPr>
            <p:cNvPr id="13" name="图片 7" descr="按扭-11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86000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8"/>
            <p:cNvSpPr txBox="1">
              <a:spLocks noChangeArrowheads="1"/>
            </p:cNvSpPr>
            <p:nvPr/>
          </p:nvSpPr>
          <p:spPr bwMode="auto">
            <a:xfrm>
              <a:off x="581025" y="2838450"/>
              <a:ext cx="1428504" cy="37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实例 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886575" y="3071812"/>
            <a:ext cx="1952625" cy="338138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/>
              <a:t>计算</a:t>
            </a:r>
            <a:r>
              <a:rPr lang="en-US" altLang="zh-CN" sz="1600" dirty="0" smtClean="0"/>
              <a:t>a=</a:t>
            </a:r>
            <a:r>
              <a:rPr lang="en-US" altLang="zh-CN" sz="1600" dirty="0" err="1" smtClean="0"/>
              <a:t>b+c,b</a:t>
            </a:r>
            <a:r>
              <a:rPr lang="en-US" altLang="zh-CN" sz="1600" dirty="0" smtClean="0"/>
              <a:t>*</a:t>
            </a:r>
            <a:r>
              <a:rPr lang="en-US" altLang="zh-CN" sz="1600" dirty="0" err="1" smtClean="0"/>
              <a:t>a,c</a:t>
            </a:r>
            <a:r>
              <a:rPr lang="en-US" altLang="zh-CN" sz="1600" dirty="0" smtClean="0"/>
              <a:t>-b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9279814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192542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复合赋值运算符</a:t>
            </a:r>
          </a:p>
        </p:txBody>
      </p:sp>
    </p:spTree>
    <p:extLst>
      <p:ext uri="{BB962C8B-B14F-4D97-AF65-F5344CB8AC3E}">
        <p14:creationId xmlns:p14="http://schemas.microsoft.com/office/powerpoint/2010/main" xmlns="" val="1462720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表达式</a:t>
            </a:r>
          </a:p>
        </p:txBody>
      </p:sp>
      <p:pic>
        <p:nvPicPr>
          <p:cNvPr id="11" name="Picture 4" descr="按扭1-5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4488847"/>
              </p:ext>
            </p:extLst>
          </p:nvPr>
        </p:nvGraphicFramePr>
        <p:xfrm>
          <a:off x="2514600" y="1504950"/>
          <a:ext cx="3483429" cy="2438400"/>
        </p:xfrm>
        <a:graphic>
          <a:graphicData uri="http://schemas.openxmlformats.org/presentationml/2006/ole">
            <p:oleObj spid="_x0000_s5179" name="Document" r:id="rId5" imgW="3047720" imgH="213892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5898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8630" y="1925419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C00000"/>
                </a:solidFill>
              </a:rPr>
              <a:t>+</a:t>
            </a:r>
            <a:endParaRPr lang="zh-CN" altLang="en-US" sz="4800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2630" y="1925419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002060"/>
                </a:solidFill>
              </a:rPr>
              <a:t>=</a:t>
            </a:r>
            <a:endParaRPr lang="zh-CN" altLang="en-US" sz="4800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3181350"/>
            <a:ext cx="881802" cy="91136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</a:rPr>
              <a:t>+=</a:t>
            </a:r>
            <a:endParaRPr lang="zh-CN" altLang="en-US" sz="4800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1896130"/>
            <a:ext cx="1439818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smtClean="0"/>
              <a:t>x = </a:t>
            </a:r>
            <a:r>
              <a:rPr lang="en-US" altLang="zh-CN" sz="2800" dirty="0" err="1" smtClean="0"/>
              <a:t>x</a:t>
            </a:r>
            <a:r>
              <a:rPr lang="en-US" altLang="zh-CN" sz="2800" dirty="0" smtClean="0"/>
              <a:t> + y;</a:t>
            </a:r>
            <a:endParaRPr lang="zh-CN" alt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72200" y="3572530"/>
            <a:ext cx="1120820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smtClean="0"/>
              <a:t>x += y;</a:t>
            </a:r>
            <a:endParaRPr lang="zh-CN" altLang="en-US" sz="2800" dirty="0" smtClean="0"/>
          </a:p>
        </p:txBody>
      </p:sp>
      <p:sp>
        <p:nvSpPr>
          <p:cNvPr id="9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 smtClean="0">
                <a:latin typeface="+mj-lt"/>
                <a:ea typeface="+mj-ea"/>
                <a:cs typeface="+mj-cs"/>
              </a:rPr>
              <a:t>复合运算符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21"/>
          <p:cNvGrpSpPr/>
          <p:nvPr/>
        </p:nvGrpSpPr>
        <p:grpSpPr>
          <a:xfrm>
            <a:off x="1570500" y="2756416"/>
            <a:ext cx="1524000" cy="653534"/>
            <a:chOff x="1570500" y="2756416"/>
            <a:chExt cx="1524000" cy="653534"/>
          </a:xfrm>
        </p:grpSpPr>
        <p:cxnSp>
          <p:nvCxnSpPr>
            <p:cNvPr id="14" name="直接箭头连接符 13"/>
            <p:cNvCxnSpPr>
              <a:stCxn id="3" idx="2"/>
            </p:cNvCxnSpPr>
            <p:nvPr/>
          </p:nvCxnSpPr>
          <p:spPr>
            <a:xfrm flipH="1">
              <a:off x="2590800" y="2756416"/>
              <a:ext cx="503700" cy="6535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2" idx="2"/>
            </p:cNvCxnSpPr>
            <p:nvPr/>
          </p:nvCxnSpPr>
          <p:spPr>
            <a:xfrm>
              <a:off x="1570500" y="2756416"/>
              <a:ext cx="715500" cy="6535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3" name="燕尾形箭头 22"/>
          <p:cNvSpPr/>
          <p:nvPr/>
        </p:nvSpPr>
        <p:spPr>
          <a:xfrm>
            <a:off x="3886200" y="2876550"/>
            <a:ext cx="1295400" cy="762000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效果</a:t>
            </a:r>
            <a:endParaRPr lang="zh-CN" altLang="en-US" b="1" dirty="0"/>
          </a:p>
        </p:txBody>
      </p:sp>
      <p:grpSp>
        <p:nvGrpSpPr>
          <p:cNvPr id="8" name="组合 25"/>
          <p:cNvGrpSpPr/>
          <p:nvPr/>
        </p:nvGrpSpPr>
        <p:grpSpPr>
          <a:xfrm>
            <a:off x="6629400" y="2571750"/>
            <a:ext cx="304800" cy="762000"/>
            <a:chOff x="6629400" y="2724150"/>
            <a:chExt cx="304800" cy="762000"/>
          </a:xfrm>
        </p:grpSpPr>
        <p:sp>
          <p:nvSpPr>
            <p:cNvPr id="24" name="燕尾形 23"/>
            <p:cNvSpPr/>
            <p:nvPr/>
          </p:nvSpPr>
          <p:spPr>
            <a:xfrm rot="5400000">
              <a:off x="6553200" y="3105150"/>
              <a:ext cx="457200" cy="304800"/>
            </a:xfrm>
            <a:prstGeom prst="chevron">
              <a:avLst>
                <a:gd name="adj" fmla="val 83333"/>
              </a:avLst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  <p:sp>
          <p:nvSpPr>
            <p:cNvPr id="25" name="燕尾形 24"/>
            <p:cNvSpPr/>
            <p:nvPr/>
          </p:nvSpPr>
          <p:spPr>
            <a:xfrm rot="5400000">
              <a:off x="6553200" y="2800350"/>
              <a:ext cx="457200" cy="304800"/>
            </a:xfrm>
            <a:prstGeom prst="chevron">
              <a:avLst>
                <a:gd name="adj" fmla="val 83333"/>
              </a:avLst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xmlns="" val="255455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6" grpId="0" animBg="1"/>
      <p:bldP spid="7" grpId="0" animBg="1"/>
      <p:bldP spid="2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5687057"/>
              </p:ext>
            </p:extLst>
          </p:nvPr>
        </p:nvGraphicFramePr>
        <p:xfrm>
          <a:off x="762000" y="1581150"/>
          <a:ext cx="7619999" cy="32766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55368"/>
                <a:gridCol w="2760167"/>
                <a:gridCol w="1425212"/>
                <a:gridCol w="2179252"/>
              </a:tblGrid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+mn-ea"/>
                          <a:ea typeface="+mn-ea"/>
                        </a:rPr>
                        <a:t>运算符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+mn-ea"/>
                          <a:ea typeface="+mn-ea"/>
                        </a:rPr>
                        <a:t>说明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</a:rPr>
                        <a:t>举例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</a:rPr>
                        <a:t>等价效果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+=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+mn-ea"/>
                          <a:ea typeface="+mn-ea"/>
                        </a:rPr>
                        <a:t>相加结果赋予左侧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 += b;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 = a + b;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-=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+mn-ea"/>
                          <a:ea typeface="+mn-ea"/>
                        </a:rPr>
                        <a:t>相减结果赋予左侧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a -= b;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a = a – b;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*=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+mn-ea"/>
                          <a:ea typeface="+mn-ea"/>
                        </a:rPr>
                        <a:t>相乘结果赋予左侧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 *= b;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a = a * b;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/=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</a:rPr>
                        <a:t>相除结果赋予左侧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a /= b;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a = a / b;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%=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</a:rPr>
                        <a:t>取余结果赋予左侧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a %= b;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a = a % b;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&amp;=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</a:rPr>
                        <a:t>与结果赋予左侧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 &amp;= b;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a = a &amp; b;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|=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</a:rPr>
                        <a:t>或结果赋予左侧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 |= b;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a = a | b;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^=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</a:rPr>
                        <a:t>异或结果赋予左侧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a ^= b;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a = a ^ b;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&lt;&lt;=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</a:rPr>
                        <a:t>左移结果赋予左侧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 &lt;&lt;= b;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a = a &lt;&lt; b;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&gt;&gt;=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</a:rPr>
                        <a:t>右移结果赋予左侧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 &gt;&gt;= b;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a = a &gt;&gt; b;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&gt;&gt;&gt;=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+mn-ea"/>
                          <a:ea typeface="+mn-ea"/>
                        </a:rPr>
                        <a:t>无符号右移结果赋予左侧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 &gt;&gt;&gt;= b;</a:t>
                      </a:r>
                      <a:endParaRPr lang="zh-CN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a = </a:t>
                      </a: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&gt;&gt;&gt; b;</a:t>
                      </a:r>
                      <a:endParaRPr lang="zh-CN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 smtClean="0">
                <a:latin typeface="+mj-lt"/>
                <a:ea typeface="+mj-ea"/>
                <a:cs typeface="+mj-cs"/>
              </a:rPr>
              <a:t>复合赋值运算符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73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 smtClean="0">
                <a:latin typeface="+mj-lt"/>
                <a:ea typeface="+mj-ea"/>
                <a:cs typeface="+mj-cs"/>
              </a:rPr>
              <a:t>复合赋值运算符的优势与劣势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1885950"/>
            <a:ext cx="1107996" cy="1608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优势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4600" y="2952750"/>
            <a:ext cx="1447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 =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+ 2;</a:t>
            </a:r>
            <a:endParaRPr lang="zh-CN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14600" y="3955018"/>
            <a:ext cx="144780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 += 2 ;</a:t>
            </a:r>
            <a:endParaRPr lang="zh-CN" altLang="en-US" dirty="0" smtClean="0"/>
          </a:p>
        </p:txBody>
      </p:sp>
      <p:grpSp>
        <p:nvGrpSpPr>
          <p:cNvPr id="4" name="组合 12"/>
          <p:cNvGrpSpPr/>
          <p:nvPr/>
        </p:nvGrpSpPr>
        <p:grpSpPr>
          <a:xfrm>
            <a:off x="4953000" y="2266950"/>
            <a:ext cx="2971800" cy="1458218"/>
            <a:chOff x="5715001" y="2571750"/>
            <a:chExt cx="2971800" cy="1458218"/>
          </a:xfrm>
        </p:grpSpPr>
        <p:sp>
          <p:nvSpPr>
            <p:cNvPr id="12" name="TextBox 11"/>
            <p:cNvSpPr txBox="1"/>
            <p:nvPr/>
          </p:nvSpPr>
          <p:spPr>
            <a:xfrm>
              <a:off x="5715001" y="2952750"/>
              <a:ext cx="2971800" cy="10772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sz="16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在没有进行强制转换的条件下，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a+1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的结果是一个</a:t>
              </a:r>
              <a:r>
                <a:rPr lang="en-US" altLang="zh-CN" sz="1600" dirty="0" err="1" smtClean="0">
                  <a:latin typeface="黑体" pitchFamily="49" charset="-122"/>
                  <a:ea typeface="黑体" pitchFamily="49" charset="-122"/>
                </a:rPr>
                <a:t>int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值，无法直接赋给一个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byte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变量。</a:t>
              </a:r>
              <a:endParaRPr lang="en-US" altLang="zh-CN" sz="1600" dirty="0" smtClean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图片 9" descr="按扭-56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5304" y="2571750"/>
              <a:ext cx="1036496" cy="762000"/>
            </a:xfrm>
            <a:prstGeom prst="rect">
              <a:avLst/>
            </a:prstGeom>
          </p:spPr>
        </p:pic>
      </p:grpSp>
      <p:pic>
        <p:nvPicPr>
          <p:cNvPr id="14" name="图片 39" descr="按扭-13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8040" y="4054475"/>
            <a:ext cx="32429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6" descr="按扭-21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3028950"/>
            <a:ext cx="280987" cy="21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20"/>
          <p:cNvGrpSpPr/>
          <p:nvPr/>
        </p:nvGrpSpPr>
        <p:grpSpPr>
          <a:xfrm>
            <a:off x="1447800" y="1276350"/>
            <a:ext cx="4876801" cy="1055132"/>
            <a:chOff x="1447800" y="1276350"/>
            <a:chExt cx="4876801" cy="1055132"/>
          </a:xfrm>
        </p:grpSpPr>
        <p:sp>
          <p:nvSpPr>
            <p:cNvPr id="16" name="TextBox 15"/>
            <p:cNvSpPr txBox="1"/>
            <p:nvPr/>
          </p:nvSpPr>
          <p:spPr>
            <a:xfrm>
              <a:off x="1828801" y="1962150"/>
              <a:ext cx="4495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          </a:t>
              </a:r>
              <a:r>
                <a:rPr lang="zh-CN" altLang="en-US" sz="1600" b="1" dirty="0" smtClean="0">
                  <a:latin typeface="+mn-ea"/>
                </a:rPr>
                <a:t>创建一个变量 </a:t>
              </a:r>
              <a:r>
                <a:rPr lang="en-US" altLang="zh-CN" sz="1600" b="1" dirty="0" smtClean="0">
                  <a:latin typeface="+mn-ea"/>
                </a:rPr>
                <a:t>byte a = 1;</a:t>
              </a:r>
              <a:r>
                <a:rPr lang="zh-CN" altLang="en-US" sz="1600" b="1" dirty="0" smtClean="0">
                  <a:latin typeface="+mn-ea"/>
                </a:rPr>
                <a:t>让</a:t>
              </a:r>
              <a:r>
                <a:rPr lang="en-US" altLang="zh-CN" sz="1600" b="1" dirty="0" smtClean="0">
                  <a:latin typeface="+mn-ea"/>
                </a:rPr>
                <a:t>a</a:t>
              </a:r>
              <a:r>
                <a:rPr lang="zh-CN" altLang="en-US" sz="1600" b="1" dirty="0" smtClean="0">
                  <a:latin typeface="+mn-ea"/>
                </a:rPr>
                <a:t>的值加</a:t>
              </a:r>
              <a:r>
                <a:rPr lang="en-US" altLang="zh-CN" sz="1600" b="1" dirty="0" smtClean="0">
                  <a:latin typeface="+mn-ea"/>
                </a:rPr>
                <a:t>2</a:t>
              </a:r>
              <a:r>
                <a:rPr lang="zh-CN" altLang="en-US" b="1" dirty="0" smtClean="0"/>
                <a:t>。</a:t>
              </a:r>
            </a:p>
          </p:txBody>
        </p:sp>
        <p:grpSp>
          <p:nvGrpSpPr>
            <p:cNvPr id="7" name="组合 19"/>
            <p:cNvGrpSpPr/>
            <p:nvPr/>
          </p:nvGrpSpPr>
          <p:grpSpPr>
            <a:xfrm>
              <a:off x="1447800" y="1276350"/>
              <a:ext cx="1295400" cy="914400"/>
              <a:chOff x="1447800" y="1276350"/>
              <a:chExt cx="1295400" cy="914400"/>
            </a:xfrm>
          </p:grpSpPr>
          <p:pic>
            <p:nvPicPr>
              <p:cNvPr id="18" name="图片 17" descr="按扭-36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47800" y="1276350"/>
                <a:ext cx="1295400" cy="91440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622778" y="146261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楷体" pitchFamily="49" charset="-122"/>
                    <a:ea typeface="楷体" pitchFamily="49" charset="-122"/>
                  </a:rPr>
                  <a:t>想一想</a:t>
                </a: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4953000" y="3867150"/>
            <a:ext cx="297180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复合运算符可以自动完成类型转换。</a:t>
            </a:r>
          </a:p>
        </p:txBody>
      </p:sp>
    </p:spTree>
    <p:extLst>
      <p:ext uri="{BB962C8B-B14F-4D97-AF65-F5344CB8AC3E}">
        <p14:creationId xmlns:p14="http://schemas.microsoft.com/office/powerpoint/2010/main" xmlns="" val="29943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 smtClean="0">
                <a:latin typeface="+mj-lt"/>
                <a:ea typeface="+mj-ea"/>
                <a:cs typeface="+mj-cs"/>
              </a:rPr>
              <a:t>复合赋值运算符的优势与劣势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87404" y="2038350"/>
            <a:ext cx="1107996" cy="1608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劣势</a:t>
            </a:r>
          </a:p>
        </p:txBody>
      </p:sp>
      <p:grpSp>
        <p:nvGrpSpPr>
          <p:cNvPr id="5" name="组合 9"/>
          <p:cNvGrpSpPr/>
          <p:nvPr/>
        </p:nvGrpSpPr>
        <p:grpSpPr>
          <a:xfrm>
            <a:off x="1447800" y="1276350"/>
            <a:ext cx="4876801" cy="1332131"/>
            <a:chOff x="1447800" y="1276350"/>
            <a:chExt cx="4876801" cy="1332131"/>
          </a:xfrm>
        </p:grpSpPr>
        <p:sp>
          <p:nvSpPr>
            <p:cNvPr id="11" name="TextBox 10"/>
            <p:cNvSpPr txBox="1"/>
            <p:nvPr/>
          </p:nvSpPr>
          <p:spPr>
            <a:xfrm>
              <a:off x="1828801" y="1962150"/>
              <a:ext cx="4495800" cy="646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          </a:t>
              </a:r>
              <a:r>
                <a:rPr lang="zh-CN" altLang="en-US" dirty="0" smtClean="0">
                  <a:latin typeface="+mn-ea"/>
                </a:rPr>
                <a:t>创建一个变量 </a:t>
              </a:r>
              <a:r>
                <a:rPr lang="en-US" altLang="zh-CN" dirty="0" smtClean="0">
                  <a:latin typeface="+mn-ea"/>
                </a:rPr>
                <a:t>a</a:t>
              </a:r>
              <a:r>
                <a:rPr lang="zh-CN" altLang="en-US" dirty="0" smtClean="0">
                  <a:latin typeface="+mn-ea"/>
                </a:rPr>
                <a:t>，让</a:t>
              </a:r>
              <a:r>
                <a:rPr lang="en-US" altLang="zh-CN" dirty="0" smtClean="0">
                  <a:latin typeface="+mn-ea"/>
                </a:rPr>
                <a:t>a</a:t>
              </a:r>
              <a:r>
                <a:rPr lang="zh-CN" altLang="en-US" dirty="0" smtClean="0">
                  <a:latin typeface="+mn-ea"/>
                </a:rPr>
                <a:t>等于一个复杂公式的结果</a:t>
              </a:r>
              <a:r>
                <a:rPr lang="zh-CN" altLang="en-US" dirty="0" smtClean="0"/>
                <a:t>。</a:t>
              </a:r>
            </a:p>
          </p:txBody>
        </p:sp>
        <p:grpSp>
          <p:nvGrpSpPr>
            <p:cNvPr id="6" name="组合 19"/>
            <p:cNvGrpSpPr/>
            <p:nvPr/>
          </p:nvGrpSpPr>
          <p:grpSpPr>
            <a:xfrm>
              <a:off x="1447800" y="1276350"/>
              <a:ext cx="1295400" cy="914400"/>
              <a:chOff x="1447800" y="1276350"/>
              <a:chExt cx="1295400" cy="914400"/>
            </a:xfrm>
          </p:grpSpPr>
          <p:pic>
            <p:nvPicPr>
              <p:cNvPr id="13" name="图片 12" descr="按扭-36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47800" y="1276350"/>
                <a:ext cx="1295400" cy="9144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622778" y="1451328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楷体" pitchFamily="49" charset="-122"/>
                    <a:ea typeface="楷体" pitchFamily="49" charset="-122"/>
                  </a:rPr>
                  <a:t>想一想</a:t>
                </a: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1828800" y="2952750"/>
            <a:ext cx="2441694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a = (2 + 3 - 4) * 92 / 6;</a:t>
            </a:r>
            <a:endParaRPr lang="zh-CN" alt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795633" y="2876550"/>
            <a:ext cx="986167" cy="14773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+= 2;</a:t>
            </a:r>
            <a:endParaRPr lang="zh-CN" altLang="zh-CN" dirty="0" smtClean="0"/>
          </a:p>
          <a:p>
            <a:r>
              <a:rPr lang="en-US" altLang="zh-CN" dirty="0" smtClean="0"/>
              <a:t>a += 3;</a:t>
            </a:r>
            <a:endParaRPr lang="zh-CN" altLang="zh-CN" dirty="0" smtClean="0"/>
          </a:p>
          <a:p>
            <a:r>
              <a:rPr lang="en-US" altLang="zh-CN" dirty="0" smtClean="0"/>
              <a:t>a -= 4;</a:t>
            </a:r>
            <a:endParaRPr lang="zh-CN" altLang="zh-CN" dirty="0" smtClean="0"/>
          </a:p>
          <a:p>
            <a:r>
              <a:rPr lang="en-US" altLang="zh-CN" dirty="0" smtClean="0"/>
              <a:t>a *= 92;</a:t>
            </a:r>
            <a:endParaRPr lang="zh-CN" altLang="zh-CN" dirty="0" smtClean="0"/>
          </a:p>
          <a:p>
            <a:r>
              <a:rPr lang="en-US" altLang="zh-CN" dirty="0" smtClean="0"/>
              <a:t>a /= 6;</a:t>
            </a:r>
            <a:endParaRPr lang="zh-CN" altLang="en-US" dirty="0" smtClean="0"/>
          </a:p>
        </p:txBody>
      </p:sp>
      <p:sp>
        <p:nvSpPr>
          <p:cNvPr id="18" name="流程图: 资料带 17"/>
          <p:cNvSpPr/>
          <p:nvPr/>
        </p:nvSpPr>
        <p:spPr>
          <a:xfrm>
            <a:off x="2133600" y="3486150"/>
            <a:ext cx="1524000" cy="685800"/>
          </a:xfrm>
          <a:prstGeom prst="flowChartPunchedTap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简洁易读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梯形 19"/>
          <p:cNvSpPr/>
          <p:nvPr/>
        </p:nvSpPr>
        <p:spPr>
          <a:xfrm>
            <a:off x="7086600" y="3409950"/>
            <a:ext cx="1143000" cy="609600"/>
          </a:xfrm>
          <a:prstGeom prst="trapezoi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冗长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927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 smtClean="0">
                <a:latin typeface="+mj-lt"/>
                <a:ea typeface="+mj-ea"/>
                <a:cs typeface="+mj-cs"/>
              </a:rPr>
              <a:t>复合赋值运算符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计算顺序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66800" y="2038350"/>
            <a:ext cx="63246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自右向左</a:t>
            </a:r>
            <a:endParaRPr lang="zh-CN" alt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964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小结</a:t>
            </a:r>
          </a:p>
        </p:txBody>
      </p:sp>
      <p:sp>
        <p:nvSpPr>
          <p:cNvPr id="4" name="矩形 3"/>
          <p:cNvSpPr/>
          <p:nvPr/>
        </p:nvSpPr>
        <p:spPr>
          <a:xfrm>
            <a:off x="304800" y="1694587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zh-CN" altLang="zh-CN" dirty="0"/>
              <a:t>首先介绍了表达式的概念，帮助读者了解后续章节所需要的准备知识。然后分别介绍了赋值运算符、算术运算符、关系运算符、逻辑运算符、位逻辑运算符和逗号运算符。最后讲解了如何使用复合运算符简化程序的编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4079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表达式</a:t>
            </a:r>
          </a:p>
        </p:txBody>
      </p:sp>
      <p:pic>
        <p:nvPicPr>
          <p:cNvPr id="11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3" descr="F:\功夫Java\素材\gif\0a4ffdfe9925bc31191a26395edf8db1ca137001.jpg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9233" y="1657350"/>
            <a:ext cx="4030133" cy="2590800"/>
          </a:xfrm>
          <a:prstGeom prst="rect">
            <a:avLst/>
          </a:prstGeom>
          <a:noFill/>
        </p:spPr>
      </p:pic>
      <p:sp>
        <p:nvSpPr>
          <p:cNvPr id="4" name="云形 3"/>
          <p:cNvSpPr/>
          <p:nvPr/>
        </p:nvSpPr>
        <p:spPr>
          <a:xfrm>
            <a:off x="6096000" y="1094581"/>
            <a:ext cx="2362200" cy="106680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720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表达式</a:t>
            </a:r>
          </a:p>
        </p:txBody>
      </p:sp>
      <p:pic>
        <p:nvPicPr>
          <p:cNvPr id="11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xmlns="" val="3856441160"/>
              </p:ext>
            </p:extLst>
          </p:nvPr>
        </p:nvGraphicFramePr>
        <p:xfrm>
          <a:off x="1524000" y="913606"/>
          <a:ext cx="5943600" cy="402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56527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DC2DC0-1B66-40D2-976C-4B52E4D9D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82DC2DC0-1B66-40D2-976C-4B52E4D9D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82DC2DC0-1B66-40D2-976C-4B52E4D9D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graphicEl>
                                              <a:dgm id="{82DC2DC0-1B66-40D2-976C-4B52E4D9D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E72AF0-9214-4C9B-986A-3C8E55626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45E72AF0-9214-4C9B-986A-3C8E55626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45E72AF0-9214-4C9B-986A-3C8E556268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45E72AF0-9214-4C9B-986A-3C8E556268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CEC643-2050-4E60-B65A-3C89AFC24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57CEC643-2050-4E60-B65A-3C89AFC24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57CEC643-2050-4E60-B65A-3C89AFC24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57CEC643-2050-4E60-B65A-3C89AFC241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5A4AAC-49FE-40A7-9F16-920A816BDC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9E5A4AAC-49FE-40A7-9F16-920A816BDC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9E5A4AAC-49FE-40A7-9F16-920A816BDC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9E5A4AAC-49FE-40A7-9F16-920A816BDC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23CA6D-8AEE-4086-A602-33495EC44A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1223CA6D-8AEE-4086-A602-33495EC44A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1223CA6D-8AEE-4086-A602-33495EC44A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223CA6D-8AEE-4086-A602-33495EC44A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1474F6-63CA-4576-B6D6-37731B56B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471474F6-63CA-4576-B6D6-37731B56B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471474F6-63CA-4576-B6D6-37731B56B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471474F6-63CA-4576-B6D6-37731B56B5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D999BE-8141-4309-9ABC-8C0494C36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49D999BE-8141-4309-9ABC-8C0494C36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49D999BE-8141-4309-9ABC-8C0494C36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49D999BE-8141-4309-9ABC-8C0494C36C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8D72C4-6D3B-438F-974E-3554EC1833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108D72C4-6D3B-438F-974E-3554EC1833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108D72C4-6D3B-438F-974E-3554EC1833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108D72C4-6D3B-438F-974E-3554EC1833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E0E201-6E0B-4357-AACC-5AA12CA2A2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82E0E201-6E0B-4357-AACC-5AA12CA2A2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82E0E201-6E0B-4357-AACC-5AA12CA2A2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82E0E201-6E0B-4357-AACC-5AA12CA2A2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8AB46B-8419-43FA-8F6C-9B9810E0C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398AB46B-8419-43FA-8F6C-9B9810E0C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dgm id="{398AB46B-8419-43FA-8F6C-9B9810E0C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398AB46B-8419-43FA-8F6C-9B9810E0C7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841B74-2312-48BD-AC45-0446E5613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graphicEl>
                                              <a:dgm id="{F1841B74-2312-48BD-AC45-0446E5613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graphicEl>
                                              <a:dgm id="{F1841B74-2312-48BD-AC45-0446E5613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F1841B74-2312-48BD-AC45-0446E5613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A66AC9-331F-4F9C-8CC2-48F906312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graphicEl>
                                              <a:dgm id="{DAA66AC9-331F-4F9C-8CC2-48F906312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graphicEl>
                                              <a:dgm id="{DAA66AC9-331F-4F9C-8CC2-48F906312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dgm id="{DAA66AC9-331F-4F9C-8CC2-48F906312E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7794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赋值运算符</a:t>
            </a:r>
          </a:p>
        </p:txBody>
      </p:sp>
    </p:spTree>
    <p:extLst>
      <p:ext uri="{BB962C8B-B14F-4D97-AF65-F5344CB8AC3E}">
        <p14:creationId xmlns:p14="http://schemas.microsoft.com/office/powerpoint/2010/main" xmlns="" val="33387281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15885</TotalTime>
  <Words>2433</Words>
  <Application>Microsoft Office PowerPoint</Application>
  <PresentationFormat>全屏显示(16:9)</PresentationFormat>
  <Paragraphs>439</Paragraphs>
  <Slides>66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8" baseType="lpstr">
      <vt:lpstr>Office 主题</vt:lpstr>
      <vt:lpstr>Document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</vt:vector>
  </TitlesOfParts>
  <Company>明日科技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李菁菁</dc:creator>
  <cp:lastModifiedBy>Administrator</cp:lastModifiedBy>
  <cp:revision>1712</cp:revision>
  <cp:lastPrinted>1601-01-01T00:00:00Z</cp:lastPrinted>
  <dcterms:created xsi:type="dcterms:W3CDTF">2014-11-20T08:27:06Z</dcterms:created>
  <dcterms:modified xsi:type="dcterms:W3CDTF">2017-09-04T07:28:25Z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