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688" r:id="rId3"/>
    <p:sldId id="672" r:id="rId4"/>
    <p:sldId id="724" r:id="rId5"/>
    <p:sldId id="725" r:id="rId6"/>
    <p:sldId id="613" r:id="rId7"/>
    <p:sldId id="726" r:id="rId8"/>
    <p:sldId id="703" r:id="rId9"/>
    <p:sldId id="727" r:id="rId10"/>
    <p:sldId id="701" r:id="rId11"/>
    <p:sldId id="706" r:id="rId12"/>
    <p:sldId id="708" r:id="rId13"/>
    <p:sldId id="709" r:id="rId14"/>
    <p:sldId id="705" r:id="rId15"/>
    <p:sldId id="728" r:id="rId16"/>
    <p:sldId id="710" r:id="rId17"/>
    <p:sldId id="712" r:id="rId18"/>
    <p:sldId id="729" r:id="rId19"/>
    <p:sldId id="714" r:id="rId20"/>
    <p:sldId id="715" r:id="rId21"/>
    <p:sldId id="716" r:id="rId22"/>
    <p:sldId id="717" r:id="rId23"/>
    <p:sldId id="730" r:id="rId24"/>
    <p:sldId id="719" r:id="rId25"/>
    <p:sldId id="718" r:id="rId26"/>
    <p:sldId id="731" r:id="rId27"/>
    <p:sldId id="722" r:id="rId28"/>
    <p:sldId id="670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9900FF"/>
    <a:srgbClr val="FF7D7D"/>
    <a:srgbClr val="F6910A"/>
    <a:srgbClr val="B70BA3"/>
    <a:srgbClr val="0000FF"/>
    <a:srgbClr val="008000"/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20" autoAdjust="0"/>
  </p:normalViewPr>
  <p:slideViewPr>
    <p:cSldViewPr>
      <p:cViewPr>
        <p:scale>
          <a:sx n="100" d="100"/>
          <a:sy n="100" d="100"/>
        </p:scale>
        <p:origin x="522" y="-4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字符数据输</a:t>
            </a:r>
            <a:r>
              <a:rPr lang="zh-CN" altLang="en-US" sz="2800" dirty="0" smtClean="0">
                <a:latin typeface="+mj-lt"/>
                <a:ea typeface="+mj-ea"/>
                <a:cs typeface="+mj-cs"/>
              </a:rPr>
              <a:t>入       </a:t>
            </a:r>
            <a:r>
              <a:rPr lang="en-US" altLang="zh-CN" sz="2800" dirty="0" err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getchar</a:t>
            </a: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函数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1447800" y="1220425"/>
            <a:ext cx="3059801" cy="1862330"/>
            <a:chOff x="1455575" y="1276350"/>
            <a:chExt cx="3059801" cy="1862330"/>
          </a:xfrm>
        </p:grpSpPr>
        <p:sp>
          <p:nvSpPr>
            <p:cNvPr id="5" name="TextBox 4"/>
            <p:cNvSpPr txBox="1"/>
            <p:nvPr/>
          </p:nvSpPr>
          <p:spPr>
            <a:xfrm>
              <a:off x="3013105" y="2050018"/>
              <a:ext cx="150227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int</a:t>
              </a:r>
              <a:r>
                <a:rPr lang="zh-CN" altLang="zh-CN" dirty="0" smtClean="0"/>
                <a:t> </a:t>
              </a:r>
              <a:r>
                <a:rPr lang="zh-CN" altLang="en-US" dirty="0"/>
                <a:t> </a:t>
              </a:r>
              <a:r>
                <a:rPr lang="en-US" altLang="zh-CN" dirty="0" err="1" smtClean="0"/>
                <a:t>getchar</a:t>
              </a:r>
              <a:r>
                <a:rPr lang="en-US" altLang="zh-CN" dirty="0" smtClean="0"/>
                <a:t>();</a:t>
              </a:r>
              <a:endParaRPr lang="zh-CN" altLang="zh-CN" dirty="0"/>
            </a:p>
          </p:txBody>
        </p:sp>
        <p:grpSp>
          <p:nvGrpSpPr>
            <p:cNvPr id="6" name="组合 16"/>
            <p:cNvGrpSpPr/>
            <p:nvPr/>
          </p:nvGrpSpPr>
          <p:grpSpPr>
            <a:xfrm>
              <a:off x="1455575" y="1276350"/>
              <a:ext cx="1252730" cy="1862330"/>
              <a:chOff x="3852670" y="185242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52670" y="185242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114800" y="257175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645071" y="3585252"/>
            <a:ext cx="3207384" cy="762000"/>
            <a:chOff x="1279136" y="3465969"/>
            <a:chExt cx="3207384" cy="762000"/>
          </a:xfrm>
        </p:grpSpPr>
        <p:sp>
          <p:nvSpPr>
            <p:cNvPr id="10" name="TextBox 9"/>
            <p:cNvSpPr txBox="1"/>
            <p:nvPr/>
          </p:nvSpPr>
          <p:spPr>
            <a:xfrm>
              <a:off x="2743286" y="3585252"/>
              <a:ext cx="1743234" cy="464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 smtClean="0"/>
                <a:t>cChar</a:t>
              </a:r>
              <a:r>
                <a:rPr lang="en-US" altLang="zh-CN" dirty="0" smtClean="0"/>
                <a:t>=</a:t>
              </a:r>
              <a:r>
                <a:rPr lang="en-US" altLang="zh-CN" dirty="0" err="1" smtClean="0"/>
                <a:t>getchar</a:t>
              </a:r>
              <a:r>
                <a:rPr lang="en-US" altLang="zh-CN" dirty="0" smtClean="0"/>
                <a:t>();</a:t>
              </a:r>
            </a:p>
          </p:txBody>
        </p:sp>
        <p:grpSp>
          <p:nvGrpSpPr>
            <p:cNvPr id="11" name="组合 27"/>
            <p:cNvGrpSpPr/>
            <p:nvPr/>
          </p:nvGrpSpPr>
          <p:grpSpPr>
            <a:xfrm>
              <a:off x="1279136" y="3465969"/>
              <a:ext cx="762000" cy="762000"/>
              <a:chOff x="1752600" y="4019550"/>
              <a:chExt cx="762000" cy="762000"/>
            </a:xfrm>
          </p:grpSpPr>
          <p:pic>
            <p:nvPicPr>
              <p:cNvPr id="12" name="图片 11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4019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924285" y="4097476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cxnSp>
        <p:nvCxnSpPr>
          <p:cNvPr id="14" name="直接连接符 13"/>
          <p:cNvCxnSpPr/>
          <p:nvPr/>
        </p:nvCxnSpPr>
        <p:spPr>
          <a:xfrm rot="5400000">
            <a:off x="4019550" y="30861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21"/>
          <p:cNvGrpSpPr>
            <a:grpSpLocks/>
          </p:cNvGrpSpPr>
          <p:nvPr/>
        </p:nvGrpSpPr>
        <p:grpSpPr bwMode="auto">
          <a:xfrm>
            <a:off x="5819775" y="1244430"/>
            <a:ext cx="1295400" cy="1390650"/>
            <a:chOff x="533400" y="2286000"/>
            <a:chExt cx="1524000" cy="1524000"/>
          </a:xfrm>
        </p:grpSpPr>
        <p:pic>
          <p:nvPicPr>
            <p:cNvPr id="16" name="图片 7" descr="按扭-1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860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581025" y="2838450"/>
              <a:ext cx="1428504" cy="37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实例 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353175" y="3071812"/>
            <a:ext cx="2638425" cy="33855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u="sng" dirty="0" smtClean="0"/>
              <a:t>同时输入英文字和转义字符</a:t>
            </a:r>
            <a:endParaRPr lang="en-US" altLang="zh-CN" sz="1600" u="sng" dirty="0" smtClean="0"/>
          </a:p>
        </p:txBody>
      </p:sp>
    </p:spTree>
    <p:extLst>
      <p:ext uri="{BB962C8B-B14F-4D97-AF65-F5344CB8AC3E}">
        <p14:creationId xmlns:p14="http://schemas.microsoft.com/office/powerpoint/2010/main" val="403424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759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字符串输出函数</a:t>
            </a:r>
          </a:p>
        </p:txBody>
      </p:sp>
    </p:spTree>
    <p:extLst>
      <p:ext uri="{BB962C8B-B14F-4D97-AF65-F5344CB8AC3E}">
        <p14:creationId xmlns:p14="http://schemas.microsoft.com/office/powerpoint/2010/main" val="272821914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000" y="135255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你好</a:t>
            </a:r>
            <a:endParaRPr lang="zh-CN" altLang="en-US" sz="4400" dirty="0"/>
          </a:p>
        </p:txBody>
      </p:sp>
      <p:sp>
        <p:nvSpPr>
          <p:cNvPr id="11" name="TextBox 10"/>
          <p:cNvSpPr txBox="1"/>
          <p:nvPr/>
        </p:nvSpPr>
        <p:spPr>
          <a:xfrm rot="2043568">
            <a:off x="4125262" y="2178238"/>
            <a:ext cx="227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哟哟</a:t>
            </a:r>
            <a:r>
              <a:rPr lang="en-US" altLang="zh-CN" sz="2400" dirty="0" smtClean="0">
                <a:solidFill>
                  <a:srgbClr val="FF0000"/>
                </a:solidFill>
              </a:rPr>
              <a:t>~</a:t>
            </a:r>
            <a:r>
              <a:rPr lang="zh-CN" altLang="en-US" sz="2400" dirty="0" smtClean="0">
                <a:solidFill>
                  <a:srgbClr val="FF0000"/>
                </a:solidFill>
              </a:rPr>
              <a:t>切个闹！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9616007">
            <a:off x="375080" y="3334986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Impact" pitchFamily="34" charset="0"/>
              </a:rPr>
              <a:t>I will Back !</a:t>
            </a:r>
            <a:endParaRPr lang="zh-CN" altLang="en-US" sz="2800" dirty="0">
              <a:solidFill>
                <a:srgbClr val="C00000"/>
              </a:solidFill>
              <a:latin typeface="Impac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33337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%$$#%#$%##$%……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4" y="120015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一二三四二二三四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4" y="249555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zh-CN" dirty="0" smtClean="0"/>
              <a:t> (</a:t>
            </a:r>
            <a:r>
              <a:rPr lang="vi-VN" altLang="zh-CN" dirty="0"/>
              <a:t>๑•́ ₃ •̀๑)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2952750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zh-CN" sz="2800" i="1" dirty="0" smtClean="0"/>
              <a:t>สวัสดี</a:t>
            </a:r>
            <a:r>
              <a:rPr lang="en-US" altLang="zh-CN" sz="2800" i="1" dirty="0" smtClean="0"/>
              <a:t> </a:t>
            </a:r>
            <a:r>
              <a:rPr lang="zh-CN" altLang="en-US" sz="2800" i="1" dirty="0" smtClean="0"/>
              <a:t>萨瓦迪卡</a:t>
            </a:r>
            <a:r>
              <a:rPr lang="en-US" altLang="zh-CN" sz="2800" i="1" dirty="0" smtClean="0"/>
              <a:t>~</a:t>
            </a:r>
            <a:endParaRPr lang="zh-CN" alt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53200" y="424815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こんにち</a:t>
            </a:r>
            <a:r>
              <a:rPr lang="ja-JP" altLang="en-US" dirty="0" smtClean="0"/>
              <a:t>は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 rot="20288081">
            <a:off x="6710707" y="197367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zh-CN" dirty="0"/>
              <a:t>=≡Σ((( </a:t>
            </a:r>
            <a:r>
              <a:rPr lang="zh-CN" altLang="vi-VN" dirty="0"/>
              <a:t>つ</a:t>
            </a:r>
            <a:r>
              <a:rPr lang="vi-VN" altLang="zh-CN" dirty="0"/>
              <a:t>•̀ω•́)</a:t>
            </a:r>
            <a:r>
              <a:rPr lang="zh-CN" altLang="vi-VN" dirty="0"/>
              <a:t>つ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4" y="4248150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00011011011111000101101010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2343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明日科技</a:t>
            </a:r>
          </a:p>
        </p:txBody>
      </p:sp>
      <p:sp>
        <p:nvSpPr>
          <p:cNvPr id="2" name="波形 1"/>
          <p:cNvSpPr/>
          <p:nvPr/>
        </p:nvSpPr>
        <p:spPr>
          <a:xfrm>
            <a:off x="1857062" y="1228725"/>
            <a:ext cx="4476118" cy="1596478"/>
          </a:xfrm>
          <a:prstGeom prst="wav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+mn-ea"/>
              </a:rPr>
              <a:t>不能用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+mn-ea"/>
              </a:rPr>
              <a:t>putchar</a:t>
            </a:r>
            <a:r>
              <a:rPr lang="zh-CN" altLang="en-US" sz="1600" b="1" dirty="0" smtClean="0">
                <a:solidFill>
                  <a:schemeClr val="tx1"/>
                </a:solidFill>
                <a:latin typeface="+mn-ea"/>
              </a:rPr>
              <a:t>输出，怎么办？</a:t>
            </a:r>
            <a:r>
              <a:rPr lang="en-US" altLang="zh-CN" sz="1600" b="1" dirty="0" smtClean="0">
                <a:solidFill>
                  <a:schemeClr val="tx1"/>
                </a:solidFill>
                <a:latin typeface="+mn-ea"/>
              </a:rPr>
              <a:t>/(</a:t>
            </a:r>
            <a:r>
              <a:rPr lang="zh-CN" altLang="en-US" sz="1600" b="1" dirty="0" smtClean="0">
                <a:solidFill>
                  <a:schemeClr val="tx1"/>
                </a:solidFill>
                <a:latin typeface="+mn-ea"/>
              </a:rPr>
              <a:t>ㄒ</a:t>
            </a:r>
            <a:r>
              <a:rPr lang="en-US" altLang="zh-CN" sz="1600" b="1" dirty="0" smtClean="0">
                <a:solidFill>
                  <a:schemeClr val="tx1"/>
                </a:solidFill>
                <a:latin typeface="+mn-ea"/>
              </a:rPr>
              <a:t>o</a:t>
            </a:r>
            <a:r>
              <a:rPr lang="zh-CN" altLang="en-US" sz="1600" b="1" dirty="0" smtClean="0">
                <a:solidFill>
                  <a:schemeClr val="tx1"/>
                </a:solidFill>
                <a:latin typeface="+mn-ea"/>
              </a:rPr>
              <a:t>ㄒ</a:t>
            </a:r>
            <a:r>
              <a:rPr lang="en-US" altLang="zh-CN" sz="1600" b="1" dirty="0" smtClean="0">
                <a:solidFill>
                  <a:schemeClr val="tx1"/>
                </a:solidFill>
                <a:latin typeface="+mn-ea"/>
              </a:rPr>
              <a:t>)/~~</a:t>
            </a:r>
            <a:endParaRPr lang="zh-CN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波形 18"/>
          <p:cNvSpPr/>
          <p:nvPr/>
        </p:nvSpPr>
        <p:spPr>
          <a:xfrm>
            <a:off x="3774996" y="3032108"/>
            <a:ext cx="4476118" cy="1596478"/>
          </a:xfrm>
          <a:prstGeom prst="wave">
            <a:avLst/>
          </a:prstGeom>
          <a:solidFill>
            <a:srgbClr val="F6910A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+mn-ea"/>
              </a:rPr>
              <a:t>那就用</a:t>
            </a:r>
            <a:r>
              <a:rPr lang="en-US" altLang="zh-CN" sz="1600" b="1" dirty="0" smtClean="0">
                <a:solidFill>
                  <a:schemeClr val="tx1"/>
                </a:solidFill>
                <a:latin typeface="+mn-ea"/>
              </a:rPr>
              <a:t>puts()</a:t>
            </a:r>
            <a:r>
              <a:rPr lang="zh-CN" altLang="en-US" sz="1600" b="1" dirty="0" smtClean="0">
                <a:solidFill>
                  <a:schemeClr val="tx1"/>
                </a:solidFill>
                <a:latin typeface="+mn-ea"/>
              </a:rPr>
              <a:t>函数</a:t>
            </a:r>
            <a:endParaRPr lang="zh-CN" altLang="en-US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4037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字符串输</a:t>
            </a:r>
            <a:r>
              <a:rPr lang="zh-CN" altLang="en-US" sz="2800" noProof="0" dirty="0">
                <a:latin typeface="+mj-lt"/>
                <a:ea typeface="+mj-ea"/>
                <a:cs typeface="+mj-cs"/>
              </a:rPr>
              <a:t>出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2012529" y="1220425"/>
            <a:ext cx="3534481" cy="1862330"/>
            <a:chOff x="1455575" y="1276350"/>
            <a:chExt cx="3534481" cy="1862330"/>
          </a:xfrm>
        </p:grpSpPr>
        <p:sp>
          <p:nvSpPr>
            <p:cNvPr id="5" name="TextBox 4"/>
            <p:cNvSpPr txBox="1"/>
            <p:nvPr/>
          </p:nvSpPr>
          <p:spPr>
            <a:xfrm>
              <a:off x="3013105" y="2050018"/>
              <a:ext cx="197695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int</a:t>
              </a:r>
              <a:r>
                <a:rPr lang="zh-CN" altLang="zh-CN" dirty="0" smtClean="0"/>
                <a:t> </a:t>
              </a:r>
              <a:r>
                <a:rPr lang="zh-CN" altLang="en-US" dirty="0"/>
                <a:t> </a:t>
              </a:r>
              <a:r>
                <a:rPr lang="en-US" altLang="zh-CN" dirty="0" smtClean="0"/>
                <a:t>puts(char *</a:t>
              </a:r>
              <a:r>
                <a:rPr lang="en-US" altLang="zh-CN" dirty="0" err="1" smtClean="0"/>
                <a:t>str</a:t>
              </a:r>
              <a:r>
                <a:rPr lang="en-US" altLang="zh-CN" dirty="0" smtClean="0"/>
                <a:t>);</a:t>
              </a:r>
              <a:endParaRPr lang="zh-CN" altLang="zh-CN" dirty="0"/>
            </a:p>
          </p:txBody>
        </p:sp>
        <p:grpSp>
          <p:nvGrpSpPr>
            <p:cNvPr id="6" name="组合 16"/>
            <p:cNvGrpSpPr/>
            <p:nvPr/>
          </p:nvGrpSpPr>
          <p:grpSpPr>
            <a:xfrm>
              <a:off x="1455575" y="1276350"/>
              <a:ext cx="1252730" cy="1862330"/>
              <a:chOff x="3852670" y="185242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52670" y="185242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114800" y="257175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209800" y="3585252"/>
            <a:ext cx="3055548" cy="762000"/>
            <a:chOff x="1279136" y="3465969"/>
            <a:chExt cx="3055548" cy="762000"/>
          </a:xfrm>
        </p:grpSpPr>
        <p:sp>
          <p:nvSpPr>
            <p:cNvPr id="10" name="TextBox 9"/>
            <p:cNvSpPr txBox="1"/>
            <p:nvPr/>
          </p:nvSpPr>
          <p:spPr>
            <a:xfrm>
              <a:off x="2743286" y="3585252"/>
              <a:ext cx="1591398" cy="464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puts(“</a:t>
              </a:r>
              <a:r>
                <a:rPr lang="en-US" altLang="zh-CN" dirty="0" err="1" smtClean="0"/>
                <a:t>mingri</a:t>
              </a:r>
              <a:r>
                <a:rPr lang="en-US" altLang="zh-CN" dirty="0" smtClean="0"/>
                <a:t>”);</a:t>
              </a:r>
            </a:p>
          </p:txBody>
        </p:sp>
        <p:grpSp>
          <p:nvGrpSpPr>
            <p:cNvPr id="11" name="组合 27"/>
            <p:cNvGrpSpPr/>
            <p:nvPr/>
          </p:nvGrpSpPr>
          <p:grpSpPr>
            <a:xfrm>
              <a:off x="1279136" y="3465969"/>
              <a:ext cx="762000" cy="762000"/>
              <a:chOff x="1752600" y="4019550"/>
              <a:chExt cx="762000" cy="762000"/>
            </a:xfrm>
          </p:grpSpPr>
          <p:pic>
            <p:nvPicPr>
              <p:cNvPr id="12" name="图片 11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4019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924285" y="4097476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8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书藉图标4_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536" y="895350"/>
            <a:ext cx="1481064" cy="376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62124" y="809923"/>
            <a:ext cx="6543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puts</a:t>
            </a:r>
            <a:r>
              <a:rPr lang="zh-CN" altLang="zh-CN" dirty="0">
                <a:latin typeface="+mn-ea"/>
                <a:ea typeface="+mn-ea"/>
              </a:rPr>
              <a:t>函数会在字符串中判断“</a:t>
            </a:r>
            <a:r>
              <a:rPr lang="en-US" altLang="zh-CN" dirty="0">
                <a:latin typeface="+mn-ea"/>
                <a:ea typeface="+mn-ea"/>
              </a:rPr>
              <a:t>\0</a:t>
            </a:r>
            <a:r>
              <a:rPr lang="zh-CN" altLang="zh-CN" dirty="0">
                <a:latin typeface="+mn-ea"/>
                <a:ea typeface="+mn-ea"/>
              </a:rPr>
              <a:t>”结束符，遇到结束符时，后面的字符不再输出并且自动</a:t>
            </a:r>
            <a:r>
              <a:rPr lang="zh-CN" altLang="zh-CN" dirty="0" smtClean="0">
                <a:latin typeface="+mn-ea"/>
                <a:ea typeface="+mn-ea"/>
              </a:rPr>
              <a:t>换行</a:t>
            </a:r>
            <a:r>
              <a:rPr lang="zh-CN" altLang="en-US" dirty="0"/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33400" y="1696973"/>
            <a:ext cx="2964974" cy="1754326"/>
            <a:chOff x="533400" y="1696973"/>
            <a:chExt cx="2964974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762124" y="1696973"/>
              <a:ext cx="1736250" cy="1754326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puts(“</a:t>
              </a:r>
              <a:r>
                <a:rPr lang="en-US" altLang="zh-CN" dirty="0" err="1" smtClean="0"/>
                <a:t>mingri</a:t>
              </a:r>
              <a:r>
                <a:rPr lang="en-US" altLang="zh-CN" dirty="0" smtClean="0"/>
                <a:t>”);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puts(</a:t>
              </a:r>
              <a:r>
                <a:rPr lang="en-US" altLang="zh-CN" dirty="0" smtClean="0"/>
                <a:t>“m\0ingri</a:t>
              </a:r>
              <a:r>
                <a:rPr lang="en-US" altLang="zh-CN" dirty="0"/>
                <a:t>”);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puts(“</a:t>
              </a:r>
              <a:r>
                <a:rPr lang="en-US" altLang="zh-CN" dirty="0" err="1" smtClean="0"/>
                <a:t>ming</a:t>
              </a:r>
              <a:r>
                <a:rPr lang="en-US" altLang="zh-CN" dirty="0" smtClean="0"/>
                <a:t>\0ri</a:t>
              </a:r>
              <a:r>
                <a:rPr lang="en-US" altLang="zh-CN" dirty="0"/>
                <a:t>”);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puts(“</a:t>
              </a:r>
              <a:r>
                <a:rPr lang="en-US" altLang="zh-CN" dirty="0" err="1" smtClean="0"/>
                <a:t>mingr</a:t>
              </a:r>
              <a:r>
                <a:rPr lang="en-US" altLang="zh-CN" dirty="0" smtClean="0"/>
                <a:t>\0i”);</a:t>
              </a:r>
              <a:endParaRPr lang="en-US" altLang="zh-CN" dirty="0"/>
            </a:p>
          </p:txBody>
        </p:sp>
        <p:grpSp>
          <p:nvGrpSpPr>
            <p:cNvPr id="6" name="组合 27"/>
            <p:cNvGrpSpPr/>
            <p:nvPr/>
          </p:nvGrpSpPr>
          <p:grpSpPr>
            <a:xfrm>
              <a:off x="533400" y="1962150"/>
              <a:ext cx="762000" cy="762000"/>
              <a:chOff x="1752600" y="4019550"/>
              <a:chExt cx="762000" cy="762000"/>
            </a:xfrm>
          </p:grpSpPr>
          <p:pic>
            <p:nvPicPr>
              <p:cNvPr id="7" name="图片 6" descr="按扭-3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2600" y="4019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924285" y="4097476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sp>
        <p:nvSpPr>
          <p:cNvPr id="14" name="右箭头 13"/>
          <p:cNvSpPr/>
          <p:nvPr/>
        </p:nvSpPr>
        <p:spPr>
          <a:xfrm>
            <a:off x="3733800" y="2606006"/>
            <a:ext cx="990600" cy="34310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运行</a:t>
            </a:r>
            <a:r>
              <a:rPr lang="zh-CN" altLang="en-US" sz="1200" dirty="0" smtClean="0">
                <a:solidFill>
                  <a:srgbClr val="FFFF00"/>
                </a:solidFill>
              </a:rPr>
              <a:t>结果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733800" y="1696973"/>
            <a:ext cx="2438400" cy="343103"/>
            <a:chOff x="3733800" y="1696973"/>
            <a:chExt cx="2438400" cy="343103"/>
          </a:xfrm>
        </p:grpSpPr>
        <p:sp>
          <p:nvSpPr>
            <p:cNvPr id="9" name="右箭头 8"/>
            <p:cNvSpPr/>
            <p:nvPr/>
          </p:nvSpPr>
          <p:spPr>
            <a:xfrm>
              <a:off x="3733800" y="1696973"/>
              <a:ext cx="990600" cy="343103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00"/>
                  </a:solidFill>
                </a:rPr>
                <a:t>运行</a:t>
              </a:r>
              <a:r>
                <a:rPr lang="zh-CN" altLang="en-US" sz="1200" dirty="0" smtClean="0">
                  <a:solidFill>
                    <a:srgbClr val="FFFF00"/>
                  </a:solidFill>
                </a:rPr>
                <a:t>结果</a:t>
              </a:r>
              <a:endParaRPr lang="zh-CN" alt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6800" y="1696973"/>
              <a:ext cx="1295400" cy="343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91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mingri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33800" y="2142317"/>
            <a:ext cx="2438400" cy="372384"/>
            <a:chOff x="3733800" y="2142317"/>
            <a:chExt cx="2438400" cy="372384"/>
          </a:xfrm>
        </p:grpSpPr>
        <p:sp>
          <p:nvSpPr>
            <p:cNvPr id="13" name="右箭头 12"/>
            <p:cNvSpPr/>
            <p:nvPr/>
          </p:nvSpPr>
          <p:spPr>
            <a:xfrm>
              <a:off x="3733800" y="2171598"/>
              <a:ext cx="990600" cy="343103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00"/>
                  </a:solidFill>
                </a:rPr>
                <a:t>运行</a:t>
              </a:r>
              <a:r>
                <a:rPr lang="zh-CN" altLang="en-US" sz="1200" dirty="0" smtClean="0">
                  <a:solidFill>
                    <a:srgbClr val="FFFF00"/>
                  </a:solidFill>
                </a:rPr>
                <a:t>结果</a:t>
              </a:r>
              <a:endParaRPr lang="zh-CN" alt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76800" y="2142317"/>
              <a:ext cx="1295400" cy="343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91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876800" y="2614926"/>
            <a:ext cx="1295400" cy="343103"/>
          </a:xfrm>
          <a:prstGeom prst="rect">
            <a:avLst/>
          </a:prstGeom>
          <a:solidFill>
            <a:schemeClr val="bg1"/>
          </a:solidFill>
          <a:ln>
            <a:solidFill>
              <a:srgbClr val="F691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33800" y="3079621"/>
            <a:ext cx="2447925" cy="377562"/>
            <a:chOff x="3733800" y="3079621"/>
            <a:chExt cx="2447925" cy="377562"/>
          </a:xfrm>
        </p:grpSpPr>
        <p:sp>
          <p:nvSpPr>
            <p:cNvPr id="15" name="右箭头 14"/>
            <p:cNvSpPr/>
            <p:nvPr/>
          </p:nvSpPr>
          <p:spPr>
            <a:xfrm>
              <a:off x="3733800" y="3079621"/>
              <a:ext cx="990600" cy="343103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00"/>
                  </a:solidFill>
                </a:rPr>
                <a:t>运行</a:t>
              </a:r>
              <a:r>
                <a:rPr lang="zh-CN" altLang="en-US" sz="1200" dirty="0" smtClean="0">
                  <a:solidFill>
                    <a:srgbClr val="FFFF00"/>
                  </a:solidFill>
                </a:rPr>
                <a:t>结果</a:t>
              </a:r>
              <a:endParaRPr lang="zh-CN" alt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886325" y="3114080"/>
              <a:ext cx="1295400" cy="343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91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mingr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7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759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字符串输</a:t>
            </a:r>
            <a:r>
              <a:rPr lang="zh-CN" altLang="en-US" sz="3600" b="1" dirty="0">
                <a:solidFill>
                  <a:schemeClr val="bg1"/>
                </a:solidFill>
              </a:rPr>
              <a:t>入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7874521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字符串输</a:t>
            </a:r>
            <a:r>
              <a:rPr lang="zh-CN" altLang="en-US" sz="2800" noProof="0" dirty="0" smtClean="0">
                <a:latin typeface="+mj-lt"/>
                <a:ea typeface="+mj-ea"/>
                <a:cs typeface="+mj-cs"/>
              </a:rPr>
              <a:t>入             </a:t>
            </a:r>
            <a:r>
              <a:rPr lang="en-US" altLang="zh-CN" sz="2800" noProof="0" dirty="0" smtClean="0">
                <a:solidFill>
                  <a:srgbClr val="9900FF"/>
                </a:solidFill>
                <a:latin typeface="+mj-lt"/>
                <a:ea typeface="+mj-ea"/>
                <a:cs typeface="+mj-cs"/>
              </a:rPr>
              <a:t>gets()</a:t>
            </a:r>
            <a:r>
              <a:rPr lang="zh-CN" altLang="en-US" sz="2800" noProof="0" dirty="0" smtClean="0">
                <a:solidFill>
                  <a:srgbClr val="9900FF"/>
                </a:solidFill>
                <a:latin typeface="+mj-lt"/>
                <a:ea typeface="+mj-ea"/>
                <a:cs typeface="+mj-cs"/>
              </a:rPr>
              <a:t>函数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1066800" y="1220425"/>
            <a:ext cx="3788334" cy="1862330"/>
            <a:chOff x="1455575" y="1276350"/>
            <a:chExt cx="3788334" cy="1862330"/>
          </a:xfrm>
        </p:grpSpPr>
        <p:sp>
          <p:nvSpPr>
            <p:cNvPr id="5" name="TextBox 4"/>
            <p:cNvSpPr txBox="1"/>
            <p:nvPr/>
          </p:nvSpPr>
          <p:spPr>
            <a:xfrm>
              <a:off x="3013105" y="2050018"/>
              <a:ext cx="223080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char</a:t>
              </a:r>
              <a:r>
                <a:rPr lang="zh-CN" altLang="zh-CN" dirty="0" smtClean="0"/>
                <a:t> 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*gets(char *</a:t>
              </a:r>
              <a:r>
                <a:rPr lang="en-US" altLang="zh-CN" dirty="0" err="1" smtClean="0"/>
                <a:t>str</a:t>
              </a:r>
              <a:r>
                <a:rPr lang="en-US" altLang="zh-CN" dirty="0" smtClean="0"/>
                <a:t>);</a:t>
              </a:r>
              <a:endParaRPr lang="zh-CN" altLang="zh-CN" dirty="0"/>
            </a:p>
          </p:txBody>
        </p:sp>
        <p:grpSp>
          <p:nvGrpSpPr>
            <p:cNvPr id="6" name="组合 16"/>
            <p:cNvGrpSpPr/>
            <p:nvPr/>
          </p:nvGrpSpPr>
          <p:grpSpPr>
            <a:xfrm>
              <a:off x="1455575" y="1276350"/>
              <a:ext cx="1252730" cy="1862330"/>
              <a:chOff x="3852670" y="185242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52670" y="185242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114800" y="257175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264071" y="3585252"/>
            <a:ext cx="2884795" cy="762000"/>
            <a:chOff x="1279136" y="3465969"/>
            <a:chExt cx="2884795" cy="762000"/>
          </a:xfrm>
        </p:grpSpPr>
        <p:sp>
          <p:nvSpPr>
            <p:cNvPr id="10" name="TextBox 9"/>
            <p:cNvSpPr txBox="1"/>
            <p:nvPr/>
          </p:nvSpPr>
          <p:spPr>
            <a:xfrm>
              <a:off x="2743286" y="3585252"/>
              <a:ext cx="1420645" cy="464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gets(</a:t>
              </a:r>
              <a:r>
                <a:rPr lang="en-US" altLang="zh-CN" dirty="0" err="1" smtClean="0"/>
                <a:t>cString</a:t>
              </a:r>
              <a:r>
                <a:rPr lang="en-US" altLang="zh-CN" dirty="0" smtClean="0"/>
                <a:t>);</a:t>
              </a:r>
            </a:p>
          </p:txBody>
        </p:sp>
        <p:grpSp>
          <p:nvGrpSpPr>
            <p:cNvPr id="11" name="组合 27"/>
            <p:cNvGrpSpPr/>
            <p:nvPr/>
          </p:nvGrpSpPr>
          <p:grpSpPr>
            <a:xfrm>
              <a:off x="1279136" y="3465969"/>
              <a:ext cx="762000" cy="762000"/>
              <a:chOff x="1752600" y="4019550"/>
              <a:chExt cx="762000" cy="762000"/>
            </a:xfrm>
          </p:grpSpPr>
          <p:pic>
            <p:nvPicPr>
              <p:cNvPr id="12" name="图片 11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4019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924285" y="4097476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cxnSp>
        <p:nvCxnSpPr>
          <p:cNvPr id="14" name="直接连接符 13"/>
          <p:cNvCxnSpPr/>
          <p:nvPr/>
        </p:nvCxnSpPr>
        <p:spPr>
          <a:xfrm rot="5400000">
            <a:off x="3714750" y="30861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21"/>
          <p:cNvGrpSpPr>
            <a:grpSpLocks/>
          </p:cNvGrpSpPr>
          <p:nvPr/>
        </p:nvGrpSpPr>
        <p:grpSpPr bwMode="auto">
          <a:xfrm>
            <a:off x="5819775" y="1244430"/>
            <a:ext cx="1295400" cy="1390650"/>
            <a:chOff x="533400" y="2286000"/>
            <a:chExt cx="1524000" cy="1524000"/>
          </a:xfrm>
        </p:grpSpPr>
        <p:pic>
          <p:nvPicPr>
            <p:cNvPr id="16" name="图片 7" descr="按扭-1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860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581025" y="2838450"/>
              <a:ext cx="1428504" cy="37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实例 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72201" y="2635080"/>
            <a:ext cx="2209800" cy="33855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u="sng" dirty="0" smtClean="0"/>
              <a:t>模拟在线考试系统</a:t>
            </a:r>
            <a:endParaRPr lang="en-US" altLang="zh-CN" sz="1600" u="sng" dirty="0" smtClean="0"/>
          </a:p>
        </p:txBody>
      </p:sp>
    </p:spTree>
    <p:extLst>
      <p:ext uri="{BB962C8B-B14F-4D97-AF65-F5344CB8AC3E}">
        <p14:creationId xmlns:p14="http://schemas.microsoft.com/office/powerpoint/2010/main" val="41890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394" y="1925421"/>
            <a:ext cx="296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格式输出函数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79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=1648681936,4129188194&amp;fm=2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09750"/>
            <a:ext cx="38227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8"/>
          <p:cNvSpPr txBox="1">
            <a:spLocks/>
          </p:cNvSpPr>
          <p:nvPr/>
        </p:nvSpPr>
        <p:spPr>
          <a:xfrm>
            <a:off x="1143000" y="819150"/>
            <a:ext cx="170015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格式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输</a:t>
            </a:r>
            <a:r>
              <a:rPr lang="zh-CN" altLang="en-US" sz="2800" noProof="0" dirty="0" smtClean="0">
                <a:latin typeface="+mj-lt"/>
                <a:ea typeface="+mj-ea"/>
                <a:cs typeface="+mj-cs"/>
              </a:rPr>
              <a:t>出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5181600" y="1581150"/>
            <a:ext cx="3124200" cy="2057400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</a:t>
            </a:r>
            <a:r>
              <a:rPr lang="zh-CN" altLang="en-US" dirty="0" smtClean="0">
                <a:solidFill>
                  <a:schemeClr val="tx1"/>
                </a:solidFill>
              </a:rPr>
              <a:t>要怎样输出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257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格式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输</a:t>
            </a:r>
            <a:r>
              <a:rPr lang="zh-CN" altLang="en-US" sz="2800" noProof="0" dirty="0" smtClean="0">
                <a:latin typeface="+mj-lt"/>
                <a:ea typeface="+mj-ea"/>
                <a:cs typeface="+mj-cs"/>
              </a:rPr>
              <a:t>出     </a:t>
            </a:r>
            <a:r>
              <a:rPr lang="en-US" altLang="zh-CN" sz="2800" b="1" noProof="0" dirty="0" err="1" smtClean="0">
                <a:ln w="10541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printf</a:t>
            </a:r>
            <a:r>
              <a:rPr lang="en-US" altLang="zh-CN" sz="2800" b="1" noProof="0" dirty="0" smtClean="0">
                <a:ln w="10541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()</a:t>
            </a:r>
            <a:r>
              <a:rPr lang="zh-CN" altLang="en-US" sz="2800" b="1" dirty="0">
                <a:ln w="10541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函数</a:t>
            </a:r>
            <a:endParaRPr kumimoji="0" lang="zh-CN" altLang="en-US" sz="2800" b="1" i="0" u="none" strike="noStrike" kern="1200" normalizeH="0" baseline="0" noProof="0" dirty="0" smtClean="0">
              <a:ln w="10541" cmpd="sng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2012529" y="1220425"/>
            <a:ext cx="4475573" cy="1862330"/>
            <a:chOff x="1455575" y="1276350"/>
            <a:chExt cx="4475573" cy="1862330"/>
          </a:xfrm>
        </p:grpSpPr>
        <p:sp>
          <p:nvSpPr>
            <p:cNvPr id="5" name="TextBox 4"/>
            <p:cNvSpPr txBox="1"/>
            <p:nvPr/>
          </p:nvSpPr>
          <p:spPr>
            <a:xfrm>
              <a:off x="3013105" y="2050018"/>
              <a:ext cx="291804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prinft</a:t>
              </a:r>
              <a:r>
                <a:rPr lang="en-US" altLang="zh-CN" b="1" dirty="0" smtClean="0">
                  <a:latin typeface="+mn-ea"/>
                </a:rPr>
                <a:t>(</a:t>
              </a:r>
              <a:r>
                <a:rPr lang="zh-CN" altLang="en-US" b="1" dirty="0" smtClean="0">
                  <a:latin typeface="+mn-ea"/>
                </a:rPr>
                <a:t>格式控制</a:t>
              </a:r>
              <a:r>
                <a:rPr lang="en-US" altLang="zh-CN" b="1" dirty="0" smtClean="0">
                  <a:latin typeface="+mn-ea"/>
                </a:rPr>
                <a:t>,</a:t>
              </a:r>
              <a:r>
                <a:rPr lang="zh-CN" altLang="en-US" b="1" dirty="0" smtClean="0">
                  <a:latin typeface="+mn-ea"/>
                </a:rPr>
                <a:t>输出列表</a:t>
              </a:r>
              <a:r>
                <a:rPr lang="en-US" altLang="zh-CN" dirty="0" smtClean="0"/>
                <a:t>);</a:t>
              </a:r>
              <a:endParaRPr lang="zh-CN" altLang="zh-CN" dirty="0"/>
            </a:p>
          </p:txBody>
        </p:sp>
        <p:grpSp>
          <p:nvGrpSpPr>
            <p:cNvPr id="6" name="组合 16"/>
            <p:cNvGrpSpPr/>
            <p:nvPr/>
          </p:nvGrpSpPr>
          <p:grpSpPr>
            <a:xfrm>
              <a:off x="1455575" y="1276350"/>
              <a:ext cx="1252730" cy="1862330"/>
              <a:chOff x="3852670" y="185242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52670" y="185242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114800" y="257175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209800" y="3558136"/>
            <a:ext cx="3489490" cy="923330"/>
            <a:chOff x="2209800" y="3558136"/>
            <a:chExt cx="3489490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3702525" y="3558136"/>
              <a:ext cx="1996765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 smtClean="0"/>
                <a:t>int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iInt</a:t>
              </a:r>
              <a:r>
                <a:rPr lang="en-US" altLang="zh-CN" dirty="0" smtClean="0"/>
                <a:t>=521;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err="1" smtClean="0"/>
                <a:t>printf</a:t>
              </a:r>
              <a:r>
                <a:rPr lang="en-US" altLang="zh-CN" dirty="0" smtClean="0"/>
                <a:t>(“%d\n”,</a:t>
              </a:r>
              <a:r>
                <a:rPr lang="en-US" altLang="zh-CN" dirty="0"/>
                <a:t> </a:t>
              </a:r>
              <a:r>
                <a:rPr lang="en-US" altLang="zh-CN" dirty="0" err="1"/>
                <a:t>iInt</a:t>
              </a:r>
              <a:r>
                <a:rPr lang="en-US" altLang="zh-CN" dirty="0" smtClean="0"/>
                <a:t>);</a:t>
              </a:r>
              <a:endParaRPr lang="en-US" altLang="zh-CN" dirty="0"/>
            </a:p>
          </p:txBody>
        </p:sp>
        <p:grpSp>
          <p:nvGrpSpPr>
            <p:cNvPr id="11" name="组合 27"/>
            <p:cNvGrpSpPr/>
            <p:nvPr/>
          </p:nvGrpSpPr>
          <p:grpSpPr>
            <a:xfrm>
              <a:off x="2209800" y="3638801"/>
              <a:ext cx="762000" cy="762000"/>
              <a:chOff x="1752600" y="4019550"/>
              <a:chExt cx="762000" cy="762000"/>
            </a:xfrm>
          </p:grpSpPr>
          <p:pic>
            <p:nvPicPr>
              <p:cNvPr id="12" name="图片 11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4019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924285" y="4097476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sp>
        <p:nvSpPr>
          <p:cNvPr id="14" name="圆角矩形 13"/>
          <p:cNvSpPr/>
          <p:nvPr/>
        </p:nvSpPr>
        <p:spPr>
          <a:xfrm>
            <a:off x="4267199" y="2032003"/>
            <a:ext cx="2057401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19600" y="4117557"/>
            <a:ext cx="381000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610100" y="3760333"/>
            <a:ext cx="971550" cy="357225"/>
            <a:chOff x="4610100" y="3760333"/>
            <a:chExt cx="971550" cy="357225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4610100" y="3867150"/>
              <a:ext cx="266700" cy="250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070"/>
            <p:cNvSpPr>
              <a:spLocks noChangeArrowheads="1"/>
            </p:cNvSpPr>
            <p:nvPr/>
          </p:nvSpPr>
          <p:spPr bwMode="auto">
            <a:xfrm>
              <a:off x="4876800" y="3760333"/>
              <a:ext cx="704850" cy="230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36000" tIns="21600" rIns="36000" bIns="21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r>
                <a:rPr lang="zh-CN" altLang="en-US" sz="1000" dirty="0">
                  <a:latin typeface="Calibri" pitchFamily="34" charset="0"/>
                  <a:cs typeface="宋体" pitchFamily="2" charset="-122"/>
                </a:rPr>
                <a:t>格式控制</a:t>
              </a:r>
              <a:endPara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5105400" y="4107290"/>
            <a:ext cx="381000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514975" y="3760333"/>
            <a:ext cx="971550" cy="384672"/>
            <a:chOff x="5514975" y="3760333"/>
            <a:chExt cx="971550" cy="384672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5514975" y="3894597"/>
              <a:ext cx="266700" cy="250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070"/>
            <p:cNvSpPr>
              <a:spLocks noChangeArrowheads="1"/>
            </p:cNvSpPr>
            <p:nvPr/>
          </p:nvSpPr>
          <p:spPr bwMode="auto">
            <a:xfrm>
              <a:off x="5781675" y="3760333"/>
              <a:ext cx="704850" cy="230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36000" tIns="21600" rIns="36000" bIns="21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r>
                <a:rPr lang="zh-CN" altLang="en-US" sz="1000" dirty="0" smtClean="0">
                  <a:latin typeface="Calibri" pitchFamily="34" charset="0"/>
                  <a:cs typeface="宋体" pitchFamily="2" charset="-122"/>
                </a:rPr>
                <a:t>输出列表</a:t>
              </a:r>
              <a:endPara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3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0" y="1848474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常用的</a:t>
            </a:r>
            <a:r>
              <a:rPr lang="zh-CN" altLang="en-US" sz="3200" b="1" dirty="0">
                <a:solidFill>
                  <a:schemeClr val="bg1"/>
                </a:solidFill>
              </a:rPr>
              <a:t>数据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输出函数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143000" y="86229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+mj-ea"/>
                <a:ea typeface="+mj-ea"/>
              </a:rPr>
              <a:t> </a:t>
            </a:r>
            <a:r>
              <a:rPr lang="en-US" altLang="zh-CN" sz="2000" b="1" dirty="0" err="1">
                <a:latin typeface="+mj-ea"/>
                <a:ea typeface="+mj-ea"/>
              </a:rPr>
              <a:t>printf</a:t>
            </a:r>
            <a:r>
              <a:rPr lang="zh-CN" altLang="zh-CN" sz="2000" b="1" dirty="0">
                <a:latin typeface="+mj-ea"/>
                <a:ea typeface="+mj-ea"/>
              </a:rPr>
              <a:t>函数的格式</a:t>
            </a:r>
            <a:r>
              <a:rPr lang="zh-CN" altLang="zh-CN" sz="2000" b="1" dirty="0" smtClean="0">
                <a:latin typeface="+mj-ea"/>
                <a:ea typeface="+mj-ea"/>
              </a:rPr>
              <a:t>字符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06817"/>
              </p:ext>
            </p:extLst>
          </p:nvPr>
        </p:nvGraphicFramePr>
        <p:xfrm>
          <a:off x="1066800" y="1352552"/>
          <a:ext cx="65532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658"/>
                <a:gridCol w="5192542"/>
              </a:tblGrid>
              <a:tr h="322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格 式 字 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 能 说 明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30898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d,i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以带符号的十进制形式输出整数（整数不输出符号）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29089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以八进制无符号形式输出整数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39941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x,X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以十六进制无符号形式输出整数。用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输出十六进制数的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～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时以小写形式输出；用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时，则以大写字母输出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32631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以无符号十进制形式输出整数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32631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以字符形式输出，只输出一个字符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32631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输出字符串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32631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以小数形式输出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32631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e,E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以指数形式输出实数，用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时指数以“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”表示，用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时指数以“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”表示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39941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g,G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选用“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%f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”或“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%e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”格式中输出宽度较短的一种格式，不输出无意义的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。若以指数形式输出，则指数以大写表示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7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89" y="2266950"/>
            <a:ext cx="918972" cy="88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爆炸形 1 4"/>
          <p:cNvSpPr/>
          <p:nvPr/>
        </p:nvSpPr>
        <p:spPr>
          <a:xfrm>
            <a:off x="1143000" y="1232458"/>
            <a:ext cx="4876800" cy="2744572"/>
          </a:xfrm>
          <a:prstGeom prst="irregularSeal1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+mn-ea"/>
              </a:rPr>
              <a:t>printf</a:t>
            </a:r>
            <a:r>
              <a:rPr lang="en-US" altLang="zh-CN" sz="1200" b="1" dirty="0" smtClean="0">
                <a:solidFill>
                  <a:schemeClr val="tx1"/>
                </a:solidFill>
                <a:latin typeface="+mn-ea"/>
              </a:rPr>
              <a:t>(“%-10.3s\</a:t>
            </a:r>
            <a:r>
              <a:rPr lang="en-US" altLang="zh-CN" sz="1200" b="1" dirty="0" err="1" smtClean="0">
                <a:solidFill>
                  <a:schemeClr val="tx1"/>
                </a:solidFill>
                <a:latin typeface="+mn-ea"/>
              </a:rPr>
              <a:t>n”,”LOVE</a:t>
            </a:r>
            <a:r>
              <a:rPr lang="en-US" altLang="zh-CN" sz="1200" b="1" dirty="0" smtClean="0">
                <a:solidFill>
                  <a:schemeClr val="tx1"/>
                </a:solidFill>
                <a:latin typeface="+mn-ea"/>
              </a:rPr>
              <a:t>”);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0775" y="1047750"/>
            <a:ext cx="2286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</a:t>
            </a:r>
            <a:r>
              <a:rPr lang="zh-CN" altLang="en-US" dirty="0" smtClean="0">
                <a:solidFill>
                  <a:schemeClr val="tx1"/>
                </a:solidFill>
              </a:rPr>
              <a:t>是什么玩意儿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 descr="2012070812401808578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809750"/>
            <a:ext cx="3962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143000" y="862290"/>
            <a:ext cx="3845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/>
              <a:t> </a:t>
            </a:r>
            <a:r>
              <a:rPr lang="en-US" altLang="zh-CN" sz="2000" dirty="0" err="1">
                <a:latin typeface="+mn-ea"/>
                <a:ea typeface="+mn-ea"/>
              </a:rPr>
              <a:t>printf</a:t>
            </a:r>
            <a:r>
              <a:rPr lang="zh-CN" altLang="zh-CN" sz="2000" dirty="0">
                <a:latin typeface="+mn-ea"/>
                <a:ea typeface="+mn-ea"/>
              </a:rPr>
              <a:t>函数的附加格式说明字符</a:t>
            </a:r>
            <a:endParaRPr lang="zh-CN" altLang="en-US" sz="20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85330"/>
              </p:ext>
            </p:extLst>
          </p:nvPr>
        </p:nvGraphicFramePr>
        <p:xfrm>
          <a:off x="914400" y="1657349"/>
          <a:ext cx="6324600" cy="2471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559"/>
                <a:gridCol w="4991041"/>
              </a:tblGrid>
              <a:tr h="50617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字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符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 能 说 明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848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字母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用于长整型整数，可加在格式字符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前面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5650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（代表一个整数）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数据最小宽度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51208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sz="1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（代表一个整数）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对实数，表示输出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位小数；对字符串，表示截取的字符个数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51208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输出的数字或字符在域内向左靠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F6910A">
                            <a:tint val="66000"/>
                            <a:satMod val="160000"/>
                          </a:srgbClr>
                        </a:gs>
                        <a:gs pos="50000">
                          <a:srgbClr val="F6910A">
                            <a:tint val="44500"/>
                            <a:satMod val="160000"/>
                          </a:srgbClr>
                        </a:gs>
                        <a:gs pos="100000">
                          <a:srgbClr val="F6910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394" y="1925421"/>
            <a:ext cx="296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格式输入函数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0382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4623808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格式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输</a:t>
            </a:r>
            <a:r>
              <a:rPr lang="zh-CN" altLang="en-US" sz="2800" dirty="0" smtClean="0">
                <a:latin typeface="+mj-lt"/>
                <a:ea typeface="+mj-ea"/>
                <a:cs typeface="+mj-cs"/>
              </a:rPr>
              <a:t>入函数     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scanf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函数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2012529" y="1220425"/>
            <a:ext cx="4395102" cy="1862330"/>
            <a:chOff x="1455575" y="1276350"/>
            <a:chExt cx="4395102" cy="1862330"/>
          </a:xfrm>
        </p:grpSpPr>
        <p:sp>
          <p:nvSpPr>
            <p:cNvPr id="5" name="TextBox 4"/>
            <p:cNvSpPr txBox="1"/>
            <p:nvPr/>
          </p:nvSpPr>
          <p:spPr>
            <a:xfrm>
              <a:off x="3013105" y="2050018"/>
              <a:ext cx="283757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scanf</a:t>
              </a:r>
              <a:r>
                <a:rPr lang="en-US" altLang="zh-CN" dirty="0" smtClean="0"/>
                <a:t>(</a:t>
              </a:r>
              <a:r>
                <a:rPr lang="zh-CN" altLang="en-US" dirty="0" smtClean="0">
                  <a:latin typeface="+mn-ea"/>
                </a:rPr>
                <a:t>格式控制</a:t>
              </a:r>
              <a:r>
                <a:rPr lang="en-US" altLang="zh-CN" dirty="0" smtClean="0">
                  <a:latin typeface="+mn-ea"/>
                </a:rPr>
                <a:t>,</a:t>
              </a:r>
              <a:r>
                <a:rPr lang="zh-CN" altLang="en-US" dirty="0" smtClean="0">
                  <a:latin typeface="+mn-ea"/>
                </a:rPr>
                <a:t>地址列表</a:t>
              </a:r>
              <a:r>
                <a:rPr lang="en-US" altLang="zh-CN" dirty="0" smtClean="0"/>
                <a:t>);</a:t>
              </a:r>
              <a:endParaRPr lang="zh-CN" altLang="zh-CN" dirty="0"/>
            </a:p>
          </p:txBody>
        </p:sp>
        <p:grpSp>
          <p:nvGrpSpPr>
            <p:cNvPr id="6" name="组合 16"/>
            <p:cNvGrpSpPr/>
            <p:nvPr/>
          </p:nvGrpSpPr>
          <p:grpSpPr>
            <a:xfrm>
              <a:off x="1455575" y="1276350"/>
              <a:ext cx="1252730" cy="1862330"/>
              <a:chOff x="3852670" y="185242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52670" y="185242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114800" y="257175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216824" y="3467692"/>
            <a:ext cx="3654759" cy="762000"/>
            <a:chOff x="2216824" y="3467692"/>
            <a:chExt cx="3654759" cy="762000"/>
          </a:xfrm>
        </p:grpSpPr>
        <p:sp>
          <p:nvSpPr>
            <p:cNvPr id="10" name="TextBox 9"/>
            <p:cNvSpPr txBox="1"/>
            <p:nvPr/>
          </p:nvSpPr>
          <p:spPr>
            <a:xfrm>
              <a:off x="3752541" y="3641562"/>
              <a:ext cx="2119042" cy="5078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 smtClean="0"/>
                <a:t>scanf</a:t>
              </a:r>
              <a:r>
                <a:rPr lang="en-US" altLang="zh-CN" dirty="0" smtClean="0"/>
                <a:t>(“%d\n”,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&amp;</a:t>
              </a:r>
              <a:r>
                <a:rPr lang="en-US" altLang="zh-CN" dirty="0" err="1" smtClean="0"/>
                <a:t>iInt</a:t>
              </a:r>
              <a:r>
                <a:rPr lang="en-US" altLang="zh-CN" dirty="0" smtClean="0"/>
                <a:t>);</a:t>
              </a:r>
              <a:endParaRPr lang="en-US" altLang="zh-CN" dirty="0"/>
            </a:p>
          </p:txBody>
        </p:sp>
        <p:grpSp>
          <p:nvGrpSpPr>
            <p:cNvPr id="11" name="组合 27"/>
            <p:cNvGrpSpPr/>
            <p:nvPr/>
          </p:nvGrpSpPr>
          <p:grpSpPr>
            <a:xfrm>
              <a:off x="2216824" y="3467692"/>
              <a:ext cx="762000" cy="762000"/>
              <a:chOff x="1752600" y="4019550"/>
              <a:chExt cx="762000" cy="762000"/>
            </a:xfrm>
          </p:grpSpPr>
          <p:pic>
            <p:nvPicPr>
              <p:cNvPr id="12" name="图片 11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4019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924285" y="4097476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sp>
        <p:nvSpPr>
          <p:cNvPr id="14" name="圆角矩形 13"/>
          <p:cNvSpPr/>
          <p:nvPr/>
        </p:nvSpPr>
        <p:spPr>
          <a:xfrm>
            <a:off x="4229100" y="2015576"/>
            <a:ext cx="1905000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19600" y="3769039"/>
            <a:ext cx="381000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543425" y="3403108"/>
            <a:ext cx="971550" cy="357225"/>
            <a:chOff x="4610100" y="3760333"/>
            <a:chExt cx="971550" cy="357225"/>
          </a:xfrm>
        </p:grpSpPr>
        <p:cxnSp>
          <p:nvCxnSpPr>
            <p:cNvPr id="18" name="直接箭头连接符 17"/>
            <p:cNvCxnSpPr/>
            <p:nvPr/>
          </p:nvCxnSpPr>
          <p:spPr>
            <a:xfrm flipV="1">
              <a:off x="4610100" y="3867150"/>
              <a:ext cx="266700" cy="250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070"/>
            <p:cNvSpPr>
              <a:spLocks noChangeArrowheads="1"/>
            </p:cNvSpPr>
            <p:nvPr/>
          </p:nvSpPr>
          <p:spPr bwMode="auto">
            <a:xfrm>
              <a:off x="4876800" y="3760333"/>
              <a:ext cx="704850" cy="230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36000" tIns="21600" rIns="36000" bIns="21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r>
                <a:rPr lang="zh-CN" altLang="en-US" sz="1000" dirty="0">
                  <a:latin typeface="Calibri" pitchFamily="34" charset="0"/>
                  <a:cs typeface="宋体" pitchFamily="2" charset="-122"/>
                </a:rPr>
                <a:t>格式控制</a:t>
              </a:r>
              <a:endPara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5162550" y="3775057"/>
            <a:ext cx="514350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500108" y="3390385"/>
            <a:ext cx="971550" cy="384672"/>
            <a:chOff x="5514975" y="3760333"/>
            <a:chExt cx="971550" cy="384672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5514975" y="3894597"/>
              <a:ext cx="266700" cy="250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070"/>
            <p:cNvSpPr>
              <a:spLocks noChangeArrowheads="1"/>
            </p:cNvSpPr>
            <p:nvPr/>
          </p:nvSpPr>
          <p:spPr bwMode="auto">
            <a:xfrm>
              <a:off x="5781675" y="3760333"/>
              <a:ext cx="704850" cy="230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36000" tIns="21600" rIns="36000" bIns="21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r>
                <a:rPr lang="zh-CN" altLang="en-US" sz="1000" dirty="0">
                  <a:latin typeface="Calibri" pitchFamily="34" charset="0"/>
                  <a:cs typeface="宋体" pitchFamily="2" charset="-122"/>
                </a:rPr>
                <a:t>地址</a:t>
              </a:r>
              <a:r>
                <a:rPr lang="zh-CN" altLang="en-US" sz="1000" dirty="0" smtClean="0">
                  <a:latin typeface="Calibri" pitchFamily="34" charset="0"/>
                  <a:cs typeface="宋体" pitchFamily="2" charset="-122"/>
                </a:rPr>
                <a:t>列表</a:t>
              </a:r>
              <a:endPara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733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 err="1">
                <a:latin typeface="+mj-ea"/>
                <a:ea typeface="+mj-ea"/>
              </a:rPr>
              <a:t>scanf</a:t>
            </a:r>
            <a:r>
              <a:rPr lang="zh-CN" altLang="zh-CN" sz="2800" dirty="0">
                <a:latin typeface="+mj-ea"/>
                <a:ea typeface="+mj-ea"/>
              </a:rPr>
              <a:t>函数的格式字符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82375"/>
              </p:ext>
            </p:extLst>
          </p:nvPr>
        </p:nvGraphicFramePr>
        <p:xfrm>
          <a:off x="1066800" y="1428752"/>
          <a:ext cx="6172200" cy="3200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550"/>
                <a:gridCol w="4890650"/>
              </a:tblGrid>
              <a:tr h="38891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格 式 字 符</a:t>
                      </a:r>
                      <a:endParaRPr lang="zh-CN" sz="110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 能 说 明</a:t>
                      </a:r>
                      <a:endParaRPr lang="zh-CN" sz="110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3963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d,i</a:t>
                      </a:r>
                      <a:endParaRPr lang="zh-CN" sz="1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用来输入有符号的十进制整数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1975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lang="zh-CN" sz="110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用来输入无符号的十进制整数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5868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zh-CN" sz="110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用来输入无符号的八进制整数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5868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x,X</a:t>
                      </a:r>
                      <a:endParaRPr lang="zh-CN" sz="110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用来输入无符号的十六进制整数（大小写作用是相同的）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5868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zh-CN" sz="110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用来输入单个字符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5868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zh-CN" sz="110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用来输入字符串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5868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lang="zh-CN" sz="110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用来输入实型，可以用小数形式或指数形式输入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5868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e,E,g,G</a:t>
                      </a:r>
                      <a:endParaRPr lang="zh-CN" sz="110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作用相同，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sz="1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之间可以相互替换（大小写作用相同）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4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257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利用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scanf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()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函数输入多个数据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2819400" y="2055802"/>
            <a:ext cx="3581400" cy="19050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输入多个数据，肿么办？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 descr="8f1f7cf5a7d78ef08f06d4c733ec5f27_th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1733550"/>
            <a:ext cx="813220" cy="8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143000" y="81915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小结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1833086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>
                <a:latin typeface="+mn-ea"/>
                <a:ea typeface="+mn-ea"/>
              </a:rPr>
              <a:t>本章主要讲解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zh-CN" dirty="0">
                <a:latin typeface="+mn-ea"/>
                <a:ea typeface="+mn-ea"/>
              </a:rPr>
              <a:t>语言中常用的数据输入、输出函数。熟练使用输入、输出函数是学习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zh-CN" dirty="0">
                <a:latin typeface="+mn-ea"/>
                <a:ea typeface="+mn-ea"/>
              </a:rPr>
              <a:t>语言必须要掌握的，因为在很多情况下，为了证实一项操作的正确性，可以将输入和输出的数据进行对比而得到结论。</a:t>
            </a:r>
          </a:p>
        </p:txBody>
      </p:sp>
    </p:spTree>
    <p:extLst>
      <p:ext uri="{BB962C8B-B14F-4D97-AF65-F5344CB8AC3E}">
        <p14:creationId xmlns:p14="http://schemas.microsoft.com/office/powerpoint/2010/main" val="11471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22347" y="1854807"/>
            <a:ext cx="5105400" cy="793143"/>
            <a:chOff x="1447800" y="864207"/>
            <a:chExt cx="4267200" cy="793143"/>
          </a:xfrm>
        </p:grpSpPr>
        <p:pic>
          <p:nvPicPr>
            <p:cNvPr id="23" name="图片 22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429380" y="1012218"/>
              <a:ext cx="2521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字符数据输入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/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输出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4442" y="1067678"/>
              <a:ext cx="261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22347" y="2845407"/>
            <a:ext cx="5105400" cy="793143"/>
            <a:chOff x="1447800" y="864207"/>
            <a:chExt cx="4267200" cy="793143"/>
          </a:xfrm>
        </p:grpSpPr>
        <p:pic>
          <p:nvPicPr>
            <p:cNvPr id="27" name="图片 26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429379" y="1012218"/>
              <a:ext cx="2508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 字符串输入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/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输出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4442" y="1067678"/>
              <a:ext cx="261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22347" y="3836007"/>
            <a:ext cx="5105400" cy="793143"/>
            <a:chOff x="1447800" y="864207"/>
            <a:chExt cx="4267200" cy="793143"/>
          </a:xfrm>
        </p:grpSpPr>
        <p:pic>
          <p:nvPicPr>
            <p:cNvPr id="31" name="图片 3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429379" y="1012218"/>
              <a:ext cx="2539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 格式输入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/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输出函数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4442" y="1067678"/>
              <a:ext cx="261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22347" y="895350"/>
            <a:ext cx="5105400" cy="793143"/>
            <a:chOff x="1447800" y="864207"/>
            <a:chExt cx="4267200" cy="793143"/>
          </a:xfrm>
        </p:grpSpPr>
        <p:pic>
          <p:nvPicPr>
            <p:cNvPr id="15" name="图片 14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429380" y="1012218"/>
              <a:ext cx="2521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语句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78756" y="10676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5410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1925421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语   句</a:t>
            </a:r>
          </a:p>
        </p:txBody>
      </p:sp>
    </p:spTree>
    <p:extLst>
      <p:ext uri="{BB962C8B-B14F-4D97-AF65-F5344CB8AC3E}">
        <p14:creationId xmlns:p14="http://schemas.microsoft.com/office/powerpoint/2010/main" val="7566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1" y="2190750"/>
            <a:ext cx="1905000" cy="285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printf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(“Welcome  to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MingRi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”);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2514600" y="2114550"/>
            <a:ext cx="685800" cy="400049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miter lim="800000"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628775"/>
            <a:ext cx="172229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257800" y="2190750"/>
            <a:ext cx="685800" cy="361950"/>
          </a:xfrm>
          <a:prstGeom prst="rightArrow">
            <a:avLst>
              <a:gd name="adj1" fmla="val 50000"/>
              <a:gd name="adj2" fmla="val 26852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miter lim="800000"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图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90725"/>
            <a:ext cx="2038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1"/>
          <p:cNvGrpSpPr/>
          <p:nvPr/>
        </p:nvGrpSpPr>
        <p:grpSpPr>
          <a:xfrm>
            <a:off x="853906" y="2860344"/>
            <a:ext cx="7214349" cy="1414060"/>
            <a:chOff x="1981200" y="1700020"/>
            <a:chExt cx="3336555" cy="1414060"/>
          </a:xfrm>
        </p:grpSpPr>
        <p:sp>
          <p:nvSpPr>
            <p:cNvPr id="8" name="TextBox 7"/>
            <p:cNvSpPr txBox="1"/>
            <p:nvPr/>
          </p:nvSpPr>
          <p:spPr>
            <a:xfrm>
              <a:off x="1981200" y="2190750"/>
              <a:ext cx="3129242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dirty="0"/>
                <a:t>在编写程序时，声明部分不能算作语句。例如，“</a:t>
              </a:r>
              <a:r>
                <a:rPr lang="en-US" altLang="zh-CN" dirty="0" err="1"/>
                <a:t>int</a:t>
              </a:r>
              <a:r>
                <a:rPr lang="en-US" altLang="zh-CN" dirty="0"/>
                <a:t> </a:t>
              </a:r>
              <a:r>
                <a:rPr lang="en-US" altLang="zh-CN" dirty="0" err="1"/>
                <a:t>iNumber</a:t>
              </a:r>
              <a:r>
                <a:rPr lang="en-US" altLang="zh-CN" dirty="0"/>
                <a:t>;</a:t>
              </a:r>
              <a:r>
                <a:rPr lang="zh-CN" altLang="zh-CN" dirty="0"/>
                <a:t>”就不是一条语句，因为不产生机器的操作，只是对变量的提前</a:t>
              </a:r>
              <a:r>
                <a:rPr lang="zh-CN" altLang="zh-CN" dirty="0" smtClean="0"/>
                <a:t>定义</a:t>
              </a:r>
              <a:endParaRPr lang="zh-CN" altLang="en-US" dirty="0"/>
            </a:p>
          </p:txBody>
        </p:sp>
        <p:pic>
          <p:nvPicPr>
            <p:cNvPr id="9" name="图片 8" descr="按扭-55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3129" y="1700020"/>
              <a:ext cx="414626" cy="719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09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395" y="192542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字符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数据输出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=3414661663,1383780604&amp;fm=2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09750"/>
            <a:ext cx="1844754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字符数据输出</a:t>
            </a:r>
          </a:p>
        </p:txBody>
      </p:sp>
      <p:sp>
        <p:nvSpPr>
          <p:cNvPr id="2" name="云形 1"/>
          <p:cNvSpPr/>
          <p:nvPr/>
        </p:nvSpPr>
        <p:spPr>
          <a:xfrm>
            <a:off x="5105400" y="1581150"/>
            <a:ext cx="2590800" cy="1600200"/>
          </a:xfrm>
          <a:prstGeom prst="cloud">
            <a:avLst/>
          </a:prstGeom>
          <a:solidFill>
            <a:srgbClr val="FF7D7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putchar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字符数据输出</a:t>
            </a:r>
          </a:p>
        </p:txBody>
      </p:sp>
      <p:grpSp>
        <p:nvGrpSpPr>
          <p:cNvPr id="4" name="组合 28"/>
          <p:cNvGrpSpPr/>
          <p:nvPr/>
        </p:nvGrpSpPr>
        <p:grpSpPr>
          <a:xfrm>
            <a:off x="685800" y="1247594"/>
            <a:ext cx="4199600" cy="1862330"/>
            <a:chOff x="1455575" y="1276350"/>
            <a:chExt cx="4199600" cy="1862330"/>
          </a:xfrm>
        </p:grpSpPr>
        <p:sp>
          <p:nvSpPr>
            <p:cNvPr id="5" name="TextBox 4"/>
            <p:cNvSpPr txBox="1"/>
            <p:nvPr/>
          </p:nvSpPr>
          <p:spPr>
            <a:xfrm>
              <a:off x="3013105" y="2050018"/>
              <a:ext cx="264207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latin typeface="+mn-ea"/>
                </a:rPr>
                <a:t>int</a:t>
              </a:r>
              <a:r>
                <a:rPr lang="zh-CN" altLang="zh-CN" b="1" dirty="0" smtClean="0">
                  <a:latin typeface="+mn-ea"/>
                </a:rPr>
                <a:t> </a:t>
              </a:r>
              <a:r>
                <a:rPr lang="zh-CN" altLang="en-US" b="1" dirty="0">
                  <a:latin typeface="+mn-ea"/>
                </a:rPr>
                <a:t> </a:t>
              </a:r>
              <a:r>
                <a:rPr lang="en-US" altLang="zh-CN" b="1" dirty="0" err="1" smtClean="0">
                  <a:latin typeface="+mn-ea"/>
                </a:rPr>
                <a:t>putchar</a:t>
              </a:r>
              <a:r>
                <a:rPr lang="en-US" altLang="zh-CN" b="1" dirty="0" smtClean="0">
                  <a:latin typeface="+mn-ea"/>
                </a:rPr>
                <a:t>(</a:t>
              </a:r>
              <a:r>
                <a:rPr lang="en-US" altLang="zh-CN" b="1" dirty="0" err="1" smtClean="0">
                  <a:latin typeface="+mn-ea"/>
                </a:rPr>
                <a:t>int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en-US" altLang="zh-CN" b="1" dirty="0" err="1" smtClean="0">
                  <a:latin typeface="+mn-ea"/>
                </a:rPr>
                <a:t>ch</a:t>
              </a:r>
              <a:r>
                <a:rPr lang="en-US" altLang="zh-CN" b="1" dirty="0" smtClean="0">
                  <a:latin typeface="+mn-ea"/>
                </a:rPr>
                <a:t>);</a:t>
              </a:r>
              <a:endParaRPr lang="zh-CN" altLang="zh-CN" b="1" dirty="0">
                <a:latin typeface="+mn-ea"/>
              </a:endParaRPr>
            </a:p>
          </p:txBody>
        </p:sp>
        <p:grpSp>
          <p:nvGrpSpPr>
            <p:cNvPr id="6" name="组合 16"/>
            <p:cNvGrpSpPr/>
            <p:nvPr/>
          </p:nvGrpSpPr>
          <p:grpSpPr>
            <a:xfrm>
              <a:off x="1455575" y="1276350"/>
              <a:ext cx="1252730" cy="1862330"/>
              <a:chOff x="3852670" y="185242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52670" y="185242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114800" y="257175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sp>
        <p:nvSpPr>
          <p:cNvPr id="9" name="圆角矩形 8"/>
          <p:cNvSpPr/>
          <p:nvPr/>
        </p:nvSpPr>
        <p:spPr>
          <a:xfrm>
            <a:off x="3790950" y="2059172"/>
            <a:ext cx="857250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990600" y="3585252"/>
            <a:ext cx="2788039" cy="762000"/>
            <a:chOff x="1279136" y="3465969"/>
            <a:chExt cx="2788039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2743286" y="3585252"/>
              <a:ext cx="1323889" cy="464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 smtClean="0"/>
                <a:t>putchar</a:t>
              </a:r>
              <a:r>
                <a:rPr lang="en-US" altLang="zh-CN" dirty="0" smtClean="0"/>
                <a:t> (‘A’)</a:t>
              </a:r>
            </a:p>
          </p:txBody>
        </p:sp>
        <p:grpSp>
          <p:nvGrpSpPr>
            <p:cNvPr id="12" name="组合 27"/>
            <p:cNvGrpSpPr/>
            <p:nvPr/>
          </p:nvGrpSpPr>
          <p:grpSpPr>
            <a:xfrm>
              <a:off x="1279136" y="3465969"/>
              <a:ext cx="762000" cy="762000"/>
              <a:chOff x="1752600" y="4019550"/>
              <a:chExt cx="762000" cy="762000"/>
            </a:xfrm>
          </p:grpSpPr>
          <p:pic>
            <p:nvPicPr>
              <p:cNvPr id="13" name="图片 12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4019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924285" y="4097476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cxnSp>
        <p:nvCxnSpPr>
          <p:cNvPr id="16" name="直接连接符 15"/>
          <p:cNvCxnSpPr/>
          <p:nvPr/>
        </p:nvCxnSpPr>
        <p:spPr>
          <a:xfrm rot="5400000">
            <a:off x="4352925" y="30861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21"/>
          <p:cNvGrpSpPr>
            <a:grpSpLocks/>
          </p:cNvGrpSpPr>
          <p:nvPr/>
        </p:nvGrpSpPr>
        <p:grpSpPr bwMode="auto">
          <a:xfrm>
            <a:off x="6353175" y="2005012"/>
            <a:ext cx="1295400" cy="1390650"/>
            <a:chOff x="533400" y="2286000"/>
            <a:chExt cx="1524000" cy="1524000"/>
          </a:xfrm>
        </p:grpSpPr>
        <p:pic>
          <p:nvPicPr>
            <p:cNvPr id="18" name="图片 7" descr="按扭-1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860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8"/>
            <p:cNvSpPr txBox="1">
              <a:spLocks noChangeArrowheads="1"/>
            </p:cNvSpPr>
            <p:nvPr/>
          </p:nvSpPr>
          <p:spPr bwMode="auto">
            <a:xfrm>
              <a:off x="581025" y="2838450"/>
              <a:ext cx="1428504" cy="37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实例 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86575" y="3071812"/>
            <a:ext cx="1952625" cy="338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输出大眼萌</a:t>
            </a:r>
            <a:r>
              <a:rPr lang="en-US" altLang="zh-CN" sz="1600" dirty="0" smtClean="0"/>
              <a:t>@_@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92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394" y="1925421"/>
            <a:ext cx="296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字符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数据输入</a:t>
            </a:r>
          </a:p>
        </p:txBody>
      </p:sp>
    </p:spTree>
    <p:extLst>
      <p:ext uri="{BB962C8B-B14F-4D97-AF65-F5344CB8AC3E}">
        <p14:creationId xmlns:p14="http://schemas.microsoft.com/office/powerpoint/2010/main" val="24698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15768</TotalTime>
  <Words>762</Words>
  <Application>Microsoft Office PowerPoint</Application>
  <PresentationFormat>全屏显示(16:9)</PresentationFormat>
  <Paragraphs>149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h</cp:lastModifiedBy>
  <cp:revision>1693</cp:revision>
  <cp:lastPrinted>1601-01-01T00:00:00Z</cp:lastPrinted>
  <dcterms:created xsi:type="dcterms:W3CDTF">2014-11-20T08:27:06Z</dcterms:created>
  <dcterms:modified xsi:type="dcterms:W3CDTF">2017-08-31T01:46:10Z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