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688" r:id="rId3"/>
    <p:sldId id="700" r:id="rId4"/>
    <p:sldId id="613" r:id="rId5"/>
    <p:sldId id="738" r:id="rId6"/>
    <p:sldId id="739" r:id="rId7"/>
    <p:sldId id="740" r:id="rId8"/>
    <p:sldId id="741" r:id="rId9"/>
    <p:sldId id="743" r:id="rId10"/>
    <p:sldId id="742" r:id="rId11"/>
    <p:sldId id="702" r:id="rId12"/>
    <p:sldId id="703" r:id="rId13"/>
    <p:sldId id="704" r:id="rId14"/>
    <p:sldId id="705" r:id="rId15"/>
    <p:sldId id="707" r:id="rId16"/>
    <p:sldId id="706" r:id="rId17"/>
    <p:sldId id="708" r:id="rId18"/>
    <p:sldId id="709" r:id="rId19"/>
    <p:sldId id="710" r:id="rId20"/>
    <p:sldId id="711" r:id="rId21"/>
    <p:sldId id="744" r:id="rId22"/>
    <p:sldId id="714" r:id="rId23"/>
    <p:sldId id="713" r:id="rId24"/>
    <p:sldId id="715" r:id="rId25"/>
    <p:sldId id="716" r:id="rId26"/>
    <p:sldId id="717" r:id="rId27"/>
    <p:sldId id="745" r:id="rId28"/>
    <p:sldId id="718" r:id="rId29"/>
    <p:sldId id="719" r:id="rId30"/>
    <p:sldId id="720" r:id="rId31"/>
    <p:sldId id="732" r:id="rId32"/>
    <p:sldId id="733" r:id="rId33"/>
    <p:sldId id="734" r:id="rId34"/>
    <p:sldId id="725" r:id="rId35"/>
    <p:sldId id="746" r:id="rId36"/>
    <p:sldId id="751" r:id="rId37"/>
    <p:sldId id="747" r:id="rId38"/>
    <p:sldId id="748" r:id="rId39"/>
    <p:sldId id="752" r:id="rId40"/>
    <p:sldId id="735" r:id="rId41"/>
    <p:sldId id="736" r:id="rId42"/>
    <p:sldId id="729" r:id="rId43"/>
    <p:sldId id="730" r:id="rId44"/>
    <p:sldId id="731" r:id="rId45"/>
    <p:sldId id="737" r:id="rId46"/>
    <p:sldId id="670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FFCC"/>
    <a:srgbClr val="F6910A"/>
    <a:srgbClr val="0000FF"/>
    <a:srgbClr val="EF6011"/>
    <a:srgbClr val="FFFFFF"/>
    <a:srgbClr val="990033"/>
    <a:srgbClr val="20A31D"/>
    <a:srgbClr val="125810"/>
    <a:srgbClr val="FF37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20" autoAdjust="0"/>
  </p:normalViewPr>
  <p:slideViewPr>
    <p:cSldViewPr>
      <p:cViewPr>
        <p:scale>
          <a:sx n="100" d="100"/>
          <a:sy n="100" d="100"/>
        </p:scale>
        <p:origin x="528" y="7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230" y="1925421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if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语句形式</a:t>
            </a:r>
          </a:p>
        </p:txBody>
      </p:sp>
    </p:spTree>
    <p:extLst>
      <p:ext uri="{BB962C8B-B14F-4D97-AF65-F5344CB8AC3E}">
        <p14:creationId xmlns:p14="http://schemas.microsoft.com/office/powerpoint/2010/main" xmlns="" val="17970407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29190" y="107155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 流程图</a:t>
            </a:r>
            <a:endParaRPr lang="zh-CN" altLang="en-US" b="1" dirty="0"/>
          </a:p>
        </p:txBody>
      </p:sp>
      <p:grpSp>
        <p:nvGrpSpPr>
          <p:cNvPr id="3" name="组合 7"/>
          <p:cNvGrpSpPr/>
          <p:nvPr/>
        </p:nvGrpSpPr>
        <p:grpSpPr>
          <a:xfrm>
            <a:off x="5643570" y="1214428"/>
            <a:ext cx="3071834" cy="3215505"/>
            <a:chOff x="5643570" y="1214428"/>
            <a:chExt cx="3071834" cy="3215505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6640776" y="1357213"/>
              <a:ext cx="286546" cy="9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5643570" y="1500180"/>
              <a:ext cx="2281934" cy="64294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endParaRPr lang="zh-CN" altLang="en-US" b="1" dirty="0"/>
            </a:p>
          </p:txBody>
        </p:sp>
        <p:cxnSp>
          <p:nvCxnSpPr>
            <p:cNvPr id="11" name="直接箭头连接符 10"/>
            <p:cNvCxnSpPr>
              <a:stCxn id="10" idx="2"/>
            </p:cNvCxnSpPr>
            <p:nvPr/>
          </p:nvCxnSpPr>
          <p:spPr>
            <a:xfrm rot="5400000">
              <a:off x="6605942" y="2321536"/>
              <a:ext cx="357190" cy="1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过程 11"/>
            <p:cNvSpPr/>
            <p:nvPr/>
          </p:nvSpPr>
          <p:spPr>
            <a:xfrm>
              <a:off x="5906870" y="2500312"/>
              <a:ext cx="175533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16200000" flipH="1">
              <a:off x="6499804" y="3285110"/>
              <a:ext cx="571506" cy="20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/>
            <p:cNvSpPr/>
            <p:nvPr/>
          </p:nvSpPr>
          <p:spPr>
            <a:xfrm>
              <a:off x="5929322" y="3571882"/>
              <a:ext cx="175533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下一条语句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14" idx="2"/>
            </p:cNvCxnSpPr>
            <p:nvPr/>
          </p:nvCxnSpPr>
          <p:spPr>
            <a:xfrm rot="5400000">
              <a:off x="6628394" y="4250362"/>
              <a:ext cx="357190" cy="1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形状 15"/>
            <p:cNvCxnSpPr>
              <a:stCxn id="10" idx="3"/>
            </p:cNvCxnSpPr>
            <p:nvPr/>
          </p:nvCxnSpPr>
          <p:spPr>
            <a:xfrm>
              <a:off x="7925504" y="1821651"/>
              <a:ext cx="351067" cy="1535917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>
              <a:off x="6784537" y="3357568"/>
              <a:ext cx="149203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70170" y="2143122"/>
              <a:ext cx="877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真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804" y="2285998"/>
              <a:ext cx="52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假</a:t>
              </a:r>
              <a:endPara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1447800" y="1428750"/>
            <a:ext cx="1660288" cy="1905000"/>
            <a:chOff x="2133600" y="1504950"/>
            <a:chExt cx="1660288" cy="1905000"/>
          </a:xfrm>
        </p:grpSpPr>
        <p:sp>
          <p:nvSpPr>
            <p:cNvPr id="2" name="TextBox 1"/>
            <p:cNvSpPr txBox="1"/>
            <p:nvPr/>
          </p:nvSpPr>
          <p:spPr>
            <a:xfrm>
              <a:off x="2209800" y="2071122"/>
              <a:ext cx="1584088" cy="13388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if 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语句；</a:t>
              </a:r>
              <a:endParaRPr lang="en-US" altLang="zh-CN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  <p:pic>
          <p:nvPicPr>
            <p:cNvPr id="21" name="图片 20" descr="按扭-1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504950"/>
              <a:ext cx="990600" cy="762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273429" y="16690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语法</a:t>
              </a:r>
              <a:r>
                <a:rPr lang="en-US" altLang="zh-CN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1469254" y="3364794"/>
            <a:ext cx="1535382" cy="1492956"/>
            <a:chOff x="2144889" y="3364794"/>
            <a:chExt cx="1535382" cy="1492956"/>
          </a:xfrm>
        </p:grpSpPr>
        <p:sp>
          <p:nvSpPr>
            <p:cNvPr id="6" name="TextBox 5"/>
            <p:cNvSpPr txBox="1"/>
            <p:nvPr/>
          </p:nvSpPr>
          <p:spPr>
            <a:xfrm>
              <a:off x="2213203" y="3934420"/>
              <a:ext cx="1467068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语句；</a:t>
              </a:r>
              <a:endParaRPr lang="en-US" altLang="zh-CN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26"/>
            <p:cNvGrpSpPr/>
            <p:nvPr/>
          </p:nvGrpSpPr>
          <p:grpSpPr>
            <a:xfrm>
              <a:off x="2144889" y="3364794"/>
              <a:ext cx="990600" cy="762000"/>
              <a:chOff x="2209800" y="3333750"/>
              <a:chExt cx="990600" cy="762000"/>
            </a:xfrm>
          </p:grpSpPr>
          <p:pic>
            <p:nvPicPr>
              <p:cNvPr id="25" name="图片 24" descr="按扭-14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09800" y="3333750"/>
                <a:ext cx="990600" cy="76200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2338340" y="3477684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语法</a:t>
                </a:r>
                <a:r>
                  <a:rPr lang="en-US" altLang="zh-CN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9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语句的用法</a:t>
            </a:r>
          </a:p>
        </p:txBody>
      </p:sp>
      <p:pic>
        <p:nvPicPr>
          <p:cNvPr id="30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0972716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4970" y="1357304"/>
            <a:ext cx="2313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if 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中了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+mn-ea"/>
                <a:ea typeface="+mn-ea"/>
              </a:rPr>
              <a:t>500W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071684"/>
            <a:ext cx="3000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{</a:t>
            </a: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账户有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500W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买豪车；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}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457201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该吃饭吃饭该睡觉睡觉；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图片 4" descr="500万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285998"/>
            <a:ext cx="3028971" cy="85725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rot="5400000">
            <a:off x="2876550" y="28575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9190" y="85723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 流程图</a:t>
            </a:r>
            <a:endParaRPr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6000760" y="1000114"/>
            <a:ext cx="2500330" cy="3858446"/>
            <a:chOff x="6000760" y="1000114"/>
            <a:chExt cx="2500330" cy="3858446"/>
          </a:xfrm>
        </p:grpSpPr>
        <p:cxnSp>
          <p:nvCxnSpPr>
            <p:cNvPr id="10" name="直接箭头连接符 9"/>
            <p:cNvCxnSpPr/>
            <p:nvPr/>
          </p:nvCxnSpPr>
          <p:spPr>
            <a:xfrm rot="5400000">
              <a:off x="6785784" y="1142990"/>
              <a:ext cx="286546" cy="7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决策 10"/>
            <p:cNvSpPr/>
            <p:nvPr/>
          </p:nvSpPr>
          <p:spPr>
            <a:xfrm>
              <a:off x="6000760" y="1285866"/>
              <a:ext cx="1857388" cy="64294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+mn-ea"/>
                </a:rPr>
                <a:t>500W?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 rot="5400000">
              <a:off x="6750859" y="2107403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过程 12"/>
            <p:cNvSpPr/>
            <p:nvPr/>
          </p:nvSpPr>
          <p:spPr>
            <a:xfrm>
              <a:off x="6215074" y="2285998"/>
              <a:ext cx="1428760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账户有</a:t>
              </a:r>
              <a:r>
                <a:rPr lang="en-US" altLang="zh-CN" b="1" dirty="0" smtClean="0">
                  <a:latin typeface="+mn-ea"/>
                </a:rPr>
                <a:t>500W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14" name="直接箭头连接符 13"/>
            <p:cNvCxnSpPr>
              <a:stCxn id="13" idx="2"/>
            </p:cNvCxnSpPr>
            <p:nvPr/>
          </p:nvCxnSpPr>
          <p:spPr>
            <a:xfrm rot="5400000">
              <a:off x="6750859" y="2964659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6215074" y="3143254"/>
              <a:ext cx="1428760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买豪车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2"/>
            </p:cNvCxnSpPr>
            <p:nvPr/>
          </p:nvCxnSpPr>
          <p:spPr>
            <a:xfrm rot="5400000">
              <a:off x="6750859" y="382191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过程 16"/>
            <p:cNvSpPr/>
            <p:nvPr/>
          </p:nvSpPr>
          <p:spPr>
            <a:xfrm>
              <a:off x="6215074" y="4000510"/>
              <a:ext cx="1428760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吃饭，睡觉</a:t>
              </a:r>
              <a:endParaRPr lang="zh-CN" altLang="en-US"/>
            </a:p>
          </p:txBody>
        </p:sp>
        <p:cxnSp>
          <p:nvCxnSpPr>
            <p:cNvPr id="18" name="直接箭头连接符 17"/>
            <p:cNvCxnSpPr>
              <a:stCxn id="17" idx="2"/>
            </p:cNvCxnSpPr>
            <p:nvPr/>
          </p:nvCxnSpPr>
          <p:spPr>
            <a:xfrm rot="5400000">
              <a:off x="6750859" y="4679171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形状 18"/>
            <p:cNvCxnSpPr>
              <a:stCxn id="11" idx="3"/>
            </p:cNvCxnSpPr>
            <p:nvPr/>
          </p:nvCxnSpPr>
          <p:spPr>
            <a:xfrm>
              <a:off x="7858148" y="1607337"/>
              <a:ext cx="285752" cy="2178859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0800000">
              <a:off x="6929454" y="3786196"/>
              <a:ext cx="121444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29388" y="192880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真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2462" y="242887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假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sp>
        <p:nvSpPr>
          <p:cNvPr id="2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 smtClean="0">
                <a:latin typeface="+mj-lt"/>
                <a:ea typeface="+mj-ea"/>
                <a:cs typeface="+mj-cs"/>
              </a:rPr>
              <a:t>if</a:t>
            </a: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语句的范例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卡宴_副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257550"/>
            <a:ext cx="2000264" cy="1133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3024472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2871788" y="291464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9190" y="107155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 流程图</a:t>
            </a:r>
            <a:endParaRPr lang="zh-CN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00034" y="1857370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模拟到银行取钱的场景。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5643570" y="1214428"/>
            <a:ext cx="3071834" cy="3215505"/>
            <a:chOff x="5643570" y="1214428"/>
            <a:chExt cx="3071834" cy="3215505"/>
          </a:xfrm>
        </p:grpSpPr>
        <p:cxnSp>
          <p:nvCxnSpPr>
            <p:cNvPr id="11" name="直接箭头连接符 10"/>
            <p:cNvCxnSpPr/>
            <p:nvPr/>
          </p:nvCxnSpPr>
          <p:spPr>
            <a:xfrm rot="5400000">
              <a:off x="6640776" y="1357213"/>
              <a:ext cx="286546" cy="97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决策 11"/>
            <p:cNvSpPr/>
            <p:nvPr/>
          </p:nvSpPr>
          <p:spPr>
            <a:xfrm>
              <a:off x="5643570" y="1500180"/>
              <a:ext cx="2281934" cy="64294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+mn-ea"/>
                </a:rPr>
                <a:t>code==404328</a:t>
              </a:r>
              <a:endParaRPr lang="zh-CN" altLang="en-US" sz="1200" b="1" dirty="0">
                <a:latin typeface="+mn-ea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605942" y="2321536"/>
              <a:ext cx="357190" cy="1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/>
            <p:cNvSpPr/>
            <p:nvPr/>
          </p:nvSpPr>
          <p:spPr>
            <a:xfrm>
              <a:off x="5906870" y="2500312"/>
              <a:ext cx="175533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输出可以取钱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stCxn id="14" idx="2"/>
            </p:cNvCxnSpPr>
            <p:nvPr/>
          </p:nvCxnSpPr>
          <p:spPr>
            <a:xfrm rot="16200000" flipH="1">
              <a:off x="6499804" y="3285110"/>
              <a:ext cx="571506" cy="204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过程 17"/>
            <p:cNvSpPr/>
            <p:nvPr/>
          </p:nvSpPr>
          <p:spPr>
            <a:xfrm>
              <a:off x="5929322" y="3571882"/>
              <a:ext cx="175533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输出密码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19" name="直接箭头连接符 18"/>
            <p:cNvCxnSpPr>
              <a:stCxn id="18" idx="2"/>
            </p:cNvCxnSpPr>
            <p:nvPr/>
          </p:nvCxnSpPr>
          <p:spPr>
            <a:xfrm rot="5400000">
              <a:off x="6628394" y="4250362"/>
              <a:ext cx="357190" cy="1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形状 19"/>
            <p:cNvCxnSpPr>
              <a:stCxn id="12" idx="3"/>
            </p:cNvCxnSpPr>
            <p:nvPr/>
          </p:nvCxnSpPr>
          <p:spPr>
            <a:xfrm>
              <a:off x="7925504" y="1821651"/>
              <a:ext cx="351067" cy="1535917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>
              <a:off x="6784537" y="3357568"/>
              <a:ext cx="149203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0170" y="2143122"/>
              <a:ext cx="877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真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88804" y="2285998"/>
              <a:ext cx="52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假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1447800" cy="6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945391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2871788" y="291464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5179" y="1714494"/>
            <a:ext cx="2690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if 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中了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+mn-ea"/>
                <a:ea typeface="+mn-ea"/>
              </a:rPr>
              <a:t>500W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1785932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</a:rPr>
              <a:t>;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285998"/>
            <a:ext cx="3214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{</a:t>
            </a: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账户有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500W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买豪车；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}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5773" y="1785932"/>
            <a:ext cx="2690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if 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中了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+mn-ea"/>
                <a:ea typeface="+mn-ea"/>
              </a:rPr>
              <a:t>500W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0694" y="2571750"/>
            <a:ext cx="2928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账户有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500W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endParaRPr lang="en-US" altLang="zh-CN" sz="16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 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买豪车；</a:t>
            </a:r>
            <a:endParaRPr lang="en-US" altLang="zh-CN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pic>
        <p:nvPicPr>
          <p:cNvPr id="15" name="图片 14" descr="常见错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1571618"/>
            <a:ext cx="1071570" cy="1071570"/>
          </a:xfrm>
          <a:prstGeom prst="rect">
            <a:avLst/>
          </a:prstGeom>
        </p:spPr>
      </p:pic>
      <p:pic>
        <p:nvPicPr>
          <p:cNvPr id="16" name="图片 15" descr="常见错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24" y="1571618"/>
            <a:ext cx="1071570" cy="1071570"/>
          </a:xfrm>
          <a:prstGeom prst="rect">
            <a:avLst/>
          </a:prstGeom>
        </p:spPr>
      </p:pic>
      <p:pic>
        <p:nvPicPr>
          <p:cNvPr id="17" name="图片 16" descr="书藉图标4_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895350"/>
            <a:ext cx="2362200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9997" y="4400550"/>
            <a:ext cx="300595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if(</a:t>
            </a:r>
            <a:r>
              <a:rPr lang="zh-CN" altLang="en-US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后面多加分号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1613" y="4400550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没加大括号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{}</a:t>
            </a:r>
            <a:endParaRPr lang="zh-CN" altLang="en-US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38241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11" grpId="0"/>
      <p:bldP spid="13" grpId="0"/>
      <p:bldP spid="14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1885950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if…else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xmlns="" val="41170470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8" name="Picture 68" descr="201007271029576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1630"/>
            <a:ext cx="4680520" cy="31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895350"/>
            <a:ext cx="4038600" cy="609600"/>
            <a:chOff x="76200" y="895350"/>
            <a:chExt cx="4038600" cy="609600"/>
          </a:xfrm>
        </p:grpSpPr>
        <p:sp>
          <p:nvSpPr>
            <p:cNvPr id="6" name="标题 8"/>
            <p:cNvSpPr txBox="1">
              <a:spLocks/>
            </p:cNvSpPr>
            <p:nvPr/>
          </p:nvSpPr>
          <p:spPr>
            <a:xfrm>
              <a:off x="1066800" y="895350"/>
              <a:ext cx="30480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公司战略面临的选择</a:t>
              </a:r>
            </a:p>
          </p:txBody>
        </p:sp>
        <p:pic>
          <p:nvPicPr>
            <p:cNvPr id="7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爆炸形 1 1"/>
          <p:cNvSpPr/>
          <p:nvPr/>
        </p:nvSpPr>
        <p:spPr>
          <a:xfrm>
            <a:off x="2819400" y="2266950"/>
            <a:ext cx="3733800" cy="1676400"/>
          </a:xfrm>
          <a:prstGeom prst="irregularSeal1">
            <a:avLst/>
          </a:prstGeom>
          <a:solidFill>
            <a:srgbClr val="FF7D7D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if…else</a:t>
            </a:r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86371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rot="5400000">
            <a:off x="2876550" y="31623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29190" y="107155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 流程图</a:t>
            </a:r>
            <a:endParaRPr lang="zh-CN" altLang="en-US" b="1" dirty="0"/>
          </a:p>
        </p:txBody>
      </p:sp>
      <p:grpSp>
        <p:nvGrpSpPr>
          <p:cNvPr id="2" name="组合 28"/>
          <p:cNvGrpSpPr/>
          <p:nvPr/>
        </p:nvGrpSpPr>
        <p:grpSpPr>
          <a:xfrm>
            <a:off x="5072066" y="1357304"/>
            <a:ext cx="3857652" cy="3143272"/>
            <a:chOff x="4786314" y="1357304"/>
            <a:chExt cx="3857652" cy="3143272"/>
          </a:xfrm>
        </p:grpSpPr>
        <p:cxnSp>
          <p:nvCxnSpPr>
            <p:cNvPr id="9" name="直接箭头连接符 8"/>
            <p:cNvCxnSpPr/>
            <p:nvPr/>
          </p:nvCxnSpPr>
          <p:spPr>
            <a:xfrm rot="5400000">
              <a:off x="6465901" y="4249749"/>
              <a:ext cx="50006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5786446" y="1857370"/>
              <a:ext cx="1857388" cy="64294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表达式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4786314" y="3000378"/>
              <a:ext cx="128588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7358082" y="3000378"/>
              <a:ext cx="1285884" cy="50006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形状 13"/>
            <p:cNvCxnSpPr>
              <a:stCxn id="10" idx="1"/>
              <a:endCxn id="11" idx="0"/>
            </p:cNvCxnSpPr>
            <p:nvPr/>
          </p:nvCxnSpPr>
          <p:spPr>
            <a:xfrm rot="10800000" flipV="1">
              <a:off x="5429256" y="2178840"/>
              <a:ext cx="357190" cy="82153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形状 16"/>
            <p:cNvCxnSpPr>
              <a:stCxn id="10" idx="3"/>
              <a:endCxn id="12" idx="0"/>
            </p:cNvCxnSpPr>
            <p:nvPr/>
          </p:nvCxnSpPr>
          <p:spPr>
            <a:xfrm>
              <a:off x="7643834" y="2178841"/>
              <a:ext cx="357190" cy="821537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12" idx="2"/>
            </p:cNvCxnSpPr>
            <p:nvPr/>
          </p:nvCxnSpPr>
          <p:spPr>
            <a:xfrm rot="16200000" flipH="1">
              <a:off x="6715140" y="2214560"/>
              <a:ext cx="1588" cy="2571768"/>
            </a:xfrm>
            <a:prstGeom prst="bentConnector3">
              <a:avLst>
                <a:gd name="adj1" fmla="val 3245076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>
              <a:off x="6465901" y="1606543"/>
              <a:ext cx="50006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72067" y="23574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真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1024" y="235743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假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228600" y="2004820"/>
            <a:ext cx="3184288" cy="2279555"/>
            <a:chOff x="228600" y="2004820"/>
            <a:chExt cx="3184288" cy="2279555"/>
          </a:xfrm>
        </p:grpSpPr>
        <p:sp>
          <p:nvSpPr>
            <p:cNvPr id="18" name="TextBox 17"/>
            <p:cNvSpPr txBox="1"/>
            <p:nvPr/>
          </p:nvSpPr>
          <p:spPr>
            <a:xfrm>
              <a:off x="1828800" y="2114550"/>
              <a:ext cx="1584088" cy="21698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；</a:t>
              </a:r>
              <a:endParaRPr lang="en-US" altLang="zh-CN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 </a:t>
              </a: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else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；</a:t>
              </a:r>
              <a:endParaRPr lang="en-US" altLang="zh-CN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  <p:grpSp>
          <p:nvGrpSpPr>
            <p:cNvPr id="5" name="组合 19"/>
            <p:cNvGrpSpPr/>
            <p:nvPr/>
          </p:nvGrpSpPr>
          <p:grpSpPr>
            <a:xfrm>
              <a:off x="228600" y="2004820"/>
              <a:ext cx="1252730" cy="1862330"/>
              <a:chOff x="716086" y="1276350"/>
              <a:chExt cx="1252730" cy="1862330"/>
            </a:xfrm>
          </p:grpSpPr>
          <p:pic>
            <p:nvPicPr>
              <p:cNvPr id="21" name="图片 20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086" y="12763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978216" y="19738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sp>
        <p:nvSpPr>
          <p:cNvPr id="2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if..else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语句的用法</a:t>
            </a:r>
          </a:p>
        </p:txBody>
      </p:sp>
      <p:pic>
        <p:nvPicPr>
          <p:cNvPr id="25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0730683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2876550" y="28575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4282" y="10715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 举例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746617" y="1357304"/>
            <a:ext cx="2690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if 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中了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+mn-ea"/>
                <a:ea typeface="+mn-ea"/>
              </a:rPr>
              <a:t>500W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2214560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买豪车；</a:t>
            </a:r>
            <a:endParaRPr lang="zh-CN" altLang="en-US" sz="3200"/>
          </a:p>
        </p:txBody>
      </p:sp>
      <p:sp>
        <p:nvSpPr>
          <p:cNvPr id="9" name="TextBox 8"/>
          <p:cNvSpPr txBox="1"/>
          <p:nvPr/>
        </p:nvSpPr>
        <p:spPr>
          <a:xfrm>
            <a:off x="785786" y="285750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else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3429006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买自行车；</a:t>
            </a:r>
            <a:endParaRPr lang="zh-CN" alt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571472" y="442913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该吃饭吃饭该睡觉睡觉；</a:t>
            </a:r>
            <a:endParaRPr lang="zh-CN" alt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4929190" y="1071552"/>
            <a:ext cx="4000528" cy="3643338"/>
            <a:chOff x="4929190" y="1071552"/>
            <a:chExt cx="4000528" cy="3643338"/>
          </a:xfrm>
        </p:grpSpPr>
        <p:sp>
          <p:nvSpPr>
            <p:cNvPr id="21" name="TextBox 20"/>
            <p:cNvSpPr txBox="1"/>
            <p:nvPr/>
          </p:nvSpPr>
          <p:spPr>
            <a:xfrm>
              <a:off x="5357819" y="20716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真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86776" y="207168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假</a:t>
              </a:r>
              <a:endParaRPr lang="zh-CN" altLang="en-US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9190" y="107155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b="1" dirty="0" smtClean="0"/>
                <a:t> 流程图</a:t>
              </a:r>
              <a:endParaRPr lang="zh-CN" altLang="en-US" b="1" dirty="0"/>
            </a:p>
          </p:txBody>
        </p:sp>
        <p:grpSp>
          <p:nvGrpSpPr>
            <p:cNvPr id="3" name="组合 24"/>
            <p:cNvGrpSpPr/>
            <p:nvPr/>
          </p:nvGrpSpPr>
          <p:grpSpPr>
            <a:xfrm>
              <a:off x="5072066" y="1071552"/>
              <a:ext cx="3857652" cy="3643338"/>
              <a:chOff x="5072066" y="1071552"/>
              <a:chExt cx="3857652" cy="3643338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 rot="5400000">
                <a:off x="6751653" y="3963997"/>
                <a:ext cx="500066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流程图: 决策 13"/>
              <p:cNvSpPr/>
              <p:nvPr/>
            </p:nvSpPr>
            <p:spPr>
              <a:xfrm>
                <a:off x="6072198" y="1571618"/>
                <a:ext cx="1857388" cy="64294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500W</a:t>
                </a:r>
                <a:r>
                  <a:rPr lang="zh-CN" altLang="en-US" smtClean="0"/>
                  <a:t>？</a:t>
                </a:r>
                <a:endParaRPr lang="zh-CN" altLang="en-US"/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5072066" y="2714626"/>
                <a:ext cx="1285884" cy="5000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买豪车</a:t>
                </a:r>
                <a:endParaRPr lang="zh-CN" altLang="en-US"/>
              </a:p>
            </p:txBody>
          </p:sp>
          <p:sp>
            <p:nvSpPr>
              <p:cNvPr id="16" name="流程图: 过程 15"/>
              <p:cNvSpPr/>
              <p:nvPr/>
            </p:nvSpPr>
            <p:spPr>
              <a:xfrm>
                <a:off x="7643834" y="2714626"/>
                <a:ext cx="1285884" cy="5000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买自行车</a:t>
                </a:r>
                <a:endParaRPr lang="zh-CN" altLang="en-US"/>
              </a:p>
            </p:txBody>
          </p:sp>
          <p:cxnSp>
            <p:nvCxnSpPr>
              <p:cNvPr id="17" name="形状 16"/>
              <p:cNvCxnSpPr>
                <a:stCxn id="14" idx="1"/>
                <a:endCxn id="15" idx="0"/>
              </p:cNvCxnSpPr>
              <p:nvPr/>
            </p:nvCxnSpPr>
            <p:spPr>
              <a:xfrm rot="10800000" flipV="1">
                <a:off x="5715008" y="1893088"/>
                <a:ext cx="357190" cy="821537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形状 17"/>
              <p:cNvCxnSpPr>
                <a:stCxn id="14" idx="3"/>
                <a:endCxn id="16" idx="0"/>
              </p:cNvCxnSpPr>
              <p:nvPr/>
            </p:nvCxnSpPr>
            <p:spPr>
              <a:xfrm>
                <a:off x="7929586" y="1893089"/>
                <a:ext cx="357190" cy="821537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>
                <a:stCxn id="15" idx="2"/>
                <a:endCxn id="16" idx="2"/>
              </p:cNvCxnSpPr>
              <p:nvPr/>
            </p:nvCxnSpPr>
            <p:spPr>
              <a:xfrm rot="16200000" flipH="1">
                <a:off x="7000892" y="1928808"/>
                <a:ext cx="1588" cy="2571768"/>
              </a:xfrm>
              <a:prstGeom prst="bentConnector3">
                <a:avLst>
                  <a:gd name="adj1" fmla="val 32450766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rot="5400000">
                <a:off x="6751653" y="1320791"/>
                <a:ext cx="500066" cy="158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过程 23"/>
              <p:cNvSpPr/>
              <p:nvPr/>
            </p:nvSpPr>
            <p:spPr>
              <a:xfrm>
                <a:off x="6072198" y="4214824"/>
                <a:ext cx="1857388" cy="50006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吃饭睡觉</a:t>
                </a:r>
                <a:endParaRPr lang="zh-CN" altLang="en-US"/>
              </a:p>
            </p:txBody>
          </p:sp>
        </p:grpSp>
      </p:grpSp>
      <p:pic>
        <p:nvPicPr>
          <p:cNvPr id="27" name="图片 26" descr="卡宴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928808"/>
            <a:ext cx="2000264" cy="113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27" descr="自行车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438593"/>
            <a:ext cx="2071702" cy="8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44084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4495800" y="1047750"/>
            <a:ext cx="4214842" cy="3448072"/>
            <a:chOff x="4495800" y="1047750"/>
            <a:chExt cx="4214842" cy="3448072"/>
          </a:xfrm>
        </p:grpSpPr>
        <p:sp>
          <p:nvSpPr>
            <p:cNvPr id="13" name="TextBox 12"/>
            <p:cNvSpPr txBox="1"/>
            <p:nvPr/>
          </p:nvSpPr>
          <p:spPr>
            <a:xfrm>
              <a:off x="4929190" y="104775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zh-CN" altLang="en-US" b="1" smtClean="0"/>
                <a:t> 流程图</a:t>
              </a:r>
              <a:endParaRPr lang="zh-CN" altLang="en-US" b="1"/>
            </a:p>
          </p:txBody>
        </p:sp>
        <p:grpSp>
          <p:nvGrpSpPr>
            <p:cNvPr id="3" name="组合 23"/>
            <p:cNvGrpSpPr/>
            <p:nvPr/>
          </p:nvGrpSpPr>
          <p:grpSpPr>
            <a:xfrm>
              <a:off x="4495800" y="1352550"/>
              <a:ext cx="4214842" cy="3143272"/>
              <a:chOff x="5143504" y="1357304"/>
              <a:chExt cx="3857652" cy="314327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29257" y="235743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</a:rPr>
                  <a:t>真</a:t>
                </a:r>
                <a:endParaRPr lang="zh-CN" altLang="en-US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58214" y="235743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</a:rPr>
                  <a:t>假</a:t>
                </a:r>
                <a:endParaRPr lang="zh-CN" altLang="en-US" b="1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  <p:grpSp>
            <p:nvGrpSpPr>
              <p:cNvPr id="4" name="组合 24"/>
              <p:cNvGrpSpPr/>
              <p:nvPr/>
            </p:nvGrpSpPr>
            <p:grpSpPr>
              <a:xfrm>
                <a:off x="5143504" y="1357304"/>
                <a:ext cx="3857652" cy="3143272"/>
                <a:chOff x="5072066" y="1071552"/>
                <a:chExt cx="3857652" cy="3143272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 rot="5400000">
                  <a:off x="6751653" y="3963997"/>
                  <a:ext cx="500066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流程图: 决策 15"/>
                <p:cNvSpPr/>
                <p:nvPr/>
              </p:nvSpPr>
              <p:spPr>
                <a:xfrm>
                  <a:off x="6072198" y="1571618"/>
                  <a:ext cx="1857388" cy="64294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 smtClean="0"/>
                    <a:t>num</a:t>
                  </a:r>
                  <a:r>
                    <a:rPr lang="en-US" altLang="zh-CN" sz="1200" dirty="0" smtClean="0"/>
                    <a:t>&lt;=8</a:t>
                  </a:r>
                  <a:endParaRPr lang="zh-CN" altLang="en-US" sz="1200" dirty="0"/>
                </a:p>
              </p:txBody>
            </p:sp>
            <p:sp>
              <p:nvSpPr>
                <p:cNvPr id="17" name="流程图: 过程 16"/>
                <p:cNvSpPr/>
                <p:nvPr/>
              </p:nvSpPr>
              <p:spPr>
                <a:xfrm>
                  <a:off x="5072066" y="2714626"/>
                  <a:ext cx="1285884" cy="50006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 smtClean="0"/>
                    <a:t>安排相应座位餐桌</a:t>
                  </a:r>
                  <a:endParaRPr lang="zh-CN" altLang="en-US" sz="1200" dirty="0"/>
                </a:p>
              </p:txBody>
            </p:sp>
            <p:sp>
              <p:nvSpPr>
                <p:cNvPr id="18" name="流程图: 过程 17"/>
                <p:cNvSpPr/>
                <p:nvPr/>
              </p:nvSpPr>
              <p:spPr>
                <a:xfrm>
                  <a:off x="7643834" y="2714626"/>
                  <a:ext cx="1285884" cy="50006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 smtClean="0"/>
                    <a:t>豪华包房</a:t>
                  </a:r>
                  <a:endParaRPr lang="zh-CN" altLang="en-US" sz="1400" dirty="0"/>
                </a:p>
              </p:txBody>
            </p:sp>
            <p:cxnSp>
              <p:nvCxnSpPr>
                <p:cNvPr id="19" name="形状 18"/>
                <p:cNvCxnSpPr>
                  <a:stCxn id="16" idx="1"/>
                  <a:endCxn id="17" idx="0"/>
                </p:cNvCxnSpPr>
                <p:nvPr/>
              </p:nvCxnSpPr>
              <p:spPr>
                <a:xfrm rot="10800000" flipV="1">
                  <a:off x="5715008" y="1893088"/>
                  <a:ext cx="357190" cy="821537"/>
                </a:xfrm>
                <a:prstGeom prst="bentConnector2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形状 19"/>
                <p:cNvCxnSpPr>
                  <a:stCxn id="16" idx="3"/>
                  <a:endCxn id="18" idx="0"/>
                </p:cNvCxnSpPr>
                <p:nvPr/>
              </p:nvCxnSpPr>
              <p:spPr>
                <a:xfrm>
                  <a:off x="7929586" y="1893089"/>
                  <a:ext cx="357190" cy="821537"/>
                </a:xfrm>
                <a:prstGeom prst="bentConnector2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连接符 20"/>
                <p:cNvCxnSpPr>
                  <a:stCxn id="17" idx="2"/>
                  <a:endCxn id="18" idx="2"/>
                </p:cNvCxnSpPr>
                <p:nvPr/>
              </p:nvCxnSpPr>
              <p:spPr>
                <a:xfrm rot="16200000" flipH="1">
                  <a:off x="7000892" y="1928808"/>
                  <a:ext cx="1588" cy="2571768"/>
                </a:xfrm>
                <a:prstGeom prst="bentConnector3">
                  <a:avLst>
                    <a:gd name="adj1" fmla="val 32450766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 rot="5400000">
                  <a:off x="6751653" y="1320791"/>
                  <a:ext cx="500066" cy="1588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95350"/>
            <a:ext cx="1524000" cy="661358"/>
          </a:xfrm>
          <a:prstGeom prst="rect">
            <a:avLst/>
          </a:prstGeom>
        </p:spPr>
      </p:pic>
      <p:sp>
        <p:nvSpPr>
          <p:cNvPr id="25" name="流程图: 资料带 24"/>
          <p:cNvSpPr/>
          <p:nvPr/>
        </p:nvSpPr>
        <p:spPr>
          <a:xfrm>
            <a:off x="228600" y="1885950"/>
            <a:ext cx="3352800" cy="1905000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选择餐桌就餐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6357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选择结构程序设计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2876550" y="28575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5193" y="1628770"/>
            <a:ext cx="2690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if 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中了</a:t>
            </a:r>
            <a:r>
              <a:rPr lang="en-US" altLang="zh-C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latin typeface="+mn-ea"/>
                <a:ea typeface="+mn-ea"/>
              </a:rPr>
              <a:t>500W</a:t>
            </a:r>
            <a:r>
              <a:rPr lang="en-US" altLang="zh-CN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710" y="234315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if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（</a:t>
            </a:r>
            <a:r>
              <a:rPr lang="zh-CN" alt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今天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到账）</a:t>
            </a:r>
            <a:endParaRPr lang="en-US" altLang="zh-CN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endParaRPr lang="en-US" altLang="zh-CN" sz="1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  <a:p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        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今天买豪车；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443" y="3343282"/>
            <a:ext cx="11144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else</a:t>
            </a:r>
            <a:endParaRPr lang="en-US" altLang="zh-CN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5932" y="377191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买自行车；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62020" y="4414852"/>
            <a:ext cx="261937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lt1"/>
                </a:solidFill>
                <a:latin typeface="+mn-ea"/>
              </a:rPr>
              <a:t>语句加大括号</a:t>
            </a:r>
            <a:r>
              <a:rPr lang="en-US" altLang="zh-CN" sz="2000" b="1" dirty="0" smtClean="0">
                <a:solidFill>
                  <a:schemeClr val="lt1"/>
                </a:solidFill>
                <a:latin typeface="+mn-ea"/>
              </a:rPr>
              <a:t>{}</a:t>
            </a:r>
            <a:endParaRPr lang="zh-CN" altLang="zh-CN" sz="2000" b="1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19" name="图片 18" descr="书藉图标4_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895350"/>
            <a:ext cx="2362200" cy="590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91072" y="185737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else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014" y="185737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（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ea"/>
                <a:ea typeface="+mn-ea"/>
              </a:rPr>
              <a:t>没</a:t>
            </a:r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中</a:t>
            </a:r>
            <a:r>
              <a:rPr lang="en-US" altLang="zh-C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500W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ea"/>
                <a:ea typeface="+mn-ea"/>
              </a:rPr>
              <a:t>）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29158" y="4071948"/>
            <a:ext cx="3833842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else</a:t>
            </a:r>
            <a:r>
              <a:rPr lang="zh-CN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不能单独使用，必须和关键字</a:t>
            </a:r>
            <a:r>
              <a:rPr lang="en-US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if</a:t>
            </a:r>
            <a:r>
              <a:rPr lang="zh-CN" altLang="zh-CN" sz="2000" dirty="0" smtClean="0">
                <a:solidFill>
                  <a:schemeClr val="lt1"/>
                </a:solidFill>
                <a:latin typeface="黑体" pitchFamily="49" charset="-122"/>
                <a:ea typeface="黑体" pitchFamily="49" charset="-122"/>
              </a:rPr>
              <a:t>一起出现。</a:t>
            </a:r>
            <a:endParaRPr lang="zh-CN" altLang="zh-CN" sz="2000" dirty="0">
              <a:solidFill>
                <a:schemeClr val="lt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2724150"/>
            <a:ext cx="2286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买自行车；</a:t>
            </a:r>
            <a:endParaRPr lang="zh-CN" altLang="en-US" sz="3200" dirty="0"/>
          </a:p>
        </p:txBody>
      </p:sp>
      <p:pic>
        <p:nvPicPr>
          <p:cNvPr id="23" name="图片 22" descr="常见错误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1885950"/>
            <a:ext cx="766770" cy="7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64242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 animBg="1"/>
      <p:bldP spid="15" grpId="0"/>
      <p:bldP spid="16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9400" y="1857370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判断何年是闰年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1447800" cy="6282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28925" y="3257550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商品竞猜游戏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9756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1962150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if…else if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xmlns="" val="62300029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2" name="Picture 18" descr="20104172346533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1630"/>
            <a:ext cx="702305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0" y="819150"/>
            <a:ext cx="5334000" cy="609600"/>
            <a:chOff x="76200" y="895350"/>
            <a:chExt cx="5334000" cy="609600"/>
          </a:xfrm>
        </p:grpSpPr>
        <p:sp>
          <p:nvSpPr>
            <p:cNvPr id="6" name="标题 8"/>
            <p:cNvSpPr txBox="1">
              <a:spLocks/>
            </p:cNvSpPr>
            <p:nvPr/>
          </p:nvSpPr>
          <p:spPr>
            <a:xfrm>
              <a:off x="1066800" y="895350"/>
              <a:ext cx="43434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遇到多种选择的情况怎么办？</a:t>
              </a:r>
            </a:p>
          </p:txBody>
        </p:sp>
        <p:pic>
          <p:nvPicPr>
            <p:cNvPr id="7" name="Picture 4" descr="按扭1-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265585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057400" y="1809750"/>
            <a:ext cx="4648200" cy="2971800"/>
            <a:chOff x="152400" y="1733550"/>
            <a:chExt cx="4648200" cy="2971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2400" y="1809750"/>
              <a:ext cx="1252730" cy="1862330"/>
              <a:chOff x="716086" y="1276350"/>
              <a:chExt cx="1252730" cy="1862330"/>
            </a:xfrm>
          </p:grpSpPr>
          <p:pic>
            <p:nvPicPr>
              <p:cNvPr id="12" name="图片 11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16086" y="12763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978216" y="197381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52600" y="1733550"/>
              <a:ext cx="3048000" cy="2971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){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1;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else if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){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2;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…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else if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表达式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){</a:t>
              </a:r>
            </a:p>
            <a:p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    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m;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  <a:r>
                <a:rPr lang="en-US" altLang="zh-CN" b="1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else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{</a:t>
              </a:r>
            </a:p>
            <a:p>
              <a:r>
                <a:rPr lang="zh-CN" altLang="en-US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    语句</a:t>
              </a:r>
              <a:r>
                <a:rPr lang="en-US" altLang="zh-CN" b="1" dirty="0" smtClean="0">
                  <a:solidFill>
                    <a:srgbClr val="7030A0"/>
                  </a:solidFill>
                  <a:latin typeface="黑体" pitchFamily="49" charset="-122"/>
                  <a:ea typeface="黑体" pitchFamily="49" charset="-122"/>
                </a:rPr>
                <a:t>n;</a:t>
              </a:r>
            </a:p>
            <a:p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}</a:t>
              </a:r>
            </a:p>
          </p:txBody>
        </p:sp>
      </p:grpSp>
      <p:sp>
        <p:nvSpPr>
          <p:cNvPr id="1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if...else</a:t>
            </a:r>
            <a:r>
              <a:rPr kumimoji="0" lang="en-US" altLang="zh-CN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if </a:t>
            </a:r>
            <a:r>
              <a:rPr kumimoji="0" lang="zh-CN" altLang="en-US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语句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54910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9"/>
          <p:cNvGrpSpPr/>
          <p:nvPr/>
        </p:nvGrpSpPr>
        <p:grpSpPr>
          <a:xfrm>
            <a:off x="142844" y="929470"/>
            <a:ext cx="8786874" cy="3285354"/>
            <a:chOff x="142844" y="929470"/>
            <a:chExt cx="8786874" cy="3285354"/>
          </a:xfrm>
        </p:grpSpPr>
        <p:sp>
          <p:nvSpPr>
            <p:cNvPr id="4" name="TextBox 3"/>
            <p:cNvSpPr txBox="1"/>
            <p:nvPr/>
          </p:nvSpPr>
          <p:spPr>
            <a:xfrm>
              <a:off x="4214810" y="1071552"/>
              <a:ext cx="17145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 </a:t>
              </a:r>
              <a:r>
                <a:rPr lang="zh-CN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流程图</a:t>
              </a:r>
              <a:endParaRPr lang="zh-CN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" name="流程图: 决策 4"/>
            <p:cNvSpPr/>
            <p:nvPr/>
          </p:nvSpPr>
          <p:spPr>
            <a:xfrm>
              <a:off x="142844" y="1214428"/>
              <a:ext cx="1571636" cy="5000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表达式</a:t>
              </a:r>
              <a:r>
                <a:rPr lang="en-US" altLang="zh-CN" sz="1200" smtClean="0"/>
                <a:t>1</a:t>
              </a:r>
              <a:endParaRPr lang="zh-CN" altLang="en-US" sz="1200"/>
            </a:p>
          </p:txBody>
        </p:sp>
        <p:sp>
          <p:nvSpPr>
            <p:cNvPr id="6" name="流程图: 决策 5"/>
            <p:cNvSpPr/>
            <p:nvPr/>
          </p:nvSpPr>
          <p:spPr>
            <a:xfrm>
              <a:off x="1785918" y="1643056"/>
              <a:ext cx="1571636" cy="5000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表达式</a:t>
              </a:r>
              <a:r>
                <a:rPr lang="en-US" altLang="zh-CN" sz="1200" smtClean="0"/>
                <a:t>2</a:t>
              </a:r>
              <a:endParaRPr lang="zh-CN" altLang="en-US" sz="1200"/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3714744" y="2071684"/>
              <a:ext cx="1571636" cy="5000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5572132" y="2643188"/>
              <a:ext cx="1571636" cy="5000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表达式</a:t>
              </a:r>
              <a:r>
                <a:rPr lang="en-US" altLang="zh-CN" sz="1200" smtClean="0"/>
                <a:t>m</a:t>
              </a:r>
              <a:endParaRPr lang="zh-CN" altLang="en-US" sz="1200"/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57158" y="3429006"/>
              <a:ext cx="1214446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2000232" y="3429006"/>
              <a:ext cx="1214446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3929058" y="3429006"/>
              <a:ext cx="1214446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…</a:t>
              </a:r>
              <a:endParaRPr lang="zh-CN" altLang="en-US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5786446" y="3429006"/>
              <a:ext cx="1214446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m</a:t>
              </a:r>
              <a:endParaRPr lang="zh-CN" altLang="en-US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7715272" y="3429006"/>
              <a:ext cx="1214446" cy="42862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rot="5400000">
              <a:off x="785786" y="1071552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</p:cNvCxnSpPr>
            <p:nvPr/>
          </p:nvCxnSpPr>
          <p:spPr>
            <a:xfrm rot="5400000">
              <a:off x="71406" y="2571750"/>
              <a:ext cx="171451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6" idx="2"/>
              <a:endCxn id="6" idx="2"/>
            </p:cNvCxnSpPr>
            <p:nvPr/>
          </p:nvCxnSpPr>
          <p:spPr>
            <a:xfrm rot="5400000">
              <a:off x="2571736" y="2143122"/>
              <a:ext cx="15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1929588" y="2785270"/>
              <a:ext cx="128588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>
              <a:off x="4072728" y="2999584"/>
              <a:ext cx="857256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>
              <a:off x="6215868" y="3285336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形状 43"/>
            <p:cNvCxnSpPr>
              <a:stCxn id="5" idx="3"/>
              <a:endCxn id="6" idx="0"/>
            </p:cNvCxnSpPr>
            <p:nvPr/>
          </p:nvCxnSpPr>
          <p:spPr>
            <a:xfrm>
              <a:off x="1714480" y="1464461"/>
              <a:ext cx="857256" cy="17859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6" idx="3"/>
              <a:endCxn id="7" idx="0"/>
            </p:cNvCxnSpPr>
            <p:nvPr/>
          </p:nvCxnSpPr>
          <p:spPr>
            <a:xfrm>
              <a:off x="3357554" y="1893089"/>
              <a:ext cx="1143008" cy="17859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形状 47"/>
            <p:cNvCxnSpPr>
              <a:stCxn id="7" idx="3"/>
              <a:endCxn id="8" idx="0"/>
            </p:cNvCxnSpPr>
            <p:nvPr/>
          </p:nvCxnSpPr>
          <p:spPr>
            <a:xfrm>
              <a:off x="5286380" y="2321717"/>
              <a:ext cx="1071570" cy="321471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形状 49"/>
            <p:cNvCxnSpPr>
              <a:stCxn id="8" idx="3"/>
              <a:endCxn id="13" idx="0"/>
            </p:cNvCxnSpPr>
            <p:nvPr/>
          </p:nvCxnSpPr>
          <p:spPr>
            <a:xfrm>
              <a:off x="7143768" y="2893221"/>
              <a:ext cx="1178727" cy="535785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750861" y="403543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>
              <a:off x="2393935" y="403543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>
              <a:off x="4322761" y="403543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>
              <a:off x="6180149" y="403543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5400000">
              <a:off x="8108975" y="4035435"/>
              <a:ext cx="35719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928662" y="4214824"/>
              <a:ext cx="73581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/>
          <p:cNvCxnSpPr/>
          <p:nvPr/>
        </p:nvCxnSpPr>
        <p:spPr>
          <a:xfrm rot="5400000">
            <a:off x="4322761" y="4392625"/>
            <a:ext cx="35719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034" y="30718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3108" y="30718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934" y="30718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322" y="30718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108" y="10715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7620" y="15001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7884" y="1928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15272" y="25003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4647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努力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5338" y="2500312"/>
            <a:ext cx="690562" cy="776882"/>
          </a:xfrm>
          <a:prstGeom prst="rect">
            <a:avLst/>
          </a:prstGeom>
        </p:spPr>
      </p:pic>
      <p:pic>
        <p:nvPicPr>
          <p:cNvPr id="44" name="图片 43" descr="奔驰c63_副本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2571750"/>
            <a:ext cx="928694" cy="578064"/>
          </a:xfrm>
          <a:prstGeom prst="rect">
            <a:avLst/>
          </a:prstGeom>
        </p:spPr>
      </p:pic>
      <p:pic>
        <p:nvPicPr>
          <p:cNvPr id="45" name="图片 44" descr="奥迪q5_副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2795969"/>
            <a:ext cx="1300162" cy="918781"/>
          </a:xfrm>
          <a:prstGeom prst="rect">
            <a:avLst/>
          </a:prstGeom>
        </p:spPr>
      </p:pic>
      <p:pic>
        <p:nvPicPr>
          <p:cNvPr id="43" name="图片 42" descr="卡宴_副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8860" y="2571750"/>
            <a:ext cx="1100137" cy="825103"/>
          </a:xfrm>
          <a:prstGeom prst="rect">
            <a:avLst/>
          </a:prstGeom>
        </p:spPr>
      </p:pic>
      <p:pic>
        <p:nvPicPr>
          <p:cNvPr id="42" name="图片 41" descr="兰博基尼_副本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2428874"/>
            <a:ext cx="1354444" cy="846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44" y="92867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smtClean="0"/>
              <a:t> 举例</a:t>
            </a:r>
            <a:endParaRPr lang="zh-CN" altLang="en-US" b="1"/>
          </a:p>
        </p:txBody>
      </p:sp>
      <p:grpSp>
        <p:nvGrpSpPr>
          <p:cNvPr id="2" name="组合 34"/>
          <p:cNvGrpSpPr/>
          <p:nvPr/>
        </p:nvGrpSpPr>
        <p:grpSpPr>
          <a:xfrm>
            <a:off x="571472" y="1142990"/>
            <a:ext cx="8501090" cy="3173017"/>
            <a:chOff x="2285984" y="857238"/>
            <a:chExt cx="6715140" cy="2654973"/>
          </a:xfrm>
        </p:grpSpPr>
        <p:sp>
          <p:nvSpPr>
            <p:cNvPr id="8" name="流程图: 决策 7"/>
            <p:cNvSpPr/>
            <p:nvPr/>
          </p:nvSpPr>
          <p:spPr>
            <a:xfrm>
              <a:off x="2285984" y="1067841"/>
              <a:ext cx="1201082" cy="36958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&gt;=500</a:t>
              </a:r>
              <a:endParaRPr lang="zh-CN" altLang="en-US" sz="1200"/>
            </a:p>
          </p:txBody>
        </p:sp>
        <p:sp>
          <p:nvSpPr>
            <p:cNvPr id="9" name="流程图: 决策 8"/>
            <p:cNvSpPr/>
            <p:nvPr/>
          </p:nvSpPr>
          <p:spPr>
            <a:xfrm>
              <a:off x="3541661" y="1384626"/>
              <a:ext cx="1201082" cy="36958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/>
                <a:t>200~500</a:t>
              </a:r>
              <a:endParaRPr lang="zh-CN" altLang="en-US" sz="900"/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5015716" y="1701411"/>
              <a:ext cx="1201082" cy="36958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smtClean="0"/>
                <a:t>50~200</a:t>
              </a:r>
              <a:endParaRPr lang="zh-CN" altLang="en-US" sz="1050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6435176" y="2123791"/>
              <a:ext cx="1201082" cy="36958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0~50</a:t>
              </a:r>
              <a:endParaRPr lang="zh-CN" altLang="en-US" sz="1200"/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2449768" y="2704564"/>
              <a:ext cx="928109" cy="316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兰博基尼</a:t>
              </a:r>
              <a:endParaRPr lang="zh-CN" altLang="en-US" sz="1200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3705444" y="2704564"/>
              <a:ext cx="928109" cy="316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卡宴</a:t>
              </a:r>
              <a:endParaRPr lang="zh-CN" altLang="en-US" sz="1200"/>
            </a:p>
          </p:txBody>
        </p:sp>
        <p:sp>
          <p:nvSpPr>
            <p:cNvPr id="14" name="流程图: 过程 13"/>
            <p:cNvSpPr/>
            <p:nvPr/>
          </p:nvSpPr>
          <p:spPr>
            <a:xfrm>
              <a:off x="5179500" y="2704564"/>
              <a:ext cx="928109" cy="316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奔驰</a:t>
              </a:r>
              <a:endParaRPr lang="zh-CN" altLang="en-US" sz="1200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6598960" y="2704564"/>
              <a:ext cx="928109" cy="316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奥迪</a:t>
              </a:r>
              <a:endParaRPr lang="zh-CN" altLang="en-US" sz="1200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8073015" y="2704564"/>
              <a:ext cx="928109" cy="316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smtClean="0"/>
                <a:t>再接再厉</a:t>
              </a:r>
              <a:endParaRPr lang="zh-CN" altLang="en-US" sz="12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2780930" y="962226"/>
              <a:ext cx="211190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</p:cNvCxnSpPr>
            <p:nvPr/>
          </p:nvCxnSpPr>
          <p:spPr>
            <a:xfrm rot="5400000">
              <a:off x="2252955" y="2070974"/>
              <a:ext cx="1267140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9" idx="2"/>
            </p:cNvCxnSpPr>
            <p:nvPr/>
          </p:nvCxnSpPr>
          <p:spPr>
            <a:xfrm rot="5400000">
              <a:off x="4142222" y="1754189"/>
              <a:ext cx="1174" cy="12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3667631" y="2228780"/>
              <a:ext cx="950355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5300078" y="2387172"/>
              <a:ext cx="633570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rot="5400000">
              <a:off x="6930729" y="2598362"/>
              <a:ext cx="211190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形状 22"/>
            <p:cNvCxnSpPr>
              <a:stCxn id="8" idx="3"/>
              <a:endCxn id="9" idx="0"/>
            </p:cNvCxnSpPr>
            <p:nvPr/>
          </p:nvCxnSpPr>
          <p:spPr>
            <a:xfrm>
              <a:off x="3487066" y="1252632"/>
              <a:ext cx="655136" cy="13199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形状 23"/>
            <p:cNvCxnSpPr>
              <a:stCxn id="9" idx="3"/>
              <a:endCxn id="10" idx="0"/>
            </p:cNvCxnSpPr>
            <p:nvPr/>
          </p:nvCxnSpPr>
          <p:spPr>
            <a:xfrm>
              <a:off x="4742743" y="1569418"/>
              <a:ext cx="873514" cy="131994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形状 24"/>
            <p:cNvCxnSpPr>
              <a:stCxn id="10" idx="3"/>
              <a:endCxn id="11" idx="0"/>
            </p:cNvCxnSpPr>
            <p:nvPr/>
          </p:nvCxnSpPr>
          <p:spPr>
            <a:xfrm>
              <a:off x="6216798" y="1886203"/>
              <a:ext cx="818920" cy="237589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形状 25"/>
            <p:cNvCxnSpPr>
              <a:stCxn id="11" idx="3"/>
              <a:endCxn id="16" idx="0"/>
            </p:cNvCxnSpPr>
            <p:nvPr/>
          </p:nvCxnSpPr>
          <p:spPr>
            <a:xfrm>
              <a:off x="7636258" y="2308583"/>
              <a:ext cx="900811" cy="395981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5400000">
              <a:off x="2755138" y="3152736"/>
              <a:ext cx="263988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rot="5400000">
              <a:off x="4010815" y="3152736"/>
              <a:ext cx="263988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5484870" y="3152736"/>
              <a:ext cx="263988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904330" y="3152736"/>
              <a:ext cx="263988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5400000">
              <a:off x="8378385" y="3152736"/>
              <a:ext cx="263988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886525" y="3285336"/>
              <a:ext cx="562324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5483965" y="3379611"/>
              <a:ext cx="263987" cy="1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928662" y="20002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00298" y="22859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0" y="30289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真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00298" y="12858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57686" y="16430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3636" y="20002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8148" y="25003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假</a:t>
            </a:r>
            <a:endParaRPr lang="zh-CN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90392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9400" y="185737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设计过关类游戏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1447800" cy="6282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81200" y="287655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老师测试同学的立体感和反应速度</a:t>
            </a:r>
            <a:endParaRPr lang="zh-CN" alt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8615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94" y="1925421"/>
            <a:ext cx="2965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if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语句的嵌套</a:t>
            </a:r>
          </a:p>
        </p:txBody>
      </p:sp>
    </p:spTree>
    <p:extLst>
      <p:ext uri="{BB962C8B-B14F-4D97-AF65-F5344CB8AC3E}">
        <p14:creationId xmlns:p14="http://schemas.microsoft.com/office/powerpoint/2010/main" xmlns="" val="40114445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6200" y="895350"/>
            <a:ext cx="6629400" cy="609600"/>
            <a:chOff x="76200" y="895350"/>
            <a:chExt cx="6629400" cy="609600"/>
          </a:xfrm>
        </p:grpSpPr>
        <p:sp>
          <p:nvSpPr>
            <p:cNvPr id="8" name="标题 8"/>
            <p:cNvSpPr txBox="1">
              <a:spLocks/>
            </p:cNvSpPr>
            <p:nvPr/>
          </p:nvSpPr>
          <p:spPr>
            <a:xfrm>
              <a:off x="1143000" y="895350"/>
              <a:ext cx="5562600" cy="6096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smtClean="0">
                  <a:latin typeface="+mj-lt"/>
                  <a:ea typeface="+mj-ea"/>
                  <a:cs typeface="+mj-cs"/>
                </a:rPr>
                <a:t>判断语句中还有判断语句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9" name="Picture 4" descr="按扭1-5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895350"/>
              <a:ext cx="1066800" cy="455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0"/>
          <p:cNvGrpSpPr/>
          <p:nvPr/>
        </p:nvGrpSpPr>
        <p:grpSpPr>
          <a:xfrm>
            <a:off x="957242" y="1581150"/>
            <a:ext cx="2928958" cy="2564725"/>
            <a:chOff x="957242" y="1581150"/>
            <a:chExt cx="2928958" cy="2564725"/>
          </a:xfrm>
        </p:grpSpPr>
        <p:sp>
          <p:nvSpPr>
            <p:cNvPr id="2" name="TextBox 1"/>
            <p:cNvSpPr txBox="1"/>
            <p:nvPr/>
          </p:nvSpPr>
          <p:spPr>
            <a:xfrm>
              <a:off x="957242" y="2114550"/>
              <a:ext cx="292895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if(</a:t>
              </a:r>
              <a:r>
                <a:rPr lang="zh-CN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表达式</a:t>
              </a:r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1)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{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if(</a:t>
              </a:r>
              <a:r>
                <a:rPr lang="zh-CN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表达式</a:t>
              </a:r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2) 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1;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else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2;</a:t>
              </a:r>
              <a:endParaRPr lang="zh-CN" altLang="zh-CN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}</a:t>
              </a:r>
              <a:endParaRPr lang="zh-CN" altLang="zh-CN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1581150"/>
              <a:ext cx="110799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嵌套语句</a:t>
              </a:r>
            </a:p>
          </p:txBody>
        </p:sp>
      </p:grpSp>
      <p:grpSp>
        <p:nvGrpSpPr>
          <p:cNvPr id="4" name="组合 11"/>
          <p:cNvGrpSpPr/>
          <p:nvPr/>
        </p:nvGrpSpPr>
        <p:grpSpPr>
          <a:xfrm>
            <a:off x="5143504" y="983218"/>
            <a:ext cx="3286148" cy="3699202"/>
            <a:chOff x="5143504" y="983218"/>
            <a:chExt cx="3286148" cy="3699202"/>
          </a:xfrm>
        </p:grpSpPr>
        <p:sp>
          <p:nvSpPr>
            <p:cNvPr id="7" name="TextBox 6"/>
            <p:cNvSpPr txBox="1"/>
            <p:nvPr/>
          </p:nvSpPr>
          <p:spPr>
            <a:xfrm>
              <a:off x="5143504" y="1142990"/>
              <a:ext cx="328614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if(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表达式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1)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{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if(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表达式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2) 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1;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else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2;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}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else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{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if(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表达式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3) 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4;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else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		</a:t>
              </a:r>
              <a:r>
                <a:rPr lang="zh-CN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语句</a:t>
              </a:r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5;</a:t>
              </a:r>
              <a:endParaRPr lang="zh-CN" altLang="zh-CN" sz="1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  <a:p>
              <a:r>
                <a:rPr lang="en-US" altLang="zh-CN" sz="1600" b="1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+mn-ea"/>
                  <a:ea typeface="+mn-ea"/>
                </a:rPr>
                <a:t>}</a:t>
              </a:r>
              <a:endParaRPr lang="zh-CN" altLang="zh-CN" sz="16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0" y="983218"/>
              <a:ext cx="156966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多重嵌套语句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9972220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159554" y="868819"/>
            <a:ext cx="3735868" cy="838200"/>
            <a:chOff x="1770831" y="1836739"/>
            <a:chExt cx="4179268" cy="1043372"/>
          </a:xfrm>
        </p:grpSpPr>
        <p:grpSp>
          <p:nvGrpSpPr>
            <p:cNvPr id="18" name="组合 31"/>
            <p:cNvGrpSpPr>
              <a:grpSpLocks/>
            </p:cNvGrpSpPr>
            <p:nvPr/>
          </p:nvGrpSpPr>
          <p:grpSpPr bwMode="auto">
            <a:xfrm>
              <a:off x="1770831" y="1836739"/>
              <a:ext cx="4179268" cy="1043372"/>
              <a:chOff x="1770831" y="1836739"/>
              <a:chExt cx="4179268" cy="1043372"/>
            </a:xfrm>
          </p:grpSpPr>
          <p:pic>
            <p:nvPicPr>
              <p:cNvPr id="23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836739"/>
                <a:ext cx="4179268" cy="104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890959" y="2107148"/>
                <a:ext cx="632510" cy="459736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01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57023" y="2135983"/>
              <a:ext cx="2405337" cy="440580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zh-CN" altLang="en-US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" name="组合 33"/>
          <p:cNvGrpSpPr>
            <a:grpSpLocks/>
          </p:cNvGrpSpPr>
          <p:nvPr/>
        </p:nvGrpSpPr>
        <p:grpSpPr bwMode="auto">
          <a:xfrm>
            <a:off x="2159553" y="2183800"/>
            <a:ext cx="3860247" cy="766762"/>
            <a:chOff x="1770831" y="1836739"/>
            <a:chExt cx="3936381" cy="1043372"/>
          </a:xfrm>
        </p:grpSpPr>
        <p:grpSp>
          <p:nvGrpSpPr>
            <p:cNvPr id="26" name="组合 31"/>
            <p:cNvGrpSpPr>
              <a:grpSpLocks/>
            </p:cNvGrpSpPr>
            <p:nvPr/>
          </p:nvGrpSpPr>
          <p:grpSpPr bwMode="auto">
            <a:xfrm>
              <a:off x="1770831" y="1836739"/>
              <a:ext cx="3807999" cy="1043372"/>
              <a:chOff x="1770831" y="1836739"/>
              <a:chExt cx="3807999" cy="1043372"/>
            </a:xfrm>
          </p:grpSpPr>
          <p:pic>
            <p:nvPicPr>
              <p:cNvPr id="28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836739"/>
                <a:ext cx="3807999" cy="104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82951" y="2074360"/>
                <a:ext cx="434699" cy="502569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007209" y="2074360"/>
              <a:ext cx="2700003" cy="48162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witch</a:t>
              </a:r>
              <a:r>
                <a:rPr lang="zh-CN" altLang="en-US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33"/>
          <p:cNvGrpSpPr>
            <a:grpSpLocks/>
          </p:cNvGrpSpPr>
          <p:nvPr/>
        </p:nvGrpSpPr>
        <p:grpSpPr bwMode="auto">
          <a:xfrm>
            <a:off x="2159553" y="3427342"/>
            <a:ext cx="3735868" cy="766762"/>
            <a:chOff x="1770831" y="1836739"/>
            <a:chExt cx="4179268" cy="1043372"/>
          </a:xfrm>
        </p:grpSpPr>
        <p:grpSp>
          <p:nvGrpSpPr>
            <p:cNvPr id="31" name="组合 31"/>
            <p:cNvGrpSpPr>
              <a:grpSpLocks/>
            </p:cNvGrpSpPr>
            <p:nvPr/>
          </p:nvGrpSpPr>
          <p:grpSpPr bwMode="auto">
            <a:xfrm>
              <a:off x="1770831" y="1836739"/>
              <a:ext cx="4179268" cy="1043372"/>
              <a:chOff x="1770831" y="1836739"/>
              <a:chExt cx="4179268" cy="1043372"/>
            </a:xfrm>
          </p:grpSpPr>
          <p:pic>
            <p:nvPicPr>
              <p:cNvPr id="33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836739"/>
                <a:ext cx="4179268" cy="104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82951" y="2074360"/>
                <a:ext cx="425541" cy="502569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29030" y="2074360"/>
              <a:ext cx="3078182" cy="481628"/>
            </a:xfrm>
            <a:prstGeom prst="rect">
              <a:avLst/>
            </a:prstGeom>
            <a:noFill/>
          </p:spPr>
          <p:txBody>
            <a:bodyPr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zh-CN" altLang="en-US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语句和</a:t>
              </a:r>
              <a:r>
                <a:rPr lang="en-US" altLang="zh-CN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switch</a:t>
              </a:r>
              <a:r>
                <a:rPr lang="zh-CN" altLang="en-US" sz="17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语句比较</a:t>
              </a:r>
              <a:endParaRPr lang="zh-CN" altLang="en-US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9731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298" y="1047750"/>
            <a:ext cx="374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每天在做什么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2262" y="2343150"/>
            <a:ext cx="31099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“时间去哪儿啦”</a:t>
            </a:r>
            <a:endParaRPr lang="zh-CN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图片 3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17928"/>
            <a:ext cx="140473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08414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7794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条件运算符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3303786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条件运算符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381000" y="1090420"/>
            <a:ext cx="5562600" cy="1862330"/>
            <a:chOff x="1455575" y="1276350"/>
            <a:chExt cx="5562600" cy="1862330"/>
          </a:xfrm>
        </p:grpSpPr>
        <p:sp>
          <p:nvSpPr>
            <p:cNvPr id="5" name="TextBox 4"/>
            <p:cNvSpPr txBox="1"/>
            <p:nvPr/>
          </p:nvSpPr>
          <p:spPr>
            <a:xfrm>
              <a:off x="2827175" y="2050018"/>
              <a:ext cx="419100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返回值 </a:t>
              </a:r>
              <a:r>
                <a:rPr lang="en-US" altLang="zh-CN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= </a:t>
              </a:r>
              <a:r>
                <a:rPr lang="zh-CN" altLang="en-US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判断公式 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? </a:t>
              </a:r>
              <a:r>
                <a:rPr lang="zh-CN" altLang="en-US" b="1" dirty="0" smtClean="0">
                  <a:solidFill>
                    <a:srgbClr val="00B050"/>
                  </a:solidFill>
                  <a:latin typeface="黑体" pitchFamily="49" charset="-122"/>
                  <a:ea typeface="黑体" pitchFamily="49" charset="-122"/>
                </a:rPr>
                <a:t>结果</a:t>
              </a:r>
              <a:r>
                <a:rPr lang="en-US" altLang="zh-CN" b="1" dirty="0" smtClean="0">
                  <a:solidFill>
                    <a:srgbClr val="00B050"/>
                  </a:solidFill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结果</a:t>
              </a:r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;</a:t>
              </a:r>
            </a:p>
          </p:txBody>
        </p:sp>
        <p:grpSp>
          <p:nvGrpSpPr>
            <p:cNvPr id="6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828800" y="1897618"/>
            <a:ext cx="1981200" cy="1131332"/>
            <a:chOff x="2019300" y="1973818"/>
            <a:chExt cx="1981200" cy="1131332"/>
          </a:xfrm>
        </p:grpSpPr>
        <p:sp>
          <p:nvSpPr>
            <p:cNvPr id="10" name="圆角矩形标注 9"/>
            <p:cNvSpPr/>
            <p:nvPr/>
          </p:nvSpPr>
          <p:spPr>
            <a:xfrm>
              <a:off x="2019300" y="2568926"/>
              <a:ext cx="1447800" cy="536224"/>
            </a:xfrm>
            <a:prstGeom prst="wedgeRoundRectCallout">
              <a:avLst>
                <a:gd name="adj1" fmla="val 27365"/>
                <a:gd name="adj2" fmla="val -97800"/>
                <a:gd name="adj3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一个返回真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假值的公式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09900" y="1973818"/>
              <a:ext cx="9906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4749" y="1864088"/>
            <a:ext cx="1524000" cy="1676400"/>
            <a:chOff x="2628900" y="1962150"/>
            <a:chExt cx="1524000" cy="1676400"/>
          </a:xfrm>
        </p:grpSpPr>
        <p:sp>
          <p:nvSpPr>
            <p:cNvPr id="13" name="圆角矩形标注 12"/>
            <p:cNvSpPr/>
            <p:nvPr/>
          </p:nvSpPr>
          <p:spPr>
            <a:xfrm>
              <a:off x="2628900" y="2571750"/>
              <a:ext cx="1524000" cy="1066800"/>
            </a:xfrm>
            <a:prstGeom prst="wedgeRoundRectCallout">
              <a:avLst>
                <a:gd name="adj1" fmla="val -16695"/>
                <a:gd name="adj2" fmla="val -73296"/>
                <a:gd name="adj3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如果公式返回的是“真”，运算符结算返回结果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971800" y="1962150"/>
              <a:ext cx="6858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91099" y="1885950"/>
            <a:ext cx="2124074" cy="1676400"/>
            <a:chOff x="2971800" y="1962150"/>
            <a:chExt cx="2124074" cy="1676400"/>
          </a:xfrm>
        </p:grpSpPr>
        <p:sp>
          <p:nvSpPr>
            <p:cNvPr id="16" name="圆角矩形标注 15"/>
            <p:cNvSpPr/>
            <p:nvPr/>
          </p:nvSpPr>
          <p:spPr>
            <a:xfrm>
              <a:off x="3486149" y="2571750"/>
              <a:ext cx="1609725" cy="1066800"/>
            </a:xfrm>
            <a:prstGeom prst="wedgeRoundRectCallout">
              <a:avLst>
                <a:gd name="adj1" fmla="val -51826"/>
                <a:gd name="adj2" fmla="val -74421"/>
                <a:gd name="adj3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如果公式返回的是“假”，运算符结算返回结果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971800" y="1962150"/>
              <a:ext cx="685800" cy="304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21"/>
          <p:cNvGrpSpPr/>
          <p:nvPr/>
        </p:nvGrpSpPr>
        <p:grpSpPr>
          <a:xfrm>
            <a:off x="761568" y="3825449"/>
            <a:ext cx="4118609" cy="858377"/>
            <a:chOff x="762000" y="2453849"/>
            <a:chExt cx="4118609" cy="858377"/>
          </a:xfrm>
        </p:grpSpPr>
        <p:sp>
          <p:nvSpPr>
            <p:cNvPr id="20" name="TextBox 19"/>
            <p:cNvSpPr txBox="1"/>
            <p:nvPr/>
          </p:nvSpPr>
          <p:spPr>
            <a:xfrm>
              <a:off x="2004501" y="2453849"/>
              <a:ext cx="2876108" cy="8583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 err="1" smtClean="0">
                  <a:latin typeface="+mn-ea"/>
                </a:rPr>
                <a:t>int</a:t>
              </a:r>
              <a:r>
                <a:rPr lang="en-US" altLang="zh-CN" b="1" dirty="0" smtClean="0">
                  <a:latin typeface="+mn-ea"/>
                </a:rPr>
                <a:t> a = 1 ; 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 err="1" smtClean="0">
                  <a:latin typeface="+mn-ea"/>
                </a:rPr>
                <a:t>int</a:t>
              </a:r>
              <a:r>
                <a:rPr lang="en-US" altLang="zh-CN" b="1" dirty="0" smtClean="0">
                  <a:latin typeface="+mn-ea"/>
                </a:rPr>
                <a:t> b = a &lt; 3 ? 2 : 3 ;</a:t>
              </a:r>
            </a:p>
          </p:txBody>
        </p:sp>
        <p:grpSp>
          <p:nvGrpSpPr>
            <p:cNvPr id="19" name="组合 27"/>
            <p:cNvGrpSpPr/>
            <p:nvPr/>
          </p:nvGrpSpPr>
          <p:grpSpPr>
            <a:xfrm>
              <a:off x="762000" y="2495550"/>
              <a:ext cx="762000" cy="762000"/>
              <a:chOff x="1752600" y="4248150"/>
              <a:chExt cx="762000" cy="762000"/>
            </a:xfrm>
          </p:grpSpPr>
          <p:pic>
            <p:nvPicPr>
              <p:cNvPr id="22" name="图片 2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42481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924285" y="43863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grpSp>
        <p:nvGrpSpPr>
          <p:cNvPr id="21" name="组合 27"/>
          <p:cNvGrpSpPr/>
          <p:nvPr/>
        </p:nvGrpSpPr>
        <p:grpSpPr>
          <a:xfrm>
            <a:off x="7162800" y="2126218"/>
            <a:ext cx="1752600" cy="2502932"/>
            <a:chOff x="6705600" y="1669018"/>
            <a:chExt cx="1752600" cy="2502932"/>
          </a:xfrm>
        </p:grpSpPr>
        <p:sp>
          <p:nvSpPr>
            <p:cNvPr id="24" name="TextBox 23"/>
            <p:cNvSpPr txBox="1"/>
            <p:nvPr/>
          </p:nvSpPr>
          <p:spPr>
            <a:xfrm>
              <a:off x="6705600" y="1669018"/>
              <a:ext cx="145424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+mn-ea"/>
                </a:rPr>
                <a:t>示例等价于</a:t>
              </a:r>
              <a:r>
                <a:rPr lang="en-US" altLang="zh-CN" b="1" dirty="0" smtClean="0">
                  <a:latin typeface="+mn-ea"/>
                </a:rPr>
                <a:t>:</a:t>
              </a:r>
              <a:endParaRPr lang="zh-CN" altLang="en-US" b="1" dirty="0" smtClean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5600" y="2114550"/>
              <a:ext cx="1752600" cy="2057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latin typeface="+mn-ea"/>
                  <a:cs typeface="Verdana" pitchFamily="34" charset="0"/>
                </a:rPr>
                <a:t>int</a:t>
              </a:r>
              <a:r>
                <a:rPr lang="en-US" altLang="zh-CN" b="1" dirty="0" smtClean="0">
                  <a:latin typeface="+mn-ea"/>
                  <a:cs typeface="Verdana" pitchFamily="34" charset="0"/>
                </a:rPr>
                <a:t> a = 1;</a:t>
              </a:r>
            </a:p>
            <a:p>
              <a:r>
                <a:rPr lang="en-US" altLang="zh-CN" b="1" dirty="0" smtClean="0">
                  <a:latin typeface="+mn-ea"/>
                  <a:cs typeface="Verdana" pitchFamily="34" charset="0"/>
                </a:rPr>
                <a:t>if( a&lt;3){</a:t>
              </a:r>
              <a:endParaRPr lang="zh-CN" altLang="zh-CN" b="1" dirty="0" smtClean="0">
                <a:latin typeface="+mn-ea"/>
                <a:cs typeface="Verdana" pitchFamily="34" charset="0"/>
              </a:endParaRPr>
            </a:p>
            <a:p>
              <a:r>
                <a:rPr lang="en-US" altLang="zh-CN" b="1" dirty="0" smtClean="0">
                  <a:latin typeface="+mn-ea"/>
                  <a:cs typeface="Verdana" pitchFamily="34" charset="0"/>
                </a:rPr>
                <a:t>   b = 2;</a:t>
              </a:r>
            </a:p>
            <a:p>
              <a:r>
                <a:rPr lang="en-US" altLang="zh-CN" b="1" dirty="0" smtClean="0">
                  <a:latin typeface="+mn-ea"/>
                  <a:cs typeface="Verdana" pitchFamily="34" charset="0"/>
                </a:rPr>
                <a:t>}else{</a:t>
              </a:r>
            </a:p>
            <a:p>
              <a:r>
                <a:rPr lang="en-US" altLang="zh-CN" b="1" dirty="0" smtClean="0">
                  <a:latin typeface="+mn-ea"/>
                  <a:cs typeface="Verdana" pitchFamily="34" charset="0"/>
                </a:rPr>
                <a:t>   b = 3;</a:t>
              </a:r>
              <a:endParaRPr lang="zh-CN" altLang="zh-CN" b="1" dirty="0" smtClean="0">
                <a:latin typeface="+mn-ea"/>
                <a:cs typeface="Verdana" pitchFamily="34" charset="0"/>
              </a:endParaRPr>
            </a:p>
            <a:p>
              <a:r>
                <a:rPr lang="en-US" altLang="zh-CN" b="1" dirty="0" smtClean="0">
                  <a:latin typeface="+mn-ea"/>
                  <a:cs typeface="Verdana" pitchFamily="34" charset="0"/>
                </a:rPr>
                <a:t>}</a:t>
              </a:r>
              <a:endParaRPr lang="zh-CN" altLang="zh-CN" b="1" dirty="0" smtClean="0">
                <a:latin typeface="+mn-ea"/>
                <a:cs typeface="Verdana" pitchFamily="34" charset="0"/>
              </a:endParaRPr>
            </a:p>
            <a:p>
              <a:endParaRPr lang="zh-CN" altLang="en-US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11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条件运算符</a:t>
            </a:r>
          </a:p>
        </p:txBody>
      </p:sp>
      <p:pic>
        <p:nvPicPr>
          <p:cNvPr id="9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书藉图标4_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733550"/>
            <a:ext cx="1143000" cy="5980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3600" y="1962150"/>
            <a:ext cx="434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返回值 </a:t>
            </a:r>
            <a:r>
              <a:rPr lang="en-US" altLang="zh-CN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判断公式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? 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结果</a:t>
            </a:r>
            <a:r>
              <a:rPr lang="en-US" altLang="zh-CN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结果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14" name="椭圆 13"/>
          <p:cNvSpPr/>
          <p:nvPr/>
        </p:nvSpPr>
        <p:spPr>
          <a:xfrm>
            <a:off x="2057400" y="1809750"/>
            <a:ext cx="990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66800" y="2952750"/>
            <a:ext cx="2876108" cy="442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latin typeface="+mn-ea"/>
              </a:rPr>
              <a:t>int</a:t>
            </a:r>
            <a:r>
              <a:rPr lang="en-US" altLang="zh-CN" b="1" dirty="0" smtClean="0">
                <a:latin typeface="+mn-ea"/>
              </a:rPr>
              <a:t> b = a &lt; 3 ? 2 : 3 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1285" y="3243364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示例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95800" y="2952750"/>
            <a:ext cx="2514600" cy="5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b="1" dirty="0" smtClean="0">
                <a:latin typeface="+mn-ea"/>
              </a:rPr>
              <a:t>a&lt; 3 ?  2 : 3 ;</a:t>
            </a:r>
          </a:p>
        </p:txBody>
      </p:sp>
      <p:sp>
        <p:nvSpPr>
          <p:cNvPr id="21" name="矩形 20"/>
          <p:cNvSpPr/>
          <p:nvPr/>
        </p:nvSpPr>
        <p:spPr>
          <a:xfrm>
            <a:off x="4495800" y="2847975"/>
            <a:ext cx="457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2" name="图片 21" descr="按扭-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562350"/>
            <a:ext cx="1066800" cy="1066800"/>
          </a:xfrm>
          <a:prstGeom prst="rect">
            <a:avLst/>
          </a:prstGeom>
        </p:spPr>
      </p:pic>
      <p:pic>
        <p:nvPicPr>
          <p:cNvPr id="23" name="图片 22" descr="按扭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3409950"/>
            <a:ext cx="1100330" cy="11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40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70866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1925421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switch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语句的基本形式</a:t>
            </a:r>
          </a:p>
        </p:txBody>
      </p:sp>
    </p:spTree>
    <p:extLst>
      <p:ext uri="{BB962C8B-B14F-4D97-AF65-F5344CB8AC3E}">
        <p14:creationId xmlns:p14="http://schemas.microsoft.com/office/powerpoint/2010/main" xmlns="" val="22094562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学生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1571618"/>
            <a:ext cx="2143140" cy="1771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480" y="35718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0364" y="35718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357188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66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35718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2481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Excellent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4612" y="428626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Very good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9124" y="4286262"/>
            <a:ext cx="90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good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4286262"/>
            <a:ext cx="9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pass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20" y="428626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fail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8" name="图片 17" descr="学生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1571618"/>
            <a:ext cx="1071570" cy="1897984"/>
          </a:xfrm>
          <a:prstGeom prst="rect">
            <a:avLst/>
          </a:prstGeom>
        </p:spPr>
      </p:pic>
      <p:pic>
        <p:nvPicPr>
          <p:cNvPr id="19" name="图片 18" descr="学生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500180"/>
            <a:ext cx="1966859" cy="1981592"/>
          </a:xfrm>
          <a:prstGeom prst="rect">
            <a:avLst/>
          </a:prstGeom>
        </p:spPr>
      </p:pic>
      <p:pic>
        <p:nvPicPr>
          <p:cNvPr id="17" name="图片 16" descr="学生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1538" y="1714494"/>
            <a:ext cx="1666880" cy="1666880"/>
          </a:xfrm>
          <a:prstGeom prst="rect">
            <a:avLst/>
          </a:prstGeom>
        </p:spPr>
      </p:pic>
      <p:pic>
        <p:nvPicPr>
          <p:cNvPr id="15" name="图片 14" descr="学生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71934" y="1643056"/>
            <a:ext cx="1428760" cy="17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9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66901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一般形式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4280" y="1142990"/>
            <a:ext cx="2857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switch(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表达式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  <a:endParaRPr lang="zh-CN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{</a:t>
            </a:r>
            <a:endParaRPr lang="zh-CN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case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常量表达式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：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                  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语句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                   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break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case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常量表达式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：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语句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                   break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；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50"/>
              </a:soli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…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case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常量表达式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：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                  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语句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                   break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  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default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：</a:t>
            </a: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                  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语句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n+1</a:t>
            </a:r>
            <a:r>
              <a:rPr lang="zh-CN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break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；</a:t>
            </a:r>
            <a:endParaRPr lang="zh-CN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}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5786" y="4714890"/>
            <a:ext cx="735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表达式是一个算术表达式，需要计算出表达式的值，该值应该是一个整型数或是一个字符。</a:t>
            </a:r>
            <a:endParaRPr lang="zh-CN" altLang="zh-CN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7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smtClean="0"/>
              <a:t>switch</a:t>
            </a:r>
            <a:r>
              <a:rPr lang="zh-CN" altLang="en-US" sz="3200" dirty="0" smtClean="0"/>
              <a:t>语句</a:t>
            </a:r>
            <a:endParaRPr lang="zh-CN" altLang="en-US" sz="3200" dirty="0"/>
          </a:p>
        </p:txBody>
      </p:sp>
      <p:pic>
        <p:nvPicPr>
          <p:cNvPr id="48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777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600200" y="785800"/>
            <a:ext cx="5591569" cy="3857833"/>
            <a:chOff x="2700" y="4329"/>
            <a:chExt cx="6830" cy="5562"/>
          </a:xfrm>
        </p:grpSpPr>
        <p:sp>
          <p:nvSpPr>
            <p:cNvPr id="2089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787" y="4329"/>
              <a:ext cx="6743" cy="55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2700" y="4329"/>
              <a:ext cx="6657" cy="5354"/>
              <a:chOff x="2700" y="4329"/>
              <a:chExt cx="6657" cy="5354"/>
            </a:xfrm>
          </p:grpSpPr>
          <p:sp>
            <p:nvSpPr>
              <p:cNvPr id="2088" name="AutoShape 40"/>
              <p:cNvSpPr>
                <a:spLocks noChangeArrowheads="1"/>
              </p:cNvSpPr>
              <p:nvPr/>
            </p:nvSpPr>
            <p:spPr bwMode="auto">
              <a:xfrm>
                <a:off x="2700" y="5245"/>
                <a:ext cx="3381" cy="612"/>
              </a:xfrm>
              <a:prstGeom prst="flowChartDecision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expr</a:t>
                </a:r>
                <a:r>
                  <a:rPr kumimoji="0" lang="en-US" altLang="zh-CN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</a:t>
                </a:r>
                <a:r>
                  <a:rPr kumimoji="0" lang="zh-CN" altLang="en-US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表达式</a:t>
                </a:r>
                <a:r>
                  <a:rPr kumimoji="0" lang="en-US" altLang="zh-CN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en-US" altLang="zh-CN" sz="1200" b="1" i="0" u="none" strike="noStrike" cap="all" normalizeH="0" baseline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87" name="AutoShape 39"/>
              <p:cNvSpPr>
                <a:spLocks noChangeArrowheads="1"/>
              </p:cNvSpPr>
              <p:nvPr/>
            </p:nvSpPr>
            <p:spPr bwMode="auto">
              <a:xfrm>
                <a:off x="2700" y="6220"/>
                <a:ext cx="3381" cy="613"/>
              </a:xfrm>
              <a:prstGeom prst="flowChartDecision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200" b="1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expr</a:t>
                </a:r>
                <a:r>
                  <a:rPr kumimoji="0" lang="en-US" altLang="zh-CN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</a:t>
                </a:r>
                <a:r>
                  <a:rPr kumimoji="0" lang="zh-CN" altLang="en-US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表达式</a:t>
                </a:r>
                <a:r>
                  <a:rPr kumimoji="0" lang="en-US" altLang="zh-CN" sz="12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altLang="zh-CN" sz="1200" b="1" i="0" u="none" strike="noStrike" cap="all" normalizeH="0" baseline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86" name="AutoShape 38"/>
              <p:cNvSpPr>
                <a:spLocks noChangeArrowheads="1"/>
              </p:cNvSpPr>
              <p:nvPr/>
            </p:nvSpPr>
            <p:spPr bwMode="auto">
              <a:xfrm>
                <a:off x="2700" y="7209"/>
                <a:ext cx="3381" cy="613"/>
              </a:xfrm>
              <a:prstGeom prst="flowChartDecision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ea typeface="宋体" pitchFamily="2" charset="-122"/>
                    <a:cs typeface="Times New Roman" pitchFamily="18" charset="0"/>
                  </a:rPr>
                  <a:t>         </a:t>
                </a:r>
                <a:r>
                  <a:rPr kumimoji="0" lang="en-US" altLang="zh-CN" sz="10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Arial"/>
                    <a:ea typeface="宋体" pitchFamily="2" charset="-122"/>
                    <a:cs typeface="Times New Roman" pitchFamily="18" charset="0"/>
                  </a:rPr>
                  <a:t>…</a:t>
                </a:r>
                <a:endParaRPr kumimoji="0" lang="en-US" altLang="zh-CN" sz="1800" b="1" i="0" u="none" strike="noStrike" cap="all" normalizeH="0" baseline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85" name="AutoShape 37"/>
              <p:cNvSpPr>
                <a:spLocks noChangeArrowheads="1"/>
              </p:cNvSpPr>
              <p:nvPr/>
            </p:nvSpPr>
            <p:spPr bwMode="auto">
              <a:xfrm>
                <a:off x="2700" y="8238"/>
                <a:ext cx="3381" cy="615"/>
              </a:xfrm>
              <a:prstGeom prst="flowChartDecision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100" b="1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expr</a:t>
                </a:r>
                <a:r>
                  <a:rPr kumimoji="0" lang="en-US" altLang="zh-CN" sz="11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</a:t>
                </a:r>
                <a:r>
                  <a:rPr kumimoji="0" lang="zh-CN" altLang="en-US" sz="11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表达式</a:t>
                </a:r>
                <a:r>
                  <a:rPr kumimoji="0" lang="en-US" altLang="zh-CN" sz="11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1100" b="1" i="0" u="none" strike="noStrike" cap="all" normalizeH="0" baseline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84" name="AutoShape 36"/>
              <p:cNvSpPr>
                <a:spLocks noChangeShapeType="1"/>
              </p:cNvSpPr>
              <p:nvPr/>
            </p:nvSpPr>
            <p:spPr bwMode="auto">
              <a:xfrm>
                <a:off x="4391" y="5857"/>
                <a:ext cx="1" cy="363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3" name="AutoShape 35"/>
              <p:cNvSpPr>
                <a:spLocks noChangeShapeType="1"/>
              </p:cNvSpPr>
              <p:nvPr/>
            </p:nvSpPr>
            <p:spPr bwMode="auto">
              <a:xfrm>
                <a:off x="4391" y="6833"/>
                <a:ext cx="1" cy="376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2" name="AutoShape 34"/>
              <p:cNvSpPr>
                <a:spLocks noChangeShapeType="1"/>
              </p:cNvSpPr>
              <p:nvPr/>
            </p:nvSpPr>
            <p:spPr bwMode="auto">
              <a:xfrm>
                <a:off x="4391" y="7822"/>
                <a:ext cx="1" cy="416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1" name="AutoShape 33"/>
              <p:cNvSpPr>
                <a:spLocks noChangeShapeType="1"/>
              </p:cNvSpPr>
              <p:nvPr/>
            </p:nvSpPr>
            <p:spPr bwMode="auto">
              <a:xfrm>
                <a:off x="4391" y="8853"/>
                <a:ext cx="1" cy="40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0" name="AutoShape 32"/>
              <p:cNvSpPr>
                <a:spLocks noChangeArrowheads="1"/>
              </p:cNvSpPr>
              <p:nvPr/>
            </p:nvSpPr>
            <p:spPr bwMode="auto">
              <a:xfrm>
                <a:off x="2700" y="9254"/>
                <a:ext cx="3381" cy="429"/>
              </a:xfrm>
              <a:prstGeom prst="flowChartInputOutput">
                <a:avLst/>
              </a:prstGeom>
              <a:solidFill>
                <a:srgbClr val="FFFFFF"/>
              </a:solidFill>
              <a:ln w="2540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default</a:t>
                </a:r>
              </a:p>
            </p:txBody>
          </p:sp>
          <p:sp>
            <p:nvSpPr>
              <p:cNvPr id="2079" name="AutoShape 31"/>
              <p:cNvSpPr>
                <a:spLocks noChangeShapeType="1"/>
              </p:cNvSpPr>
              <p:nvPr/>
            </p:nvSpPr>
            <p:spPr bwMode="auto">
              <a:xfrm>
                <a:off x="4390" y="4687"/>
                <a:ext cx="1" cy="558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8" name="Text Box 30"/>
              <p:cNvSpPr txBox="1">
                <a:spLocks noChangeArrowheads="1"/>
              </p:cNvSpPr>
              <p:nvPr/>
            </p:nvSpPr>
            <p:spPr bwMode="auto">
              <a:xfrm>
                <a:off x="3398" y="4329"/>
                <a:ext cx="1923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normalizeH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switch</a:t>
                </a:r>
                <a:r>
                  <a:rPr kumimoji="0" lang="en-US" altLang="zh-CN" sz="14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1400" b="1" dirty="0" err="1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expr</a:t>
                </a:r>
                <a:r>
                  <a:rPr kumimoji="0" lang="en-US" altLang="zh-CN" sz="1400" b="1" i="0" u="none" strike="noStrike" cap="all" normalizeH="0" baseline="0" dirty="0" smtClean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</a:t>
                </a:r>
                <a:endParaRPr kumimoji="0" lang="en-US" altLang="zh-CN" sz="1400" b="1" i="0" u="none" strike="noStrike" cap="all" normalizeH="0" baseline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7" name="AutoShape 29"/>
              <p:cNvSpPr>
                <a:spLocks noChangeArrowheads="1"/>
              </p:cNvSpPr>
              <p:nvPr/>
            </p:nvSpPr>
            <p:spPr bwMode="auto">
              <a:xfrm>
                <a:off x="6601" y="5245"/>
                <a:ext cx="1081" cy="53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语句</a:t>
                </a:r>
                <a:r>
                  <a:rPr kumimoji="0" lang="en-US" alt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6" name="AutoShape 28"/>
              <p:cNvSpPr>
                <a:spLocks noChangeArrowheads="1"/>
              </p:cNvSpPr>
              <p:nvPr/>
            </p:nvSpPr>
            <p:spPr bwMode="auto">
              <a:xfrm>
                <a:off x="6601" y="6304"/>
                <a:ext cx="1081" cy="52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语</a:t>
                </a:r>
                <a:r>
                  <a:rPr kumimoji="0" lang="zh-CN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句</a:t>
                </a:r>
                <a:r>
                  <a:rPr kumimoji="0" lang="en-US" alt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5" name="AutoShape 27"/>
              <p:cNvSpPr>
                <a:spLocks noChangeShapeType="1"/>
              </p:cNvSpPr>
              <p:nvPr/>
            </p:nvSpPr>
            <p:spPr bwMode="auto">
              <a:xfrm>
                <a:off x="6081" y="7503"/>
                <a:ext cx="52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4" name="AutoShape 26"/>
              <p:cNvSpPr>
                <a:spLocks noChangeArrowheads="1"/>
              </p:cNvSpPr>
              <p:nvPr/>
            </p:nvSpPr>
            <p:spPr bwMode="auto">
              <a:xfrm>
                <a:off x="6601" y="7209"/>
                <a:ext cx="1081" cy="52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ea typeface="宋体" pitchFamily="2" charset="-122"/>
                    <a:cs typeface="Times New Roman" pitchFamily="18" charset="0"/>
                  </a:rPr>
                  <a:t>…</a:t>
                </a:r>
                <a:endPara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3" name="AutoShape 25"/>
              <p:cNvSpPr>
                <a:spLocks noChangeArrowheads="1"/>
              </p:cNvSpPr>
              <p:nvPr/>
            </p:nvSpPr>
            <p:spPr bwMode="auto">
              <a:xfrm>
                <a:off x="6601" y="8323"/>
                <a:ext cx="1081" cy="53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000" b="0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语句</a:t>
                </a:r>
                <a:r>
                  <a:rPr kumimoji="0" lang="en-US" alt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2" name="AutoShape 24"/>
              <p:cNvSpPr>
                <a:spLocks noChangeShapeType="1"/>
              </p:cNvSpPr>
              <p:nvPr/>
            </p:nvSpPr>
            <p:spPr bwMode="auto">
              <a:xfrm flipV="1">
                <a:off x="5737" y="9443"/>
                <a:ext cx="864" cy="26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1" name="AutoShape 23"/>
              <p:cNvSpPr>
                <a:spLocks noChangeArrowheads="1"/>
              </p:cNvSpPr>
              <p:nvPr/>
            </p:nvSpPr>
            <p:spPr bwMode="auto">
              <a:xfrm>
                <a:off x="6601" y="9153"/>
                <a:ext cx="1082" cy="53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语句</a:t>
                </a:r>
                <a:r>
                  <a:rPr kumimoji="0" lang="en-US" altLang="zh-CN" sz="10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n+1</a:t>
                </a:r>
                <a:endPara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70" name="AutoShape 22"/>
              <p:cNvSpPr>
                <a:spLocks noChangeShapeType="1"/>
              </p:cNvSpPr>
              <p:nvPr/>
            </p:nvSpPr>
            <p:spPr bwMode="auto">
              <a:xfrm>
                <a:off x="6081" y="6528"/>
                <a:ext cx="520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9" name="AutoShape 21"/>
              <p:cNvSpPr>
                <a:spLocks noChangeShapeType="1"/>
              </p:cNvSpPr>
              <p:nvPr/>
            </p:nvSpPr>
            <p:spPr bwMode="auto">
              <a:xfrm>
                <a:off x="6081" y="5540"/>
                <a:ext cx="52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8" name="AutoShape 20"/>
              <p:cNvSpPr>
                <a:spLocks noChangeShapeType="1"/>
              </p:cNvSpPr>
              <p:nvPr/>
            </p:nvSpPr>
            <p:spPr bwMode="auto">
              <a:xfrm>
                <a:off x="6081" y="7504"/>
                <a:ext cx="520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7" name="AutoShape 19"/>
              <p:cNvSpPr>
                <a:spLocks noChangeShapeType="1"/>
              </p:cNvSpPr>
              <p:nvPr/>
            </p:nvSpPr>
            <p:spPr bwMode="auto">
              <a:xfrm>
                <a:off x="6081" y="5541"/>
                <a:ext cx="520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6" name="AutoShape 18"/>
              <p:cNvSpPr>
                <a:spLocks noChangeShapeType="1"/>
              </p:cNvSpPr>
              <p:nvPr/>
            </p:nvSpPr>
            <p:spPr bwMode="auto">
              <a:xfrm>
                <a:off x="6081" y="8544"/>
                <a:ext cx="520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5" name="AutoShape 17"/>
              <p:cNvSpPr>
                <a:spLocks noChangeShapeType="1"/>
              </p:cNvSpPr>
              <p:nvPr/>
            </p:nvSpPr>
            <p:spPr bwMode="auto">
              <a:xfrm>
                <a:off x="7682" y="5510"/>
                <a:ext cx="661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4" name="AutoShape 16"/>
              <p:cNvSpPr>
                <a:spLocks noChangeShapeType="1"/>
              </p:cNvSpPr>
              <p:nvPr/>
            </p:nvSpPr>
            <p:spPr bwMode="auto">
              <a:xfrm>
                <a:off x="7682" y="6529"/>
                <a:ext cx="661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3" name="AutoShape 15"/>
              <p:cNvSpPr>
                <a:spLocks noChangeShapeType="1"/>
              </p:cNvSpPr>
              <p:nvPr/>
            </p:nvSpPr>
            <p:spPr bwMode="auto">
              <a:xfrm>
                <a:off x="7682" y="7426"/>
                <a:ext cx="661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2" name="AutoShape 14"/>
              <p:cNvSpPr>
                <a:spLocks noChangeShapeType="1"/>
              </p:cNvSpPr>
              <p:nvPr/>
            </p:nvSpPr>
            <p:spPr bwMode="auto">
              <a:xfrm>
                <a:off x="7683" y="8545"/>
                <a:ext cx="661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1" name="AutoShape 13"/>
              <p:cNvSpPr>
                <a:spLocks noChangeShapeType="1"/>
              </p:cNvSpPr>
              <p:nvPr/>
            </p:nvSpPr>
            <p:spPr bwMode="auto">
              <a:xfrm>
                <a:off x="7683" y="9377"/>
                <a:ext cx="661" cy="1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0" name="AutoShape 12"/>
              <p:cNvSpPr>
                <a:spLocks noChangeShapeType="1"/>
              </p:cNvSpPr>
              <p:nvPr/>
            </p:nvSpPr>
            <p:spPr bwMode="auto">
              <a:xfrm>
                <a:off x="8344" y="5511"/>
                <a:ext cx="0" cy="3866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9" name="AutoShape 11"/>
              <p:cNvSpPr>
                <a:spLocks noChangeShapeType="1"/>
              </p:cNvSpPr>
              <p:nvPr/>
            </p:nvSpPr>
            <p:spPr bwMode="auto">
              <a:xfrm>
                <a:off x="8344" y="7427"/>
                <a:ext cx="1013" cy="0"/>
              </a:xfrm>
              <a:prstGeom prst="straightConnector1">
                <a:avLst/>
              </a:prstGeom>
              <a:noFill/>
              <a:ln w="25400">
                <a:solidFill>
                  <a:srgbClr val="7030A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8" name="Text Box 10"/>
              <p:cNvSpPr txBox="1">
                <a:spLocks noChangeArrowheads="1"/>
              </p:cNvSpPr>
              <p:nvPr/>
            </p:nvSpPr>
            <p:spPr bwMode="auto">
              <a:xfrm>
                <a:off x="5485" y="5179"/>
                <a:ext cx="125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1" i="0" u="none" strike="noStrike" normalizeH="0" baseline="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真</a:t>
                </a:r>
                <a:endParaRPr kumimoji="0" lang="zh-CN" sz="1600" b="1" i="0" u="none" strike="noStrike" normalizeH="0" baseline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7" name="Text Box 9"/>
              <p:cNvSpPr txBox="1">
                <a:spLocks noChangeArrowheads="1"/>
              </p:cNvSpPr>
              <p:nvPr/>
            </p:nvSpPr>
            <p:spPr bwMode="auto">
              <a:xfrm>
                <a:off x="5485" y="6197"/>
                <a:ext cx="1254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1" i="0" u="none" strike="noStrike" normalizeH="0" baseline="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真</a:t>
                </a:r>
                <a:endParaRPr kumimoji="0" lang="zh-CN" sz="1600" b="1" i="0" u="none" strike="noStrike" normalizeH="0" baseline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5485" y="7172"/>
                <a:ext cx="125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1" i="0" u="none" strike="noStrike" normalizeH="0" baseline="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真</a:t>
                </a:r>
                <a:endParaRPr kumimoji="0" lang="zh-CN" sz="1600" b="1" i="0" u="none" strike="noStrike" normalizeH="0" baseline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5492" y="8140"/>
                <a:ext cx="125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1" i="0" u="none" strike="noStrike" normalizeH="0" baseline="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真</a:t>
                </a:r>
                <a:endParaRPr kumimoji="0" lang="zh-CN" sz="1600" b="1" i="0" u="none" strike="noStrike" normalizeH="0" baseline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4" name="Text Box 6"/>
              <p:cNvSpPr txBox="1">
                <a:spLocks noChangeArrowheads="1"/>
              </p:cNvSpPr>
              <p:nvPr/>
            </p:nvSpPr>
            <p:spPr bwMode="auto">
              <a:xfrm>
                <a:off x="3366" y="8822"/>
                <a:ext cx="125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</a:t>
                </a:r>
                <a:endParaRPr kumimoji="0" lang="zh-CN" sz="14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3366" y="7883"/>
                <a:ext cx="125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</a:t>
                </a:r>
                <a:endParaRPr kumimoji="0" lang="zh-CN" sz="14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2" name="Text Box 4"/>
              <p:cNvSpPr txBox="1">
                <a:spLocks noChangeArrowheads="1"/>
              </p:cNvSpPr>
              <p:nvPr/>
            </p:nvSpPr>
            <p:spPr bwMode="auto">
              <a:xfrm>
                <a:off x="3366" y="6878"/>
                <a:ext cx="1254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</a:t>
                </a:r>
                <a:endParaRPr kumimoji="0" lang="zh-CN" sz="14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051" name="Text Box 3"/>
              <p:cNvSpPr txBox="1">
                <a:spLocks noChangeArrowheads="1"/>
              </p:cNvSpPr>
              <p:nvPr/>
            </p:nvSpPr>
            <p:spPr bwMode="auto">
              <a:xfrm>
                <a:off x="3366" y="5867"/>
                <a:ext cx="125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marL="0" marR="0" lvl="0" indent="26670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400" b="1" i="0" u="none" strike="noStrike" spc="50" normalizeH="0" baseline="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</a:t>
                </a:r>
                <a:endParaRPr kumimoji="0" lang="zh-CN" sz="1400" b="1" i="0" u="none" strike="noStrike" spc="50" normalizeH="0" baseline="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901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7421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实例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2135743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根据输入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字符</a:t>
            </a:r>
            <a:r>
              <a:rPr lang="zh-CN" altLang="en-US" sz="1600" b="1" dirty="0" smtClean="0"/>
              <a:t>来判断该成绩所对应的等级</a:t>
            </a:r>
            <a:r>
              <a:rPr lang="zh-CN" altLang="en-US" sz="1600" dirty="0" smtClean="0"/>
              <a:t>。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zh-CN" altLang="en-US" dirty="0" smtClean="0"/>
              <a:t>：</a:t>
            </a:r>
            <a:r>
              <a:rPr lang="zh-CN" altLang="en-US" sz="1600" b="1" dirty="0" smtClean="0"/>
              <a:t>优秀</a:t>
            </a:r>
            <a:r>
              <a:rPr lang="zh-CN" altLang="en-US" sz="1600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  <a:r>
              <a:rPr lang="en-US" altLang="zh-CN" dirty="0" smtClean="0"/>
              <a:t>:</a:t>
            </a:r>
            <a:r>
              <a:rPr lang="zh-CN" altLang="en-US" sz="1600" b="1" dirty="0" smtClean="0"/>
              <a:t>良好</a:t>
            </a:r>
            <a:r>
              <a:rPr lang="zh-CN" altLang="en-US" dirty="0" smtClean="0"/>
              <a:t>  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zh-CN" altLang="en-US" dirty="0" smtClean="0"/>
              <a:t>：</a:t>
            </a:r>
            <a:r>
              <a:rPr lang="zh-CN" altLang="en-US" sz="1600" b="1" dirty="0" smtClean="0"/>
              <a:t>及格</a:t>
            </a:r>
            <a:r>
              <a:rPr lang="zh-CN" altLang="en-US" sz="1600" dirty="0" smtClean="0"/>
              <a:t>  </a:t>
            </a:r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en-US" altLang="zh-CN" dirty="0" smtClean="0"/>
              <a:t>:</a:t>
            </a:r>
            <a:r>
              <a:rPr lang="zh-CN" altLang="en-US" sz="1600" b="1" dirty="0" smtClean="0"/>
              <a:t>不及格</a:t>
            </a:r>
            <a:endParaRPr lang="zh-CN" altLang="en-US" sz="1600" b="1" dirty="0"/>
          </a:p>
        </p:txBody>
      </p:sp>
      <p:pic>
        <p:nvPicPr>
          <p:cNvPr id="17" name="图片 16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25" y="789002"/>
            <a:ext cx="928694" cy="1037120"/>
          </a:xfrm>
          <a:prstGeom prst="rect">
            <a:avLst/>
          </a:prstGeom>
        </p:spPr>
      </p:pic>
      <p:pic>
        <p:nvPicPr>
          <p:cNvPr id="7" name="图片 6" descr="多学两招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312" y="3000378"/>
            <a:ext cx="2123688" cy="19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1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57150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多路开关模式</a:t>
            </a:r>
          </a:p>
        </p:txBody>
      </p:sp>
    </p:spTree>
    <p:extLst>
      <p:ext uri="{BB962C8B-B14F-4D97-AF65-F5344CB8AC3E}">
        <p14:creationId xmlns:p14="http://schemas.microsoft.com/office/powerpoint/2010/main" xmlns="" val="41153722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9497" y="1925421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if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语句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按扭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825" y="1047750"/>
            <a:ext cx="1295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943" y="1235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想一想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1809750"/>
            <a:ext cx="4267200" cy="2362200"/>
          </a:xfrm>
          <a:prstGeom prst="rect">
            <a:avLst/>
          </a:prstGeom>
          <a:solidFill>
            <a:schemeClr val="bg1"/>
          </a:solidFill>
          <a:ln>
            <a:solidFill>
              <a:srgbClr val="F691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switch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用于判断的参数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){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case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常量表达式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 :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1;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case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常量表达式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+mn-ea"/>
              </a:rPr>
              <a:t> case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常量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</a:rPr>
              <a:t>表达式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;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;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......</a:t>
            </a:r>
            <a:endParaRPr lang="zh-CN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+mn-ea"/>
              </a:rPr>
              <a:t> case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常量表达式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n :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n;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; </a:t>
            </a:r>
            <a:endParaRPr lang="zh-CN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990033"/>
                </a:solidFill>
                <a:latin typeface="+mn-ea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default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zh-CN" b="1" dirty="0">
                <a:solidFill>
                  <a:schemeClr val="tx1"/>
                </a:solidFill>
                <a:latin typeface="+mn-ea"/>
              </a:rPr>
              <a:t>语句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n+1;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break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zh-CN" altLang="zh-CN" b="1" dirty="0">
              <a:latin typeface="+mn-ea"/>
            </a:endParaRPr>
          </a:p>
        </p:txBody>
      </p:sp>
      <p:sp>
        <p:nvSpPr>
          <p:cNvPr id="5" name="七角星 4"/>
          <p:cNvSpPr/>
          <p:nvPr/>
        </p:nvSpPr>
        <p:spPr>
          <a:xfrm>
            <a:off x="5438775" y="1524000"/>
            <a:ext cx="2971800" cy="2495550"/>
          </a:xfrm>
          <a:prstGeom prst="star7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将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break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去掉之后，会怎么样？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781300" y="1771650"/>
            <a:ext cx="2667000" cy="2590800"/>
          </a:xfrm>
          <a:prstGeom prst="teardrop">
            <a:avLst/>
          </a:prstGeom>
          <a:solidFill>
            <a:srgbClr val="FF7D7D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这就是</a:t>
            </a:r>
            <a:r>
              <a:rPr lang="en-US" altLang="zh-CN" sz="1600" b="1" dirty="0" smtClean="0">
                <a:solidFill>
                  <a:schemeClr val="tx1"/>
                </a:solidFill>
                <a:latin typeface="+mn-ea"/>
              </a:rPr>
              <a:t>switch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</a:rPr>
              <a:t>多路开关模式</a:t>
            </a:r>
            <a:endParaRPr lang="zh-CN" altLang="en-US" sz="1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6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1" animBg="1"/>
      <p:bldP spid="5" grpId="2" animBg="1"/>
      <p:bldP spid="6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" y="895350"/>
            <a:ext cx="1404730" cy="609600"/>
          </a:xfrm>
          <a:prstGeom prst="rect">
            <a:avLst/>
          </a:prstGeom>
        </p:spPr>
      </p:pic>
      <p:sp>
        <p:nvSpPr>
          <p:cNvPr id="7" name="波形 6"/>
          <p:cNvSpPr/>
          <p:nvPr/>
        </p:nvSpPr>
        <p:spPr>
          <a:xfrm>
            <a:off x="1905000" y="1733550"/>
            <a:ext cx="4815095" cy="1600200"/>
          </a:xfrm>
          <a:prstGeom prst="wav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判断某个月份属于哪个季节</a:t>
            </a:r>
            <a:endParaRPr lang="zh-CN" altLang="en-US" sz="2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476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4067" y="1962150"/>
            <a:ext cx="3897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switch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  <a:ea typeface="+mn-ea"/>
              </a:rPr>
              <a:t>if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xmlns="" val="28308026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12395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if</a:t>
            </a:r>
            <a:r>
              <a:rPr lang="zh-CN" altLang="en-US" b="1" dirty="0" smtClean="0">
                <a:latin typeface="+mn-ea"/>
              </a:rPr>
              <a:t>语句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0" y="1123950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switch</a:t>
            </a:r>
            <a:r>
              <a:rPr lang="zh-CN" altLang="en-US" b="1" dirty="0" smtClean="0">
                <a:latin typeface="+mn-ea"/>
              </a:rPr>
              <a:t>语句</a:t>
            </a: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4267994" y="2266156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8859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  <a:latin typeface="+mn-ea"/>
                <a:ea typeface="+mn-ea"/>
              </a:rPr>
              <a:t>判断的类型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5237" y="189761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+mn-ea"/>
                <a:ea typeface="+mn-ea"/>
              </a:rPr>
              <a:t>真</a:t>
            </a:r>
            <a:r>
              <a:rPr lang="en-US" altLang="zh-CN" b="1" dirty="0" smtClean="0">
                <a:solidFill>
                  <a:srgbClr val="7030A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7030A0"/>
                </a:solidFill>
                <a:latin typeface="+mn-ea"/>
                <a:ea typeface="+mn-ea"/>
              </a:rPr>
              <a:t>假值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7780" y="1885950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+mn-ea"/>
                <a:ea typeface="+mn-ea"/>
              </a:rPr>
              <a:t>整型值、字符或字符串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2800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C0000"/>
                </a:solidFill>
                <a:latin typeface="+mn-ea"/>
                <a:ea typeface="+mn-ea"/>
              </a:rPr>
              <a:t>使用的场景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8151" y="3851966"/>
            <a:ext cx="1261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判断关系表达式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1884" y="3879767"/>
            <a:ext cx="1261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判断逻辑表达式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4644" y="3879767"/>
            <a:ext cx="95410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判断浮点值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0755" y="3879767"/>
            <a:ext cx="110799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多整数值判断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5421" y="3879767"/>
            <a:ext cx="1261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多字符串值判断</a:t>
            </a:r>
          </a:p>
        </p:txBody>
      </p:sp>
    </p:spTree>
    <p:extLst>
      <p:ext uri="{BB962C8B-B14F-4D97-AF65-F5344CB8AC3E}">
        <p14:creationId xmlns:p14="http://schemas.microsoft.com/office/powerpoint/2010/main" xmlns="" val="56739987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269E-6 L -0.2 -0.2668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35269E-6 L -0.19166 -0.1927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269E-6 L -0.21042 -0.1158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5269E-6 L 0.20834 -0.2371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35269E-6 L 0.22274 -0.16029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0" grpId="0"/>
      <p:bldP spid="11" grpId="0"/>
      <p:bldP spid="16" grpId="0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3205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4132385" cy="2800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95600" y="1828800"/>
            <a:ext cx="1459053" cy="584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switch</a:t>
            </a:r>
            <a:endParaRPr lang="zh-CN" altLang="en-US" sz="32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图片 1" descr="登陆验证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733550"/>
            <a:ext cx="3759200" cy="2362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19600" y="2419350"/>
            <a:ext cx="434734" cy="5847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zh-CN" altLang="en-US" sz="32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图片 5" descr="09X58PICE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266950"/>
            <a:ext cx="6191250" cy="2219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43600" y="2419350"/>
            <a:ext cx="1459053" cy="584775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switch</a:t>
            </a:r>
            <a:endParaRPr lang="zh-CN" altLang="en-US" sz="32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图片 7" descr="2015031304415619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1733550"/>
            <a:ext cx="4178173" cy="3181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34000" y="1885950"/>
            <a:ext cx="434734" cy="5847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zh-CN" altLang="en-US" sz="32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" name="Picture 4" descr="按扭1-5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标题 8"/>
          <p:cNvSpPr txBox="1">
            <a:spLocks/>
          </p:cNvSpPr>
          <p:nvPr/>
        </p:nvSpPr>
        <p:spPr>
          <a:xfrm>
            <a:off x="10668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生活中的场景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234315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1.2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91008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22098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/>
              <a:t>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556088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>
                <a:latin typeface="+mn-ea"/>
                <a:ea typeface="+mn-ea"/>
              </a:rPr>
              <a:t>本章介绍了选择结构的程序设计方式，包括</a:t>
            </a:r>
            <a:r>
              <a:rPr lang="en-US" altLang="zh-CN" dirty="0">
                <a:latin typeface="+mn-ea"/>
                <a:ea typeface="+mn-ea"/>
              </a:rPr>
              <a:t>if</a:t>
            </a:r>
            <a:r>
              <a:rPr lang="zh-CN" altLang="zh-CN" dirty="0">
                <a:latin typeface="+mn-ea"/>
                <a:ea typeface="+mn-ea"/>
              </a:rPr>
              <a:t>语句和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zh-CN" dirty="0">
                <a:latin typeface="+mn-ea"/>
                <a:ea typeface="+mn-ea"/>
              </a:rPr>
              <a:t>语句。同时对</a:t>
            </a:r>
            <a:r>
              <a:rPr lang="en-US" altLang="zh-CN" dirty="0">
                <a:latin typeface="+mn-ea"/>
                <a:ea typeface="+mn-ea"/>
              </a:rPr>
              <a:t>if…else</a:t>
            </a:r>
            <a:r>
              <a:rPr lang="zh-CN" altLang="zh-CN" dirty="0">
                <a:latin typeface="+mn-ea"/>
                <a:ea typeface="+mn-ea"/>
              </a:rPr>
              <a:t>语句和</a:t>
            </a:r>
            <a:r>
              <a:rPr lang="en-US" altLang="zh-CN" dirty="0">
                <a:latin typeface="+mn-ea"/>
                <a:ea typeface="+mn-ea"/>
              </a:rPr>
              <a:t>else if</a:t>
            </a:r>
            <a:r>
              <a:rPr lang="zh-CN" altLang="zh-CN" dirty="0">
                <a:latin typeface="+mn-ea"/>
                <a:ea typeface="+mn-ea"/>
              </a:rPr>
              <a:t>语句的形式也进行了介绍，为选择结构程序提供了更多的控制方式。然后介绍了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zh-CN" dirty="0">
                <a:latin typeface="+mn-ea"/>
                <a:ea typeface="+mn-ea"/>
              </a:rPr>
              <a:t>语句，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zh-CN" dirty="0">
                <a:latin typeface="+mn-ea"/>
                <a:ea typeface="+mn-ea"/>
              </a:rPr>
              <a:t>语句用在检验的条件较多的情况，虽然使用</a:t>
            </a:r>
            <a:r>
              <a:rPr lang="en-US" altLang="zh-CN" dirty="0">
                <a:latin typeface="+mn-ea"/>
                <a:ea typeface="+mn-ea"/>
              </a:rPr>
              <a:t>if</a:t>
            </a:r>
            <a:r>
              <a:rPr lang="zh-CN" altLang="zh-CN" dirty="0">
                <a:latin typeface="+mn-ea"/>
                <a:ea typeface="+mn-ea"/>
              </a:rPr>
              <a:t>语句进行嵌套也是可以实现的，但是其程序的可读性会降低。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4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决策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1571618"/>
            <a:ext cx="5024473" cy="33575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2924"/>
            <a:ext cx="3071834" cy="642942"/>
          </a:xfrm>
          <a:prstGeom prst="rect">
            <a:avLst/>
          </a:prstGeom>
          <a:ln w="25400">
            <a:noFill/>
          </a:ln>
        </p:spPr>
      </p:sp>
      <p:sp>
        <p:nvSpPr>
          <p:cNvPr id="8" name="TextBox 7"/>
          <p:cNvSpPr txBox="1"/>
          <p:nvPr/>
        </p:nvSpPr>
        <p:spPr>
          <a:xfrm>
            <a:off x="500034" y="1714494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决策：</a:t>
            </a:r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就是人们为某件事拿主意，下决心做出合理的选择的过程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714348" y="2857502"/>
          <a:ext cx="1733550" cy="1854200"/>
        </p:xfrm>
        <a:graphic>
          <a:graphicData uri="http://schemas.openxmlformats.org/presentationml/2006/ole">
            <p:oleObj spid="_x0000_s1050" name="Picture" r:id="rId4" imgW="1841500" imgH="1993900" progId="">
              <p:embed/>
            </p:oleObj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0" y="785800"/>
            <a:ext cx="2928926" cy="529256"/>
            <a:chOff x="0" y="785800"/>
            <a:chExt cx="2928926" cy="529256"/>
          </a:xfrm>
        </p:grpSpPr>
        <p:pic>
          <p:nvPicPr>
            <p:cNvPr id="11" name="图片 10" descr="按扭-4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5800"/>
              <a:ext cx="928694" cy="52925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8662" y="785800"/>
              <a:ext cx="2000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8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决策分支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872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十字路口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1214428"/>
            <a:ext cx="4857784" cy="3643338"/>
          </a:xfrm>
          <a:prstGeom prst="rect">
            <a:avLst/>
          </a:prstGeom>
        </p:spPr>
      </p:pic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642910" y="1857370"/>
          <a:ext cx="2401446" cy="2568580"/>
        </p:xfrm>
        <a:graphic>
          <a:graphicData uri="http://schemas.openxmlformats.org/presentationml/2006/ole">
            <p:oleObj spid="_x0000_s2074" name="Picture" r:id="rId4" imgW="1841500" imgH="19939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655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十字路口_3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9058" y="1285866"/>
            <a:ext cx="4799099" cy="3599324"/>
          </a:xfrm>
          <a:prstGeom prst="rect">
            <a:avLst/>
          </a:prstGeom>
        </p:spPr>
      </p:pic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642938" y="1857375"/>
          <a:ext cx="2401887" cy="2568575"/>
        </p:xfrm>
        <a:graphic>
          <a:graphicData uri="http://schemas.openxmlformats.org/presentationml/2006/ole">
            <p:oleObj spid="_x0000_s3098" name="Picture" r:id="rId4" imgW="1841500" imgH="19939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55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终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1071552"/>
            <a:ext cx="5000660" cy="3750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271462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到达终点，流程结束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4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159554" y="868819"/>
            <a:ext cx="3735868" cy="838200"/>
            <a:chOff x="1770831" y="1836739"/>
            <a:chExt cx="4179268" cy="1043372"/>
          </a:xfrm>
        </p:grpSpPr>
        <p:grpSp>
          <p:nvGrpSpPr>
            <p:cNvPr id="18" name="组合 31"/>
            <p:cNvGrpSpPr>
              <a:grpSpLocks/>
            </p:cNvGrpSpPr>
            <p:nvPr/>
          </p:nvGrpSpPr>
          <p:grpSpPr bwMode="auto">
            <a:xfrm>
              <a:off x="1770831" y="1836739"/>
              <a:ext cx="4179268" cy="1043372"/>
              <a:chOff x="1770831" y="1836739"/>
              <a:chExt cx="4179268" cy="1043372"/>
            </a:xfrm>
          </p:grpSpPr>
          <p:pic>
            <p:nvPicPr>
              <p:cNvPr id="23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836739"/>
                <a:ext cx="4179268" cy="104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890959" y="2107148"/>
                <a:ext cx="632510" cy="459736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01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57023" y="2078516"/>
              <a:ext cx="2405336" cy="498048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5" name="组合 33"/>
          <p:cNvGrpSpPr>
            <a:grpSpLocks/>
          </p:cNvGrpSpPr>
          <p:nvPr/>
        </p:nvGrpSpPr>
        <p:grpSpPr bwMode="auto">
          <a:xfrm>
            <a:off x="2159553" y="1885950"/>
            <a:ext cx="3860247" cy="766762"/>
            <a:chOff x="1770831" y="1836739"/>
            <a:chExt cx="3936381" cy="1043372"/>
          </a:xfrm>
        </p:grpSpPr>
        <p:grpSp>
          <p:nvGrpSpPr>
            <p:cNvPr id="26" name="组合 31"/>
            <p:cNvGrpSpPr>
              <a:grpSpLocks/>
            </p:cNvGrpSpPr>
            <p:nvPr/>
          </p:nvGrpSpPr>
          <p:grpSpPr bwMode="auto">
            <a:xfrm>
              <a:off x="1770831" y="1836739"/>
              <a:ext cx="3807999" cy="1043372"/>
              <a:chOff x="1770831" y="1836739"/>
              <a:chExt cx="3807999" cy="1043372"/>
            </a:xfrm>
          </p:grpSpPr>
          <p:pic>
            <p:nvPicPr>
              <p:cNvPr id="28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836739"/>
                <a:ext cx="3807999" cy="1043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82951" y="2074360"/>
                <a:ext cx="434699" cy="502569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007209" y="2011538"/>
              <a:ext cx="2700003" cy="544450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if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…else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33"/>
          <p:cNvGrpSpPr>
            <a:grpSpLocks/>
          </p:cNvGrpSpPr>
          <p:nvPr/>
        </p:nvGrpSpPr>
        <p:grpSpPr bwMode="auto">
          <a:xfrm>
            <a:off x="2159553" y="2800350"/>
            <a:ext cx="3735868" cy="766762"/>
            <a:chOff x="1770831" y="1605695"/>
            <a:chExt cx="4179268" cy="1043373"/>
          </a:xfrm>
        </p:grpSpPr>
        <p:grpSp>
          <p:nvGrpSpPr>
            <p:cNvPr id="31" name="组合 31"/>
            <p:cNvGrpSpPr>
              <a:grpSpLocks/>
            </p:cNvGrpSpPr>
            <p:nvPr/>
          </p:nvGrpSpPr>
          <p:grpSpPr bwMode="auto">
            <a:xfrm>
              <a:off x="1770831" y="1605695"/>
              <a:ext cx="4179268" cy="1043373"/>
              <a:chOff x="1770831" y="1605695"/>
              <a:chExt cx="4179268" cy="1043373"/>
            </a:xfrm>
          </p:grpSpPr>
          <p:pic>
            <p:nvPicPr>
              <p:cNvPr id="33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605695"/>
                <a:ext cx="4179268" cy="104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982951" y="1813074"/>
                <a:ext cx="425541" cy="502569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069129" y="1813074"/>
              <a:ext cx="2423403" cy="54445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else  if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33"/>
          <p:cNvGrpSpPr>
            <a:grpSpLocks/>
          </p:cNvGrpSpPr>
          <p:nvPr/>
        </p:nvGrpSpPr>
        <p:grpSpPr bwMode="auto">
          <a:xfrm>
            <a:off x="2159554" y="3867150"/>
            <a:ext cx="3735868" cy="766762"/>
            <a:chOff x="1770831" y="1605695"/>
            <a:chExt cx="4179268" cy="1043373"/>
          </a:xfrm>
        </p:grpSpPr>
        <p:grpSp>
          <p:nvGrpSpPr>
            <p:cNvPr id="20" name="组合 31"/>
            <p:cNvGrpSpPr>
              <a:grpSpLocks/>
            </p:cNvGrpSpPr>
            <p:nvPr/>
          </p:nvGrpSpPr>
          <p:grpSpPr bwMode="auto">
            <a:xfrm>
              <a:off x="1770831" y="1605695"/>
              <a:ext cx="4179268" cy="1043373"/>
              <a:chOff x="1770831" y="1605695"/>
              <a:chExt cx="4179268" cy="1043373"/>
            </a:xfrm>
          </p:grpSpPr>
          <p:pic>
            <p:nvPicPr>
              <p:cNvPr id="35" name="Picture 5" descr="按扭2-3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831" y="1605695"/>
                <a:ext cx="4179268" cy="1043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1982951" y="1813074"/>
                <a:ext cx="493504" cy="502569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069129" y="1813074"/>
              <a:ext cx="2423403" cy="544451"/>
            </a:xfrm>
            <a:prstGeom prst="rect">
              <a:avLst/>
            </a:prstGeom>
            <a:noFill/>
          </p:spPr>
          <p:txBody>
            <a:bodyPr wrap="square" anchor="b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switch</a:t>
              </a:r>
              <a:r>
                <a:rPr lang="zh-CN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语句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274854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15649</TotalTime>
  <Words>1296</Words>
  <Application>Microsoft Office PowerPoint</Application>
  <PresentationFormat>全屏显示(16:9)</PresentationFormat>
  <Paragraphs>300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Picture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1687</cp:revision>
  <cp:lastPrinted>1601-01-01T00:00:00Z</cp:lastPrinted>
  <dcterms:created xsi:type="dcterms:W3CDTF">2014-11-20T08:27:06Z</dcterms:created>
  <dcterms:modified xsi:type="dcterms:W3CDTF">2017-09-13T05:54:42Z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