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7" r:id="rId2"/>
    <p:sldId id="259" r:id="rId3"/>
    <p:sldId id="414" r:id="rId4"/>
    <p:sldId id="357" r:id="rId5"/>
    <p:sldId id="376" r:id="rId6"/>
    <p:sldId id="415" r:id="rId7"/>
    <p:sldId id="353" r:id="rId8"/>
    <p:sldId id="354" r:id="rId9"/>
    <p:sldId id="377" r:id="rId10"/>
    <p:sldId id="355" r:id="rId11"/>
    <p:sldId id="356" r:id="rId12"/>
    <p:sldId id="416" r:id="rId13"/>
    <p:sldId id="358" r:id="rId14"/>
    <p:sldId id="359" r:id="rId15"/>
    <p:sldId id="360" r:id="rId16"/>
    <p:sldId id="361" r:id="rId17"/>
    <p:sldId id="378" r:id="rId18"/>
    <p:sldId id="362" r:id="rId19"/>
    <p:sldId id="417" r:id="rId20"/>
    <p:sldId id="364" r:id="rId21"/>
    <p:sldId id="365" r:id="rId22"/>
    <p:sldId id="366" r:id="rId23"/>
    <p:sldId id="428" r:id="rId24"/>
    <p:sldId id="367" r:id="rId25"/>
    <p:sldId id="379" r:id="rId26"/>
    <p:sldId id="429" r:id="rId27"/>
    <p:sldId id="380" r:id="rId28"/>
    <p:sldId id="422" r:id="rId29"/>
    <p:sldId id="432" r:id="rId30"/>
    <p:sldId id="433" r:id="rId31"/>
    <p:sldId id="434" r:id="rId32"/>
    <p:sldId id="418" r:id="rId33"/>
    <p:sldId id="419" r:id="rId34"/>
    <p:sldId id="420" r:id="rId35"/>
    <p:sldId id="435" r:id="rId36"/>
    <p:sldId id="421" r:id="rId37"/>
    <p:sldId id="431" r:id="rId38"/>
    <p:sldId id="370" r:id="rId39"/>
    <p:sldId id="372" r:id="rId40"/>
    <p:sldId id="374" r:id="rId41"/>
    <p:sldId id="424" r:id="rId42"/>
    <p:sldId id="425" r:id="rId43"/>
    <p:sldId id="426" r:id="rId44"/>
    <p:sldId id="427" r:id="rId45"/>
    <p:sldId id="315" r:id="rId4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ABE00"/>
    <a:srgbClr val="5123AD"/>
    <a:srgbClr val="FF00FF"/>
    <a:srgbClr val="6A8937"/>
    <a:srgbClr val="FF66CC"/>
    <a:srgbClr val="FF99FF"/>
    <a:srgbClr val="D3A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 autoAdjust="0"/>
    <p:restoredTop sz="94660"/>
  </p:normalViewPr>
  <p:slideViewPr>
    <p:cSldViewPr>
      <p:cViewPr varScale="1">
        <p:scale>
          <a:sx n="79" d="100"/>
          <a:sy n="79" d="100"/>
        </p:scale>
        <p:origin x="-93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2B05A-A0AF-4B51-A72A-5AFF5C382559}" type="doc">
      <dgm:prSet loTypeId="urn:microsoft.com/office/officeart/2005/8/layout/radial6#1" loCatId="cycle" qsTypeId="urn:microsoft.com/office/officeart/2005/8/quickstyle/simple4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68682445-C7DA-409B-9236-B60329F5AE9F}">
      <dgm:prSet phldrT="[文本]"/>
      <dgm:spPr/>
      <dgm:t>
        <a:bodyPr/>
        <a:lstStyle/>
        <a:p>
          <a:r>
            <a:rPr lang="zh-CN" altLang="en-US" dirty="0" smtClean="0"/>
            <a:t>互相嵌套</a:t>
          </a:r>
          <a:endParaRPr lang="zh-CN" altLang="en-US" dirty="0"/>
        </a:p>
      </dgm:t>
    </dgm:pt>
    <dgm:pt modelId="{C1413454-F02F-48B6-8C7C-8105D122758B}" type="parTrans" cxnId="{3FF78A9D-3ED4-4C65-91E4-965880785309}">
      <dgm:prSet/>
      <dgm:spPr/>
      <dgm:t>
        <a:bodyPr/>
        <a:lstStyle/>
        <a:p>
          <a:endParaRPr lang="zh-CN" altLang="en-US"/>
        </a:p>
      </dgm:t>
    </dgm:pt>
    <dgm:pt modelId="{92800CA7-2B8D-417D-8D9C-79069489973C}" type="sibTrans" cxnId="{3FF78A9D-3ED4-4C65-91E4-965880785309}">
      <dgm:prSet/>
      <dgm:spPr/>
      <dgm:t>
        <a:bodyPr/>
        <a:lstStyle/>
        <a:p>
          <a:endParaRPr lang="zh-CN" altLang="en-US"/>
        </a:p>
      </dgm:t>
    </dgm:pt>
    <dgm:pt modelId="{ED5F1D2B-5F2B-407E-98B7-0544C0DFA4E6}">
      <dgm:prSet phldrT="[文本]"/>
      <dgm:spPr/>
      <dgm:t>
        <a:bodyPr/>
        <a:lstStyle/>
        <a:p>
          <a:r>
            <a:rPr lang="en-US" altLang="zh-CN" b="1" dirty="0" smtClean="0">
              <a:latin typeface="+mn-ea"/>
              <a:ea typeface="+mn-ea"/>
            </a:rPr>
            <a:t>while</a:t>
          </a:r>
          <a:r>
            <a:rPr lang="zh-CN" altLang="en-US" b="1" dirty="0" smtClean="0">
              <a:latin typeface="+mn-ea"/>
              <a:ea typeface="+mn-ea"/>
            </a:rPr>
            <a:t>循环</a:t>
          </a:r>
          <a:endParaRPr lang="zh-CN" altLang="en-US" b="1" dirty="0">
            <a:latin typeface="+mn-ea"/>
            <a:ea typeface="+mn-ea"/>
          </a:endParaRPr>
        </a:p>
      </dgm:t>
    </dgm:pt>
    <dgm:pt modelId="{D0CEC0C7-0835-4839-97EB-665C2DFBE68C}" type="parTrans" cxnId="{5D0F1761-79ED-4C15-9CB4-B62FAF9C759B}">
      <dgm:prSet/>
      <dgm:spPr/>
      <dgm:t>
        <a:bodyPr/>
        <a:lstStyle/>
        <a:p>
          <a:endParaRPr lang="zh-CN" altLang="en-US"/>
        </a:p>
      </dgm:t>
    </dgm:pt>
    <dgm:pt modelId="{49349053-1E4D-43C2-B726-EE746DA93C1B}" type="sibTrans" cxnId="{5D0F1761-79ED-4C15-9CB4-B62FAF9C759B}">
      <dgm:prSet/>
      <dgm:spPr/>
      <dgm:t>
        <a:bodyPr/>
        <a:lstStyle/>
        <a:p>
          <a:endParaRPr lang="zh-CN" altLang="en-US"/>
        </a:p>
      </dgm:t>
    </dgm:pt>
    <dgm:pt modelId="{FEE3E429-CF2A-47AC-A3FF-D06E69583F14}">
      <dgm:prSet phldrT="[文本]"/>
      <dgm:spPr/>
      <dgm:t>
        <a:bodyPr/>
        <a:lstStyle/>
        <a:p>
          <a:r>
            <a:rPr lang="en-US" altLang="zh-CN" b="1" dirty="0" smtClean="0">
              <a:latin typeface="+mn-ea"/>
              <a:ea typeface="+mn-ea"/>
            </a:rPr>
            <a:t>do…while</a:t>
          </a:r>
          <a:r>
            <a:rPr lang="zh-CN" altLang="en-US" b="1" dirty="0" smtClean="0">
              <a:latin typeface="+mn-ea"/>
              <a:ea typeface="+mn-ea"/>
            </a:rPr>
            <a:t>循环</a:t>
          </a:r>
          <a:endParaRPr lang="zh-CN" altLang="en-US" b="1" dirty="0">
            <a:latin typeface="+mn-ea"/>
            <a:ea typeface="+mn-ea"/>
          </a:endParaRPr>
        </a:p>
      </dgm:t>
    </dgm:pt>
    <dgm:pt modelId="{3B7FBE57-5112-4148-8E04-03DEAF2EB56C}" type="parTrans" cxnId="{7B918DE5-9553-4FEB-AC9C-490E7679C073}">
      <dgm:prSet/>
      <dgm:spPr/>
      <dgm:t>
        <a:bodyPr/>
        <a:lstStyle/>
        <a:p>
          <a:endParaRPr lang="zh-CN" altLang="en-US"/>
        </a:p>
      </dgm:t>
    </dgm:pt>
    <dgm:pt modelId="{9362A635-3CEB-4BAA-BE63-5251C7D98ACB}" type="sibTrans" cxnId="{7B918DE5-9553-4FEB-AC9C-490E7679C073}">
      <dgm:prSet/>
      <dgm:spPr/>
      <dgm:t>
        <a:bodyPr/>
        <a:lstStyle/>
        <a:p>
          <a:endParaRPr lang="zh-CN" altLang="en-US"/>
        </a:p>
      </dgm:t>
    </dgm:pt>
    <dgm:pt modelId="{0D7837C3-6E68-4C89-B7C0-3303916B2A1B}">
      <dgm:prSet phldrT="[文本]"/>
      <dgm:spPr/>
      <dgm:t>
        <a:bodyPr/>
        <a:lstStyle/>
        <a:p>
          <a:r>
            <a:rPr lang="en-US" altLang="zh-CN" b="1" dirty="0" smtClean="0">
              <a:latin typeface="+mn-ea"/>
              <a:ea typeface="+mn-ea"/>
            </a:rPr>
            <a:t>for</a:t>
          </a:r>
          <a:r>
            <a:rPr lang="zh-CN" altLang="en-US" b="1" dirty="0" smtClean="0">
              <a:latin typeface="+mn-ea"/>
              <a:ea typeface="+mn-ea"/>
            </a:rPr>
            <a:t>循环</a:t>
          </a:r>
          <a:endParaRPr lang="zh-CN" altLang="en-US" b="1" dirty="0">
            <a:latin typeface="+mn-ea"/>
            <a:ea typeface="+mn-ea"/>
          </a:endParaRPr>
        </a:p>
      </dgm:t>
    </dgm:pt>
    <dgm:pt modelId="{966E0A8D-FF75-4C59-8D3E-276C9D3B0894}" type="parTrans" cxnId="{5C686D13-70C0-4AED-83DC-724175099898}">
      <dgm:prSet/>
      <dgm:spPr/>
      <dgm:t>
        <a:bodyPr/>
        <a:lstStyle/>
        <a:p>
          <a:endParaRPr lang="zh-CN" altLang="en-US"/>
        </a:p>
      </dgm:t>
    </dgm:pt>
    <dgm:pt modelId="{7180F4C6-4F49-43B1-93CE-DADEEF99B9DB}" type="sibTrans" cxnId="{5C686D13-70C0-4AED-83DC-724175099898}">
      <dgm:prSet/>
      <dgm:spPr/>
      <dgm:t>
        <a:bodyPr/>
        <a:lstStyle/>
        <a:p>
          <a:endParaRPr lang="zh-CN" altLang="en-US"/>
        </a:p>
      </dgm:t>
    </dgm:pt>
    <dgm:pt modelId="{95005C99-BEE1-4E59-A9D2-67CF3920C2F2}" type="pres">
      <dgm:prSet presAssocID="{5122B05A-A0AF-4B51-A72A-5AFF5C38255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595866-F1D1-4690-8D0C-C93B432D5C94}" type="pres">
      <dgm:prSet presAssocID="{68682445-C7DA-409B-9236-B60329F5AE9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70B4925-5AFB-4BA5-9593-C2B7F2A0EF59}" type="pres">
      <dgm:prSet presAssocID="{ED5F1D2B-5F2B-407E-98B7-0544C0DFA4E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113864-55E5-4640-A93D-6C1193E09A16}" type="pres">
      <dgm:prSet presAssocID="{ED5F1D2B-5F2B-407E-98B7-0544C0DFA4E6}" presName="dummy" presStyleCnt="0"/>
      <dgm:spPr/>
    </dgm:pt>
    <dgm:pt modelId="{AEC356A7-8822-4498-BF5C-AB1AECF08D3C}" type="pres">
      <dgm:prSet presAssocID="{49349053-1E4D-43C2-B726-EE746DA93C1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12D43DF8-D4B1-48F8-AA82-44B4E14E3D59}" type="pres">
      <dgm:prSet presAssocID="{FEE3E429-CF2A-47AC-A3FF-D06E69583F1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42554-CF46-4E8C-9C10-1CC712219C06}" type="pres">
      <dgm:prSet presAssocID="{FEE3E429-CF2A-47AC-A3FF-D06E69583F14}" presName="dummy" presStyleCnt="0"/>
      <dgm:spPr/>
    </dgm:pt>
    <dgm:pt modelId="{442153AE-3FE6-4A6F-9DCD-9A7FAA9BEB85}" type="pres">
      <dgm:prSet presAssocID="{9362A635-3CEB-4BAA-BE63-5251C7D98ACB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9CCDF498-B6DC-4617-B802-993AB91CDCD4}" type="pres">
      <dgm:prSet presAssocID="{0D7837C3-6E68-4C89-B7C0-3303916B2A1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770A8D-C090-43B1-A289-B0B9BC73DBCB}" type="pres">
      <dgm:prSet presAssocID="{0D7837C3-6E68-4C89-B7C0-3303916B2A1B}" presName="dummy" presStyleCnt="0"/>
      <dgm:spPr/>
    </dgm:pt>
    <dgm:pt modelId="{87B86513-8A5E-4309-8C1E-F0D5844BEFF4}" type="pres">
      <dgm:prSet presAssocID="{7180F4C6-4F49-43B1-93CE-DADEEF99B9DB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3FF78A9D-3ED4-4C65-91E4-965880785309}" srcId="{5122B05A-A0AF-4B51-A72A-5AFF5C382559}" destId="{68682445-C7DA-409B-9236-B60329F5AE9F}" srcOrd="0" destOrd="0" parTransId="{C1413454-F02F-48B6-8C7C-8105D122758B}" sibTransId="{92800CA7-2B8D-417D-8D9C-79069489973C}"/>
    <dgm:cxn modelId="{5D546B92-D9E4-4BF1-9561-22F18544517E}" type="presOf" srcId="{9362A635-3CEB-4BAA-BE63-5251C7D98ACB}" destId="{442153AE-3FE6-4A6F-9DCD-9A7FAA9BEB85}" srcOrd="0" destOrd="0" presId="urn:microsoft.com/office/officeart/2005/8/layout/radial6#1"/>
    <dgm:cxn modelId="{6148175E-ABE9-43D6-842B-35C1DCDABE78}" type="presOf" srcId="{7180F4C6-4F49-43B1-93CE-DADEEF99B9DB}" destId="{87B86513-8A5E-4309-8C1E-F0D5844BEFF4}" srcOrd="0" destOrd="0" presId="urn:microsoft.com/office/officeart/2005/8/layout/radial6#1"/>
    <dgm:cxn modelId="{42727804-DFF5-4BAA-A1C9-3A9AAE5EA85E}" type="presOf" srcId="{49349053-1E4D-43C2-B726-EE746DA93C1B}" destId="{AEC356A7-8822-4498-BF5C-AB1AECF08D3C}" srcOrd="0" destOrd="0" presId="urn:microsoft.com/office/officeart/2005/8/layout/radial6#1"/>
    <dgm:cxn modelId="{C42A9EED-D3BC-4372-B9D3-1C40EE5BCCDE}" type="presOf" srcId="{0D7837C3-6E68-4C89-B7C0-3303916B2A1B}" destId="{9CCDF498-B6DC-4617-B802-993AB91CDCD4}" srcOrd="0" destOrd="0" presId="urn:microsoft.com/office/officeart/2005/8/layout/radial6#1"/>
    <dgm:cxn modelId="{7B918DE5-9553-4FEB-AC9C-490E7679C073}" srcId="{68682445-C7DA-409B-9236-B60329F5AE9F}" destId="{FEE3E429-CF2A-47AC-A3FF-D06E69583F14}" srcOrd="1" destOrd="0" parTransId="{3B7FBE57-5112-4148-8E04-03DEAF2EB56C}" sibTransId="{9362A635-3CEB-4BAA-BE63-5251C7D98ACB}"/>
    <dgm:cxn modelId="{8DC38E10-7CF7-410F-8A35-A58F63E8B8FD}" type="presOf" srcId="{5122B05A-A0AF-4B51-A72A-5AFF5C382559}" destId="{95005C99-BEE1-4E59-A9D2-67CF3920C2F2}" srcOrd="0" destOrd="0" presId="urn:microsoft.com/office/officeart/2005/8/layout/radial6#1"/>
    <dgm:cxn modelId="{5D0F1761-79ED-4C15-9CB4-B62FAF9C759B}" srcId="{68682445-C7DA-409B-9236-B60329F5AE9F}" destId="{ED5F1D2B-5F2B-407E-98B7-0544C0DFA4E6}" srcOrd="0" destOrd="0" parTransId="{D0CEC0C7-0835-4839-97EB-665C2DFBE68C}" sibTransId="{49349053-1E4D-43C2-B726-EE746DA93C1B}"/>
    <dgm:cxn modelId="{CD4640C9-14A7-41E7-AE9E-4CE7435A1CA0}" type="presOf" srcId="{FEE3E429-CF2A-47AC-A3FF-D06E69583F14}" destId="{12D43DF8-D4B1-48F8-AA82-44B4E14E3D59}" srcOrd="0" destOrd="0" presId="urn:microsoft.com/office/officeart/2005/8/layout/radial6#1"/>
    <dgm:cxn modelId="{60A9B58F-955C-4A9F-965C-0C2229D61B04}" type="presOf" srcId="{ED5F1D2B-5F2B-407E-98B7-0544C0DFA4E6}" destId="{470B4925-5AFB-4BA5-9593-C2B7F2A0EF59}" srcOrd="0" destOrd="0" presId="urn:microsoft.com/office/officeart/2005/8/layout/radial6#1"/>
    <dgm:cxn modelId="{4A799BB3-9493-48ED-8A42-723EBEC6FFFF}" type="presOf" srcId="{68682445-C7DA-409B-9236-B60329F5AE9F}" destId="{00595866-F1D1-4690-8D0C-C93B432D5C94}" srcOrd="0" destOrd="0" presId="urn:microsoft.com/office/officeart/2005/8/layout/radial6#1"/>
    <dgm:cxn modelId="{5C686D13-70C0-4AED-83DC-724175099898}" srcId="{68682445-C7DA-409B-9236-B60329F5AE9F}" destId="{0D7837C3-6E68-4C89-B7C0-3303916B2A1B}" srcOrd="2" destOrd="0" parTransId="{966E0A8D-FF75-4C59-8D3E-276C9D3B0894}" sibTransId="{7180F4C6-4F49-43B1-93CE-DADEEF99B9DB}"/>
    <dgm:cxn modelId="{1C315ABE-E29C-4E2F-A891-E39D54BEDFD1}" type="presParOf" srcId="{95005C99-BEE1-4E59-A9D2-67CF3920C2F2}" destId="{00595866-F1D1-4690-8D0C-C93B432D5C94}" srcOrd="0" destOrd="0" presId="urn:microsoft.com/office/officeart/2005/8/layout/radial6#1"/>
    <dgm:cxn modelId="{EF6FE598-D637-493B-82D4-2CBF6A59621D}" type="presParOf" srcId="{95005C99-BEE1-4E59-A9D2-67CF3920C2F2}" destId="{470B4925-5AFB-4BA5-9593-C2B7F2A0EF59}" srcOrd="1" destOrd="0" presId="urn:microsoft.com/office/officeart/2005/8/layout/radial6#1"/>
    <dgm:cxn modelId="{8575B0F6-FF24-4903-A47C-C0EF668A5437}" type="presParOf" srcId="{95005C99-BEE1-4E59-A9D2-67CF3920C2F2}" destId="{C5113864-55E5-4640-A93D-6C1193E09A16}" srcOrd="2" destOrd="0" presId="urn:microsoft.com/office/officeart/2005/8/layout/radial6#1"/>
    <dgm:cxn modelId="{CABAC177-550F-4254-83BC-12FDA7A0149E}" type="presParOf" srcId="{95005C99-BEE1-4E59-A9D2-67CF3920C2F2}" destId="{AEC356A7-8822-4498-BF5C-AB1AECF08D3C}" srcOrd="3" destOrd="0" presId="urn:microsoft.com/office/officeart/2005/8/layout/radial6#1"/>
    <dgm:cxn modelId="{9515D71E-1BC2-419F-89E6-ACAF1044FABF}" type="presParOf" srcId="{95005C99-BEE1-4E59-A9D2-67CF3920C2F2}" destId="{12D43DF8-D4B1-48F8-AA82-44B4E14E3D59}" srcOrd="4" destOrd="0" presId="urn:microsoft.com/office/officeart/2005/8/layout/radial6#1"/>
    <dgm:cxn modelId="{578FEC7F-1437-498B-99BF-41F1C3964BBA}" type="presParOf" srcId="{95005C99-BEE1-4E59-A9D2-67CF3920C2F2}" destId="{D1742554-CF46-4E8C-9C10-1CC712219C06}" srcOrd="5" destOrd="0" presId="urn:microsoft.com/office/officeart/2005/8/layout/radial6#1"/>
    <dgm:cxn modelId="{3A7EB175-C906-4BAC-9396-D209B8A5219C}" type="presParOf" srcId="{95005C99-BEE1-4E59-A9D2-67CF3920C2F2}" destId="{442153AE-3FE6-4A6F-9DCD-9A7FAA9BEB85}" srcOrd="6" destOrd="0" presId="urn:microsoft.com/office/officeart/2005/8/layout/radial6#1"/>
    <dgm:cxn modelId="{98BB326A-03AC-42AB-A79B-AD189D305C58}" type="presParOf" srcId="{95005C99-BEE1-4E59-A9D2-67CF3920C2F2}" destId="{9CCDF498-B6DC-4617-B802-993AB91CDCD4}" srcOrd="7" destOrd="0" presId="urn:microsoft.com/office/officeart/2005/8/layout/radial6#1"/>
    <dgm:cxn modelId="{06BF7936-70DD-4742-9697-880C0B5F5BD5}" type="presParOf" srcId="{95005C99-BEE1-4E59-A9D2-67CF3920C2F2}" destId="{08770A8D-C090-43B1-A289-B0B9BC73DBCB}" srcOrd="8" destOrd="0" presId="urn:microsoft.com/office/officeart/2005/8/layout/radial6#1"/>
    <dgm:cxn modelId="{95E6E69D-C972-40D0-AEDE-5030219A821A}" type="presParOf" srcId="{95005C99-BEE1-4E59-A9D2-67CF3920C2F2}" destId="{87B86513-8A5E-4309-8C1E-F0D5844BEFF4}" srcOrd="9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86513-8A5E-4309-8C1E-F0D5844BEFF4}">
      <dsp:nvSpPr>
        <dsp:cNvPr id="0" name=""/>
        <dsp:cNvSpPr/>
      </dsp:nvSpPr>
      <dsp:spPr>
        <a:xfrm>
          <a:off x="1199709" y="451923"/>
          <a:ext cx="3010781" cy="3010781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gradFill rotWithShape="0">
          <a:gsLst>
            <a:gs pos="0">
              <a:schemeClr val="accent3">
                <a:hueOff val="1186571"/>
                <a:satOff val="22323"/>
                <a:lumOff val="5883"/>
                <a:alphaOff val="0"/>
                <a:shade val="51000"/>
                <a:satMod val="130000"/>
              </a:schemeClr>
            </a:gs>
            <a:gs pos="80000">
              <a:schemeClr val="accent3">
                <a:hueOff val="1186571"/>
                <a:satOff val="22323"/>
                <a:lumOff val="5883"/>
                <a:alphaOff val="0"/>
                <a:shade val="93000"/>
                <a:satMod val="130000"/>
              </a:schemeClr>
            </a:gs>
            <a:gs pos="100000">
              <a:schemeClr val="accent3">
                <a:hueOff val="1186571"/>
                <a:satOff val="22323"/>
                <a:lumOff val="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2153AE-3FE6-4A6F-9DCD-9A7FAA9BEB85}">
      <dsp:nvSpPr>
        <dsp:cNvPr id="0" name=""/>
        <dsp:cNvSpPr/>
      </dsp:nvSpPr>
      <dsp:spPr>
        <a:xfrm>
          <a:off x="1199709" y="451923"/>
          <a:ext cx="3010781" cy="3010781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gradFill rotWithShape="0">
          <a:gsLst>
            <a:gs pos="0">
              <a:schemeClr val="accent3">
                <a:hueOff val="593285"/>
                <a:satOff val="11162"/>
                <a:lumOff val="2941"/>
                <a:alphaOff val="0"/>
                <a:shade val="51000"/>
                <a:satMod val="130000"/>
              </a:schemeClr>
            </a:gs>
            <a:gs pos="80000">
              <a:schemeClr val="accent3">
                <a:hueOff val="593285"/>
                <a:satOff val="11162"/>
                <a:lumOff val="2941"/>
                <a:alphaOff val="0"/>
                <a:shade val="93000"/>
                <a:satMod val="130000"/>
              </a:schemeClr>
            </a:gs>
            <a:gs pos="100000">
              <a:schemeClr val="accent3">
                <a:hueOff val="593285"/>
                <a:satOff val="11162"/>
                <a:lumOff val="29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C356A7-8822-4498-BF5C-AB1AECF08D3C}">
      <dsp:nvSpPr>
        <dsp:cNvPr id="0" name=""/>
        <dsp:cNvSpPr/>
      </dsp:nvSpPr>
      <dsp:spPr>
        <a:xfrm>
          <a:off x="1199709" y="451923"/>
          <a:ext cx="3010781" cy="3010781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595866-F1D1-4690-8D0C-C93B432D5C94}">
      <dsp:nvSpPr>
        <dsp:cNvPr id="0" name=""/>
        <dsp:cNvSpPr/>
      </dsp:nvSpPr>
      <dsp:spPr>
        <a:xfrm>
          <a:off x="2011653" y="1263868"/>
          <a:ext cx="1386892" cy="138689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互相嵌套</a:t>
          </a:r>
          <a:endParaRPr lang="zh-CN" altLang="en-US" sz="3000" kern="1200" dirty="0"/>
        </a:p>
      </dsp:txBody>
      <dsp:txXfrm>
        <a:off x="2214759" y="1466974"/>
        <a:ext cx="980680" cy="980680"/>
      </dsp:txXfrm>
    </dsp:sp>
    <dsp:sp modelId="{470B4925-5AFB-4BA5-9593-C2B7F2A0EF59}">
      <dsp:nvSpPr>
        <dsp:cNvPr id="0" name=""/>
        <dsp:cNvSpPr/>
      </dsp:nvSpPr>
      <dsp:spPr>
        <a:xfrm>
          <a:off x="2219687" y="1461"/>
          <a:ext cx="970824" cy="9708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>
              <a:latin typeface="+mn-ea"/>
              <a:ea typeface="+mn-ea"/>
            </a:rPr>
            <a:t>while</a:t>
          </a:r>
          <a:r>
            <a:rPr lang="zh-CN" altLang="en-US" sz="1100" b="1" kern="1200" dirty="0" smtClean="0">
              <a:latin typeface="+mn-ea"/>
              <a:ea typeface="+mn-ea"/>
            </a:rPr>
            <a:t>循环</a:t>
          </a:r>
          <a:endParaRPr lang="zh-CN" altLang="en-US" sz="1100" b="1" kern="1200" dirty="0">
            <a:latin typeface="+mn-ea"/>
            <a:ea typeface="+mn-ea"/>
          </a:endParaRPr>
        </a:p>
      </dsp:txBody>
      <dsp:txXfrm>
        <a:off x="2361861" y="143635"/>
        <a:ext cx="686476" cy="686476"/>
      </dsp:txXfrm>
    </dsp:sp>
    <dsp:sp modelId="{12D43DF8-D4B1-48F8-AA82-44B4E14E3D59}">
      <dsp:nvSpPr>
        <dsp:cNvPr id="0" name=""/>
        <dsp:cNvSpPr/>
      </dsp:nvSpPr>
      <dsp:spPr>
        <a:xfrm>
          <a:off x="3493127" y="2207122"/>
          <a:ext cx="970824" cy="970824"/>
        </a:xfrm>
        <a:prstGeom prst="ellipse">
          <a:avLst/>
        </a:prstGeom>
        <a:gradFill rotWithShape="0">
          <a:gsLst>
            <a:gs pos="0">
              <a:schemeClr val="accent3">
                <a:hueOff val="593285"/>
                <a:satOff val="11162"/>
                <a:lumOff val="2941"/>
                <a:alphaOff val="0"/>
                <a:shade val="51000"/>
                <a:satMod val="130000"/>
              </a:schemeClr>
            </a:gs>
            <a:gs pos="80000">
              <a:schemeClr val="accent3">
                <a:hueOff val="593285"/>
                <a:satOff val="11162"/>
                <a:lumOff val="2941"/>
                <a:alphaOff val="0"/>
                <a:shade val="93000"/>
                <a:satMod val="130000"/>
              </a:schemeClr>
            </a:gs>
            <a:gs pos="100000">
              <a:schemeClr val="accent3">
                <a:hueOff val="593285"/>
                <a:satOff val="11162"/>
                <a:lumOff val="29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>
              <a:latin typeface="+mn-ea"/>
              <a:ea typeface="+mn-ea"/>
            </a:rPr>
            <a:t>do…while</a:t>
          </a:r>
          <a:r>
            <a:rPr lang="zh-CN" altLang="en-US" sz="1100" b="1" kern="1200" dirty="0" smtClean="0">
              <a:latin typeface="+mn-ea"/>
              <a:ea typeface="+mn-ea"/>
            </a:rPr>
            <a:t>循环</a:t>
          </a:r>
          <a:endParaRPr lang="zh-CN" altLang="en-US" sz="1100" b="1" kern="1200" dirty="0">
            <a:latin typeface="+mn-ea"/>
            <a:ea typeface="+mn-ea"/>
          </a:endParaRPr>
        </a:p>
      </dsp:txBody>
      <dsp:txXfrm>
        <a:off x="3635301" y="2349296"/>
        <a:ext cx="686476" cy="686476"/>
      </dsp:txXfrm>
    </dsp:sp>
    <dsp:sp modelId="{9CCDF498-B6DC-4617-B802-993AB91CDCD4}">
      <dsp:nvSpPr>
        <dsp:cNvPr id="0" name=""/>
        <dsp:cNvSpPr/>
      </dsp:nvSpPr>
      <dsp:spPr>
        <a:xfrm>
          <a:off x="946248" y="2207122"/>
          <a:ext cx="970824" cy="970824"/>
        </a:xfrm>
        <a:prstGeom prst="ellipse">
          <a:avLst/>
        </a:prstGeom>
        <a:gradFill rotWithShape="0">
          <a:gsLst>
            <a:gs pos="0">
              <a:schemeClr val="accent3">
                <a:hueOff val="1186571"/>
                <a:satOff val="22323"/>
                <a:lumOff val="5883"/>
                <a:alphaOff val="0"/>
                <a:shade val="51000"/>
                <a:satMod val="130000"/>
              </a:schemeClr>
            </a:gs>
            <a:gs pos="80000">
              <a:schemeClr val="accent3">
                <a:hueOff val="1186571"/>
                <a:satOff val="22323"/>
                <a:lumOff val="5883"/>
                <a:alphaOff val="0"/>
                <a:shade val="93000"/>
                <a:satMod val="130000"/>
              </a:schemeClr>
            </a:gs>
            <a:gs pos="100000">
              <a:schemeClr val="accent3">
                <a:hueOff val="1186571"/>
                <a:satOff val="22323"/>
                <a:lumOff val="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>
              <a:latin typeface="+mn-ea"/>
              <a:ea typeface="+mn-ea"/>
            </a:rPr>
            <a:t>for</a:t>
          </a:r>
          <a:r>
            <a:rPr lang="zh-CN" altLang="en-US" sz="1100" b="1" kern="1200" dirty="0" smtClean="0">
              <a:latin typeface="+mn-ea"/>
              <a:ea typeface="+mn-ea"/>
            </a:rPr>
            <a:t>循环</a:t>
          </a:r>
          <a:endParaRPr lang="zh-CN" altLang="en-US" sz="1100" b="1" kern="1200" dirty="0">
            <a:latin typeface="+mn-ea"/>
            <a:ea typeface="+mn-ea"/>
          </a:endParaRPr>
        </a:p>
      </dsp:txBody>
      <dsp:txXfrm>
        <a:off x="1088422" y="2349296"/>
        <a:ext cx="686476" cy="686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#1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27FD-B657-41E2-BDF5-4EEC976DDC49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646F9-CCD1-410B-A405-9B2B351CE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R-PC\Desktop\dowhile.exe" TargetMode="External"/><Relationship Id="rId2" Type="http://schemas.openxmlformats.org/officeDocument/2006/relationships/hyperlink" Target="file:///C:\Users\MR-PC\Desktop\eat.exe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20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jpeg"/><Relationship Id="rId5" Type="http://schemas.openxmlformats.org/officeDocument/2006/relationships/image" Target="../media/image19.jpeg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07155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PK 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少年高斯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785932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>
                <a:solidFill>
                  <a:srgbClr val="00B0F0"/>
                </a:solidFill>
                <a:latin typeface="华文行楷" pitchFamily="2" charset="-122"/>
                <a:ea typeface="华文行楷" pitchFamily="2" charset="-122"/>
              </a:rPr>
              <a:t>使用</a:t>
            </a:r>
            <a:r>
              <a:rPr lang="en-US" altLang="zh-CN" sz="2000" dirty="0" smtClean="0">
                <a:solidFill>
                  <a:srgbClr val="00B0F0"/>
                </a:solidFill>
                <a:latin typeface="华文行楷" pitchFamily="2" charset="-122"/>
                <a:ea typeface="华文行楷" pitchFamily="2" charset="-122"/>
              </a:rPr>
              <a:t>while</a:t>
            </a:r>
            <a:r>
              <a:rPr lang="zh-CN" altLang="zh-CN" sz="2000" dirty="0" smtClean="0">
                <a:solidFill>
                  <a:srgbClr val="00B0F0"/>
                </a:solidFill>
                <a:latin typeface="华文行楷" pitchFamily="2" charset="-122"/>
                <a:ea typeface="华文行楷" pitchFamily="2" charset="-122"/>
              </a:rPr>
              <a:t>循环计算从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zh-CN" sz="2000" dirty="0" smtClean="0">
                <a:solidFill>
                  <a:srgbClr val="00B0F0"/>
                </a:solidFill>
                <a:latin typeface="华文行楷" pitchFamily="2" charset="-122"/>
                <a:ea typeface="华文行楷" pitchFamily="2" charset="-122"/>
              </a:rPr>
              <a:t>到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100</a:t>
            </a:r>
            <a:r>
              <a:rPr lang="zh-CN" altLang="zh-CN" sz="2000" dirty="0" smtClean="0">
                <a:solidFill>
                  <a:srgbClr val="00B0F0"/>
                </a:solidFill>
                <a:latin typeface="华文行楷" pitchFamily="2" charset="-122"/>
                <a:ea typeface="华文行楷" pitchFamily="2" charset="-122"/>
              </a:rPr>
              <a:t>的累加。</a:t>
            </a:r>
            <a:endParaRPr lang="zh-CN" altLang="en-US" sz="2000" dirty="0">
              <a:solidFill>
                <a:srgbClr val="00B0F0"/>
              </a:solidFill>
              <a:latin typeface="华文行楷" pitchFamily="2" charset="-122"/>
              <a:ea typeface="华文行楷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3071802" y="3000378"/>
            <a:ext cx="31432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4753" name="Object 1"/>
          <p:cNvGraphicFramePr>
            <a:graphicFrameLocks noChangeAspect="1"/>
          </p:cNvGraphicFramePr>
          <p:nvPr/>
        </p:nvGraphicFramePr>
        <p:xfrm>
          <a:off x="6087110" y="996950"/>
          <a:ext cx="1972310" cy="381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Picture" r:id="rId3" imgW="1285875" imgH="2781300" progId="Word.Picture.8">
                  <p:embed/>
                </p:oleObj>
              </mc:Choice>
              <mc:Fallback>
                <p:oleObj name="Picture" r:id="rId3" imgW="1285875" imgH="278130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1299" t="1311" r="5203" b="623"/>
                      <a:stretch>
                        <a:fillRect/>
                      </a:stretch>
                    </p:blipFill>
                    <p:spPr bwMode="auto">
                      <a:xfrm>
                        <a:off x="6087110" y="996950"/>
                        <a:ext cx="1972310" cy="38106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2910" y="242887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初始条件：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4546" y="242887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 = 1 ;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4546" y="285750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sum   = 0 ;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2910" y="342900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循环条件：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4546" y="342900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F0"/>
                </a:solidFill>
              </a:rPr>
              <a:t>i</a:t>
            </a:r>
            <a:r>
              <a:rPr lang="en-US" altLang="zh-CN" dirty="0" smtClean="0">
                <a:solidFill>
                  <a:srgbClr val="00B0F0"/>
                </a:solidFill>
              </a:rPr>
              <a:t> &lt; =100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10" y="421482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循环体：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3108" y="421482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sum   = sum +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;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14546" y="457201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 ++ ;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70" y="785800"/>
            <a:ext cx="485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rgbClr val="FFFF00">
                      <a:alpha val="45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三个注意</a:t>
            </a:r>
            <a:endParaRPr lang="zh-CN" altLang="en-US" sz="5400" b="1" dirty="0">
              <a:ln>
                <a:prstDash val="solid"/>
              </a:ln>
              <a:solidFill>
                <a:srgbClr val="00B0F0"/>
              </a:solidFill>
              <a:effectLst>
                <a:outerShdw blurRad="88000" dist="50800" dir="5040000" algn="tl">
                  <a:srgbClr val="FFFF00">
                    <a:alpha val="45000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78593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表达式</a:t>
            </a:r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不允许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为空</a:t>
            </a:r>
            <a:endParaRPr lang="zh-CN" altLang="en-US" sz="1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242887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非</a:t>
            </a:r>
            <a:r>
              <a:rPr lang="en-US" altLang="zh-CN" sz="1600" dirty="0" smtClean="0">
                <a:latin typeface="华文行楷" pitchFamily="2" charset="-122"/>
                <a:ea typeface="华文行楷" pitchFamily="2" charset="-122"/>
              </a:rPr>
              <a:t>0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为真，</a:t>
            </a:r>
            <a:r>
              <a:rPr lang="en-US" altLang="zh-CN" sz="1600" dirty="0" smtClean="0">
                <a:latin typeface="华文行楷" pitchFamily="2" charset="-122"/>
                <a:ea typeface="华文行楷" pitchFamily="2" charset="-122"/>
              </a:rPr>
              <a:t>0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为假</a:t>
            </a:r>
            <a:endParaRPr lang="zh-CN" altLang="en-US" sz="1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7818" y="1714494"/>
            <a:ext cx="31432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zh-CN" sz="1600" dirty="0" smtClean="0">
                <a:latin typeface="华文行楷" pitchFamily="2" charset="-122"/>
                <a:ea typeface="华文行楷" pitchFamily="2" charset="-122"/>
              </a:rPr>
              <a:t>循环体中</a:t>
            </a:r>
            <a:r>
              <a:rPr lang="zh-CN" altLang="zh-CN" sz="1600" b="1" dirty="0" smtClean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必须</a:t>
            </a:r>
            <a:r>
              <a:rPr lang="zh-CN" altLang="zh-CN" sz="1600" dirty="0" smtClean="0">
                <a:latin typeface="华文行楷" pitchFamily="2" charset="-122"/>
                <a:ea typeface="华文行楷" pitchFamily="2" charset="-122"/>
              </a:rPr>
              <a:t>有改变条件表达式值的语句，否则将成为</a:t>
            </a:r>
            <a:r>
              <a:rPr lang="zh-CN" altLang="zh-CN" sz="1600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死循环</a:t>
            </a:r>
            <a:r>
              <a:rPr lang="zh-CN" altLang="zh-CN" sz="1600" dirty="0" smtClean="0">
                <a:latin typeface="华文行楷" pitchFamily="2" charset="-122"/>
                <a:ea typeface="华文行楷" pitchFamily="2" charset="-122"/>
              </a:rPr>
              <a:t>。</a:t>
            </a:r>
            <a:endParaRPr lang="zh-CN" altLang="en-US" sz="1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1736" y="3071816"/>
            <a:ext cx="178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00B0F0"/>
                </a:solidFill>
              </a:rPr>
              <a:t>while</a:t>
            </a:r>
            <a:r>
              <a:rPr lang="en-US" altLang="zh-CN" dirty="0" smtClean="0"/>
              <a:t>(0)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{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...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3071816"/>
            <a:ext cx="178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00B0F0"/>
                </a:solidFill>
              </a:rPr>
              <a:t>while</a:t>
            </a:r>
            <a:r>
              <a:rPr lang="en-US" altLang="zh-CN" dirty="0" smtClean="0"/>
              <a:t>(1)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{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...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5500694" y="2428874"/>
            <a:ext cx="2714644" cy="20300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</a:t>
            </a:r>
          </a:p>
          <a:p>
            <a:pPr lvl="0"/>
            <a:endParaRPr lang="zh-CN" altLang="zh-CN" dirty="0" smtClean="0"/>
          </a:p>
          <a:p>
            <a:pPr lvl="0"/>
            <a:r>
              <a:rPr lang="en-US" altLang="zh-CN" dirty="0" smtClean="0">
                <a:solidFill>
                  <a:srgbClr val="00B0F0"/>
                </a:solidFill>
              </a:rPr>
              <a:t>while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&lt;=2)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{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	</a:t>
            </a:r>
            <a:r>
              <a:rPr lang="en-US" altLang="zh-CN" dirty="0" err="1" smtClean="0"/>
              <a:t>printf(“%d\n”,i)</a:t>
            </a:r>
            <a:r>
              <a:rPr lang="en-US" altLang="zh-CN" dirty="0" smtClean="0"/>
              <a:t>;     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785786" y="4357700"/>
            <a:ext cx="1500198" cy="500066"/>
          </a:xfrm>
          <a:prstGeom prst="cloudCallout">
            <a:avLst>
              <a:gd name="adj1" fmla="val -26774"/>
              <a:gd name="adj2" fmla="val -145150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无限循环</a:t>
            </a:r>
            <a:endParaRPr lang="zh-CN" altLang="en-US" sz="1400" b="1" dirty="0"/>
          </a:p>
        </p:txBody>
      </p:sp>
      <p:sp>
        <p:nvSpPr>
          <p:cNvPr id="12" name="云形标注 11"/>
          <p:cNvSpPr/>
          <p:nvPr/>
        </p:nvSpPr>
        <p:spPr>
          <a:xfrm>
            <a:off x="2928926" y="4357700"/>
            <a:ext cx="1500198" cy="500066"/>
          </a:xfrm>
          <a:prstGeom prst="cloudCallout">
            <a:avLst>
              <a:gd name="adj1" fmla="val -26774"/>
              <a:gd name="adj2" fmla="val -145150"/>
            </a:avLst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永不循环</a:t>
            </a:r>
            <a:endParaRPr lang="zh-CN" altLang="en-US" sz="1400" b="1" dirty="0"/>
          </a:p>
        </p:txBody>
      </p:sp>
      <p:pic>
        <p:nvPicPr>
          <p:cNvPr id="14" name="图片 13" descr="按扭-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3898" y="3424243"/>
            <a:ext cx="933643" cy="9336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15140" y="3929072"/>
            <a:ext cx="114300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死循环</a:t>
            </a:r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 bldLvl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1888" y="1925421"/>
            <a:ext cx="329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do…while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ea typeface="+mn-ea"/>
              </a:rPr>
              <a:t>语句</a:t>
            </a:r>
            <a:endParaRPr lang="zh-CN" altLang="en-US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240" y="857238"/>
            <a:ext cx="4071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华文行楷" pitchFamily="2" charset="-122"/>
                <a:ea typeface="华文行楷" pitchFamily="2" charset="-122"/>
              </a:rPr>
              <a:t>上帝创世的秘密</a:t>
            </a:r>
            <a:endParaRPr lang="zh-CN" altLang="en-US" sz="40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1934" y="1857370"/>
            <a:ext cx="1214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accent4">
                    <a:lumMod val="7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6</a:t>
            </a:r>
            <a:endParaRPr lang="zh-CN" altLang="en-US" sz="9600" dirty="0">
              <a:solidFill>
                <a:schemeClr val="accent4">
                  <a:lumMod val="75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3636" y="207168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7620" y="3571882"/>
            <a:ext cx="2571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华文隶书" pitchFamily="2" charset="-122"/>
                <a:ea typeface="华文隶书" pitchFamily="2" charset="-122"/>
              </a:rPr>
              <a:t>perfect</a:t>
            </a:r>
            <a:endParaRPr lang="zh-CN" altLang="en-US" sz="7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15" name="图片 14" descr="JesusReig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1643056"/>
            <a:ext cx="2484442" cy="28528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72264" y="207168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0892" y="207168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9520" y="207168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07168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3636" y="278606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2264" y="278606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00892" y="278606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29520" y="278606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8148" y="278606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6380" y="1857370"/>
            <a:ext cx="57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00B0F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华文琥珀" pitchFamily="2" charset="-122"/>
                <a:ea typeface="华文琥珀" pitchFamily="2" charset="-122"/>
              </a:rPr>
              <a:t>=</a:t>
            </a:r>
            <a:endParaRPr lang="zh-CN" altLang="en-US" sz="5400" dirty="0">
              <a:solidFill>
                <a:srgbClr val="00B0F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86380" y="2643188"/>
            <a:ext cx="57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00B0F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华文琥珀" pitchFamily="2" charset="-122"/>
                <a:ea typeface="华文琥珀" pitchFamily="2" charset="-122"/>
              </a:rPr>
              <a:t>=</a:t>
            </a:r>
            <a:endParaRPr lang="zh-CN" altLang="en-US" sz="5400" dirty="0">
              <a:solidFill>
                <a:srgbClr val="00B0F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00826" y="3714758"/>
            <a:ext cx="2214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华文隶书" pitchFamily="2" charset="-122"/>
                <a:ea typeface="华文隶书" pitchFamily="2" charset="-122"/>
              </a:rPr>
              <a:t>完数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7422" y="785800"/>
            <a:ext cx="4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rgbClr val="FFFF00">
                      <a:alpha val="45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do…while</a:t>
            </a:r>
            <a:endParaRPr lang="zh-CN" altLang="en-US" sz="5400" b="1" dirty="0">
              <a:ln>
                <a:prstDash val="solid"/>
              </a:ln>
              <a:solidFill>
                <a:srgbClr val="00B0F0"/>
              </a:solidFill>
              <a:effectLst>
                <a:outerShdw blurRad="88000" dist="50800" dir="5040000" algn="tl">
                  <a:srgbClr val="FFFF00">
                    <a:alpha val="45000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614915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do…….while 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语法格式：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2285998"/>
            <a:ext cx="250033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do</a:t>
            </a:r>
          </a:p>
          <a:p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b="1" dirty="0" smtClean="0">
                <a:latin typeface="华文行楷" pitchFamily="2" charset="-122"/>
                <a:ea typeface="华文行楷" pitchFamily="2" charset="-122"/>
              </a:rPr>
              <a:t>语句；</a:t>
            </a:r>
            <a:endParaRPr lang="en-US" altLang="zh-CN" b="1" dirty="0" smtClean="0">
              <a:latin typeface="华文行楷" pitchFamily="2" charset="-122"/>
              <a:ea typeface="华文行楷" pitchFamily="2" charset="-122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}  </a:t>
            </a:r>
            <a:r>
              <a:rPr lang="en-US" altLang="zh-CN" dirty="0" smtClean="0">
                <a:solidFill>
                  <a:srgbClr val="00B0F0"/>
                </a:solidFill>
              </a:rPr>
              <a:t>while</a:t>
            </a:r>
            <a:r>
              <a:rPr lang="en-US" altLang="zh-CN" dirty="0" smtClean="0"/>
              <a:t>  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 </a:t>
            </a:r>
            <a:r>
              <a:rPr lang="en-US" altLang="zh-CN" sz="3600" dirty="0" smtClean="0">
                <a:solidFill>
                  <a:srgbClr val="FF0000"/>
                </a:solidFill>
              </a:rPr>
              <a:t>;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3286116" y="3143254"/>
            <a:ext cx="27146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6356350" y="1141413"/>
          <a:ext cx="1428750" cy="352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Picture" r:id="rId3" imgW="1264920" imgH="2808605" progId="Word.Picture.8">
                  <p:embed/>
                </p:oleObj>
              </mc:Choice>
              <mc:Fallback>
                <p:oleObj name="Picture" r:id="rId3" imgW="1264920" imgH="2808605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830" t="2051" r="5977" b="769"/>
                      <a:stretch>
                        <a:fillRect/>
                      </a:stretch>
                    </p:blipFill>
                    <p:spPr bwMode="auto">
                      <a:xfrm>
                        <a:off x="6356350" y="1141413"/>
                        <a:ext cx="1428750" cy="35258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1285852" y="4429138"/>
            <a:ext cx="1143008" cy="357190"/>
          </a:xfrm>
          <a:prstGeom prst="wedgeRoundRectCallout">
            <a:avLst>
              <a:gd name="adj1" fmla="val 31234"/>
              <a:gd name="adj2" fmla="val -113227"/>
              <a:gd name="adj3" fmla="val 16667"/>
            </a:avLst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2060"/>
                </a:solidFill>
              </a:rPr>
              <a:t>关系或逻辑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6314" y="107155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上帝创世的秘密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2143122"/>
            <a:ext cx="42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谁和“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6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”一样完美？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--1000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以内的完数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00011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Pk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少年高斯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5953" name="Object 1"/>
          <p:cNvGraphicFramePr>
            <a:graphicFrameLocks noChangeAspect="1"/>
          </p:cNvGraphicFramePr>
          <p:nvPr/>
        </p:nvGraphicFramePr>
        <p:xfrm>
          <a:off x="874395" y="1369695"/>
          <a:ext cx="1712595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5" name="Picture" r:id="rId3" imgW="1276350" imgH="2781300" progId="Word.Picture.8">
                  <p:embed/>
                </p:oleObj>
              </mc:Choice>
              <mc:Fallback>
                <p:oleObj name="Picture" r:id="rId3" imgW="1276350" imgH="278130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20" t="2081" r="5869" b="804"/>
                      <a:stretch>
                        <a:fillRect/>
                      </a:stretch>
                    </p:blipFill>
                    <p:spPr bwMode="auto">
                      <a:xfrm>
                        <a:off x="874395" y="1369695"/>
                        <a:ext cx="1712595" cy="354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57752" y="292894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1.</a:t>
            </a:r>
            <a:r>
              <a:rPr lang="zh-CN" altLang="en-US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控制循环的变量</a:t>
            </a:r>
            <a:r>
              <a:rPr lang="en-US" altLang="zh-CN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—2~1000</a:t>
            </a:r>
            <a:endParaRPr lang="zh-CN" altLang="en-US" dirty="0">
              <a:solidFill>
                <a:srgbClr val="0070C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7752" y="3500444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2.</a:t>
            </a:r>
            <a:r>
              <a:rPr lang="zh-CN" altLang="en-US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求一个数的因子</a:t>
            </a:r>
            <a:endParaRPr lang="zh-CN" altLang="en-US" dirty="0">
              <a:solidFill>
                <a:srgbClr val="0070C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7752" y="407194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3.</a:t>
            </a:r>
            <a:r>
              <a:rPr lang="zh-CN" altLang="en-US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 因子的和</a:t>
            </a:r>
            <a:r>
              <a:rPr lang="en-US" altLang="zh-CN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=</a:t>
            </a:r>
            <a:r>
              <a:rPr lang="zh-CN" altLang="en-US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这个数本身</a:t>
            </a:r>
            <a:endParaRPr lang="zh-CN" altLang="en-US" dirty="0">
              <a:solidFill>
                <a:srgbClr val="0070C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6050" y="857238"/>
            <a:ext cx="34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rgbClr val="FFFF00">
                      <a:alpha val="45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五个注意</a:t>
            </a:r>
            <a:endParaRPr lang="zh-CN" altLang="en-US" sz="5400" b="1" dirty="0">
              <a:ln>
                <a:prstDash val="solid"/>
              </a:ln>
              <a:solidFill>
                <a:srgbClr val="00B0F0"/>
              </a:solidFill>
              <a:effectLst>
                <a:outerShdw blurRad="88000" dist="50800" dir="5040000" algn="tl">
                  <a:srgbClr val="FFFF00">
                    <a:alpha val="45000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214312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表达式不允许为空</a:t>
            </a:r>
            <a:endParaRPr lang="zh-CN" altLang="en-US" sz="1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71462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非</a:t>
            </a:r>
            <a:r>
              <a:rPr lang="en-US" altLang="zh-CN" sz="1600" dirty="0" smtClean="0">
                <a:latin typeface="华文行楷" pitchFamily="2" charset="-122"/>
                <a:ea typeface="华文行楷" pitchFamily="2" charset="-122"/>
              </a:rPr>
              <a:t>0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为真，</a:t>
            </a:r>
            <a:r>
              <a:rPr lang="en-US" altLang="zh-CN" sz="1600" dirty="0" smtClean="0">
                <a:latin typeface="华文行楷" pitchFamily="2" charset="-122"/>
                <a:ea typeface="华文行楷" pitchFamily="2" charset="-122"/>
              </a:rPr>
              <a:t>0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为假</a:t>
            </a:r>
            <a:endParaRPr lang="zh-CN" altLang="en-US" sz="1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3214692"/>
            <a:ext cx="31432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zh-CN" sz="1600" dirty="0" smtClean="0">
                <a:latin typeface="华文行楷" pitchFamily="2" charset="-122"/>
                <a:ea typeface="华文行楷" pitchFamily="2" charset="-122"/>
              </a:rPr>
              <a:t>循环体中必须有改变条件表达式值的语句，否则将成为死循环。</a:t>
            </a:r>
            <a:endParaRPr lang="zh-CN" altLang="en-US" sz="1600" dirty="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9256" y="2000246"/>
            <a:ext cx="31432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zh-CN" sz="1600" dirty="0" smtClean="0">
                <a:latin typeface="华文行楷" pitchFamily="2" charset="-122"/>
                <a:ea typeface="华文行楷" pitchFamily="2" charset="-122"/>
              </a:rPr>
              <a:t> 如果循环条件不成立，循环体已经执行一次了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。</a:t>
            </a:r>
            <a:endParaRPr lang="zh-CN" altLang="en-US" sz="1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0694" y="3357568"/>
            <a:ext cx="34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</a:t>
            </a:r>
            <a:r>
              <a:rPr lang="zh-CN" altLang="zh-CN" sz="1600" dirty="0" smtClean="0">
                <a:latin typeface="华文行楷" pitchFamily="2" charset="-122"/>
                <a:ea typeface="华文行楷" pitchFamily="2" charset="-122"/>
              </a:rPr>
              <a:t>注意循环语句后要有分号“</a:t>
            </a:r>
            <a:r>
              <a:rPr lang="en-US" altLang="zh-CN" sz="3600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;</a:t>
            </a:r>
            <a:r>
              <a:rPr lang="zh-CN" altLang="zh-CN" sz="1600" dirty="0" smtClean="0">
                <a:latin typeface="华文行楷" pitchFamily="2" charset="-122"/>
                <a:ea typeface="华文行楷" pitchFamily="2" charset="-122"/>
              </a:rPr>
              <a:t>”。</a:t>
            </a: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910" y="2000246"/>
            <a:ext cx="3429024" cy="2000264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5786" y="428626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与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华文隶书" pitchFamily="2" charset="-122"/>
                <a:ea typeface="华文隶书" pitchFamily="2" charset="-122"/>
              </a:rPr>
              <a:t>while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的注意事项相同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  <p:bldP spid="10" grpId="0"/>
      <p:bldP spid="8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785800"/>
            <a:ext cx="1880644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rgbClr val="FFFF00">
                      <a:alpha val="45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while</a:t>
            </a:r>
            <a:endParaRPr lang="zh-CN" altLang="en-US" sz="5400" b="1" cap="none" spc="0" dirty="0">
              <a:ln>
                <a:prstDash val="solid"/>
              </a:ln>
              <a:solidFill>
                <a:srgbClr val="00B0F0"/>
              </a:solidFill>
              <a:effectLst>
                <a:outerShdw blurRad="88000" dist="50800" dir="5040000" algn="tl">
                  <a:srgbClr val="FFFF00">
                    <a:alpha val="45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6380" y="785800"/>
            <a:ext cx="3363421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>
                  <a:prstDash val="solid"/>
                </a:ln>
                <a:solidFill>
                  <a:srgbClr val="FF00FF"/>
                </a:solidFill>
                <a:effectLst>
                  <a:outerShdw blurRad="88000" dist="50800" dir="5040000" algn="tl">
                    <a:srgbClr val="FFFF00">
                      <a:alpha val="45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d</a:t>
            </a:r>
            <a:r>
              <a:rPr lang="en-US" altLang="zh-CN" sz="5400" b="1" cap="none" spc="0" dirty="0" smtClean="0">
                <a:ln>
                  <a:prstDash val="solid"/>
                </a:ln>
                <a:solidFill>
                  <a:srgbClr val="FF00FF"/>
                </a:solidFill>
                <a:effectLst>
                  <a:outerShdw blurRad="88000" dist="50800" dir="5040000" algn="tl">
                    <a:srgbClr val="FFFF00">
                      <a:alpha val="45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o…while</a:t>
            </a:r>
            <a:endParaRPr lang="zh-CN" altLang="en-US" sz="5400" b="1" cap="none" spc="0" dirty="0">
              <a:ln>
                <a:prstDash val="solid"/>
              </a:ln>
              <a:solidFill>
                <a:srgbClr val="FF00FF"/>
              </a:solidFill>
              <a:effectLst>
                <a:outerShdw blurRad="88000" dist="50800" dir="5040000" algn="tl">
                  <a:srgbClr val="FFFF00">
                    <a:alpha val="4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0430" y="2285998"/>
            <a:ext cx="2071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 S</a:t>
            </a:r>
            <a:endParaRPr lang="zh-CN" altLang="en-US" sz="9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1285852" y="1571618"/>
          <a:ext cx="1503363" cy="338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4" name="Picture" r:id="rId3" imgW="1264920" imgH="2808605" progId="Word.Picture.8">
                  <p:embed/>
                </p:oleObj>
              </mc:Choice>
              <mc:Fallback>
                <p:oleObj name="Picture" r:id="rId3" imgW="1264920" imgH="2808605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424" t="1282" r="5122" b="641"/>
                      <a:stretch>
                        <a:fillRect/>
                      </a:stretch>
                    </p:blipFill>
                    <p:spPr bwMode="auto">
                      <a:xfrm>
                        <a:off x="1285852" y="1571618"/>
                        <a:ext cx="1503363" cy="3389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6357950" y="1500180"/>
          <a:ext cx="1428750" cy="352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5" name="Picture" r:id="rId5" imgW="1264920" imgH="2808605" progId="Word.Picture.8">
                  <p:embed/>
                </p:oleObj>
              </mc:Choice>
              <mc:Fallback>
                <p:oleObj name="Picture" r:id="rId5" imgW="1264920" imgH="2808605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830" t="2051" r="5977" b="769"/>
                      <a:stretch>
                        <a:fillRect/>
                      </a:stretch>
                    </p:blipFill>
                    <p:spPr bwMode="auto">
                      <a:xfrm>
                        <a:off x="6357950" y="1500180"/>
                        <a:ext cx="1428750" cy="35258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2500298" y="3929072"/>
            <a:ext cx="1500198" cy="357190"/>
          </a:xfrm>
          <a:prstGeom prst="wedgeRoundRectCallout">
            <a:avLst>
              <a:gd name="adj1" fmla="val -58192"/>
              <a:gd name="adj2" fmla="val -128414"/>
              <a:gd name="adj3" fmla="val 16667"/>
            </a:avLst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华文行楷" pitchFamily="2" charset="-122"/>
                <a:ea typeface="华文行楷" pitchFamily="2" charset="-122"/>
              </a:rPr>
              <a:t>可能从未被执行</a:t>
            </a:r>
            <a:endParaRPr lang="zh-CN" altLang="en-US" sz="1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429256" y="3214692"/>
            <a:ext cx="1357322" cy="357190"/>
          </a:xfrm>
          <a:prstGeom prst="wedgeRoundRectCallout">
            <a:avLst>
              <a:gd name="adj1" fmla="val 55941"/>
              <a:gd name="adj2" fmla="val -143601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华文行楷" pitchFamily="2" charset="-122"/>
                <a:ea typeface="华文行楷" pitchFamily="2" charset="-122"/>
              </a:rPr>
              <a:t>至少执行一次</a:t>
            </a:r>
            <a:endParaRPr lang="zh-CN" altLang="en-US" sz="1400" b="1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2910" y="1785932"/>
            <a:ext cx="3429024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 smtClean="0"/>
          </a:p>
          <a:p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=0;</a:t>
            </a:r>
          </a:p>
          <a:p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strength=20;</a:t>
            </a:r>
          </a:p>
          <a:p>
            <a:r>
              <a:rPr lang="en-US" altLang="zh-CN" sz="1400" dirty="0" smtClean="0"/>
              <a:t>   while(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&gt;0)</a:t>
            </a:r>
          </a:p>
          <a:p>
            <a:r>
              <a:rPr lang="en-US" altLang="zh-CN" sz="1400" dirty="0" smtClean="0"/>
              <a:t>  {</a:t>
            </a:r>
          </a:p>
          <a:p>
            <a:r>
              <a:rPr lang="en-US" altLang="zh-CN" sz="1400" dirty="0" smtClean="0"/>
              <a:t>	printf(</a:t>
            </a:r>
            <a:r>
              <a:rPr lang="en-US" altLang="zh-CN" sz="1400" dirty="0" smtClean="0">
                <a:sym typeface="+mn-ea"/>
              </a:rPr>
              <a:t>"</a:t>
            </a:r>
            <a:r>
              <a:rPr lang="zh-CN" altLang="en-US" sz="1400" dirty="0" smtClean="0">
                <a:sym typeface="+mn-ea"/>
              </a:rPr>
              <a:t>吃包子</a:t>
            </a:r>
            <a:r>
              <a:rPr lang="en-US" altLang="zh-CN" sz="1400" dirty="0" smtClean="0">
                <a:sym typeface="+mn-ea"/>
              </a:rPr>
              <a:t>"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--;</a:t>
            </a:r>
          </a:p>
          <a:p>
            <a:r>
              <a:rPr lang="en-US" altLang="zh-CN" sz="1400" dirty="0" smtClean="0"/>
              <a:t>	strength+=10;</a:t>
            </a:r>
          </a:p>
          <a:p>
            <a:r>
              <a:rPr lang="en-US" altLang="zh-CN" sz="1400" dirty="0" smtClean="0"/>
              <a:t>	</a:t>
            </a:r>
          </a:p>
          <a:p>
            <a:r>
              <a:rPr lang="en-US" altLang="zh-CN" sz="1400" dirty="0" smtClean="0"/>
              <a:t>  }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ym typeface="+mn-ea"/>
              </a:rPr>
              <a:t>printf(""</a:t>
            </a:r>
            <a:r>
              <a:rPr lang="zh-CN" altLang="en-US" sz="1400" dirty="0" smtClean="0">
                <a:sym typeface="+mn-ea"/>
              </a:rPr>
              <a:t>现在体力值是</a:t>
            </a:r>
            <a:r>
              <a:rPr lang="en-US" altLang="zh-CN" sz="1400" dirty="0" smtClean="0">
                <a:sym typeface="+mn-ea"/>
              </a:rPr>
              <a:t>%d\n",strength);</a:t>
            </a:r>
            <a:endParaRPr lang="en-US" altLang="zh-CN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214942" y="1928808"/>
            <a:ext cx="357190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=0;</a:t>
            </a:r>
          </a:p>
          <a:p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 strength=20;</a:t>
            </a:r>
          </a:p>
          <a:p>
            <a:r>
              <a:rPr lang="en-US" altLang="zh-CN" sz="1400" dirty="0" smtClean="0"/>
              <a:t>do</a:t>
            </a:r>
          </a:p>
          <a:p>
            <a:r>
              <a:rPr lang="en-US" altLang="zh-CN" sz="1400" dirty="0" smtClean="0"/>
              <a:t>  {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400" dirty="0" smtClean="0">
                <a:sym typeface="+mn-ea"/>
              </a:rPr>
              <a:t>printf("</a:t>
            </a:r>
            <a:r>
              <a:rPr lang="zh-CN" altLang="en-US" sz="1400" dirty="0" smtClean="0">
                <a:sym typeface="+mn-ea"/>
              </a:rPr>
              <a:t>吃包子</a:t>
            </a:r>
            <a:r>
              <a:rPr lang="en-US" altLang="zh-CN" sz="1400" dirty="0" smtClean="0">
                <a:sym typeface="+mn-ea"/>
              </a:rPr>
              <a:t>");</a:t>
            </a:r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--;</a:t>
            </a:r>
          </a:p>
          <a:p>
            <a:r>
              <a:rPr lang="en-US" altLang="zh-CN" sz="1400" dirty="0" smtClean="0"/>
              <a:t>	strength+=10;</a:t>
            </a:r>
          </a:p>
          <a:p>
            <a:r>
              <a:rPr lang="en-US" altLang="zh-CN" sz="1400" dirty="0" smtClean="0"/>
              <a:t>	</a:t>
            </a:r>
          </a:p>
          <a:p>
            <a:r>
              <a:rPr lang="en-US" altLang="zh-CN" sz="1400" dirty="0" smtClean="0"/>
              <a:t>  } while(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&gt;0 );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ym typeface="+mn-ea"/>
              </a:rPr>
              <a:t>printf(""</a:t>
            </a:r>
            <a:r>
              <a:rPr lang="zh-CN" altLang="en-US" sz="1400" dirty="0" smtClean="0">
                <a:sym typeface="+mn-ea"/>
              </a:rPr>
              <a:t>现在体力值是</a:t>
            </a:r>
            <a:r>
              <a:rPr lang="en-US" altLang="zh-CN" sz="1400" dirty="0" smtClean="0">
                <a:sym typeface="+mn-ea"/>
              </a:rPr>
              <a:t>%d\n",strength);</a:t>
            </a:r>
            <a:endParaRPr lang="en-US" altLang="zh-CN" sz="1400" dirty="0" smtClean="0"/>
          </a:p>
        </p:txBody>
      </p:sp>
      <p:sp>
        <p:nvSpPr>
          <p:cNvPr id="10" name="矩形 9"/>
          <p:cNvSpPr/>
          <p:nvPr/>
        </p:nvSpPr>
        <p:spPr>
          <a:xfrm>
            <a:off x="1142976" y="857238"/>
            <a:ext cx="1880644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rgbClr val="FFFF00">
                      <a:alpha val="45000"/>
                    </a:srgbClr>
                  </a:outerShdw>
                </a:effectLst>
                <a:latin typeface="华文彩云" pitchFamily="2" charset="-122"/>
                <a:ea typeface="华文彩云" pitchFamily="2" charset="-122"/>
                <a:hlinkClick r:id="rId2" action="ppaction://program"/>
              </a:rPr>
              <a:t>while</a:t>
            </a:r>
            <a:endParaRPr lang="zh-CN" altLang="en-US" sz="5400" b="1" cap="none" spc="0" dirty="0">
              <a:ln>
                <a:prstDash val="solid"/>
              </a:ln>
              <a:solidFill>
                <a:srgbClr val="00B0F0"/>
              </a:solidFill>
              <a:effectLst>
                <a:outerShdw blurRad="88000" dist="50800" dir="5040000" algn="tl">
                  <a:srgbClr val="FFFF00">
                    <a:alpha val="45000"/>
                  </a:srgbClr>
                </a:outerShdw>
              </a:effectLst>
            </a:endParaRPr>
          </a:p>
        </p:txBody>
      </p:sp>
      <p:sp>
        <p:nvSpPr>
          <p:cNvPr id="11" name="矩形 10">
            <a:hlinkClick r:id="rId3" action="ppaction://program"/>
          </p:cNvPr>
          <p:cNvSpPr/>
          <p:nvPr/>
        </p:nvSpPr>
        <p:spPr>
          <a:xfrm>
            <a:off x="5286380" y="857238"/>
            <a:ext cx="3363421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>
                  <a:prstDash val="solid"/>
                </a:ln>
                <a:solidFill>
                  <a:srgbClr val="FF00FF"/>
                </a:solidFill>
                <a:effectLst>
                  <a:outerShdw blurRad="88000" dist="50800" dir="5040000" algn="tl">
                    <a:srgbClr val="FFFF00">
                      <a:alpha val="45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d</a:t>
            </a:r>
            <a:r>
              <a:rPr lang="en-US" altLang="zh-CN" sz="5400" b="1" cap="none" spc="0" dirty="0" smtClean="0">
                <a:ln>
                  <a:prstDash val="solid"/>
                </a:ln>
                <a:solidFill>
                  <a:srgbClr val="FF00FF"/>
                </a:solidFill>
                <a:effectLst>
                  <a:outerShdw blurRad="88000" dist="50800" dir="5040000" algn="tl">
                    <a:srgbClr val="FFFF00">
                      <a:alpha val="45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o…while</a:t>
            </a:r>
            <a:endParaRPr lang="zh-CN" altLang="en-US" sz="5400" b="1" cap="none" spc="0" dirty="0">
              <a:ln>
                <a:prstDash val="solid"/>
              </a:ln>
              <a:solidFill>
                <a:srgbClr val="FF00FF"/>
              </a:solidFill>
              <a:effectLst>
                <a:outerShdw blurRad="88000" dist="50800" dir="5040000" algn="tl">
                  <a:srgbClr val="FFFF00">
                    <a:alpha val="45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0430" y="2285998"/>
            <a:ext cx="2071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 S</a:t>
            </a:r>
            <a:endParaRPr lang="zh-CN" altLang="en-US" sz="9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571604" y="1857370"/>
            <a:ext cx="1071570" cy="214314"/>
          </a:xfrm>
          <a:prstGeom prst="wedgeRoundRectCallout">
            <a:avLst>
              <a:gd name="adj1" fmla="val -67701"/>
              <a:gd name="adj2" fmla="val 9805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0070C0"/>
                </a:solidFill>
              </a:rPr>
              <a:t>不符合条件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215074" y="1785932"/>
            <a:ext cx="1071570" cy="214314"/>
          </a:xfrm>
          <a:prstGeom prst="wedgeRoundRectCallout">
            <a:avLst>
              <a:gd name="adj1" fmla="val -67701"/>
              <a:gd name="adj2" fmla="val 9805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0070C0"/>
                </a:solidFill>
              </a:rPr>
              <a:t>不符合条件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28728" y="2786064"/>
            <a:ext cx="2143140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00760" y="2643188"/>
            <a:ext cx="2143140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标注 16"/>
          <p:cNvSpPr/>
          <p:nvPr/>
        </p:nvSpPr>
        <p:spPr>
          <a:xfrm>
            <a:off x="2857488" y="3929072"/>
            <a:ext cx="1143008" cy="214314"/>
          </a:xfrm>
          <a:prstGeom prst="wedgeRoundRectCallout">
            <a:avLst>
              <a:gd name="adj1" fmla="val -41850"/>
              <a:gd name="adj2" fmla="val -179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不执行</a:t>
            </a:r>
            <a:endParaRPr lang="zh-CN" altLang="en-US" sz="1200" b="1" dirty="0"/>
          </a:p>
        </p:txBody>
      </p:sp>
      <p:sp>
        <p:nvSpPr>
          <p:cNvPr id="18" name="圆角矩形标注 17"/>
          <p:cNvSpPr/>
          <p:nvPr/>
        </p:nvSpPr>
        <p:spPr>
          <a:xfrm>
            <a:off x="7572396" y="3857634"/>
            <a:ext cx="1143008" cy="214314"/>
          </a:xfrm>
          <a:prstGeom prst="wedgeRoundRectCallout">
            <a:avLst>
              <a:gd name="adj1" fmla="val -41850"/>
              <a:gd name="adj2" fmla="val -179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执行一次</a:t>
            </a:r>
            <a:endParaRPr lang="zh-CN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85852" y="457201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strength=20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15074" y="457201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strength=30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7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277" y="1925421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for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ea typeface="+mn-ea"/>
              </a:rPr>
              <a:t>语句</a:t>
            </a:r>
            <a:endParaRPr lang="zh-CN" altLang="en-US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F:\工作\功夫系列课程\PPT模版\标题\橙色\大标题-06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14450" y="1652497"/>
            <a:ext cx="6629399" cy="12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2743200" y="2031210"/>
            <a:ext cx="3905250" cy="5309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zh-CN" altLang="en-US" sz="30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循环语句</a:t>
            </a:r>
            <a:endParaRPr lang="zh-CN" altLang="en-US" sz="30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母鸡1_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488" y="1571618"/>
            <a:ext cx="657577" cy="8119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71802" y="785800"/>
            <a:ext cx="3143272" cy="70788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华文行楷" pitchFamily="2" charset="-122"/>
                <a:ea typeface="华文行楷" pitchFamily="2" charset="-122"/>
              </a:rPr>
              <a:t>百钱买百鸡</a:t>
            </a:r>
            <a:endParaRPr lang="zh-CN" altLang="en-US" sz="4000" dirty="0">
              <a:solidFill>
                <a:srgbClr val="0070C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5852" y="1785932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= 5</a:t>
            </a:r>
            <a:r>
              <a:rPr lang="zh-CN" altLang="en-US" sz="3600" dirty="0" smtClean="0"/>
              <a:t>元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643306" y="1714494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= 3</a:t>
            </a:r>
            <a:r>
              <a:rPr lang="zh-CN" altLang="en-US" sz="3600" dirty="0" smtClean="0"/>
              <a:t>元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4214824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</a:rPr>
              <a:t>100</a:t>
            </a:r>
            <a:r>
              <a:rPr lang="zh-CN" altLang="en-US" sz="3600" dirty="0" smtClean="0">
                <a:solidFill>
                  <a:srgbClr val="00B0F0"/>
                </a:solidFill>
              </a:rPr>
              <a:t>个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=    </a:t>
            </a:r>
            <a:r>
              <a:rPr lang="zh-CN" altLang="en-US" dirty="0" smtClean="0"/>
              <a:t>？                    </a:t>
            </a:r>
            <a:r>
              <a:rPr lang="en-US" altLang="zh-CN" dirty="0" smtClean="0"/>
              <a:t>+     </a:t>
            </a:r>
            <a:r>
              <a:rPr lang="zh-CN" altLang="en-US" dirty="0" smtClean="0"/>
              <a:t>？          母鸡     </a:t>
            </a:r>
            <a:r>
              <a:rPr lang="en-US" altLang="zh-CN" dirty="0" smtClean="0"/>
              <a:t>+  </a:t>
            </a:r>
            <a:r>
              <a:rPr lang="zh-CN" altLang="en-US" dirty="0" smtClean="0"/>
              <a:t>？       小鸡 </a:t>
            </a:r>
            <a:endParaRPr lang="zh-CN" altLang="en-US" dirty="0"/>
          </a:p>
        </p:txBody>
      </p:sp>
      <p:pic>
        <p:nvPicPr>
          <p:cNvPr id="7" name="图片 6" descr="公鸡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571618"/>
            <a:ext cx="853052" cy="857238"/>
          </a:xfrm>
          <a:prstGeom prst="rect">
            <a:avLst/>
          </a:prstGeom>
        </p:spPr>
      </p:pic>
      <p:pic>
        <p:nvPicPr>
          <p:cNvPr id="10" name="图片 9" descr="公鸡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8992" y="3929072"/>
            <a:ext cx="853052" cy="857238"/>
          </a:xfrm>
          <a:prstGeom prst="rect">
            <a:avLst/>
          </a:prstGeom>
        </p:spPr>
      </p:pic>
      <p:pic>
        <p:nvPicPr>
          <p:cNvPr id="11" name="图片 10" descr="母鸡1_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7818" y="3929072"/>
            <a:ext cx="657577" cy="811965"/>
          </a:xfrm>
          <a:prstGeom prst="rect">
            <a:avLst/>
          </a:prstGeom>
        </p:spPr>
      </p:pic>
      <p:pic>
        <p:nvPicPr>
          <p:cNvPr id="12" name="图片 11" descr="小鸡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3702" y="3786196"/>
            <a:ext cx="952500" cy="952500"/>
          </a:xfrm>
          <a:prstGeom prst="rect">
            <a:avLst/>
          </a:prstGeom>
        </p:spPr>
      </p:pic>
      <p:pic>
        <p:nvPicPr>
          <p:cNvPr id="13" name="图片 12" descr="小鸡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0794" y="1500180"/>
            <a:ext cx="952500" cy="952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58050" y="1714494"/>
            <a:ext cx="157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=  1</a:t>
            </a:r>
            <a:r>
              <a:rPr lang="zh-CN" altLang="en-US" sz="3600" dirty="0" smtClean="0"/>
              <a:t>元</a:t>
            </a:r>
            <a:endParaRPr lang="zh-CN" altLang="en-US" sz="3600" dirty="0"/>
          </a:p>
        </p:txBody>
      </p:sp>
      <p:pic>
        <p:nvPicPr>
          <p:cNvPr id="15" name="图片 14" descr="小鸡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976" y="1500180"/>
            <a:ext cx="952500" cy="952500"/>
          </a:xfrm>
          <a:prstGeom prst="rect">
            <a:avLst/>
          </a:prstGeom>
        </p:spPr>
      </p:pic>
      <p:pic>
        <p:nvPicPr>
          <p:cNvPr id="16" name="图片 15" descr="小鸡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9158" y="1500180"/>
            <a:ext cx="952500" cy="952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85918" y="3071816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元    </a:t>
            </a:r>
            <a:r>
              <a:rPr lang="en-US" altLang="zh-CN" dirty="0" smtClean="0"/>
              <a:t>=    </a:t>
            </a:r>
            <a:r>
              <a:rPr lang="zh-CN" altLang="en-US" dirty="0" smtClean="0"/>
              <a:t>？                    </a:t>
            </a:r>
            <a:r>
              <a:rPr lang="en-US" altLang="zh-CN" dirty="0" smtClean="0"/>
              <a:t>+     </a:t>
            </a:r>
            <a:r>
              <a:rPr lang="zh-CN" altLang="en-US" dirty="0" smtClean="0"/>
              <a:t>？          母鸡     </a:t>
            </a:r>
            <a:r>
              <a:rPr lang="en-US" altLang="zh-CN" dirty="0" smtClean="0"/>
              <a:t>+  </a:t>
            </a:r>
            <a:r>
              <a:rPr lang="zh-CN" altLang="en-US" dirty="0" smtClean="0"/>
              <a:t>？       小鸡 </a:t>
            </a:r>
            <a:endParaRPr lang="zh-CN" altLang="en-US" dirty="0"/>
          </a:p>
        </p:txBody>
      </p:sp>
      <p:pic>
        <p:nvPicPr>
          <p:cNvPr id="19" name="图片 18" descr="公鸡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2786064"/>
            <a:ext cx="853052" cy="857238"/>
          </a:xfrm>
          <a:prstGeom prst="rect">
            <a:avLst/>
          </a:prstGeom>
        </p:spPr>
      </p:pic>
      <p:pic>
        <p:nvPicPr>
          <p:cNvPr id="20" name="图片 19" descr="母鸡1_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80" y="2786064"/>
            <a:ext cx="657577" cy="811965"/>
          </a:xfrm>
          <a:prstGeom prst="rect">
            <a:avLst/>
          </a:prstGeom>
        </p:spPr>
      </p:pic>
      <p:pic>
        <p:nvPicPr>
          <p:cNvPr id="21" name="图片 20" descr="小鸡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2264" y="2643188"/>
            <a:ext cx="952500" cy="952500"/>
          </a:xfrm>
          <a:prstGeom prst="rect">
            <a:avLst/>
          </a:prstGeom>
        </p:spPr>
      </p:pic>
      <p:pic>
        <p:nvPicPr>
          <p:cNvPr id="22" name="图片 21" descr="true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7290" y="3000378"/>
            <a:ext cx="1190615" cy="58448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14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554" y="785800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rgbClr val="FFFF00">
                      <a:alpha val="45000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for</a:t>
            </a:r>
            <a:r>
              <a:rPr lang="en-US" altLang="zh-CN" sz="5400" b="1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rgbClr val="FFFF00">
                      <a:alpha val="45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 </a:t>
            </a:r>
            <a:r>
              <a:rPr lang="zh-CN" altLang="en-US" sz="5400" b="1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rgbClr val="FFFF00">
                      <a:alpha val="45000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循环</a:t>
            </a:r>
            <a:endParaRPr lang="zh-CN" altLang="en-US" sz="5400" b="1" dirty="0">
              <a:ln>
                <a:prstDash val="solid"/>
              </a:ln>
              <a:solidFill>
                <a:srgbClr val="00B0F0"/>
              </a:solidFill>
              <a:effectLst>
                <a:outerShdw blurRad="88000" dist="50800" dir="5040000" algn="tl">
                  <a:srgbClr val="FFFF00">
                    <a:alpha val="45000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64305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  <a:latin typeface="华文隶书" pitchFamily="2" charset="-122"/>
                <a:ea typeface="华文隶书" pitchFamily="2" charset="-122"/>
              </a:rPr>
              <a:t>for</a:t>
            </a:r>
            <a:r>
              <a:rPr lang="en-US" altLang="zh-CN" dirty="0" smtClean="0"/>
              <a:t>   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循环语法格式：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643188"/>
            <a:ext cx="3643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华文隶书" pitchFamily="2" charset="-122"/>
                <a:ea typeface="华文隶书" pitchFamily="2" charset="-122"/>
              </a:rPr>
              <a:t>for </a:t>
            </a:r>
            <a:r>
              <a:rPr lang="en-US" altLang="zh-CN" sz="1600" dirty="0" smtClean="0"/>
              <a:t>(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表达式</a:t>
            </a:r>
            <a:r>
              <a:rPr lang="en-US" altLang="zh-CN" sz="1600" dirty="0" smtClean="0">
                <a:latin typeface="华文行楷" pitchFamily="2" charset="-122"/>
                <a:ea typeface="华文行楷" pitchFamily="2" charset="-122"/>
              </a:rPr>
              <a:t>1 </a:t>
            </a:r>
            <a:r>
              <a:rPr lang="zh-CN" altLang="en-US" sz="3200" dirty="0" smtClean="0"/>
              <a:t>；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表达式</a:t>
            </a:r>
            <a:r>
              <a:rPr lang="en-US" altLang="zh-CN" sz="1600" dirty="0" smtClean="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3200" dirty="0" smtClean="0"/>
              <a:t>；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表达式</a:t>
            </a:r>
            <a:r>
              <a:rPr lang="en-US" altLang="zh-CN" sz="1600" dirty="0" smtClean="0">
                <a:latin typeface="华文行楷" pitchFamily="2" charset="-122"/>
                <a:ea typeface="华文行楷" pitchFamily="2" charset="-122"/>
              </a:rPr>
              <a:t>3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{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zh-CN" altLang="en-US" sz="1600" dirty="0" smtClean="0"/>
              <a:t>语句；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3036083" y="3107535"/>
            <a:ext cx="278608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0833" name="Object 1"/>
          <p:cNvGraphicFramePr>
            <a:graphicFrameLocks noChangeAspect="1"/>
          </p:cNvGraphicFramePr>
          <p:nvPr/>
        </p:nvGraphicFramePr>
        <p:xfrm>
          <a:off x="5999163" y="1093788"/>
          <a:ext cx="1574800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5" name="Picture" r:id="rId3" imgW="1264920" imgH="3554095" progId="Word.Picture.8">
                  <p:embed/>
                </p:oleObj>
              </mc:Choice>
              <mc:Fallback>
                <p:oleObj name="Picture" r:id="rId3" imgW="1264920" imgH="3554095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424" t="1317" r="5122" b="1114"/>
                      <a:stretch>
                        <a:fillRect/>
                      </a:stretch>
                    </p:blipFill>
                    <p:spPr bwMode="auto">
                      <a:xfrm>
                        <a:off x="5999163" y="1093788"/>
                        <a:ext cx="1574800" cy="364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928662" y="2428874"/>
            <a:ext cx="857256" cy="357190"/>
          </a:xfrm>
          <a:prstGeom prst="wedgeRoundRectCallout">
            <a:avLst>
              <a:gd name="adj1" fmla="val -15409"/>
              <a:gd name="adj2" fmla="val 82025"/>
              <a:gd name="adj3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赋值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071670" y="2428874"/>
            <a:ext cx="857256" cy="357190"/>
          </a:xfrm>
          <a:prstGeom prst="wedgeRoundRectCallout">
            <a:avLst>
              <a:gd name="adj1" fmla="val -15409"/>
              <a:gd name="adj2" fmla="val 82025"/>
              <a:gd name="adj3" fmla="val 16667"/>
            </a:avLst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关系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286116" y="2428874"/>
            <a:ext cx="857256" cy="357190"/>
          </a:xfrm>
          <a:prstGeom prst="wedgeRoundRectCallout">
            <a:avLst>
              <a:gd name="adj1" fmla="val -15409"/>
              <a:gd name="adj2" fmla="val 82025"/>
              <a:gd name="adj3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赋值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4942" y="92867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百钱买百鸡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92867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Pk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少年高斯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6977" name="Object 1"/>
          <p:cNvGraphicFramePr>
            <a:graphicFrameLocks noChangeAspect="1"/>
          </p:cNvGraphicFramePr>
          <p:nvPr/>
        </p:nvGraphicFramePr>
        <p:xfrm>
          <a:off x="714375" y="1435735"/>
          <a:ext cx="1406525" cy="348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9" name="Picture" r:id="rId3" imgW="1285875" imgH="3486150" progId="Word.Picture.8">
                  <p:embed/>
                </p:oleObj>
              </mc:Choice>
              <mc:Fallback>
                <p:oleObj name="Picture" r:id="rId3" imgW="1285875" imgH="348615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1299" t="1311" r="5203" b="1086"/>
                      <a:stretch>
                        <a:fillRect/>
                      </a:stretch>
                    </p:blipFill>
                    <p:spPr bwMode="auto">
                      <a:xfrm>
                        <a:off x="714375" y="1435735"/>
                        <a:ext cx="1406525" cy="34867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公鸡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4810" y="1500180"/>
            <a:ext cx="853052" cy="857238"/>
          </a:xfrm>
          <a:prstGeom prst="rect">
            <a:avLst/>
          </a:prstGeom>
        </p:spPr>
      </p:pic>
      <p:pic>
        <p:nvPicPr>
          <p:cNvPr id="7" name="图片 6" descr="母鸡1_i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6248" y="2571750"/>
            <a:ext cx="657577" cy="811965"/>
          </a:xfrm>
          <a:prstGeom prst="rect">
            <a:avLst/>
          </a:prstGeom>
        </p:spPr>
      </p:pic>
      <p:pic>
        <p:nvPicPr>
          <p:cNvPr id="8" name="图片 7" descr="小鸡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14810" y="3500444"/>
            <a:ext cx="952500" cy="952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72132" y="164305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0~20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72132" y="285750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0~33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72132" y="385763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0~99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786578" y="2357436"/>
            <a:ext cx="1714512" cy="369332"/>
            <a:chOff x="6786578" y="2357436"/>
            <a:chExt cx="171451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929454" y="2357436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华文行楷" pitchFamily="2" charset="-122"/>
                  <a:ea typeface="华文行楷" pitchFamily="2" charset="-122"/>
                </a:rPr>
                <a:t>总钱数</a:t>
              </a:r>
              <a:r>
                <a:rPr lang="en-US" altLang="zh-CN" dirty="0" smtClean="0">
                  <a:latin typeface="华文行楷" pitchFamily="2" charset="-122"/>
                  <a:ea typeface="华文行楷" pitchFamily="2" charset="-122"/>
                </a:rPr>
                <a:t>100</a:t>
              </a:r>
              <a:endParaRPr lang="zh-CN" altLang="en-US" dirty="0">
                <a:latin typeface="华文行楷" pitchFamily="2" charset="-122"/>
                <a:ea typeface="华文行楷" pitchFamily="2" charset="-122"/>
              </a:endParaRPr>
            </a:p>
          </p:txBody>
        </p:sp>
        <p:pic>
          <p:nvPicPr>
            <p:cNvPr id="15" name="图片 14" descr="按扭-49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6578" y="2428874"/>
              <a:ext cx="253745" cy="253745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6786578" y="2857502"/>
            <a:ext cx="1714512" cy="369332"/>
            <a:chOff x="6786578" y="2857502"/>
            <a:chExt cx="1714512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6929454" y="2857502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华文行楷" pitchFamily="2" charset="-122"/>
                  <a:ea typeface="华文行楷" pitchFamily="2" charset="-122"/>
                </a:rPr>
                <a:t>总个数</a:t>
              </a:r>
              <a:r>
                <a:rPr lang="en-US" altLang="zh-CN" dirty="0" smtClean="0">
                  <a:latin typeface="华文行楷" pitchFamily="2" charset="-122"/>
                  <a:ea typeface="华文行楷" pitchFamily="2" charset="-122"/>
                </a:rPr>
                <a:t>100</a:t>
              </a:r>
              <a:endParaRPr lang="zh-CN" altLang="en-US" dirty="0">
                <a:latin typeface="华文行楷" pitchFamily="2" charset="-122"/>
                <a:ea typeface="华文行楷" pitchFamily="2" charset="-122"/>
              </a:endParaRPr>
            </a:p>
          </p:txBody>
        </p:sp>
        <p:pic>
          <p:nvPicPr>
            <p:cNvPr id="17" name="图片 16" descr="按扭-49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6578" y="2928940"/>
              <a:ext cx="253745" cy="253745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6786578" y="3357568"/>
            <a:ext cx="1714512" cy="646331"/>
            <a:chOff x="6786578" y="3357568"/>
            <a:chExt cx="1714512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6929454" y="3357568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华文行楷" pitchFamily="2" charset="-122"/>
                  <a:ea typeface="华文行楷" pitchFamily="2" charset="-122"/>
                </a:rPr>
                <a:t>小鸡数必须是</a:t>
              </a:r>
              <a:r>
                <a:rPr lang="en-US" altLang="zh-CN" dirty="0" smtClean="0">
                  <a:latin typeface="华文行楷" pitchFamily="2" charset="-122"/>
                  <a:ea typeface="华文行楷" pitchFamily="2" charset="-122"/>
                </a:rPr>
                <a:t>3</a:t>
              </a:r>
              <a:r>
                <a:rPr lang="zh-CN" altLang="en-US" dirty="0" smtClean="0">
                  <a:latin typeface="华文行楷" pitchFamily="2" charset="-122"/>
                  <a:ea typeface="华文行楷" pitchFamily="2" charset="-122"/>
                </a:rPr>
                <a:t>的整数倍</a:t>
              </a:r>
              <a:endParaRPr lang="zh-CN" altLang="en-US" dirty="0">
                <a:latin typeface="华文行楷" pitchFamily="2" charset="-122"/>
                <a:ea typeface="华文行楷" pitchFamily="2" charset="-122"/>
              </a:endParaRPr>
            </a:p>
          </p:txBody>
        </p:sp>
        <p:pic>
          <p:nvPicPr>
            <p:cNvPr id="18" name="图片 17" descr="按扭-49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6578" y="3429006"/>
              <a:ext cx="253745" cy="253745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6643702" y="2214560"/>
            <a:ext cx="1928826" cy="1928826"/>
          </a:xfrm>
          <a:prstGeom prst="rect">
            <a:avLst/>
          </a:prstGeom>
          <a:noFill/>
          <a:ln w="50800"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8380" y="1925421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  <a:latin typeface="+mn-ea"/>
                <a:ea typeface="+mn-ea"/>
              </a:rPr>
              <a:t>for</a:t>
            </a:r>
            <a:r>
              <a:rPr lang="zh-CN" altLang="en-US" sz="3600" b="1" smtClean="0">
                <a:solidFill>
                  <a:schemeClr val="bg1"/>
                </a:solidFill>
                <a:latin typeface="+mn-ea"/>
                <a:ea typeface="+mn-ea"/>
              </a:rPr>
              <a:t>循环的变体</a:t>
            </a:r>
            <a:endParaRPr lang="zh-CN" altLang="en-US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926505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28575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华文隶书" pitchFamily="2" charset="-122"/>
                <a:ea typeface="华文隶书" pitchFamily="2" charset="-122"/>
              </a:rPr>
              <a:t>for 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循环可以省略表达式</a:t>
            </a:r>
            <a:endParaRPr lang="zh-CN" altLang="en-US" sz="1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92867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for</a:t>
            </a:r>
            <a:r>
              <a:rPr lang="zh-CN" altLang="en-US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循环</a:t>
            </a:r>
            <a:r>
              <a:rPr lang="zh-CN" altLang="en-US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的变体</a:t>
            </a:r>
            <a:endParaRPr lang="zh-CN" altLang="en-US" dirty="0">
              <a:solidFill>
                <a:srgbClr val="0070C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357554" y="1285866"/>
            <a:ext cx="928694" cy="3357586"/>
          </a:xfrm>
          <a:prstGeom prst="leftBrace">
            <a:avLst>
              <a:gd name="adj1" fmla="val 35932"/>
              <a:gd name="adj2" fmla="val 5210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按扭-4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402" y="2835314"/>
            <a:ext cx="357190" cy="35719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286248" y="1142990"/>
            <a:ext cx="2500330" cy="338554"/>
            <a:chOff x="4286248" y="1142990"/>
            <a:chExt cx="2500330" cy="338554"/>
          </a:xfrm>
        </p:grpSpPr>
        <p:sp>
          <p:nvSpPr>
            <p:cNvPr id="7" name="TextBox 6">
              <a:hlinkClick r:id="" action="ppaction://hlinkshowjump?jump=nextslide"/>
            </p:cNvPr>
            <p:cNvSpPr txBox="1"/>
            <p:nvPr/>
          </p:nvSpPr>
          <p:spPr>
            <a:xfrm>
              <a:off x="4500562" y="1142990"/>
              <a:ext cx="2286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行楷" pitchFamily="2" charset="-122"/>
                  <a:ea typeface="华文行楷" pitchFamily="2" charset="-122"/>
                </a:rPr>
                <a:t>省略表达式</a:t>
              </a:r>
              <a:r>
                <a:rPr lang="en-US" altLang="zh-CN" sz="1600" dirty="0" smtClean="0">
                  <a:latin typeface="华文行楷" pitchFamily="2" charset="-122"/>
                  <a:ea typeface="华文行楷" pitchFamily="2" charset="-122"/>
                </a:rPr>
                <a:t>1</a:t>
              </a:r>
              <a:endParaRPr lang="zh-CN" altLang="en-US" sz="1600" dirty="0">
                <a:latin typeface="华文行楷" pitchFamily="2" charset="-122"/>
                <a:ea typeface="华文行楷" pitchFamily="2" charset="-122"/>
              </a:endParaRPr>
            </a:p>
          </p:txBody>
        </p:sp>
        <p:pic>
          <p:nvPicPr>
            <p:cNvPr id="15" name="图片 14" descr="按扭-38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248" y="1142990"/>
              <a:ext cx="325183" cy="325183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4169706" y="2795382"/>
            <a:ext cx="2500330" cy="338554"/>
            <a:chOff x="4286248" y="1928808"/>
            <a:chExt cx="2500330" cy="338554"/>
          </a:xfrm>
        </p:grpSpPr>
        <p:sp>
          <p:nvSpPr>
            <p:cNvPr id="8" name="TextBox 7"/>
            <p:cNvSpPr txBox="1"/>
            <p:nvPr/>
          </p:nvSpPr>
          <p:spPr>
            <a:xfrm>
              <a:off x="4500562" y="1928808"/>
              <a:ext cx="2286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行楷" pitchFamily="2" charset="-122"/>
                  <a:ea typeface="华文行楷" pitchFamily="2" charset="-122"/>
                </a:rPr>
                <a:t>省略表达式</a:t>
              </a:r>
              <a:r>
                <a:rPr lang="en-US" altLang="zh-CN" sz="1600" dirty="0" smtClean="0">
                  <a:latin typeface="华文行楷" pitchFamily="2" charset="-122"/>
                  <a:ea typeface="华文行楷" pitchFamily="2" charset="-122"/>
                </a:rPr>
                <a:t>2</a:t>
              </a:r>
              <a:endParaRPr lang="zh-CN" altLang="en-US" sz="1600" dirty="0">
                <a:latin typeface="华文行楷" pitchFamily="2" charset="-122"/>
                <a:ea typeface="华文行楷" pitchFamily="2" charset="-122"/>
              </a:endParaRPr>
            </a:p>
          </p:txBody>
        </p:sp>
        <p:pic>
          <p:nvPicPr>
            <p:cNvPr id="16" name="图片 15" descr="按扭-38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248" y="1928808"/>
              <a:ext cx="325183" cy="325183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4098268" y="4083918"/>
            <a:ext cx="2571768" cy="338554"/>
            <a:chOff x="4286248" y="2857502"/>
            <a:chExt cx="2571768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4572000" y="2857502"/>
              <a:ext cx="2286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行楷" pitchFamily="2" charset="-122"/>
                  <a:ea typeface="华文行楷" pitchFamily="2" charset="-122"/>
                </a:rPr>
                <a:t>省略表达式</a:t>
              </a:r>
              <a:r>
                <a:rPr lang="en-US" altLang="zh-CN" sz="1600" dirty="0" smtClean="0">
                  <a:latin typeface="华文行楷" pitchFamily="2" charset="-122"/>
                  <a:ea typeface="华文行楷" pitchFamily="2" charset="-122"/>
                </a:rPr>
                <a:t>3</a:t>
              </a:r>
              <a:endParaRPr lang="zh-CN" altLang="en-US" sz="1600" dirty="0">
                <a:latin typeface="华文行楷" pitchFamily="2" charset="-122"/>
                <a:ea typeface="华文行楷" pitchFamily="2" charset="-122"/>
              </a:endParaRPr>
            </a:p>
          </p:txBody>
        </p:sp>
        <p:pic>
          <p:nvPicPr>
            <p:cNvPr id="17" name="图片 16" descr="按扭-38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248" y="2857502"/>
              <a:ext cx="325183" cy="325183"/>
            </a:xfrm>
            <a:prstGeom prst="rect">
              <a:avLst/>
            </a:prstGeom>
          </p:spPr>
        </p:pic>
      </p:grpSp>
      <p:sp>
        <p:nvSpPr>
          <p:cNvPr id="26" name="右箭头 25"/>
          <p:cNvSpPr/>
          <p:nvPr/>
        </p:nvSpPr>
        <p:spPr>
          <a:xfrm>
            <a:off x="6072198" y="2857502"/>
            <a:ext cx="428628" cy="21431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43702" y="2799137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</a:rPr>
              <a:t>无限循环</a:t>
            </a:r>
            <a:endParaRPr lang="zh-CN" altLang="en-US" dirty="0">
              <a:solidFill>
                <a:srgbClr val="7030A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6072198" y="4146038"/>
            <a:ext cx="428628" cy="21431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670036" y="403388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</a:rPr>
              <a:t>无限循环</a:t>
            </a:r>
            <a:endParaRPr lang="zh-CN" altLang="en-US" dirty="0">
              <a:solidFill>
                <a:srgbClr val="7030A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26" grpId="0" animBg="1"/>
      <p:bldP spid="27" grpId="0"/>
      <p:bldP spid="28" grpId="0" animBg="1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32" y="1428742"/>
            <a:ext cx="5429288" cy="258445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 smtClean="0"/>
              <a:t>int</a:t>
            </a:r>
            <a:r>
              <a:rPr lang="en-US" altLang="zh-CN" dirty="0" smtClean="0"/>
              <a:t> sum=0;</a:t>
            </a:r>
            <a:endParaRPr lang="zh-CN" altLang="zh-CN" dirty="0" smtClean="0"/>
          </a:p>
          <a:p>
            <a:pPr lvl="0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r>
              <a:rPr lang="en-US" altLang="zh-CN" sz="1600" dirty="0" smtClean="0">
                <a:latin typeface="华文行楷" pitchFamily="2" charset="-122"/>
                <a:ea typeface="华文行楷" pitchFamily="2" charset="-122"/>
              </a:rPr>
              <a:t>;   //</a:t>
            </a:r>
            <a:r>
              <a:rPr lang="zh-CN" altLang="zh-CN" sz="1600" dirty="0" smtClean="0">
                <a:latin typeface="华文行楷" pitchFamily="2" charset="-122"/>
                <a:ea typeface="华文行楷" pitchFamily="2" charset="-122"/>
              </a:rPr>
              <a:t>将循环控制变量拿到循环语句外声明并赋初值</a:t>
            </a:r>
          </a:p>
          <a:p>
            <a:pPr lvl="0"/>
            <a:r>
              <a:rPr lang="en-US" altLang="zh-CN" dirty="0" smtClean="0"/>
              <a:t>	</a:t>
            </a:r>
          </a:p>
          <a:p>
            <a:pPr lvl="0"/>
            <a:r>
              <a:rPr lang="en-US" altLang="zh-CN" b="1" dirty="0" smtClean="0">
                <a:solidFill>
                  <a:srgbClr val="00B0F0"/>
                </a:solidFill>
                <a:latin typeface="华文隶书" pitchFamily="2" charset="-122"/>
                <a:ea typeface="华文隶书" pitchFamily="2" charset="-122"/>
              </a:rPr>
              <a:t>for   </a:t>
            </a:r>
            <a:r>
              <a:rPr lang="en-US" altLang="zh-CN" dirty="0" smtClean="0"/>
              <a:t>( 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&lt;=10 ;i++) </a:t>
            </a:r>
          </a:p>
          <a:p>
            <a:pPr lvl="0"/>
            <a:r>
              <a:rPr lang="en-US" altLang="zh-CN" dirty="0" smtClean="0"/>
              <a:t>{</a:t>
            </a:r>
          </a:p>
          <a:p>
            <a:pPr lvl="0"/>
            <a:r>
              <a:rPr lang="en-US" altLang="zh-CN" dirty="0" smtClean="0"/>
              <a:t>	sum+=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lvl="0"/>
            <a:r>
              <a:rPr lang="en-US" altLang="zh-CN" dirty="0" smtClean="0"/>
              <a:t>}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	</a:t>
            </a:r>
            <a:endParaRPr lang="zh-CN" altLang="zh-CN" dirty="0" smtClean="0"/>
          </a:p>
          <a:p>
            <a:pPr lvl="0"/>
            <a:r>
              <a:rPr lang="en-US" altLang="zh-CN" dirty="0" err="1" smtClean="0">
                <a:sym typeface="+mn-ea"/>
              </a:rPr>
              <a:t>printf(“%d”,sum);</a:t>
            </a:r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071552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省略表达式</a:t>
            </a:r>
            <a:r>
              <a:rPr lang="en-US" altLang="zh-CN" sz="1600" dirty="0" smtClean="0">
                <a:latin typeface="华文行楷" pitchFamily="2" charset="-122"/>
                <a:ea typeface="华文行楷" pitchFamily="2" charset="-122"/>
              </a:rPr>
              <a:t>1</a:t>
            </a:r>
            <a:endParaRPr lang="zh-CN" altLang="en-US" sz="16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" name="图片 3" descr="按扭-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071552"/>
            <a:ext cx="325183" cy="325183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568" y="1635646"/>
            <a:ext cx="2435264" cy="258445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 smtClean="0"/>
              <a:t>int</a:t>
            </a:r>
            <a:r>
              <a:rPr lang="en-US" altLang="zh-CN" dirty="0" smtClean="0"/>
              <a:t> sum=0;</a:t>
            </a:r>
            <a:endParaRPr lang="zh-CN" altLang="zh-CN" dirty="0" smtClean="0"/>
          </a:p>
          <a:p>
            <a:pPr lvl="0"/>
            <a:r>
              <a:rPr lang="en-US" altLang="zh-CN" err="1" smtClean="0"/>
              <a:t>int</a:t>
            </a:r>
            <a:r>
              <a:rPr lang="en-US" altLang="zh-CN" smtClean="0"/>
              <a:t> i</a:t>
            </a:r>
            <a:r>
              <a:rPr lang="en-US" altLang="zh-CN" sz="1600" smtClean="0"/>
              <a:t> </a:t>
            </a:r>
            <a:r>
              <a:rPr lang="en-US" altLang="zh-CN" sz="1600"/>
              <a:t>;</a:t>
            </a:r>
            <a:endParaRPr lang="zh-CN" altLang="zh-CN" sz="1600" dirty="0" smtClean="0">
              <a:latin typeface="华文行楷" pitchFamily="2" charset="-122"/>
              <a:ea typeface="华文行楷" pitchFamily="2" charset="-122"/>
            </a:endParaRPr>
          </a:p>
          <a:p>
            <a:pPr lvl="0"/>
            <a:r>
              <a:rPr lang="en-US" altLang="zh-CN" dirty="0" smtClean="0"/>
              <a:t>	</a:t>
            </a:r>
          </a:p>
          <a:p>
            <a:pPr lvl="0"/>
            <a:r>
              <a:rPr lang="en-US" altLang="zh-CN" b="1" smtClean="0">
                <a:solidFill>
                  <a:srgbClr val="00B0F0"/>
                </a:solidFill>
                <a:latin typeface="华文隶书" pitchFamily="2" charset="-122"/>
                <a:ea typeface="华文隶书" pitchFamily="2" charset="-122"/>
              </a:rPr>
              <a:t>for   </a:t>
            </a:r>
            <a:r>
              <a:rPr lang="en-US" altLang="zh-CN"/>
              <a:t>(i=0</a:t>
            </a:r>
            <a:r>
              <a:rPr lang="en-US" altLang="zh-CN" smtClean="0"/>
              <a:t>; ;</a:t>
            </a:r>
            <a:r>
              <a:rPr lang="en-US" altLang="zh-CN" dirty="0" smtClean="0"/>
              <a:t>i++) </a:t>
            </a:r>
          </a:p>
          <a:p>
            <a:pPr lvl="0"/>
            <a:r>
              <a:rPr lang="en-US" altLang="zh-CN" dirty="0" smtClean="0"/>
              <a:t>{</a:t>
            </a:r>
          </a:p>
          <a:p>
            <a:pPr lvl="0"/>
            <a:r>
              <a:rPr lang="en-US" altLang="zh-CN" dirty="0" smtClean="0"/>
              <a:t>	sum+=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lvl="0"/>
            <a:r>
              <a:rPr lang="en-US" altLang="zh-CN" dirty="0" smtClean="0"/>
              <a:t>}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	</a:t>
            </a:r>
            <a:endParaRPr lang="zh-CN" altLang="zh-CN" dirty="0" smtClean="0"/>
          </a:p>
          <a:p>
            <a:pPr lvl="0"/>
            <a:r>
              <a:rPr lang="en-US" altLang="zh-CN" dirty="0" err="1" smtClean="0">
                <a:sym typeface="+mn-ea"/>
              </a:rPr>
              <a:t>printf(“%d”,sum);</a:t>
            </a:r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071552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华文行楷" pitchFamily="2" charset="-122"/>
                <a:ea typeface="华文行楷" pitchFamily="2" charset="-122"/>
              </a:rPr>
              <a:t>省略表达式</a:t>
            </a:r>
            <a:r>
              <a:rPr lang="en-US" altLang="zh-CN" sz="1600" smtClean="0">
                <a:latin typeface="华文行楷" pitchFamily="2" charset="-122"/>
                <a:ea typeface="华文行楷" pitchFamily="2" charset="-122"/>
              </a:rPr>
              <a:t>2</a:t>
            </a:r>
            <a:endParaRPr lang="zh-CN" altLang="en-US" sz="16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" name="图片 3" descr="按扭-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071552"/>
            <a:ext cx="325183" cy="325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2080" y="2139702"/>
            <a:ext cx="178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00B0F0"/>
                </a:solidFill>
              </a:rPr>
              <a:t>while</a:t>
            </a:r>
            <a:r>
              <a:rPr lang="en-US" altLang="zh-CN" dirty="0" smtClean="0"/>
              <a:t>(1)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{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...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6" name="左右箭头 5"/>
          <p:cNvSpPr/>
          <p:nvPr/>
        </p:nvSpPr>
        <p:spPr>
          <a:xfrm>
            <a:off x="3563888" y="2499742"/>
            <a:ext cx="1152128" cy="6480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03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928676"/>
            <a:ext cx="2500330" cy="338554"/>
            <a:chOff x="4286248" y="1928808"/>
            <a:chExt cx="2500330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4500562" y="1928808"/>
              <a:ext cx="2286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华文行楷" pitchFamily="2" charset="-122"/>
                  <a:ea typeface="华文行楷" pitchFamily="2" charset="-122"/>
                </a:rPr>
                <a:t>省略表达式</a:t>
              </a:r>
              <a:r>
                <a:rPr lang="en-US" altLang="zh-CN" sz="1600" smtClean="0">
                  <a:latin typeface="华文行楷" pitchFamily="2" charset="-122"/>
                  <a:ea typeface="华文行楷" pitchFamily="2" charset="-122"/>
                </a:rPr>
                <a:t>3</a:t>
              </a:r>
              <a:endParaRPr lang="zh-CN" altLang="en-US" sz="1600" dirty="0">
                <a:latin typeface="华文行楷" pitchFamily="2" charset="-122"/>
                <a:ea typeface="华文行楷" pitchFamily="2" charset="-122"/>
              </a:endParaRPr>
            </a:p>
          </p:txBody>
        </p:sp>
        <p:pic>
          <p:nvPicPr>
            <p:cNvPr id="4" name="图片 3" descr="按扭-3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6248" y="1928808"/>
              <a:ext cx="325183" cy="325183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2195736" y="1491630"/>
            <a:ext cx="3672408" cy="2831544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 smtClean="0"/>
              <a:t>int</a:t>
            </a:r>
            <a:r>
              <a:rPr lang="en-US" altLang="zh-CN" dirty="0" smtClean="0"/>
              <a:t> sum=0;</a:t>
            </a:r>
            <a:endParaRPr lang="zh-CN" altLang="zh-CN" dirty="0" smtClean="0"/>
          </a:p>
          <a:p>
            <a:pPr lvl="0"/>
            <a:r>
              <a:rPr lang="en-US" altLang="zh-CN" err="1" smtClean="0"/>
              <a:t>int</a:t>
            </a:r>
            <a:r>
              <a:rPr lang="en-US" altLang="zh-CN" smtClean="0"/>
              <a:t> i</a:t>
            </a:r>
            <a:r>
              <a:rPr lang="en-US" altLang="zh-CN" sz="1600" smtClean="0"/>
              <a:t>; </a:t>
            </a:r>
            <a:r>
              <a:rPr lang="en-US" altLang="zh-CN" sz="1600" smtClean="0"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赋初值</a:t>
            </a:r>
            <a:endParaRPr lang="en-US" altLang="zh-CN" sz="1600" dirty="0" smtClean="0">
              <a:latin typeface="华文行楷" pitchFamily="2" charset="-122"/>
              <a:ea typeface="华文行楷" pitchFamily="2" charset="-122"/>
            </a:endParaRPr>
          </a:p>
          <a:p>
            <a:pPr lvl="0"/>
            <a:r>
              <a:rPr lang="en-US" altLang="zh-CN" sz="1600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dirty="0" smtClean="0"/>
              <a:t>	</a:t>
            </a:r>
          </a:p>
          <a:p>
            <a:pPr lvl="0"/>
            <a:r>
              <a:rPr lang="en-US" altLang="zh-CN" b="1" smtClean="0">
                <a:solidFill>
                  <a:srgbClr val="00B0F0"/>
                </a:solidFill>
              </a:rPr>
              <a:t>for</a:t>
            </a:r>
            <a:r>
              <a:rPr lang="en-US" altLang="zh-CN" smtClean="0"/>
              <a:t>(i=0</a:t>
            </a:r>
            <a:r>
              <a:rPr lang="en-US" altLang="zh-CN" sz="1600" smtClean="0"/>
              <a:t> </a:t>
            </a:r>
            <a:r>
              <a:rPr lang="en-US" altLang="zh-CN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&lt;=10 ; )</a:t>
            </a:r>
          </a:p>
          <a:p>
            <a:pPr lvl="0"/>
            <a:r>
              <a:rPr lang="en-US" altLang="zh-CN" dirty="0" smtClean="0"/>
              <a:t>{</a:t>
            </a:r>
          </a:p>
          <a:p>
            <a:pPr lvl="0"/>
            <a:r>
              <a:rPr lang="en-US" altLang="zh-CN" dirty="0" smtClean="0"/>
              <a:t>	sum+=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lvl="0"/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 </a:t>
            </a:r>
            <a:r>
              <a:rPr lang="en-US" altLang="zh-CN" sz="1600" dirty="0" smtClean="0"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改变循环变量</a:t>
            </a:r>
            <a:endParaRPr lang="en-US" altLang="zh-CN" sz="1600" dirty="0" smtClean="0">
              <a:latin typeface="华文行楷" pitchFamily="2" charset="-122"/>
              <a:ea typeface="华文行楷" pitchFamily="2" charset="-122"/>
            </a:endParaRPr>
          </a:p>
          <a:p>
            <a:pPr lvl="0"/>
            <a:r>
              <a:rPr lang="en-US" altLang="zh-CN" sz="1600" dirty="0" smtClean="0">
                <a:latin typeface="华文行楷" pitchFamily="2" charset="-122"/>
                <a:ea typeface="华文行楷" pitchFamily="2" charset="-122"/>
              </a:rPr>
              <a:t>}</a:t>
            </a:r>
            <a:endParaRPr lang="zh-CN" altLang="zh-CN" sz="1600" dirty="0" smtClean="0">
              <a:latin typeface="华文行楷" pitchFamily="2" charset="-122"/>
              <a:ea typeface="华文行楷" pitchFamily="2" charset="-122"/>
            </a:endParaRPr>
          </a:p>
          <a:p>
            <a:pPr lvl="0"/>
            <a:r>
              <a:rPr lang="en-US" altLang="zh-CN" dirty="0" smtClean="0"/>
              <a:t>	</a:t>
            </a:r>
            <a:endParaRPr lang="zh-CN" altLang="zh-CN" dirty="0" smtClean="0"/>
          </a:p>
          <a:p>
            <a:pPr lvl="0"/>
            <a:r>
              <a:rPr lang="en-US" altLang="zh-CN" dirty="0" err="1" smtClean="0">
                <a:sym typeface="+mn-ea"/>
              </a:rPr>
              <a:t>printf(“%d”,sum);</a:t>
            </a:r>
            <a:endParaRPr lang="zh-CN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6701" y="1925421"/>
            <a:ext cx="444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for</a:t>
            </a:r>
            <a:r>
              <a:rPr lang="zh-CN" altLang="en-US" sz="3600" b="1" smtClean="0">
                <a:solidFill>
                  <a:schemeClr val="bg1"/>
                </a:solidFill>
              </a:rPr>
              <a:t>语句中的逗号应用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928676"/>
            <a:ext cx="2500330" cy="338554"/>
            <a:chOff x="4286248" y="1928808"/>
            <a:chExt cx="2500330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4500562" y="1928808"/>
              <a:ext cx="2286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华文行楷" pitchFamily="2" charset="-122"/>
                  <a:ea typeface="华文行楷" pitchFamily="2" charset="-122"/>
                </a:rPr>
                <a:t>逗号应用</a:t>
              </a:r>
              <a:endParaRPr lang="zh-CN" altLang="en-US" sz="1600" dirty="0">
                <a:latin typeface="华文行楷" pitchFamily="2" charset="-122"/>
                <a:ea typeface="华文行楷" pitchFamily="2" charset="-122"/>
              </a:endParaRPr>
            </a:p>
          </p:txBody>
        </p:sp>
        <p:pic>
          <p:nvPicPr>
            <p:cNvPr id="4" name="图片 3" descr="按扭-3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6248" y="1928808"/>
              <a:ext cx="325183" cy="325183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547664" y="2067694"/>
            <a:ext cx="2298411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lvl="0"/>
            <a:r>
              <a:rPr lang="en-US" altLang="zh-CN" b="1" smtClean="0">
                <a:solidFill>
                  <a:srgbClr val="00B0F0"/>
                </a:solidFill>
              </a:rPr>
              <a:t>for</a:t>
            </a:r>
            <a:r>
              <a:rPr lang="en-US" altLang="zh-CN" smtClean="0"/>
              <a:t>(i=0</a:t>
            </a:r>
            <a:r>
              <a:rPr lang="en-US" altLang="zh-CN" sz="1600" smtClean="0"/>
              <a:t> ,j=1</a:t>
            </a:r>
            <a:r>
              <a:rPr lang="en-US" altLang="zh-CN" smtClean="0"/>
              <a:t>; j&lt;100 ;j++ </a:t>
            </a:r>
            <a:r>
              <a:rPr lang="en-US" altLang="zh-CN" dirty="0" smtClean="0"/>
              <a:t>)</a:t>
            </a:r>
          </a:p>
          <a:p>
            <a:pPr lvl="0"/>
            <a:r>
              <a:rPr lang="en-US" altLang="zh-CN" smtClean="0"/>
              <a:t>{</a:t>
            </a:r>
            <a:endParaRPr lang="en-US" altLang="zh-CN" dirty="0" smtClean="0"/>
          </a:p>
          <a:p>
            <a:pPr lvl="0"/>
            <a:r>
              <a:rPr lang="en-US" altLang="zh-CN" smtClean="0"/>
              <a:t>	i=i+j; </a:t>
            </a:r>
            <a:endParaRPr lang="en-US" altLang="zh-CN" sz="1600" dirty="0" smtClean="0">
              <a:latin typeface="华文行楷" pitchFamily="2" charset="-122"/>
              <a:ea typeface="华文行楷" pitchFamily="2" charset="-122"/>
            </a:endParaRPr>
          </a:p>
          <a:p>
            <a:pPr lvl="0"/>
            <a:r>
              <a:rPr lang="en-US" altLang="zh-CN" sz="1600" dirty="0" smtClean="0">
                <a:latin typeface="华文行楷" pitchFamily="2" charset="-122"/>
                <a:ea typeface="华文行楷" pitchFamily="2" charset="-122"/>
              </a:rPr>
              <a:t>}</a:t>
            </a:r>
            <a:endParaRPr lang="zh-CN" altLang="zh-CN" sz="1600" dirty="0" smtClean="0">
              <a:latin typeface="华文行楷" pitchFamily="2" charset="-122"/>
              <a:ea typeface="华文行楷" pitchFamily="2" charset="-122"/>
            </a:endParaRPr>
          </a:p>
          <a:p>
            <a:pPr lvl="0"/>
            <a:r>
              <a:rPr lang="en-US" altLang="zh-CN" smtClean="0"/>
              <a:t>	</a:t>
            </a:r>
            <a:endParaRPr lang="zh-CN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36096" y="2067694"/>
            <a:ext cx="2298411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lvl="0"/>
            <a:r>
              <a:rPr lang="en-US" altLang="zh-CN" b="1" smtClean="0">
                <a:solidFill>
                  <a:srgbClr val="00B0F0"/>
                </a:solidFill>
              </a:rPr>
              <a:t>for</a:t>
            </a:r>
            <a:r>
              <a:rPr lang="en-US" altLang="zh-CN" smtClean="0"/>
              <a:t>(</a:t>
            </a:r>
            <a:r>
              <a:rPr lang="en-US" altLang="zh-CN" sz="1600" smtClean="0"/>
              <a:t>j=1</a:t>
            </a:r>
            <a:r>
              <a:rPr lang="en-US" altLang="zh-CN" smtClean="0"/>
              <a:t>; j&lt;100 ;j++,j++ </a:t>
            </a:r>
            <a:r>
              <a:rPr lang="en-US" altLang="zh-CN" dirty="0" smtClean="0"/>
              <a:t>)</a:t>
            </a:r>
          </a:p>
          <a:p>
            <a:pPr lvl="0"/>
            <a:r>
              <a:rPr lang="en-US" altLang="zh-CN" smtClean="0"/>
              <a:t>{</a:t>
            </a:r>
            <a:endParaRPr lang="en-US" altLang="zh-CN" dirty="0" smtClean="0"/>
          </a:p>
          <a:p>
            <a:pPr lvl="0"/>
            <a:r>
              <a:rPr lang="en-US" altLang="zh-CN" smtClean="0"/>
              <a:t>	i=i+j; </a:t>
            </a:r>
            <a:endParaRPr lang="en-US" altLang="zh-CN" sz="1600" dirty="0" smtClean="0">
              <a:latin typeface="华文行楷" pitchFamily="2" charset="-122"/>
              <a:ea typeface="华文行楷" pitchFamily="2" charset="-122"/>
            </a:endParaRPr>
          </a:p>
          <a:p>
            <a:pPr lvl="0"/>
            <a:r>
              <a:rPr lang="en-US" altLang="zh-CN" sz="1600" dirty="0" smtClean="0">
                <a:latin typeface="华文行楷" pitchFamily="2" charset="-122"/>
                <a:ea typeface="华文行楷" pitchFamily="2" charset="-122"/>
              </a:rPr>
              <a:t>}</a:t>
            </a:r>
            <a:endParaRPr lang="zh-CN" altLang="zh-CN" sz="1600" dirty="0" smtClean="0">
              <a:latin typeface="华文行楷" pitchFamily="2" charset="-122"/>
              <a:ea typeface="华文行楷" pitchFamily="2" charset="-122"/>
            </a:endParaRPr>
          </a:p>
          <a:p>
            <a:pPr lvl="0"/>
            <a:r>
              <a:rPr lang="en-US" altLang="zh-CN" smtClean="0"/>
              <a:t>	</a:t>
            </a:r>
            <a:endParaRPr lang="zh-CN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5436096" y="2067694"/>
            <a:ext cx="2298411" cy="3575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for(j=1;j&lt;100;j+2)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6746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133600" y="1200150"/>
            <a:ext cx="4267200" cy="793143"/>
            <a:chOff x="1447800" y="864207"/>
            <a:chExt cx="4267200" cy="793143"/>
          </a:xfrm>
        </p:grpSpPr>
        <p:pic>
          <p:nvPicPr>
            <p:cNvPr id="51" name="图片 50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864207"/>
              <a:ext cx="4267200" cy="79314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49815" y="1019675"/>
              <a:ext cx="1422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循环语句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78756" y="1067678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133600" y="3836007"/>
            <a:ext cx="4267200" cy="793143"/>
            <a:chOff x="1447800" y="864207"/>
            <a:chExt cx="4267200" cy="793143"/>
          </a:xfrm>
        </p:grpSpPr>
        <p:pic>
          <p:nvPicPr>
            <p:cNvPr id="55" name="图片 54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864207"/>
              <a:ext cx="4267200" cy="79314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200400" y="1047750"/>
              <a:ext cx="1422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转移语句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78756" y="1067678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33600" y="2518079"/>
            <a:ext cx="4267200" cy="793143"/>
            <a:chOff x="1447800" y="864207"/>
            <a:chExt cx="4267200" cy="793143"/>
          </a:xfrm>
        </p:grpSpPr>
        <p:pic>
          <p:nvPicPr>
            <p:cNvPr id="23" name="图片 22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864207"/>
              <a:ext cx="4267200" cy="79314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149815" y="1019675"/>
              <a:ext cx="1422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循环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嵌套</a:t>
              </a:r>
              <a:endParaRPr lang="zh-CN" altLang="en-US" sz="2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78756" y="1067678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5109" y="1925421"/>
            <a:ext cx="4124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3</a:t>
            </a:r>
            <a:r>
              <a:rPr lang="zh-CN" altLang="en-US" sz="3600" b="1" smtClean="0">
                <a:solidFill>
                  <a:schemeClr val="bg1"/>
                </a:solidFill>
              </a:rPr>
              <a:t>种循环语句的比较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4294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8"/>
          <p:cNvSpPr txBox="1"/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smtClean="0">
                <a:latin typeface="+mn-ea"/>
                <a:ea typeface="+mn-ea"/>
                <a:cs typeface="+mj-cs"/>
              </a:rPr>
              <a:t>3</a:t>
            </a:r>
            <a:r>
              <a:rPr lang="zh-CN" altLang="en-US" sz="3200" smtClean="0">
                <a:latin typeface="+mn-ea"/>
                <a:ea typeface="+mn-ea"/>
                <a:cs typeface="+mj-cs"/>
              </a:rPr>
              <a:t>种循环比较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5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2843808" y="1980585"/>
            <a:ext cx="2448272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b="1">
                <a:latin typeface="宋体" panose="02010600030101010101" pitchFamily="2" charset="-122"/>
              </a:rPr>
              <a:t> i = 1;</a:t>
            </a:r>
          </a:p>
          <a:p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b="1">
                <a:latin typeface="宋体" panose="02010600030101010101" pitchFamily="2" charset="-122"/>
              </a:rPr>
              <a:t> sum = 0;</a:t>
            </a:r>
          </a:p>
          <a:p>
            <a:endParaRPr lang="en-US" altLang="zh-CN" b="1"/>
          </a:p>
          <a:p>
            <a:r>
              <a:rPr lang="en-US" altLang="zh-CN" b="1">
                <a:solidFill>
                  <a:srgbClr val="0000FF"/>
                </a:solidFill>
                <a:latin typeface="+mn-ea"/>
              </a:rPr>
              <a:t>do</a:t>
            </a:r>
            <a:r>
              <a:rPr lang="en-US" altLang="zh-CN" b="1">
                <a:latin typeface="+mn-ea"/>
              </a:rPr>
              <a:t> {</a:t>
            </a:r>
          </a:p>
          <a:p>
            <a:r>
              <a:rPr lang="en-US" altLang="zh-CN" b="1">
                <a:latin typeface="+mn-ea"/>
              </a:rPr>
              <a:t>sum += i;</a:t>
            </a:r>
          </a:p>
          <a:p>
            <a:r>
              <a:rPr lang="en-US" altLang="zh-CN" b="1">
                <a:latin typeface="+mn-ea"/>
              </a:rPr>
              <a:t>i++;</a:t>
            </a:r>
          </a:p>
          <a:p>
            <a:r>
              <a:rPr lang="en-US" altLang="zh-CN" b="1">
                <a:latin typeface="+mn-ea"/>
              </a:rPr>
              <a:t>}</a:t>
            </a:r>
            <a:r>
              <a:rPr lang="en-US" altLang="zh-CN" b="1">
                <a:solidFill>
                  <a:srgbClr val="0000FF"/>
                </a:solidFill>
                <a:latin typeface="+mn-ea"/>
              </a:rPr>
              <a:t> while </a:t>
            </a:r>
            <a:r>
              <a:rPr lang="en-US" altLang="zh-CN" b="1">
                <a:latin typeface="+mn-ea"/>
              </a:rPr>
              <a:t>(i &lt;= 100);</a:t>
            </a:r>
            <a:endParaRPr lang="zh-CN" altLang="en-US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" y="1969988"/>
            <a:ext cx="2627784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b="1">
                <a:latin typeface="+mn-ea"/>
              </a:rPr>
              <a:t> i = 1;</a:t>
            </a:r>
          </a:p>
          <a:p>
            <a:r>
              <a:rPr lang="en-US" altLang="zh-CN" b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b="1">
                <a:latin typeface="+mn-ea"/>
              </a:rPr>
              <a:t> sum = 0;</a:t>
            </a:r>
          </a:p>
          <a:p>
            <a:endParaRPr lang="en-US" altLang="zh-CN" b="1"/>
          </a:p>
          <a:p>
            <a:r>
              <a:rPr lang="en-US" altLang="zh-CN" b="1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CN" b="1">
                <a:latin typeface="+mn-ea"/>
              </a:rPr>
              <a:t> (i &lt;= 100) {</a:t>
            </a:r>
          </a:p>
          <a:p>
            <a:r>
              <a:rPr lang="en-US" altLang="zh-CN" b="1">
                <a:latin typeface="+mn-ea"/>
              </a:rPr>
              <a:t> sum += i;</a:t>
            </a:r>
          </a:p>
          <a:p>
            <a:r>
              <a:rPr lang="en-US" altLang="zh-CN" b="1">
                <a:latin typeface="+mn-ea"/>
              </a:rPr>
              <a:t> i++;</a:t>
            </a:r>
          </a:p>
          <a:p>
            <a:r>
              <a:rPr lang="en-US" altLang="zh-CN" b="1">
                <a:latin typeface="+mn-ea"/>
              </a:rPr>
              <a:t>}</a:t>
            </a:r>
            <a:endParaRPr lang="zh-CN" altLang="en-US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00600" y="1570603"/>
            <a:ext cx="3491880" cy="25853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b="1">
                <a:latin typeface="+mn-ea"/>
              </a:rPr>
              <a:t> sum = 0;</a:t>
            </a:r>
            <a:endParaRPr lang="zh-CN" altLang="en-US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+mn-ea"/>
              </a:rPr>
              <a:t>int </a:t>
            </a:r>
            <a:r>
              <a:rPr lang="en-US" altLang="zh-CN" b="1">
                <a:latin typeface="+mn-ea"/>
              </a:rPr>
              <a:t>i;</a:t>
            </a:r>
            <a:endParaRPr lang="zh-CN" altLang="en-US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CN" b="1">
                <a:latin typeface="+mn-ea"/>
              </a:rPr>
              <a:t> (i = 1; i &lt;= 100; i++){ </a:t>
            </a:r>
            <a:endParaRPr lang="zh-CN" altLang="en-US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+mn-ea"/>
              </a:rPr>
              <a:t>  sum += i;</a:t>
            </a:r>
            <a:endParaRPr lang="zh-CN" altLang="en-US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latin typeface="+mn-ea"/>
              </a:rPr>
              <a:t>printf</a:t>
            </a:r>
            <a:r>
              <a:rPr lang="en-US" altLang="zh-CN" b="1" smtClean="0">
                <a:latin typeface="+mn-ea"/>
              </a:rPr>
              <a:t>(“%d\n” </a:t>
            </a:r>
            <a:r>
              <a:rPr lang="en-US" altLang="zh-CN" b="1">
                <a:latin typeface="+mn-ea"/>
              </a:rPr>
              <a:t>,sum);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68023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8663" y="192542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循环嵌套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905000" y="1047750"/>
          <a:ext cx="5410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1600" y="1118235"/>
            <a:ext cx="1852657" cy="1634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EF6011"/>
                </a:solidFill>
                <a:latin typeface="+mn-ea"/>
              </a:rPr>
              <a:t>while(…){</a:t>
            </a:r>
          </a:p>
          <a:p>
            <a:r>
              <a:rPr lang="en-US" altLang="zh-CN" b="1" dirty="0" smtClean="0">
                <a:solidFill>
                  <a:srgbClr val="EF6011"/>
                </a:solidFill>
                <a:latin typeface="+mn-ea"/>
              </a:rPr>
              <a:t>  while (…){</a:t>
            </a:r>
          </a:p>
          <a:p>
            <a:r>
              <a:rPr lang="en-US" altLang="zh-CN" b="1" dirty="0" smtClean="0">
                <a:solidFill>
                  <a:srgbClr val="EF6011"/>
                </a:solidFill>
                <a:latin typeface="+mn-ea"/>
              </a:rPr>
              <a:t>    ……    </a:t>
            </a:r>
          </a:p>
          <a:p>
            <a:r>
              <a:rPr lang="en-US" altLang="zh-CN" b="1" dirty="0" smtClean="0">
                <a:solidFill>
                  <a:srgbClr val="EF6011"/>
                </a:solidFill>
                <a:latin typeface="+mn-ea"/>
              </a:rPr>
              <a:t>  }</a:t>
            </a:r>
          </a:p>
          <a:p>
            <a:r>
              <a:rPr lang="en-US" altLang="zh-CN" b="1" dirty="0" smtClean="0">
                <a:solidFill>
                  <a:srgbClr val="EF6011"/>
                </a:solidFill>
                <a:latin typeface="+mn-ea"/>
              </a:rPr>
              <a:t>}</a:t>
            </a:r>
            <a:endParaRPr lang="zh-CN" altLang="en-US" b="1" dirty="0" smtClean="0">
              <a:solidFill>
                <a:srgbClr val="EF601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979" y="3128010"/>
            <a:ext cx="1739045" cy="16344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+mn-ea"/>
              </a:rPr>
              <a:t>while(…){</a:t>
            </a:r>
          </a:p>
          <a:p>
            <a:r>
              <a:rPr lang="en-US" altLang="zh-CN" b="1" dirty="0" smtClean="0">
                <a:solidFill>
                  <a:srgbClr val="7030A0"/>
                </a:solidFill>
                <a:latin typeface="+mn-ea"/>
              </a:rPr>
              <a:t>  for (…){</a:t>
            </a:r>
          </a:p>
          <a:p>
            <a:r>
              <a:rPr lang="en-US" altLang="zh-CN" b="1" dirty="0" smtClean="0">
                <a:solidFill>
                  <a:srgbClr val="7030A0"/>
                </a:solidFill>
                <a:latin typeface="+mn-ea"/>
              </a:rPr>
              <a:t>    ……    </a:t>
            </a:r>
          </a:p>
          <a:p>
            <a:r>
              <a:rPr lang="en-US" altLang="zh-CN" b="1" dirty="0" smtClean="0">
                <a:solidFill>
                  <a:srgbClr val="7030A0"/>
                </a:solidFill>
                <a:latin typeface="+mn-ea"/>
              </a:rPr>
              <a:t>  }</a:t>
            </a:r>
          </a:p>
          <a:p>
            <a:r>
              <a:rPr lang="en-US" altLang="zh-CN" b="1" dirty="0" smtClean="0">
                <a:solidFill>
                  <a:srgbClr val="7030A0"/>
                </a:solidFill>
                <a:latin typeface="+mn-ea"/>
              </a:rPr>
              <a:t>}</a:t>
            </a:r>
            <a:endParaRPr lang="zh-CN" altLang="en-US" b="1" dirty="0" smtClean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1238" y="1012507"/>
            <a:ext cx="1852657" cy="1634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do{</a:t>
            </a:r>
          </a:p>
          <a:p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  while (…){</a:t>
            </a:r>
          </a:p>
          <a:p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    ……    </a:t>
            </a:r>
          </a:p>
          <a:p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  }</a:t>
            </a:r>
          </a:p>
          <a:p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}while(…);</a:t>
            </a:r>
            <a:endParaRPr lang="zh-CN" altLang="en-US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3099435"/>
            <a:ext cx="1852657" cy="16344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0A31D"/>
                </a:solidFill>
                <a:latin typeface="+mn-ea"/>
              </a:rPr>
              <a:t>for(…){</a:t>
            </a:r>
          </a:p>
          <a:p>
            <a:r>
              <a:rPr lang="en-US" altLang="zh-CN" b="1" dirty="0" smtClean="0">
                <a:solidFill>
                  <a:srgbClr val="20A31D"/>
                </a:solidFill>
                <a:latin typeface="+mn-ea"/>
              </a:rPr>
              <a:t>  do{</a:t>
            </a:r>
          </a:p>
          <a:p>
            <a:r>
              <a:rPr lang="en-US" altLang="zh-CN" b="1" dirty="0" smtClean="0">
                <a:solidFill>
                  <a:srgbClr val="20A31D"/>
                </a:solidFill>
                <a:latin typeface="+mn-ea"/>
              </a:rPr>
              <a:t>    ……</a:t>
            </a:r>
          </a:p>
          <a:p>
            <a:r>
              <a:rPr lang="en-US" altLang="zh-CN" b="1" dirty="0" smtClean="0">
                <a:solidFill>
                  <a:srgbClr val="20A31D"/>
                </a:solidFill>
                <a:latin typeface="+mn-ea"/>
              </a:rPr>
              <a:t>  }while(…);</a:t>
            </a:r>
          </a:p>
          <a:p>
            <a:r>
              <a:rPr lang="en-US" altLang="zh-CN" b="1" dirty="0" smtClean="0">
                <a:solidFill>
                  <a:srgbClr val="20A31D"/>
                </a:solidFill>
                <a:latin typeface="+mn-ea"/>
              </a:rPr>
              <a:t>}</a:t>
            </a:r>
            <a:endParaRPr lang="zh-CN" altLang="en-US" b="1" dirty="0" smtClean="0">
              <a:solidFill>
                <a:srgbClr val="20A31D"/>
              </a:solidFill>
              <a:latin typeface="+mn-e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/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循环嵌套的执行顺序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47800" y="1504950"/>
            <a:ext cx="44983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for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 (</a:t>
            </a:r>
            <a:r>
              <a:rPr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 a = 1; a&lt;=2;a++){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</a:rPr>
              <a:t>    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printf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(“%d\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n”,a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for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int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b= 1; b&lt;=3 ;b++){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</a:rPr>
              <a:t>     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printf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(“%d\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n”,b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</a:rPr>
              <a:t>}</a:t>
            </a:r>
            <a:endParaRPr lang="zh-CN" altLang="en-US" sz="2400" b="1" dirty="0" smtClean="0">
              <a:latin typeface="宋体" panose="02010600030101010101" pitchFamily="2" charset="-122"/>
            </a:endParaRPr>
          </a:p>
        </p:txBody>
      </p:sp>
      <p:grpSp>
        <p:nvGrpSpPr>
          <p:cNvPr id="11" name="组合 22"/>
          <p:cNvGrpSpPr/>
          <p:nvPr/>
        </p:nvGrpSpPr>
        <p:grpSpPr>
          <a:xfrm>
            <a:off x="1495424" y="1543050"/>
            <a:ext cx="4448175" cy="3429000"/>
            <a:chOff x="1295400" y="1504950"/>
            <a:chExt cx="4114800" cy="3429000"/>
          </a:xfrm>
        </p:grpSpPr>
        <p:sp>
          <p:nvSpPr>
            <p:cNvPr id="5" name="圆角矩形 4"/>
            <p:cNvSpPr/>
            <p:nvPr/>
          </p:nvSpPr>
          <p:spPr>
            <a:xfrm>
              <a:off x="1295400" y="1504950"/>
              <a:ext cx="4114800" cy="3429000"/>
            </a:xfrm>
            <a:prstGeom prst="roundRect">
              <a:avLst/>
            </a:prstGeom>
            <a:noFill/>
            <a:ln>
              <a:solidFill>
                <a:srgbClr val="20A31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600200" y="2724150"/>
              <a:ext cx="3581400" cy="1600200"/>
            </a:xfrm>
            <a:prstGeom prst="roundRect">
              <a:avLst/>
            </a:prstGeom>
            <a:noFill/>
            <a:ln>
              <a:solidFill>
                <a:srgbClr val="F691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10200" y="1047750"/>
            <a:ext cx="533400" cy="3962400"/>
            <a:chOff x="5410200" y="1047750"/>
            <a:chExt cx="533400" cy="3962400"/>
          </a:xfrm>
        </p:grpSpPr>
        <p:sp>
          <p:nvSpPr>
            <p:cNvPr id="7" name="右弧形箭头 6"/>
            <p:cNvSpPr/>
            <p:nvPr/>
          </p:nvSpPr>
          <p:spPr>
            <a:xfrm>
              <a:off x="5486400" y="1504950"/>
              <a:ext cx="457200" cy="3505200"/>
            </a:xfrm>
            <a:prstGeom prst="curvedLeftArrow">
              <a:avLst/>
            </a:prstGeom>
            <a:solidFill>
              <a:srgbClr val="20A31D"/>
            </a:solidFill>
            <a:ln>
              <a:solidFill>
                <a:srgbClr val="20A3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200" y="10477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 smtClean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19800" y="2354818"/>
            <a:ext cx="381000" cy="1969532"/>
            <a:chOff x="6019800" y="2354818"/>
            <a:chExt cx="381000" cy="1969532"/>
          </a:xfrm>
        </p:grpSpPr>
        <p:sp>
          <p:nvSpPr>
            <p:cNvPr id="8" name="右弧形箭头 7"/>
            <p:cNvSpPr/>
            <p:nvPr/>
          </p:nvSpPr>
          <p:spPr>
            <a:xfrm>
              <a:off x="6096000" y="2800350"/>
              <a:ext cx="304800" cy="1524000"/>
            </a:xfrm>
            <a:prstGeom prst="curvedLeftArrow">
              <a:avLst/>
            </a:prstGeom>
            <a:solidFill>
              <a:srgbClr val="F6910A"/>
            </a:solidFill>
            <a:ln>
              <a:solidFill>
                <a:srgbClr val="F691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9800" y="23548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 smtClean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24600" y="2354818"/>
            <a:ext cx="389106" cy="1969532"/>
            <a:chOff x="6468894" y="2354818"/>
            <a:chExt cx="389106" cy="1969532"/>
          </a:xfrm>
        </p:grpSpPr>
        <p:sp>
          <p:nvSpPr>
            <p:cNvPr id="9" name="右弧形箭头 8"/>
            <p:cNvSpPr/>
            <p:nvPr/>
          </p:nvSpPr>
          <p:spPr>
            <a:xfrm>
              <a:off x="6553200" y="2800350"/>
              <a:ext cx="304800" cy="1524000"/>
            </a:xfrm>
            <a:prstGeom prst="curvedLeftArrow">
              <a:avLst/>
            </a:prstGeom>
            <a:solidFill>
              <a:srgbClr val="F6910A"/>
            </a:solidFill>
            <a:ln>
              <a:solidFill>
                <a:srgbClr val="F691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8894" y="23548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 smtClean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29400" y="2343150"/>
            <a:ext cx="457200" cy="1981200"/>
            <a:chOff x="6934200" y="2343150"/>
            <a:chExt cx="457200" cy="1981200"/>
          </a:xfrm>
        </p:grpSpPr>
        <p:sp>
          <p:nvSpPr>
            <p:cNvPr id="10" name="右弧形箭头 9"/>
            <p:cNvSpPr/>
            <p:nvPr/>
          </p:nvSpPr>
          <p:spPr>
            <a:xfrm>
              <a:off x="7086600" y="2800350"/>
              <a:ext cx="304800" cy="1524000"/>
            </a:xfrm>
            <a:prstGeom prst="curvedLeftArrow">
              <a:avLst/>
            </a:prstGeom>
            <a:solidFill>
              <a:srgbClr val="F6910A"/>
            </a:solidFill>
            <a:ln>
              <a:solidFill>
                <a:srgbClr val="F691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34200" y="23431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 smtClean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58000" y="1047750"/>
            <a:ext cx="533400" cy="3962400"/>
            <a:chOff x="7391400" y="1047750"/>
            <a:chExt cx="533400" cy="3962400"/>
          </a:xfrm>
        </p:grpSpPr>
        <p:sp>
          <p:nvSpPr>
            <p:cNvPr id="12" name="右弧形箭头 11"/>
            <p:cNvSpPr/>
            <p:nvPr/>
          </p:nvSpPr>
          <p:spPr>
            <a:xfrm>
              <a:off x="7467600" y="1504950"/>
              <a:ext cx="457200" cy="3505200"/>
            </a:xfrm>
            <a:prstGeom prst="curvedLeftArrow">
              <a:avLst/>
            </a:prstGeom>
            <a:solidFill>
              <a:srgbClr val="20A31D"/>
            </a:solidFill>
            <a:ln>
              <a:solidFill>
                <a:srgbClr val="20A3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91400" y="10477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 smtClean="0"/>
            </a:p>
          </p:txBody>
        </p:sp>
      </p:grpSp>
      <p:sp>
        <p:nvSpPr>
          <p:cNvPr id="24" name="圆角矩形标注 23"/>
          <p:cNvSpPr/>
          <p:nvPr/>
        </p:nvSpPr>
        <p:spPr>
          <a:xfrm>
            <a:off x="304800" y="1428750"/>
            <a:ext cx="914400" cy="533400"/>
          </a:xfrm>
          <a:prstGeom prst="wedgeRoundRectCallout">
            <a:avLst>
              <a:gd name="adj1" fmla="val 54476"/>
              <a:gd name="adj2" fmla="val 79431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先从外面进入</a:t>
            </a:r>
            <a:endParaRPr lang="zh-CN" altLang="en-US" sz="1400" b="1" dirty="0"/>
          </a:p>
        </p:txBody>
      </p:sp>
      <p:sp>
        <p:nvSpPr>
          <p:cNvPr id="25" name="圆角矩形标注 24"/>
          <p:cNvSpPr/>
          <p:nvPr/>
        </p:nvSpPr>
        <p:spPr>
          <a:xfrm>
            <a:off x="381000" y="3562350"/>
            <a:ext cx="990600" cy="762000"/>
          </a:xfrm>
          <a:prstGeom prst="wedgeRoundRectCallout">
            <a:avLst>
              <a:gd name="adj1" fmla="val 70335"/>
              <a:gd name="adj2" fmla="val -27870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把里面的执行完再出去</a:t>
            </a:r>
            <a:endParaRPr lang="zh-CN" altLang="en-US" sz="1400" b="1" dirty="0"/>
          </a:p>
        </p:txBody>
      </p:sp>
      <p:grpSp>
        <p:nvGrpSpPr>
          <p:cNvPr id="23" name="组合 34"/>
          <p:cNvGrpSpPr/>
          <p:nvPr/>
        </p:nvGrpSpPr>
        <p:grpSpPr>
          <a:xfrm>
            <a:off x="7543800" y="2354818"/>
            <a:ext cx="381000" cy="1969532"/>
            <a:chOff x="6019800" y="2354818"/>
            <a:chExt cx="381000" cy="1969532"/>
          </a:xfrm>
        </p:grpSpPr>
        <p:sp>
          <p:nvSpPr>
            <p:cNvPr id="36" name="右弧形箭头 35"/>
            <p:cNvSpPr/>
            <p:nvPr/>
          </p:nvSpPr>
          <p:spPr>
            <a:xfrm>
              <a:off x="6096000" y="2800350"/>
              <a:ext cx="304800" cy="1524000"/>
            </a:xfrm>
            <a:prstGeom prst="curvedLeftArrow">
              <a:avLst/>
            </a:prstGeom>
            <a:solidFill>
              <a:srgbClr val="F6910A"/>
            </a:solidFill>
            <a:ln>
              <a:solidFill>
                <a:srgbClr val="F691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19800" y="23548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6</a:t>
              </a:r>
              <a:endParaRPr lang="zh-CN" altLang="en-US" smtClean="0"/>
            </a:p>
          </p:txBody>
        </p:sp>
      </p:grpSp>
      <p:grpSp>
        <p:nvGrpSpPr>
          <p:cNvPr id="26" name="组合 37"/>
          <p:cNvGrpSpPr/>
          <p:nvPr/>
        </p:nvGrpSpPr>
        <p:grpSpPr>
          <a:xfrm>
            <a:off x="7848600" y="2354818"/>
            <a:ext cx="389106" cy="1969532"/>
            <a:chOff x="6468894" y="2354818"/>
            <a:chExt cx="389106" cy="1969532"/>
          </a:xfrm>
        </p:grpSpPr>
        <p:sp>
          <p:nvSpPr>
            <p:cNvPr id="39" name="右弧形箭头 38"/>
            <p:cNvSpPr/>
            <p:nvPr/>
          </p:nvSpPr>
          <p:spPr>
            <a:xfrm>
              <a:off x="6553200" y="2800350"/>
              <a:ext cx="304800" cy="1524000"/>
            </a:xfrm>
            <a:prstGeom prst="curvedLeftArrow">
              <a:avLst/>
            </a:prstGeom>
            <a:solidFill>
              <a:srgbClr val="F6910A"/>
            </a:solidFill>
            <a:ln>
              <a:solidFill>
                <a:srgbClr val="F691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68894" y="23548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7</a:t>
              </a:r>
              <a:endParaRPr lang="zh-CN" altLang="en-US" smtClean="0"/>
            </a:p>
          </p:txBody>
        </p:sp>
      </p:grpSp>
      <p:grpSp>
        <p:nvGrpSpPr>
          <p:cNvPr id="27" name="组合 40"/>
          <p:cNvGrpSpPr/>
          <p:nvPr/>
        </p:nvGrpSpPr>
        <p:grpSpPr>
          <a:xfrm>
            <a:off x="8153400" y="2343150"/>
            <a:ext cx="457200" cy="1981200"/>
            <a:chOff x="6934200" y="2343150"/>
            <a:chExt cx="457200" cy="1981200"/>
          </a:xfrm>
        </p:grpSpPr>
        <p:sp>
          <p:nvSpPr>
            <p:cNvPr id="42" name="右弧形箭头 41"/>
            <p:cNvSpPr/>
            <p:nvPr/>
          </p:nvSpPr>
          <p:spPr>
            <a:xfrm>
              <a:off x="7086600" y="2800350"/>
              <a:ext cx="304800" cy="1524000"/>
            </a:xfrm>
            <a:prstGeom prst="curvedLeftArrow">
              <a:avLst/>
            </a:prstGeom>
            <a:solidFill>
              <a:srgbClr val="F6910A"/>
            </a:solidFill>
            <a:ln>
              <a:solidFill>
                <a:srgbClr val="F691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34200" y="23431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8</a:t>
              </a:r>
              <a:endParaRPr lang="zh-CN" altLang="en-US" smtClean="0"/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bldLvl="0" animBg="1"/>
      <p:bldP spid="25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5395" y="1925421"/>
            <a:ext cx="2964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smtClean="0">
                <a:solidFill>
                  <a:schemeClr val="bg1"/>
                </a:solidFill>
              </a:rPr>
              <a:t>循环嵌套实例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5189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c乘法表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438252"/>
            <a:ext cx="5572164" cy="3343298"/>
          </a:xfrm>
          <a:prstGeom prst="rect">
            <a:avLst/>
          </a:prstGeom>
        </p:spPr>
      </p:pic>
      <p:sp>
        <p:nvSpPr>
          <p:cNvPr id="5" name="横卷形 4"/>
          <p:cNvSpPr/>
          <p:nvPr/>
        </p:nvSpPr>
        <p:spPr>
          <a:xfrm>
            <a:off x="528627" y="1275606"/>
            <a:ext cx="1981200" cy="914400"/>
          </a:xfrm>
          <a:prstGeom prst="horizontalScrol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打印九九乘法表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8664" y="192542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转移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75118736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500298" y="1282379"/>
            <a:ext cx="3929090" cy="719329"/>
            <a:chOff x="2500298" y="2071684"/>
            <a:chExt cx="3929090" cy="719329"/>
          </a:xfrm>
        </p:grpSpPr>
        <p:sp>
          <p:nvSpPr>
            <p:cNvPr id="15" name="TextBox 14"/>
            <p:cNvSpPr txBox="1"/>
            <p:nvPr/>
          </p:nvSpPr>
          <p:spPr>
            <a:xfrm>
              <a:off x="3786182" y="2214560"/>
              <a:ext cx="2643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华文隶书" pitchFamily="2" charset="-122"/>
                  <a:ea typeface="华文隶书" pitchFamily="2" charset="-122"/>
                </a:rPr>
                <a:t>break</a:t>
              </a:r>
              <a:r>
                <a:rPr lang="zh-CN" altLang="en-US" sz="2400" b="1" dirty="0" smtClean="0">
                  <a:latin typeface="华文隶书" pitchFamily="2" charset="-122"/>
                  <a:ea typeface="华文隶书" pitchFamily="2" charset="-122"/>
                </a:rPr>
                <a:t>语句</a:t>
              </a:r>
              <a:endParaRPr lang="zh-CN" altLang="en-US" sz="2400" b="1" dirty="0">
                <a:latin typeface="华文隶书" pitchFamily="2" charset="-122"/>
                <a:ea typeface="华文隶书" pitchFamily="2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500298" y="2071684"/>
              <a:ext cx="857255" cy="719329"/>
              <a:chOff x="2857488" y="1214428"/>
              <a:chExt cx="1005081" cy="1005081"/>
            </a:xfrm>
          </p:grpSpPr>
          <p:pic>
            <p:nvPicPr>
              <p:cNvPr id="19" name="图片 18" descr="按扭-39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57488" y="1214428"/>
                <a:ext cx="1005081" cy="1005081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040229" y="1325251"/>
                <a:ext cx="357190" cy="643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1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500298" y="2355217"/>
            <a:ext cx="3857652" cy="719329"/>
            <a:chOff x="2500298" y="2857502"/>
            <a:chExt cx="3857652" cy="719329"/>
          </a:xfrm>
        </p:grpSpPr>
        <p:sp>
          <p:nvSpPr>
            <p:cNvPr id="16" name="TextBox 15"/>
            <p:cNvSpPr txBox="1"/>
            <p:nvPr/>
          </p:nvSpPr>
          <p:spPr>
            <a:xfrm>
              <a:off x="3714744" y="3000378"/>
              <a:ext cx="2643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华文隶书" pitchFamily="2" charset="-122"/>
                  <a:ea typeface="华文隶书" pitchFamily="2" charset="-122"/>
                </a:rPr>
                <a:t>continue</a:t>
              </a:r>
              <a:r>
                <a:rPr lang="zh-CN" altLang="en-US" sz="2400" b="1" dirty="0" smtClean="0">
                  <a:latin typeface="华文隶书" pitchFamily="2" charset="-122"/>
                  <a:ea typeface="华文隶书" pitchFamily="2" charset="-122"/>
                </a:rPr>
                <a:t>语句</a:t>
              </a:r>
              <a:endParaRPr lang="zh-CN" altLang="en-US" sz="2400" b="1" dirty="0">
                <a:latin typeface="华文隶书" pitchFamily="2" charset="-122"/>
                <a:ea typeface="华文隶书" pitchFamily="2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500298" y="2857502"/>
              <a:ext cx="857255" cy="719329"/>
              <a:chOff x="2857488" y="1214428"/>
              <a:chExt cx="1005081" cy="1005081"/>
            </a:xfrm>
          </p:grpSpPr>
          <p:pic>
            <p:nvPicPr>
              <p:cNvPr id="22" name="图片 21" descr="按扭-39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57488" y="1214428"/>
                <a:ext cx="1005081" cy="1005081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3040229" y="1325251"/>
                <a:ext cx="357190" cy="643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2</a:t>
                </a: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500298" y="3427738"/>
            <a:ext cx="4000528" cy="719329"/>
            <a:chOff x="2500298" y="3714758"/>
            <a:chExt cx="4000528" cy="719329"/>
          </a:xfrm>
        </p:grpSpPr>
        <p:sp>
          <p:nvSpPr>
            <p:cNvPr id="17" name="TextBox 16"/>
            <p:cNvSpPr txBox="1"/>
            <p:nvPr/>
          </p:nvSpPr>
          <p:spPr>
            <a:xfrm>
              <a:off x="3857620" y="3857634"/>
              <a:ext cx="2643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 smtClean="0">
                  <a:latin typeface="华文隶书" pitchFamily="2" charset="-122"/>
                  <a:ea typeface="华文隶书" pitchFamily="2" charset="-122"/>
                </a:rPr>
                <a:t>goto</a:t>
              </a:r>
              <a:r>
                <a:rPr lang="zh-CN" altLang="en-US" sz="2400" b="1" dirty="0" smtClean="0">
                  <a:latin typeface="华文隶书" pitchFamily="2" charset="-122"/>
                  <a:ea typeface="华文隶书" pitchFamily="2" charset="-122"/>
                </a:rPr>
                <a:t>语句</a:t>
              </a:r>
              <a:endParaRPr lang="zh-CN" altLang="en-US" sz="2400" b="1" dirty="0">
                <a:latin typeface="华文隶书" pitchFamily="2" charset="-122"/>
                <a:ea typeface="华文隶书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500298" y="3714758"/>
              <a:ext cx="857255" cy="719329"/>
              <a:chOff x="2857488" y="1214428"/>
              <a:chExt cx="1005081" cy="1005081"/>
            </a:xfrm>
          </p:grpSpPr>
          <p:pic>
            <p:nvPicPr>
              <p:cNvPr id="25" name="图片 24" descr="按扭-39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57488" y="1214428"/>
                <a:ext cx="1005081" cy="1005081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3040229" y="1325251"/>
                <a:ext cx="357190" cy="643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3</a:t>
                </a:r>
              </a:p>
            </p:txBody>
          </p:sp>
        </p:grp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000114"/>
            <a:ext cx="142876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break</a:t>
            </a:r>
            <a:r>
              <a:rPr lang="zh-CN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语句</a:t>
            </a:r>
            <a:endParaRPr lang="zh-CN" alt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00024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华文彩云" pitchFamily="2" charset="-122"/>
                <a:ea typeface="华文彩云" pitchFamily="2" charset="-122"/>
              </a:rPr>
              <a:t>情景一</a:t>
            </a:r>
            <a:endParaRPr lang="zh-CN" altLang="en-US" b="1" dirty="0">
              <a:solidFill>
                <a:srgbClr val="0070C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571750"/>
            <a:ext cx="3500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FF"/>
                </a:solidFill>
                <a:latin typeface="华文行楷" pitchFamily="2" charset="-122"/>
                <a:ea typeface="华文行楷" pitchFamily="2" charset="-122"/>
              </a:rPr>
              <a:t>8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个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华文行楷" pitchFamily="2" charset="-122"/>
                <a:ea typeface="华文行楷" pitchFamily="2" charset="-122"/>
              </a:rPr>
              <a:t>牛肉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包子，吃啊吃，吃到第</a:t>
            </a:r>
            <a:r>
              <a:rPr lang="en-US" altLang="zh-CN" sz="1600" dirty="0" smtClean="0">
                <a:solidFill>
                  <a:srgbClr val="FF00FF"/>
                </a:solidFill>
                <a:latin typeface="华文行楷" pitchFamily="2" charset="-122"/>
                <a:ea typeface="华文行楷" pitchFamily="2" charset="-122"/>
              </a:rPr>
              <a:t>5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个包子的时候，发现是</a:t>
            </a:r>
            <a:r>
              <a:rPr lang="zh-CN" altLang="en-US" sz="2400" dirty="0" smtClean="0">
                <a:solidFill>
                  <a:srgbClr val="00B050"/>
                </a:solidFill>
                <a:latin typeface="华文行楷" pitchFamily="2" charset="-122"/>
                <a:ea typeface="华文行楷" pitchFamily="2" charset="-122"/>
              </a:rPr>
              <a:t>素馅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的，没胃口了，</a:t>
            </a:r>
            <a:r>
              <a:rPr lang="zh-CN" altLang="en-US" sz="2800" dirty="0" smtClean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</a:rPr>
              <a:t>不想吃了！</a:t>
            </a:r>
            <a:endParaRPr lang="zh-CN" altLang="en-US" sz="2800" dirty="0">
              <a:solidFill>
                <a:srgbClr val="7030A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8" y="192880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华文彩云" pitchFamily="2" charset="-122"/>
                <a:ea typeface="华文彩云" pitchFamily="2" charset="-122"/>
              </a:rPr>
              <a:t>情景二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3570" y="2428874"/>
            <a:ext cx="2928958" cy="22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FF"/>
                </a:solidFill>
                <a:latin typeface="华文行楷" pitchFamily="2" charset="-122"/>
                <a:ea typeface="华文行楷" pitchFamily="2" charset="-122"/>
              </a:rPr>
              <a:t>8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个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华文行楷" pitchFamily="2" charset="-122"/>
                <a:ea typeface="华文行楷" pitchFamily="2" charset="-122"/>
              </a:rPr>
              <a:t>牛肉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包子，吃啊吃，吃到第</a:t>
            </a:r>
            <a:r>
              <a:rPr lang="en-US" altLang="zh-CN" sz="1600" dirty="0" smtClean="0">
                <a:solidFill>
                  <a:srgbClr val="FF00FF"/>
                </a:solidFill>
                <a:latin typeface="华文行楷" pitchFamily="2" charset="-122"/>
                <a:ea typeface="华文行楷" pitchFamily="2" charset="-122"/>
              </a:rPr>
              <a:t>5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个包子的时候，发现是</a:t>
            </a:r>
            <a:r>
              <a:rPr lang="zh-CN" altLang="en-US" sz="2400" dirty="0" smtClean="0">
                <a:solidFill>
                  <a:srgbClr val="00B050"/>
                </a:solidFill>
                <a:latin typeface="华文行楷" pitchFamily="2" charset="-122"/>
                <a:ea typeface="华文行楷" pitchFamily="2" charset="-122"/>
              </a:rPr>
              <a:t>素馅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的，</a:t>
            </a:r>
            <a:r>
              <a:rPr lang="zh-CN" altLang="en-US" sz="1600" dirty="0" smtClean="0">
                <a:solidFill>
                  <a:srgbClr val="00B0F0"/>
                </a:solidFill>
                <a:latin typeface="华文行楷" pitchFamily="2" charset="-122"/>
                <a:ea typeface="华文行楷" pitchFamily="2" charset="-122"/>
              </a:rPr>
              <a:t>跳过</a:t>
            </a:r>
            <a:r>
              <a:rPr lang="zh-CN" altLang="en-US" sz="1600" dirty="0" smtClean="0">
                <a:latin typeface="华文行楷" pitchFamily="2" charset="-122"/>
                <a:ea typeface="华文行楷" pitchFamily="2" charset="-122"/>
              </a:rPr>
              <a:t>素馅的包子，</a:t>
            </a:r>
            <a:r>
              <a:rPr lang="zh-CN" altLang="en-US" sz="2800" dirty="0" smtClean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</a:rPr>
              <a:t>继续接着吃！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8" y="1000114"/>
            <a:ext cx="1928826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continue </a:t>
            </a:r>
            <a:r>
              <a:rPr lang="zh-CN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语句</a:t>
            </a:r>
            <a:endParaRPr lang="zh-CN" alt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143108" y="1500180"/>
            <a:ext cx="1214446" cy="428628"/>
          </a:xfrm>
          <a:prstGeom prst="wedgeRoundRectCallout">
            <a:avLst>
              <a:gd name="adj1" fmla="val -45931"/>
              <a:gd name="adj2" fmla="val -79721"/>
              <a:gd name="adj3" fmla="val 16667"/>
            </a:avLst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70C0"/>
                </a:solidFill>
              </a:rPr>
              <a:t>中断循环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286644" y="1571618"/>
            <a:ext cx="1285884" cy="785818"/>
          </a:xfrm>
          <a:prstGeom prst="wedgeRoundRectCallout">
            <a:avLst>
              <a:gd name="adj1" fmla="val -45931"/>
              <a:gd name="adj2" fmla="val -79721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跳出本次循环，执行下一次循环</a:t>
            </a:r>
            <a:endParaRPr lang="zh-CN" altLang="en-US" sz="14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5572132" y="2071684"/>
            <a:ext cx="2928958" cy="2571768"/>
          </a:xfrm>
          <a:prstGeom prst="rect">
            <a:avLst/>
          </a:prstGeom>
          <a:noFill/>
          <a:ln w="34925">
            <a:gradFill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928676"/>
            <a:ext cx="321471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饿了吗？吃包子吧！</a:t>
            </a:r>
            <a:endParaRPr lang="zh-CN" altLang="en-US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85737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体力值 </a:t>
            </a:r>
            <a:r>
              <a:rPr lang="en-US" altLang="zh-C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= 20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；</a:t>
            </a:r>
            <a:endParaRPr lang="zh-CN" alt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reflection blurRad="12700" stA="28000" endPos="45000" dist="1000" dir="5400000" sy="-100000" algn="bl" rotWithShape="0"/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2198" y="2428874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吃包子；</a:t>
            </a:r>
            <a:endParaRPr lang="en-US" altLang="zh-CN" sz="16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6380" y="1142990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206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在满足条件下（          包子</a:t>
            </a:r>
            <a:r>
              <a:rPr lang="en-US" altLang="zh-CN" sz="1400" b="1" dirty="0" smtClean="0">
                <a:solidFill>
                  <a:srgbClr val="00206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&gt;0</a:t>
            </a:r>
            <a:r>
              <a:rPr lang="zh-CN" altLang="en-US" sz="1400" b="1" dirty="0" smtClean="0">
                <a:solidFill>
                  <a:srgbClr val="00206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），重复的做这件事：</a:t>
            </a:r>
            <a:endParaRPr lang="zh-CN" altLang="en-US" sz="1400" b="1" dirty="0">
              <a:solidFill>
                <a:srgbClr val="00206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4678" y="1967209"/>
            <a:ext cx="142876" cy="285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57554" y="1967209"/>
            <a:ext cx="142876" cy="285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00430" y="1967209"/>
            <a:ext cx="142876" cy="285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43306" y="1967209"/>
            <a:ext cx="142876" cy="285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86182" y="1967209"/>
            <a:ext cx="142876" cy="285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29058" y="1967209"/>
            <a:ext cx="142876" cy="285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071934" y="1967209"/>
            <a:ext cx="142876" cy="285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14810" y="1967209"/>
            <a:ext cx="142876" cy="285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928926" y="1967209"/>
            <a:ext cx="1428760" cy="285752"/>
            <a:chOff x="3071802" y="1928808"/>
            <a:chExt cx="1428760" cy="285752"/>
          </a:xfrm>
        </p:grpSpPr>
        <p:sp>
          <p:nvSpPr>
            <p:cNvPr id="20" name="矩形 19"/>
            <p:cNvSpPr/>
            <p:nvPr/>
          </p:nvSpPr>
          <p:spPr>
            <a:xfrm>
              <a:off x="3071802" y="1928808"/>
              <a:ext cx="142876" cy="285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214678" y="1928808"/>
              <a:ext cx="142876" cy="285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1928808"/>
              <a:ext cx="142876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500430" y="1928808"/>
              <a:ext cx="142876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43306" y="1928808"/>
              <a:ext cx="142876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786182" y="1928808"/>
              <a:ext cx="142876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929058" y="1928808"/>
              <a:ext cx="142876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071934" y="1928808"/>
              <a:ext cx="142876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214810" y="1928808"/>
              <a:ext cx="142876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357686" y="1928808"/>
              <a:ext cx="142876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85786" y="350046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包子 </a:t>
            </a:r>
            <a:r>
              <a:rPr lang="en-US" altLang="zh-C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= 8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；</a:t>
            </a:r>
            <a:endParaRPr lang="zh-CN" alt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reflection blurRad="12700" stA="28000" endPos="45000" dist="1000" dir="5400000" sy="-100000" algn="bl" rotWithShape="0"/>
              </a:effectLst>
              <a:latin typeface="华文琥珀" pitchFamily="2" charset="-122"/>
              <a:ea typeface="华文琥珀" pitchFamily="2" charset="-122"/>
            </a:endParaRPr>
          </a:p>
        </p:txBody>
      </p:sp>
      <p:pic>
        <p:nvPicPr>
          <p:cNvPr id="32" name="图片 31" descr="包子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6050" y="2786082"/>
            <a:ext cx="1989484" cy="1857370"/>
          </a:xfrm>
          <a:prstGeom prst="rect">
            <a:avLst/>
          </a:prstGeom>
        </p:spPr>
      </p:pic>
      <p:pic>
        <p:nvPicPr>
          <p:cNvPr id="33" name="图片 32" descr="一个包子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2214560"/>
            <a:ext cx="857238" cy="857238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3786182" y="3000396"/>
            <a:ext cx="571504" cy="4286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428992" y="3357586"/>
            <a:ext cx="571504" cy="4286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357554" y="3786214"/>
            <a:ext cx="500066" cy="4286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57620" y="3714776"/>
            <a:ext cx="500066" cy="4286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000496" y="3286148"/>
            <a:ext cx="571504" cy="50006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286116" y="2928958"/>
            <a:ext cx="571504" cy="4286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143636" y="4143386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体力值 </a:t>
            </a:r>
            <a:r>
              <a:rPr lang="en-US" altLang="zh-CN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+10 ;</a:t>
            </a:r>
            <a:endParaRPr lang="zh-CN" alt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2198" y="3286130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包子少一个</a:t>
            </a:r>
            <a:r>
              <a:rPr lang="en-US" altLang="zh-CN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;</a:t>
            </a:r>
            <a:endParaRPr lang="zh-CN" alt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643702" y="1142990"/>
            <a:ext cx="285752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643702" y="1142990"/>
            <a:ext cx="285752" cy="2857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643702" y="1142990"/>
            <a:ext cx="285752" cy="2857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643702" y="1142990"/>
            <a:ext cx="285752" cy="2857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3000364" y="3143272"/>
            <a:ext cx="500066" cy="4286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928926" y="3500462"/>
            <a:ext cx="571504" cy="4286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643702" y="1142990"/>
            <a:ext cx="285752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643702" y="1142990"/>
            <a:ext cx="285752" cy="2857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643702" y="1142990"/>
            <a:ext cx="285752" cy="2857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643702" y="1142990"/>
            <a:ext cx="285752" cy="2857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643702" y="1142990"/>
            <a:ext cx="285752" cy="285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4" name="矩形标注 63"/>
          <p:cNvSpPr/>
          <p:nvPr/>
        </p:nvSpPr>
        <p:spPr>
          <a:xfrm>
            <a:off x="6786578" y="1571618"/>
            <a:ext cx="1428760" cy="285752"/>
          </a:xfrm>
          <a:prstGeom prst="wedgeRectCallout">
            <a:avLst>
              <a:gd name="adj1" fmla="val -42528"/>
              <a:gd name="adj2" fmla="val -94787"/>
            </a:avLst>
          </a:prstGeom>
          <a:solidFill>
            <a:srgbClr val="6A8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没有了，别吃了</a:t>
            </a:r>
            <a:endParaRPr lang="zh-CN" altLang="en-US" sz="14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" grpId="0"/>
      <p:bldP spid="8" grpId="0"/>
      <p:bldP spid="9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1" grpId="0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2" grpId="0"/>
      <p:bldP spid="43" grpId="0"/>
      <p:bldP spid="55" grpId="0" animBg="1"/>
      <p:bldP spid="56" grpId="0" animBg="1"/>
      <p:bldP spid="57" grpId="0" animBg="1"/>
      <p:bldP spid="62" grpId="0" animBg="1"/>
      <p:bldP spid="36" grpId="0" animBg="1"/>
      <p:bldP spid="41" grpId="0" animBg="1"/>
      <p:bldP spid="59" grpId="0" animBg="1"/>
      <p:bldP spid="60" grpId="0" animBg="1"/>
      <p:bldP spid="61" grpId="0" animBg="1"/>
      <p:bldP spid="58" grpId="0" animBg="1"/>
      <p:bldP spid="63" grpId="0" animBg="1"/>
      <p:bldP spid="6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857238"/>
            <a:ext cx="142876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goto</a:t>
            </a:r>
            <a:r>
              <a:rPr lang="zh-CN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语句</a:t>
            </a:r>
            <a:endParaRPr lang="zh-CN" alt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6116" y="1142990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00B0F0"/>
                </a:solidFill>
              </a:rPr>
              <a:t>goto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标号 </a:t>
            </a:r>
            <a:r>
              <a:rPr lang="en-US" altLang="zh-CN" sz="2800" dirty="0" smtClean="0"/>
              <a:t>;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428860" y="2000246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B0F0"/>
                </a:solidFill>
              </a:rPr>
              <a:t>    </a:t>
            </a:r>
            <a:r>
              <a:rPr lang="en-US" altLang="zh-CN" sz="2000" b="1" dirty="0" err="1" smtClean="0">
                <a:solidFill>
                  <a:srgbClr val="00B0F0"/>
                </a:solidFill>
              </a:rPr>
              <a:t>int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 =  1  ;</a:t>
            </a:r>
          </a:p>
          <a:p>
            <a:r>
              <a:rPr lang="en-US" altLang="zh-CN" sz="2000" b="1" dirty="0" smtClean="0">
                <a:solidFill>
                  <a:srgbClr val="00B0F0"/>
                </a:solidFill>
              </a:rPr>
              <a:t>    </a:t>
            </a:r>
            <a:r>
              <a:rPr lang="en-US" altLang="zh-CN" sz="2000" b="1" dirty="0" err="1" smtClean="0">
                <a:solidFill>
                  <a:srgbClr val="00B0F0"/>
                </a:solidFill>
              </a:rPr>
              <a:t>int</a:t>
            </a:r>
            <a:r>
              <a:rPr lang="en-US" altLang="zh-CN" sz="2000" dirty="0" smtClean="0"/>
              <a:t>  strength = 20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8860" y="2857502"/>
            <a:ext cx="5786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</a:rPr>
              <a:t>label :</a:t>
            </a:r>
          </a:p>
          <a:p>
            <a:r>
              <a:rPr lang="en-US" altLang="zh-CN" sz="2000" b="1" dirty="0" smtClean="0">
                <a:solidFill>
                  <a:srgbClr val="00B0F0"/>
                </a:solidFill>
              </a:rPr>
              <a:t>	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++</a:t>
            </a:r>
            <a:r>
              <a:rPr lang="zh-CN" altLang="en-US" sz="2000" b="1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	strength+=10;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488" y="3929072"/>
            <a:ext cx="5143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if(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&lt;=8)</a:t>
            </a:r>
          </a:p>
          <a:p>
            <a:r>
              <a:rPr lang="en-US" altLang="zh-CN" sz="2000" b="1" dirty="0" smtClean="0"/>
              <a:t>         </a:t>
            </a:r>
            <a:r>
              <a:rPr lang="en-US" altLang="zh-CN" sz="2000" b="1" dirty="0" err="1" smtClean="0">
                <a:solidFill>
                  <a:srgbClr val="00B0F0"/>
                </a:solidFill>
              </a:rPr>
              <a:t>goto</a:t>
            </a:r>
            <a:r>
              <a:rPr lang="en-US" altLang="zh-CN" sz="2000" b="1" dirty="0" smtClean="0"/>
              <a:t>  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label</a:t>
            </a:r>
            <a:r>
              <a:rPr lang="en-US" altLang="zh-CN" sz="2000" b="1" dirty="0" smtClean="0"/>
              <a:t>;</a:t>
            </a:r>
            <a:endParaRPr lang="en-US" altLang="zh-CN" sz="2000" dirty="0" smtClean="0"/>
          </a:p>
        </p:txBody>
      </p:sp>
      <p:grpSp>
        <p:nvGrpSpPr>
          <p:cNvPr id="33" name="组合 32"/>
          <p:cNvGrpSpPr/>
          <p:nvPr/>
        </p:nvGrpSpPr>
        <p:grpSpPr>
          <a:xfrm>
            <a:off x="2786050" y="3214692"/>
            <a:ext cx="1571636" cy="1643074"/>
            <a:chOff x="2786050" y="3214692"/>
            <a:chExt cx="1571636" cy="1643074"/>
          </a:xfrm>
        </p:grpSpPr>
        <p:cxnSp>
          <p:nvCxnSpPr>
            <p:cNvPr id="21" name="直接连接符 20"/>
            <p:cNvCxnSpPr/>
            <p:nvPr/>
          </p:nvCxnSpPr>
          <p:spPr>
            <a:xfrm rot="5400000">
              <a:off x="4214810" y="4714890"/>
              <a:ext cx="28575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/>
            <p:nvPr/>
          </p:nvCxnSpPr>
          <p:spPr>
            <a:xfrm rot="16200000" flipV="1">
              <a:off x="2750331" y="3250411"/>
              <a:ext cx="1643074" cy="1571636"/>
            </a:xfrm>
            <a:prstGeom prst="bentConnector3">
              <a:avLst>
                <a:gd name="adj1" fmla="val 251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9800" y="971550"/>
            <a:ext cx="5277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/>
              <a:t>1</a:t>
            </a:r>
          </a:p>
          <a:p>
            <a:pPr algn="ctr"/>
            <a:r>
              <a:rPr lang="en-US" altLang="zh-CN" sz="2400" smtClean="0"/>
              <a:t>2</a:t>
            </a:r>
          </a:p>
          <a:p>
            <a:pPr algn="ctr"/>
            <a:r>
              <a:rPr lang="en-US" altLang="zh-CN" sz="2400" smtClean="0"/>
              <a:t>3</a:t>
            </a:r>
          </a:p>
          <a:p>
            <a:pPr algn="ctr"/>
            <a:r>
              <a:rPr lang="en-US" altLang="zh-CN" sz="2400" smtClean="0"/>
              <a:t>4</a:t>
            </a:r>
          </a:p>
          <a:p>
            <a:pPr algn="ctr"/>
            <a:r>
              <a:rPr lang="en-US" altLang="zh-CN" sz="2400" smtClean="0"/>
              <a:t>5</a:t>
            </a:r>
          </a:p>
          <a:p>
            <a:pPr algn="ctr"/>
            <a:r>
              <a:rPr lang="en-US" altLang="zh-CN" sz="2400" smtClean="0"/>
              <a:t>6</a:t>
            </a:r>
          </a:p>
          <a:p>
            <a:pPr algn="ctr"/>
            <a:r>
              <a:rPr lang="en-US" altLang="zh-CN" sz="2400" smtClean="0"/>
              <a:t>7</a:t>
            </a:r>
          </a:p>
          <a:p>
            <a:pPr algn="ctr"/>
            <a:r>
              <a:rPr lang="en-US" altLang="zh-CN" sz="2400" smtClean="0"/>
              <a:t>8</a:t>
            </a:r>
          </a:p>
          <a:p>
            <a:pPr algn="ctr"/>
            <a:r>
              <a:rPr lang="en-US" altLang="zh-CN" sz="2400" smtClean="0"/>
              <a:t>9</a:t>
            </a:r>
          </a:p>
          <a:p>
            <a:pPr algn="ctr"/>
            <a:r>
              <a:rPr lang="en-US" altLang="zh-CN" sz="2400" smtClean="0"/>
              <a:t>10</a:t>
            </a:r>
            <a:endParaRPr lang="zh-CN" altLang="en-US" sz="2400" smtClean="0"/>
          </a:p>
        </p:txBody>
      </p:sp>
      <p:sp>
        <p:nvSpPr>
          <p:cNvPr id="3" name="右箭头 2"/>
          <p:cNvSpPr/>
          <p:nvPr/>
        </p:nvSpPr>
        <p:spPr>
          <a:xfrm>
            <a:off x="5410200" y="112395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8"/>
          <p:cNvSpPr txBox="1"/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普通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循环</a:t>
            </a:r>
          </a:p>
        </p:txBody>
      </p:sp>
      <p:pic>
        <p:nvPicPr>
          <p:cNvPr id="1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14400" y="1809750"/>
            <a:ext cx="3812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for</a:t>
            </a:r>
            <a:r>
              <a:rPr lang="nn-NO" altLang="zh-CN" b="1" dirty="0" smtClean="0">
                <a:latin typeface="宋体" panose="02010600030101010101" pitchFamily="2" charset="-122"/>
              </a:rPr>
              <a:t> (int i = 1; i &lt;= 10; i++) {</a:t>
            </a:r>
          </a:p>
          <a:p>
            <a:r>
              <a:rPr lang="en-US" altLang="zh-CN" dirty="0" smtClean="0">
                <a:latin typeface="宋体" panose="02010600030101010101" pitchFamily="2" charset="-122"/>
              </a:rPr>
              <a:t>   </a:t>
            </a:r>
            <a:r>
              <a:rPr lang="en-US" altLang="zh-CN" b="1" i="1" dirty="0" err="1" smtClean="0">
                <a:latin typeface="宋体" panose="02010600030101010101" pitchFamily="2" charset="-122"/>
              </a:rPr>
              <a:t>printf</a:t>
            </a:r>
            <a:r>
              <a:rPr lang="en-US" altLang="zh-CN" b="1" i="1" dirty="0" smtClean="0">
                <a:latin typeface="宋体" panose="02010600030101010101" pitchFamily="2" charset="-122"/>
              </a:rPr>
              <a:t>(“%d\</a:t>
            </a:r>
            <a:r>
              <a:rPr lang="en-US" altLang="zh-CN" b="1" i="1" dirty="0" err="1" smtClean="0">
                <a:latin typeface="宋体" panose="02010600030101010101" pitchFamily="2" charset="-122"/>
              </a:rPr>
              <a:t>n”,i</a:t>
            </a:r>
            <a:r>
              <a:rPr lang="en-US" altLang="zh-CN" b="1" i="1" dirty="0" smtClean="0">
                <a:latin typeface="宋体" panose="02010600030101010101" pitchFamily="2" charset="-122"/>
              </a:rPr>
              <a:t>);</a:t>
            </a:r>
          </a:p>
          <a:p>
            <a:r>
              <a:rPr lang="en-US" altLang="zh-CN" dirty="0" smtClean="0">
                <a:latin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0611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6111 L 1.11022E-16 0.1203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963 L 0 0.203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0741 L 0 0.28148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7778 L 0 0.35185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4815 L 0 0.42222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2222 L 0 0.4963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963 L 0 0.5703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7037 L 0 0.64445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3" grpId="1" bldLvl="0" animBg="1"/>
      <p:bldP spid="3" grpId="2" bldLvl="0" animBg="1"/>
      <p:bldP spid="3" grpId="3" bldLvl="0" animBg="1"/>
      <p:bldP spid="3" grpId="4" bldLvl="0" animBg="1"/>
      <p:bldP spid="3" grpId="5" bldLvl="0" animBg="1"/>
      <p:bldP spid="3" grpId="6" bldLvl="0" animBg="1"/>
      <p:bldP spid="3" grpId="7" bldLvl="0" animBg="1"/>
      <p:bldP spid="3" grpId="8" bldLvl="0" animBg="1"/>
      <p:bldP spid="3" grpId="9" bldLvl="0" animBg="1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9800" y="971550"/>
            <a:ext cx="5277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/>
              <a:t>1</a:t>
            </a:r>
          </a:p>
          <a:p>
            <a:pPr algn="ctr"/>
            <a:r>
              <a:rPr lang="en-US" altLang="zh-CN" sz="2400" smtClean="0"/>
              <a:t>2</a:t>
            </a:r>
          </a:p>
          <a:p>
            <a:pPr algn="ctr"/>
            <a:r>
              <a:rPr lang="en-US" altLang="zh-CN" sz="2400" smtClean="0"/>
              <a:t>3</a:t>
            </a:r>
          </a:p>
          <a:p>
            <a:pPr algn="ctr"/>
            <a:r>
              <a:rPr lang="en-US" altLang="zh-CN" sz="2400" smtClean="0"/>
              <a:t>4</a:t>
            </a:r>
          </a:p>
          <a:p>
            <a:pPr algn="ctr"/>
            <a:r>
              <a:rPr lang="en-US" altLang="zh-CN" sz="2400" smtClean="0"/>
              <a:t>5</a:t>
            </a:r>
          </a:p>
          <a:p>
            <a:pPr algn="ctr"/>
            <a:r>
              <a:rPr lang="en-US" altLang="zh-CN" sz="2400" smtClean="0"/>
              <a:t>6</a:t>
            </a:r>
          </a:p>
          <a:p>
            <a:pPr algn="ctr"/>
            <a:r>
              <a:rPr lang="en-US" altLang="zh-CN" sz="2400" smtClean="0"/>
              <a:t>7</a:t>
            </a:r>
          </a:p>
          <a:p>
            <a:pPr algn="ctr"/>
            <a:r>
              <a:rPr lang="en-US" altLang="zh-CN" sz="2400" smtClean="0"/>
              <a:t>8</a:t>
            </a:r>
          </a:p>
          <a:p>
            <a:pPr algn="ctr"/>
            <a:r>
              <a:rPr lang="en-US" altLang="zh-CN" sz="2400" smtClean="0"/>
              <a:t>9</a:t>
            </a:r>
          </a:p>
          <a:p>
            <a:pPr algn="ctr"/>
            <a:r>
              <a:rPr lang="en-US" altLang="zh-CN" sz="2400" smtClean="0"/>
              <a:t>10</a:t>
            </a:r>
            <a:endParaRPr lang="zh-CN" altLang="en-US" sz="2400" smtClean="0"/>
          </a:p>
        </p:txBody>
      </p:sp>
      <p:sp>
        <p:nvSpPr>
          <p:cNvPr id="3" name="右箭头 2"/>
          <p:cNvSpPr/>
          <p:nvPr/>
        </p:nvSpPr>
        <p:spPr>
          <a:xfrm>
            <a:off x="5410200" y="112395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8"/>
          <p:cNvSpPr txBox="1"/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循环中有判断</a:t>
            </a:r>
          </a:p>
        </p:txBody>
      </p:sp>
      <p:pic>
        <p:nvPicPr>
          <p:cNvPr id="1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14400" y="1809750"/>
            <a:ext cx="38122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for</a:t>
            </a:r>
            <a:r>
              <a:rPr lang="nn-NO" altLang="zh-CN" b="1" dirty="0" smtClean="0">
                <a:latin typeface="宋体" panose="02010600030101010101" pitchFamily="2" charset="-122"/>
              </a:rPr>
              <a:t> (</a:t>
            </a:r>
            <a:r>
              <a:rPr lang="nn-NO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nn-NO" altLang="zh-CN" b="1" dirty="0" smtClean="0">
                <a:latin typeface="宋体" panose="02010600030101010101" pitchFamily="2" charset="-122"/>
              </a:rPr>
              <a:t> i = 1; i &lt;= 10; i++) {</a:t>
            </a:r>
          </a:p>
          <a:p>
            <a:r>
              <a:rPr lang="en-US" altLang="zh-CN" dirty="0" smtClean="0"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if</a:t>
            </a:r>
            <a:r>
              <a:rPr lang="en-US" altLang="zh-CN" b="1" dirty="0" smtClean="0">
                <a:latin typeface="宋体" panose="02010600030101010101" pitchFamily="2" charset="-122"/>
              </a:rPr>
              <a:t> (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i</a:t>
            </a:r>
            <a:r>
              <a:rPr lang="en-US" altLang="zh-CN" b="1" dirty="0" smtClean="0">
                <a:latin typeface="宋体" panose="02010600030101010101" pitchFamily="2" charset="-122"/>
              </a:rPr>
              <a:t> % 2 == 0) { </a:t>
            </a:r>
          </a:p>
          <a:p>
            <a:r>
              <a:rPr lang="en-US" altLang="zh-CN" dirty="0" smtClean="0">
                <a:latin typeface="宋体" panose="02010600030101010101" pitchFamily="2" charset="-122"/>
              </a:rPr>
              <a:t>   </a:t>
            </a:r>
            <a:r>
              <a:rPr lang="en-US" altLang="zh-CN" b="1" i="1" dirty="0" err="1" smtClean="0">
                <a:latin typeface="宋体" panose="02010600030101010101" pitchFamily="2" charset="-122"/>
              </a:rPr>
              <a:t>printf</a:t>
            </a:r>
            <a:r>
              <a:rPr lang="en-US" altLang="zh-CN" b="1" i="1" dirty="0" smtClean="0">
                <a:latin typeface="宋体" panose="02010600030101010101" pitchFamily="2" charset="-122"/>
              </a:rPr>
              <a:t>(“%d\</a:t>
            </a:r>
            <a:r>
              <a:rPr lang="en-US" altLang="zh-CN" b="1" i="1" dirty="0" err="1" smtClean="0">
                <a:latin typeface="宋体" panose="02010600030101010101" pitchFamily="2" charset="-122"/>
              </a:rPr>
              <a:t>n”,i</a:t>
            </a:r>
            <a:r>
              <a:rPr lang="en-US" altLang="zh-CN" b="1" i="1" dirty="0" smtClean="0">
                <a:latin typeface="宋体" panose="02010600030101010101" pitchFamily="2" charset="-122"/>
              </a:rPr>
              <a:t>);</a:t>
            </a:r>
          </a:p>
          <a:p>
            <a:r>
              <a:rPr lang="en-US" altLang="zh-CN" b="1" dirty="0" smtClean="0">
                <a:latin typeface="宋体" panose="02010600030101010101" pitchFamily="2" charset="-122"/>
              </a:rPr>
              <a:t> }</a:t>
            </a:r>
            <a:endParaRPr lang="en-US" altLang="zh-CN" b="1" i="1" dirty="0" smtClean="0">
              <a:latin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</a:rPr>
              <a:t>}</a:t>
            </a:r>
          </a:p>
        </p:txBody>
      </p:sp>
      <p:pic>
        <p:nvPicPr>
          <p:cNvPr id="7" name="图片 6" descr="按扭-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1352550"/>
            <a:ext cx="304800" cy="304800"/>
          </a:xfrm>
          <a:prstGeom prst="rect">
            <a:avLst/>
          </a:prstGeom>
        </p:spPr>
      </p:pic>
      <p:pic>
        <p:nvPicPr>
          <p:cNvPr id="9" name="图片 8" descr="按扭-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2114550"/>
            <a:ext cx="304800" cy="304800"/>
          </a:xfrm>
          <a:prstGeom prst="rect">
            <a:avLst/>
          </a:prstGeom>
        </p:spPr>
      </p:pic>
      <p:pic>
        <p:nvPicPr>
          <p:cNvPr id="10" name="图片 9" descr="按扭-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2800350"/>
            <a:ext cx="304800" cy="304800"/>
          </a:xfrm>
          <a:prstGeom prst="rect">
            <a:avLst/>
          </a:prstGeom>
        </p:spPr>
      </p:pic>
      <p:pic>
        <p:nvPicPr>
          <p:cNvPr id="14" name="图片 13" descr="按扭-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3562350"/>
            <a:ext cx="304800" cy="304800"/>
          </a:xfrm>
          <a:prstGeom prst="rect">
            <a:avLst/>
          </a:prstGeom>
        </p:spPr>
      </p:pic>
      <p:pic>
        <p:nvPicPr>
          <p:cNvPr id="15" name="图片 14" descr="按扭-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432435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0611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6111 L 1.11022E-16 0.12037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963 L 0 0.203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0741 L 0 0.28148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7778 L 0 0.35185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4815 L 0 0.42222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2222 L 0 0.496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963 L 0 0.57037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7037 L 0 0.64445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3" grpId="1" bldLvl="0" animBg="1"/>
      <p:bldP spid="3" grpId="2" bldLvl="0" animBg="1"/>
      <p:bldP spid="3" grpId="3" bldLvl="0" animBg="1"/>
      <p:bldP spid="3" grpId="4" bldLvl="0" animBg="1"/>
      <p:bldP spid="3" grpId="5" bldLvl="0" animBg="1"/>
      <p:bldP spid="3" grpId="6" bldLvl="0" animBg="1"/>
      <p:bldP spid="3" grpId="7" bldLvl="0" animBg="1"/>
      <p:bldP spid="3" grpId="8" bldLvl="0" animBg="1"/>
      <p:bldP spid="3" grpId="9" bldLvl="0" animBg="1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9800" y="971550"/>
            <a:ext cx="5277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/>
              <a:t>1</a:t>
            </a:r>
          </a:p>
          <a:p>
            <a:pPr algn="ctr"/>
            <a:r>
              <a:rPr lang="en-US" altLang="zh-CN" sz="2400" smtClean="0"/>
              <a:t>2</a:t>
            </a:r>
          </a:p>
          <a:p>
            <a:pPr algn="ctr"/>
            <a:r>
              <a:rPr lang="en-US" altLang="zh-CN" sz="2400" smtClean="0"/>
              <a:t>3</a:t>
            </a:r>
          </a:p>
          <a:p>
            <a:pPr algn="ctr"/>
            <a:r>
              <a:rPr lang="en-US" altLang="zh-CN" sz="2400" smtClean="0"/>
              <a:t>4</a:t>
            </a:r>
          </a:p>
          <a:p>
            <a:pPr algn="ctr"/>
            <a:r>
              <a:rPr lang="en-US" altLang="zh-CN" sz="2400" smtClean="0"/>
              <a:t>5</a:t>
            </a:r>
          </a:p>
          <a:p>
            <a:pPr algn="ctr"/>
            <a:r>
              <a:rPr lang="en-US" altLang="zh-CN" sz="2400" smtClean="0"/>
              <a:t>6</a:t>
            </a:r>
          </a:p>
          <a:p>
            <a:pPr algn="ctr"/>
            <a:r>
              <a:rPr lang="en-US" altLang="zh-CN" sz="2400" smtClean="0"/>
              <a:t>7</a:t>
            </a:r>
          </a:p>
          <a:p>
            <a:pPr algn="ctr"/>
            <a:r>
              <a:rPr lang="en-US" altLang="zh-CN" sz="2400" smtClean="0"/>
              <a:t>8</a:t>
            </a:r>
          </a:p>
          <a:p>
            <a:pPr algn="ctr"/>
            <a:r>
              <a:rPr lang="en-US" altLang="zh-CN" sz="2400" smtClean="0"/>
              <a:t>9</a:t>
            </a:r>
          </a:p>
          <a:p>
            <a:pPr algn="ctr"/>
            <a:r>
              <a:rPr lang="en-US" altLang="zh-CN" sz="2400" smtClean="0"/>
              <a:t>10</a:t>
            </a:r>
            <a:endParaRPr lang="zh-CN" altLang="en-US" sz="2400" smtClean="0"/>
          </a:p>
        </p:txBody>
      </p:sp>
      <p:sp>
        <p:nvSpPr>
          <p:cNvPr id="3" name="右箭头 2"/>
          <p:cNvSpPr/>
          <p:nvPr/>
        </p:nvSpPr>
        <p:spPr>
          <a:xfrm>
            <a:off x="5410200" y="112395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8"/>
          <p:cNvSpPr txBox="1"/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循环中有</a:t>
            </a:r>
            <a:r>
              <a:rPr lang="en-US" sz="2400" dirty="0" smtClean="0">
                <a:latin typeface="+mn-ea"/>
                <a:ea typeface="+mn-ea"/>
              </a:rPr>
              <a:t>continue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14400" y="1809750"/>
            <a:ext cx="38122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for</a:t>
            </a:r>
            <a:r>
              <a:rPr lang="nn-NO" altLang="zh-CN" b="1" dirty="0" smtClean="0">
                <a:latin typeface="宋体" panose="02010600030101010101" pitchFamily="2" charset="-122"/>
              </a:rPr>
              <a:t> (</a:t>
            </a:r>
            <a:r>
              <a:rPr lang="nn-NO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nn-NO" altLang="zh-CN" b="1" dirty="0" smtClean="0">
                <a:latin typeface="宋体" panose="02010600030101010101" pitchFamily="2" charset="-122"/>
              </a:rPr>
              <a:t> i = 1; i &lt;= 10; i++) {</a:t>
            </a:r>
          </a:p>
          <a:p>
            <a:r>
              <a:rPr lang="en-US" altLang="zh-CN" dirty="0" smtClean="0"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if</a:t>
            </a:r>
            <a:r>
              <a:rPr lang="en-US" altLang="zh-CN" b="1" dirty="0" smtClean="0">
                <a:latin typeface="宋体" panose="02010600030101010101" pitchFamily="2" charset="-122"/>
              </a:rPr>
              <a:t> (i % 2 == 0) {</a:t>
            </a:r>
          </a:p>
          <a:p>
            <a:r>
              <a:rPr lang="en-US" altLang="zh-CN" dirty="0" smtClean="0">
                <a:latin typeface="宋体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continue</a:t>
            </a:r>
            <a:r>
              <a:rPr lang="en-US" altLang="zh-CN" b="1" dirty="0" smtClean="0">
                <a:latin typeface="宋体" panose="02010600030101010101" pitchFamily="2" charset="-122"/>
              </a:rPr>
              <a:t>;</a:t>
            </a:r>
          </a:p>
          <a:p>
            <a:r>
              <a:rPr lang="en-US" altLang="zh-CN" dirty="0" smtClean="0">
                <a:latin typeface="宋体" panose="02010600030101010101" pitchFamily="2" charset="-122"/>
              </a:rPr>
              <a:t>  }</a:t>
            </a:r>
          </a:p>
          <a:p>
            <a:r>
              <a:rPr lang="en-US" altLang="zh-CN" dirty="0" smtClean="0">
                <a:latin typeface="宋体" panose="02010600030101010101" pitchFamily="2" charset="-122"/>
              </a:rPr>
              <a:t>   </a:t>
            </a:r>
            <a:r>
              <a:rPr lang="en-US" altLang="zh-CN" b="1" i="1" dirty="0" err="1" smtClean="0">
                <a:latin typeface="宋体" panose="02010600030101010101" pitchFamily="2" charset="-122"/>
              </a:rPr>
              <a:t>printf</a:t>
            </a:r>
            <a:r>
              <a:rPr lang="en-US" altLang="zh-CN" b="1" i="1" dirty="0" smtClean="0">
                <a:latin typeface="宋体" panose="02010600030101010101" pitchFamily="2" charset="-122"/>
              </a:rPr>
              <a:t>(“%d\</a:t>
            </a:r>
            <a:r>
              <a:rPr lang="en-US" altLang="zh-CN" b="1" i="1" dirty="0" err="1" smtClean="0">
                <a:latin typeface="宋体" panose="02010600030101010101" pitchFamily="2" charset="-122"/>
              </a:rPr>
              <a:t>n”,i</a:t>
            </a:r>
            <a:r>
              <a:rPr lang="en-US" altLang="zh-CN" b="1" i="1" dirty="0" smtClean="0">
                <a:latin typeface="宋体" panose="02010600030101010101" pitchFamily="2" charset="-122"/>
              </a:rPr>
              <a:t>);</a:t>
            </a:r>
          </a:p>
          <a:p>
            <a:r>
              <a:rPr lang="en-US" altLang="zh-CN" dirty="0" smtClean="0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5261" y="1047750"/>
            <a:ext cx="543739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b="1" smtClean="0">
                <a:latin typeface="隶书" pitchFamily="49" charset="-122"/>
                <a:ea typeface="隶书" pitchFamily="49" charset="-122"/>
              </a:rPr>
              <a:t>输出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600" y="1781175"/>
            <a:ext cx="543739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b="1" smtClean="0">
                <a:latin typeface="隶书" pitchFamily="49" charset="-122"/>
                <a:ea typeface="隶书" pitchFamily="49" charset="-122"/>
              </a:rPr>
              <a:t>输出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5600" y="2495550"/>
            <a:ext cx="543739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b="1" smtClean="0">
                <a:latin typeface="隶书" pitchFamily="49" charset="-122"/>
                <a:ea typeface="隶书" pitchFamily="49" charset="-122"/>
              </a:rPr>
              <a:t>输出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05600" y="3257550"/>
            <a:ext cx="543739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b="1" smtClean="0">
                <a:latin typeface="隶书" pitchFamily="49" charset="-122"/>
                <a:ea typeface="隶书" pitchFamily="49" charset="-122"/>
              </a:rPr>
              <a:t>输出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600" y="3943350"/>
            <a:ext cx="543739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b="1" smtClean="0">
                <a:latin typeface="隶书" pitchFamily="49" charset="-122"/>
                <a:ea typeface="隶书" pitchFamily="49" charset="-122"/>
              </a:rPr>
              <a:t>输出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06111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6111 L 1.11022E-16 0.12037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963 L 0 0.203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0741 L 0 0.28148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7778 L 0 0.35185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4815 L 0 0.42222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2222 L 0 0.4963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963 L 0 0.57037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7037 L 0 0.64445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3" grpId="1" bldLvl="0" animBg="1"/>
      <p:bldP spid="3" grpId="2" bldLvl="0" animBg="1"/>
      <p:bldP spid="3" grpId="3" bldLvl="0" animBg="1"/>
      <p:bldP spid="3" grpId="4" bldLvl="0" animBg="1"/>
      <p:bldP spid="3" grpId="5" bldLvl="0" animBg="1"/>
      <p:bldP spid="3" grpId="6" bldLvl="0" animBg="1"/>
      <p:bldP spid="3" grpId="7" bldLvl="0" animBg="1"/>
      <p:bldP spid="3" grpId="8" bldLvl="0" animBg="1"/>
      <p:bldP spid="3" grpId="9" bldLvl="0" animBg="1"/>
      <p:bldP spid="13" grpId="0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9800" y="971550"/>
            <a:ext cx="356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/>
              <a:t>1</a:t>
            </a:r>
          </a:p>
          <a:p>
            <a:pPr algn="ctr"/>
            <a:r>
              <a:rPr lang="en-US" altLang="zh-CN" sz="2400" smtClean="0"/>
              <a:t>2</a:t>
            </a:r>
          </a:p>
        </p:txBody>
      </p:sp>
      <p:sp>
        <p:nvSpPr>
          <p:cNvPr id="3" name="右箭头 2"/>
          <p:cNvSpPr/>
          <p:nvPr/>
        </p:nvSpPr>
        <p:spPr>
          <a:xfrm>
            <a:off x="5410200" y="112395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8"/>
          <p:cNvSpPr txBox="1"/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循环中有</a:t>
            </a:r>
            <a:r>
              <a:rPr lang="en-US" sz="2400" dirty="0" smtClean="0">
                <a:latin typeface="+mn-ea"/>
                <a:ea typeface="+mn-ea"/>
              </a:rPr>
              <a:t>break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14400" y="1809750"/>
            <a:ext cx="38122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for</a:t>
            </a:r>
            <a:r>
              <a:rPr lang="nn-NO" altLang="zh-CN" b="1" dirty="0" smtClean="0">
                <a:latin typeface="宋体" panose="02010600030101010101" pitchFamily="2" charset="-122"/>
              </a:rPr>
              <a:t> (</a:t>
            </a:r>
            <a:r>
              <a:rPr lang="nn-NO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nn-NO" altLang="zh-CN" b="1" dirty="0" smtClean="0">
                <a:latin typeface="宋体" panose="02010600030101010101" pitchFamily="2" charset="-122"/>
              </a:rPr>
              <a:t> i = 1; i &lt;= 10; i++)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if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i</a:t>
            </a:r>
            <a:r>
              <a:rPr lang="en-US" altLang="zh-CN" b="1" dirty="0" smtClean="0">
                <a:latin typeface="宋体" panose="02010600030101010101" pitchFamily="2" charset="-122"/>
              </a:rPr>
              <a:t> % 2 == 0) {</a:t>
            </a:r>
          </a:p>
          <a:p>
            <a:r>
              <a:rPr lang="en-US" altLang="zh-CN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break</a:t>
            </a:r>
            <a:r>
              <a:rPr lang="en-US" altLang="zh-CN" b="1" dirty="0" smtClean="0">
                <a:latin typeface="宋体" panose="02010600030101010101" pitchFamily="2" charset="-122"/>
              </a:rPr>
              <a:t>;</a:t>
            </a:r>
          </a:p>
          <a:p>
            <a:r>
              <a:rPr lang="en-US" altLang="zh-CN" dirty="0" smtClean="0">
                <a:latin typeface="宋体" panose="02010600030101010101" pitchFamily="2" charset="-122"/>
              </a:rPr>
              <a:t>  }</a:t>
            </a:r>
          </a:p>
          <a:p>
            <a:r>
              <a:rPr lang="en-US" altLang="zh-CN" dirty="0" smtClean="0">
                <a:latin typeface="宋体" panose="02010600030101010101" pitchFamily="2" charset="-122"/>
              </a:rPr>
              <a:t>  </a:t>
            </a:r>
            <a:r>
              <a:rPr lang="en-US" altLang="zh-CN" b="1" i="1" dirty="0" err="1" smtClean="0">
                <a:latin typeface="宋体" panose="02010600030101010101" pitchFamily="2" charset="-122"/>
              </a:rPr>
              <a:t>printf</a:t>
            </a:r>
            <a:r>
              <a:rPr lang="en-US" altLang="zh-CN" b="1" i="1" dirty="0" smtClean="0">
                <a:latin typeface="宋体" panose="02010600030101010101" pitchFamily="2" charset="-122"/>
              </a:rPr>
              <a:t>(“%d\</a:t>
            </a:r>
            <a:r>
              <a:rPr lang="en-US" altLang="zh-CN" b="1" i="1" dirty="0" err="1" smtClean="0">
                <a:latin typeface="宋体" panose="02010600030101010101" pitchFamily="2" charset="-122"/>
              </a:rPr>
              <a:t>n”,i</a:t>
            </a:r>
            <a:r>
              <a:rPr lang="en-US" altLang="zh-CN" b="1" i="1" dirty="0" smtClean="0">
                <a:latin typeface="宋体" panose="02010600030101010101" pitchFamily="2" charset="-122"/>
              </a:rPr>
              <a:t>);</a:t>
            </a:r>
          </a:p>
          <a:p>
            <a:r>
              <a:rPr lang="en-US" altLang="zh-CN" dirty="0" smtClean="0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600" y="1695688"/>
            <a:ext cx="5277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/>
              <a:t>3</a:t>
            </a:r>
          </a:p>
          <a:p>
            <a:pPr algn="ctr"/>
            <a:r>
              <a:rPr lang="en-US" altLang="zh-CN" sz="2400" smtClean="0"/>
              <a:t>4</a:t>
            </a:r>
          </a:p>
          <a:p>
            <a:pPr algn="ctr"/>
            <a:r>
              <a:rPr lang="en-US" altLang="zh-CN" sz="2400" smtClean="0"/>
              <a:t>5</a:t>
            </a:r>
          </a:p>
          <a:p>
            <a:pPr algn="ctr"/>
            <a:r>
              <a:rPr lang="en-US" altLang="zh-CN" sz="2400" smtClean="0"/>
              <a:t>6</a:t>
            </a:r>
          </a:p>
          <a:p>
            <a:pPr algn="ctr"/>
            <a:r>
              <a:rPr lang="en-US" altLang="zh-CN" sz="2400" smtClean="0"/>
              <a:t>7</a:t>
            </a:r>
          </a:p>
          <a:p>
            <a:pPr algn="ctr"/>
            <a:r>
              <a:rPr lang="en-US" altLang="zh-CN" sz="2400" smtClean="0"/>
              <a:t>8</a:t>
            </a:r>
          </a:p>
          <a:p>
            <a:pPr algn="ctr"/>
            <a:r>
              <a:rPr lang="en-US" altLang="zh-CN" sz="2400" smtClean="0"/>
              <a:t>9</a:t>
            </a:r>
          </a:p>
          <a:p>
            <a:pPr algn="ctr"/>
            <a:r>
              <a:rPr lang="en-US" altLang="zh-CN" sz="2400" smtClean="0"/>
              <a:t>10</a:t>
            </a:r>
            <a:endParaRPr lang="zh-CN" altLang="en-US" smtClean="0"/>
          </a:p>
        </p:txBody>
      </p:sp>
      <p:grpSp>
        <p:nvGrpSpPr>
          <p:cNvPr id="21" name="组合 20"/>
          <p:cNvGrpSpPr/>
          <p:nvPr/>
        </p:nvGrpSpPr>
        <p:grpSpPr>
          <a:xfrm>
            <a:off x="5857875" y="1781175"/>
            <a:ext cx="2162175" cy="2971800"/>
            <a:chOff x="5857875" y="1781175"/>
            <a:chExt cx="2162175" cy="2971800"/>
          </a:xfrm>
        </p:grpSpPr>
        <p:sp>
          <p:nvSpPr>
            <p:cNvPr id="18" name="任意多边形 17"/>
            <p:cNvSpPr/>
            <p:nvPr/>
          </p:nvSpPr>
          <p:spPr>
            <a:xfrm>
              <a:off x="6581775" y="1887766"/>
              <a:ext cx="1438275" cy="836384"/>
            </a:xfrm>
            <a:custGeom>
              <a:avLst/>
              <a:gdLst>
                <a:gd name="connsiteX0" fmla="*/ 0 w 1438275"/>
                <a:gd name="connsiteY0" fmla="*/ 773565 h 836384"/>
                <a:gd name="connsiteX1" fmla="*/ 9525 w 1438275"/>
                <a:gd name="connsiteY1" fmla="*/ 678315 h 836384"/>
                <a:gd name="connsiteX2" fmla="*/ 38100 w 1438275"/>
                <a:gd name="connsiteY2" fmla="*/ 649740 h 836384"/>
                <a:gd name="connsiteX3" fmla="*/ 47625 w 1438275"/>
                <a:gd name="connsiteY3" fmla="*/ 621165 h 836384"/>
                <a:gd name="connsiteX4" fmla="*/ 114300 w 1438275"/>
                <a:gd name="connsiteY4" fmla="*/ 583065 h 836384"/>
                <a:gd name="connsiteX5" fmla="*/ 161925 w 1438275"/>
                <a:gd name="connsiteY5" fmla="*/ 554490 h 836384"/>
                <a:gd name="connsiteX6" fmla="*/ 457200 w 1438275"/>
                <a:gd name="connsiteY6" fmla="*/ 573540 h 836384"/>
                <a:gd name="connsiteX7" fmla="*/ 504825 w 1438275"/>
                <a:gd name="connsiteY7" fmla="*/ 592590 h 836384"/>
                <a:gd name="connsiteX8" fmla="*/ 542925 w 1438275"/>
                <a:gd name="connsiteY8" fmla="*/ 630690 h 836384"/>
                <a:gd name="connsiteX9" fmla="*/ 571500 w 1438275"/>
                <a:gd name="connsiteY9" fmla="*/ 706890 h 836384"/>
                <a:gd name="connsiteX10" fmla="*/ 561975 w 1438275"/>
                <a:gd name="connsiteY10" fmla="*/ 811665 h 836384"/>
                <a:gd name="connsiteX11" fmla="*/ 428625 w 1438275"/>
                <a:gd name="connsiteY11" fmla="*/ 802140 h 836384"/>
                <a:gd name="connsiteX12" fmla="*/ 371475 w 1438275"/>
                <a:gd name="connsiteY12" fmla="*/ 764040 h 836384"/>
                <a:gd name="connsiteX13" fmla="*/ 361950 w 1438275"/>
                <a:gd name="connsiteY13" fmla="*/ 706890 h 836384"/>
                <a:gd name="connsiteX14" fmla="*/ 352425 w 1438275"/>
                <a:gd name="connsiteY14" fmla="*/ 678315 h 836384"/>
                <a:gd name="connsiteX15" fmla="*/ 361950 w 1438275"/>
                <a:gd name="connsiteY15" fmla="*/ 468765 h 836384"/>
                <a:gd name="connsiteX16" fmla="*/ 400050 w 1438275"/>
                <a:gd name="connsiteY16" fmla="*/ 392565 h 836384"/>
                <a:gd name="connsiteX17" fmla="*/ 438150 w 1438275"/>
                <a:gd name="connsiteY17" fmla="*/ 344940 h 836384"/>
                <a:gd name="connsiteX18" fmla="*/ 466725 w 1438275"/>
                <a:gd name="connsiteY18" fmla="*/ 335415 h 836384"/>
                <a:gd name="connsiteX19" fmla="*/ 552450 w 1438275"/>
                <a:gd name="connsiteY19" fmla="*/ 287790 h 836384"/>
                <a:gd name="connsiteX20" fmla="*/ 609600 w 1438275"/>
                <a:gd name="connsiteY20" fmla="*/ 268740 h 836384"/>
                <a:gd name="connsiteX21" fmla="*/ 933450 w 1438275"/>
                <a:gd name="connsiteY21" fmla="*/ 306840 h 836384"/>
                <a:gd name="connsiteX22" fmla="*/ 962025 w 1438275"/>
                <a:gd name="connsiteY22" fmla="*/ 325890 h 836384"/>
                <a:gd name="connsiteX23" fmla="*/ 971550 w 1438275"/>
                <a:gd name="connsiteY23" fmla="*/ 354465 h 836384"/>
                <a:gd name="connsiteX24" fmla="*/ 1000125 w 1438275"/>
                <a:gd name="connsiteY24" fmla="*/ 430665 h 836384"/>
                <a:gd name="connsiteX25" fmla="*/ 990600 w 1438275"/>
                <a:gd name="connsiteY25" fmla="*/ 459240 h 836384"/>
                <a:gd name="connsiteX26" fmla="*/ 876300 w 1438275"/>
                <a:gd name="connsiteY26" fmla="*/ 421140 h 836384"/>
                <a:gd name="connsiteX27" fmla="*/ 904875 w 1438275"/>
                <a:gd name="connsiteY27" fmla="*/ 183015 h 836384"/>
                <a:gd name="connsiteX28" fmla="*/ 914400 w 1438275"/>
                <a:gd name="connsiteY28" fmla="*/ 144915 h 836384"/>
                <a:gd name="connsiteX29" fmla="*/ 981075 w 1438275"/>
                <a:gd name="connsiteY29" fmla="*/ 78240 h 836384"/>
                <a:gd name="connsiteX30" fmla="*/ 1019175 w 1438275"/>
                <a:gd name="connsiteY30" fmla="*/ 68715 h 836384"/>
                <a:gd name="connsiteX31" fmla="*/ 1057275 w 1438275"/>
                <a:gd name="connsiteY31" fmla="*/ 40140 h 836384"/>
                <a:gd name="connsiteX32" fmla="*/ 1266825 w 1438275"/>
                <a:gd name="connsiteY32" fmla="*/ 2040 h 836384"/>
                <a:gd name="connsiteX33" fmla="*/ 1438275 w 1438275"/>
                <a:gd name="connsiteY33" fmla="*/ 2040 h 83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38275" h="836384">
                  <a:moveTo>
                    <a:pt x="0" y="773565"/>
                  </a:moveTo>
                  <a:cubicBezTo>
                    <a:pt x="3175" y="741815"/>
                    <a:pt x="141" y="708812"/>
                    <a:pt x="9525" y="678315"/>
                  </a:cubicBezTo>
                  <a:cubicBezTo>
                    <a:pt x="13486" y="665440"/>
                    <a:pt x="30628" y="660948"/>
                    <a:pt x="38100" y="649740"/>
                  </a:cubicBezTo>
                  <a:cubicBezTo>
                    <a:pt x="43669" y="641386"/>
                    <a:pt x="42056" y="629519"/>
                    <a:pt x="47625" y="621165"/>
                  </a:cubicBezTo>
                  <a:cubicBezTo>
                    <a:pt x="70324" y="587117"/>
                    <a:pt x="77838" y="592180"/>
                    <a:pt x="114300" y="583065"/>
                  </a:cubicBezTo>
                  <a:cubicBezTo>
                    <a:pt x="130175" y="573540"/>
                    <a:pt x="143446" y="555610"/>
                    <a:pt x="161925" y="554490"/>
                  </a:cubicBezTo>
                  <a:cubicBezTo>
                    <a:pt x="281731" y="547229"/>
                    <a:pt x="361945" y="537819"/>
                    <a:pt x="457200" y="573540"/>
                  </a:cubicBezTo>
                  <a:cubicBezTo>
                    <a:pt x="473209" y="579543"/>
                    <a:pt x="488950" y="586240"/>
                    <a:pt x="504825" y="592590"/>
                  </a:cubicBezTo>
                  <a:cubicBezTo>
                    <a:pt x="517525" y="605290"/>
                    <a:pt x="532149" y="616322"/>
                    <a:pt x="542925" y="630690"/>
                  </a:cubicBezTo>
                  <a:cubicBezTo>
                    <a:pt x="561603" y="655594"/>
                    <a:pt x="564271" y="677976"/>
                    <a:pt x="571500" y="706890"/>
                  </a:cubicBezTo>
                  <a:cubicBezTo>
                    <a:pt x="568325" y="741815"/>
                    <a:pt x="591154" y="792212"/>
                    <a:pt x="561975" y="811665"/>
                  </a:cubicBezTo>
                  <a:cubicBezTo>
                    <a:pt x="524896" y="836384"/>
                    <a:pt x="471858" y="812948"/>
                    <a:pt x="428625" y="802140"/>
                  </a:cubicBezTo>
                  <a:cubicBezTo>
                    <a:pt x="406413" y="796587"/>
                    <a:pt x="371475" y="764040"/>
                    <a:pt x="371475" y="764040"/>
                  </a:cubicBezTo>
                  <a:cubicBezTo>
                    <a:pt x="368300" y="744990"/>
                    <a:pt x="366140" y="725743"/>
                    <a:pt x="361950" y="706890"/>
                  </a:cubicBezTo>
                  <a:cubicBezTo>
                    <a:pt x="359772" y="697089"/>
                    <a:pt x="352425" y="688355"/>
                    <a:pt x="352425" y="678315"/>
                  </a:cubicBezTo>
                  <a:cubicBezTo>
                    <a:pt x="352425" y="608393"/>
                    <a:pt x="354228" y="538259"/>
                    <a:pt x="361950" y="468765"/>
                  </a:cubicBezTo>
                  <a:cubicBezTo>
                    <a:pt x="364569" y="445190"/>
                    <a:pt x="385363" y="412147"/>
                    <a:pt x="400050" y="392565"/>
                  </a:cubicBezTo>
                  <a:cubicBezTo>
                    <a:pt x="412248" y="376301"/>
                    <a:pt x="422714" y="358171"/>
                    <a:pt x="438150" y="344940"/>
                  </a:cubicBezTo>
                  <a:cubicBezTo>
                    <a:pt x="445773" y="338406"/>
                    <a:pt x="457745" y="339905"/>
                    <a:pt x="466725" y="335415"/>
                  </a:cubicBezTo>
                  <a:cubicBezTo>
                    <a:pt x="515060" y="311248"/>
                    <a:pt x="506585" y="306136"/>
                    <a:pt x="552450" y="287790"/>
                  </a:cubicBezTo>
                  <a:cubicBezTo>
                    <a:pt x="571094" y="280332"/>
                    <a:pt x="590550" y="275090"/>
                    <a:pt x="609600" y="268740"/>
                  </a:cubicBezTo>
                  <a:cubicBezTo>
                    <a:pt x="735925" y="277452"/>
                    <a:pt x="831062" y="255646"/>
                    <a:pt x="933450" y="306840"/>
                  </a:cubicBezTo>
                  <a:cubicBezTo>
                    <a:pt x="943689" y="311960"/>
                    <a:pt x="952500" y="319540"/>
                    <a:pt x="962025" y="325890"/>
                  </a:cubicBezTo>
                  <a:cubicBezTo>
                    <a:pt x="965200" y="335415"/>
                    <a:pt x="968025" y="345064"/>
                    <a:pt x="971550" y="354465"/>
                  </a:cubicBezTo>
                  <a:cubicBezTo>
                    <a:pt x="1005718" y="445580"/>
                    <a:pt x="978505" y="365805"/>
                    <a:pt x="1000125" y="430665"/>
                  </a:cubicBezTo>
                  <a:cubicBezTo>
                    <a:pt x="996950" y="440190"/>
                    <a:pt x="1000445" y="457271"/>
                    <a:pt x="990600" y="459240"/>
                  </a:cubicBezTo>
                  <a:cubicBezTo>
                    <a:pt x="917183" y="473923"/>
                    <a:pt x="913166" y="458006"/>
                    <a:pt x="876300" y="421140"/>
                  </a:cubicBezTo>
                  <a:cubicBezTo>
                    <a:pt x="885825" y="341765"/>
                    <a:pt x="893952" y="262210"/>
                    <a:pt x="904875" y="183015"/>
                  </a:cubicBezTo>
                  <a:cubicBezTo>
                    <a:pt x="906664" y="170047"/>
                    <a:pt x="906700" y="155502"/>
                    <a:pt x="914400" y="144915"/>
                  </a:cubicBezTo>
                  <a:cubicBezTo>
                    <a:pt x="932887" y="119496"/>
                    <a:pt x="950583" y="85863"/>
                    <a:pt x="981075" y="78240"/>
                  </a:cubicBezTo>
                  <a:lnTo>
                    <a:pt x="1019175" y="68715"/>
                  </a:lnTo>
                  <a:cubicBezTo>
                    <a:pt x="1031875" y="59190"/>
                    <a:pt x="1042411" y="45714"/>
                    <a:pt x="1057275" y="40140"/>
                  </a:cubicBezTo>
                  <a:cubicBezTo>
                    <a:pt x="1117690" y="17484"/>
                    <a:pt x="1201429" y="4376"/>
                    <a:pt x="1266825" y="2040"/>
                  </a:cubicBezTo>
                  <a:cubicBezTo>
                    <a:pt x="1323939" y="0"/>
                    <a:pt x="1381125" y="2040"/>
                    <a:pt x="1438275" y="2040"/>
                  </a:cubicBezTo>
                </a:path>
              </a:pathLst>
            </a:cu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857875" y="1781175"/>
              <a:ext cx="762000" cy="297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419850" y="13620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循环结束了！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95261" y="1047750"/>
            <a:ext cx="543739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输出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33333E-6 -3.33333E-6 L 3.33333E-6 0.06111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3" grpId="1" bldLvl="0" animBg="1"/>
      <p:bldP spid="13" grpId="0"/>
      <p:bldP spid="19" grpId="0"/>
      <p:bldP spid="19" grpId="1"/>
      <p:bldP spid="22" grpId="0"/>
      <p:bldP spid="23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142990"/>
            <a:ext cx="4419600" cy="212248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285750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体力值 </a:t>
            </a:r>
            <a:r>
              <a:rPr lang="en-US" altLang="zh-C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= 20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；</a:t>
            </a:r>
            <a:endParaRPr lang="zh-CN" alt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reflection blurRad="12700" stA="28000" endPos="45000" dist="1000" dir="5400000" sy="-100000" algn="bl" rotWithShape="0"/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342900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包子 </a:t>
            </a:r>
            <a:r>
              <a:rPr lang="en-US" altLang="zh-C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= 8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99CC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；</a:t>
            </a:r>
            <a:endParaRPr lang="zh-CN" alt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99CC"/>
              </a:solidFill>
              <a:effectLst>
                <a:reflection blurRad="12700" stA="28000" endPos="45000" dist="1000" dir="5400000" sy="-100000" algn="bl" rotWithShape="0"/>
              </a:effectLst>
              <a:latin typeface="华文琥珀" pitchFamily="2" charset="-122"/>
              <a:ea typeface="华文琥珀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428860" y="3071816"/>
            <a:ext cx="571504" cy="158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00232" y="257175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入口</a:t>
            </a:r>
            <a:endParaRPr lang="zh-CN" altLang="en-US" dirty="0">
              <a:latin typeface="华文琥珀" pitchFamily="2" charset="-122"/>
              <a:ea typeface="华文琥珀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286512" y="3071816"/>
            <a:ext cx="571504" cy="158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43702" y="257175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出口</a:t>
            </a:r>
            <a:endParaRPr lang="zh-CN" altLang="en-US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5" name="云形标注 14"/>
          <p:cNvSpPr/>
          <p:nvPr/>
        </p:nvSpPr>
        <p:spPr>
          <a:xfrm>
            <a:off x="3357554" y="3357568"/>
            <a:ext cx="2000264" cy="571504"/>
          </a:xfrm>
          <a:prstGeom prst="cloudCallout">
            <a:avLst>
              <a:gd name="adj1" fmla="val -51574"/>
              <a:gd name="adj2" fmla="val -98404"/>
            </a:avLst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华文琥珀" pitchFamily="2" charset="-122"/>
                <a:ea typeface="华文琥珀" pitchFamily="2" charset="-122"/>
              </a:rPr>
              <a:t>要满足条件（包子</a:t>
            </a:r>
            <a:r>
              <a:rPr lang="en-US" altLang="zh-CN" sz="1400" dirty="0" smtClean="0">
                <a:latin typeface="华文琥珀" pitchFamily="2" charset="-122"/>
                <a:ea typeface="华文琥珀" pitchFamily="2" charset="-122"/>
              </a:rPr>
              <a:t>&gt;0</a:t>
            </a:r>
            <a:r>
              <a:rPr lang="zh-CN" altLang="en-US" sz="1400" dirty="0" smtClean="0">
                <a:latin typeface="华文琥珀" pitchFamily="2" charset="-122"/>
                <a:ea typeface="华文琥珀" pitchFamily="2" charset="-122"/>
              </a:rPr>
              <a:t>）</a:t>
            </a:r>
            <a:endParaRPr lang="zh-CN" altLang="en-US" sz="14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9058" y="1643056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吃包子；</a:t>
            </a:r>
            <a:endParaRPr lang="zh-CN" altLang="en-US" sz="1600" dirty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9058" y="2071684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包子 </a:t>
            </a:r>
            <a:r>
              <a:rPr lang="en-US" altLang="zh-CN" sz="16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-1</a:t>
            </a:r>
            <a:r>
              <a:rPr lang="zh-CN" altLang="en-US" sz="16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；</a:t>
            </a:r>
            <a:endParaRPr lang="zh-CN" altLang="en-US" sz="1600" dirty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9058" y="25003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体力值</a:t>
            </a:r>
            <a:r>
              <a:rPr lang="en-US" altLang="zh-CN" sz="16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+10</a:t>
            </a:r>
            <a:endParaRPr lang="zh-CN" altLang="en-US" sz="1600" dirty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15174" y="285750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体力值 </a:t>
            </a:r>
            <a:r>
              <a:rPr lang="en-US" altLang="zh-C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=100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；</a:t>
            </a:r>
            <a:endParaRPr lang="zh-CN" alt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reflection blurRad="12700" stA="28000" endPos="45000" dist="1000" dir="5400000" sy="-100000" algn="bl" rotWithShape="0"/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86644" y="3357568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包子 </a:t>
            </a:r>
            <a:r>
              <a:rPr lang="en-US" altLang="zh-C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= 0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；</a:t>
            </a:r>
            <a:endParaRPr lang="zh-CN" alt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reflection blurRad="12700" stA="28000" endPos="45000" dist="1000" dir="5400000" sy="-100000" algn="bl" rotWithShape="0"/>
              </a:effectLst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4" grpId="0"/>
      <p:bldP spid="15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799" y="1962150"/>
            <a:ext cx="2265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while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ea typeface="+mn-ea"/>
              </a:rPr>
              <a:t>语句</a:t>
            </a:r>
            <a:endParaRPr lang="zh-CN" altLang="en-US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992" y="1071552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少年</a:t>
            </a:r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高斯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428626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1777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</a:t>
            </a:r>
            <a:r>
              <a:rPr lang="en-US" altLang="zh-CN" dirty="0" smtClean="0"/>
              <a:t>~1855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日）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6248" y="2214560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仿宋" pitchFamily="49" charset="-122"/>
                <a:ea typeface="仿宋" pitchFamily="49" charset="-122"/>
              </a:rPr>
              <a:t>1+2+3+……+100=</a:t>
            </a:r>
            <a:endParaRPr lang="zh-CN" altLang="en-US" sz="2400" dirty="0">
              <a:solidFill>
                <a:srgbClr val="002060"/>
              </a:solidFill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6" name="图片 5" descr="高斯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1785932"/>
            <a:ext cx="2643206" cy="2385605"/>
          </a:xfrm>
          <a:prstGeom prst="rect">
            <a:avLst/>
          </a:prstGeom>
        </p:spPr>
      </p:pic>
      <p:pic>
        <p:nvPicPr>
          <p:cNvPr id="2049" name="Picture 1" descr="C:\Users\vc\Desktop\5个\1表达式\wenhao\wenhao\2011031811004091544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881172"/>
            <a:ext cx="857256" cy="85725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072330" y="1913134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altLang="zh-CN" sz="6000" b="1" dirty="0" smtClean="0">
                <a:solidFill>
                  <a:srgbClr val="0070C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华文彩云" pitchFamily="2" charset="-122"/>
                <a:ea typeface="华文彩云" pitchFamily="2" charset="-122"/>
              </a:rPr>
              <a:t>5050</a:t>
            </a:r>
            <a:endParaRPr lang="zh-CN" altLang="en-US" sz="6000" b="1" dirty="0">
              <a:solidFill>
                <a:srgbClr val="0070C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7686" y="2978734"/>
            <a:ext cx="2302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002060"/>
                </a:solidFill>
                <a:latin typeface="仿宋" pitchFamily="49" charset="-122"/>
                <a:ea typeface="仿宋" pitchFamily="49" charset="-122"/>
              </a:rPr>
              <a:t>1 + 100 = 101</a:t>
            </a:r>
          </a:p>
          <a:p>
            <a:r>
              <a:rPr lang="en-US" altLang="zh-CN" sz="2400" smtClean="0">
                <a:solidFill>
                  <a:srgbClr val="002060"/>
                </a:solidFill>
                <a:latin typeface="仿宋" pitchFamily="49" charset="-122"/>
                <a:ea typeface="仿宋" pitchFamily="49" charset="-122"/>
              </a:rPr>
              <a:t>2 +  99 = 101</a:t>
            </a:r>
          </a:p>
          <a:p>
            <a:r>
              <a:rPr lang="en-US" altLang="zh-CN" sz="2400" smtClean="0">
                <a:solidFill>
                  <a:srgbClr val="002060"/>
                </a:solidFill>
                <a:latin typeface="仿宋" pitchFamily="49" charset="-122"/>
                <a:ea typeface="仿宋" pitchFamily="49" charset="-122"/>
              </a:rPr>
              <a:t>...</a:t>
            </a:r>
          </a:p>
          <a:p>
            <a:r>
              <a:rPr lang="en-US" altLang="zh-CN" sz="2400" smtClean="0">
                <a:solidFill>
                  <a:srgbClr val="002060"/>
                </a:solidFill>
                <a:latin typeface="仿宋" pitchFamily="49" charset="-122"/>
                <a:ea typeface="仿宋" pitchFamily="49" charset="-122"/>
              </a:rPr>
              <a:t>50 + 51 = 101</a:t>
            </a:r>
            <a:endParaRPr lang="zh-CN" altLang="en-US" sz="2400" dirty="0">
              <a:solidFill>
                <a:srgbClr val="00206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6465868" y="3155386"/>
            <a:ext cx="410388" cy="1323114"/>
          </a:xfrm>
          <a:prstGeom prst="righ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84295" y="3586110"/>
            <a:ext cx="225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002060"/>
                </a:solidFill>
                <a:latin typeface="仿宋" pitchFamily="49" charset="-122"/>
                <a:ea typeface="仿宋" pitchFamily="49" charset="-122"/>
              </a:rPr>
              <a:t>101X50=5050</a:t>
            </a:r>
            <a:endParaRPr lang="zh-CN" altLang="en-US" sz="2400" dirty="0">
              <a:solidFill>
                <a:srgbClr val="002060"/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1643056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华文隶书" pitchFamily="2" charset="-122"/>
                <a:ea typeface="华文隶书" pitchFamily="2" charset="-122"/>
              </a:rPr>
              <a:t>while  </a:t>
            </a:r>
            <a:r>
              <a:rPr lang="zh-CN" altLang="en-US" sz="2400" dirty="0" smtClean="0">
                <a:latin typeface="华文隶书" pitchFamily="2" charset="-122"/>
                <a:ea typeface="华文隶书" pitchFamily="2" charset="-122"/>
              </a:rPr>
              <a:t>语法格式：</a:t>
            </a:r>
            <a:endParaRPr lang="zh-CN" altLang="en-US" sz="2400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2500312"/>
            <a:ext cx="2714644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while</a:t>
            </a:r>
            <a:r>
              <a:rPr lang="en-US" altLang="zh-CN" dirty="0" smtClean="0"/>
              <a:t>  ( 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表达式</a:t>
            </a:r>
            <a:r>
              <a:rPr lang="zh-CN" altLang="en-US" dirty="0" smtClean="0"/>
              <a:t> 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b="1" dirty="0" smtClean="0">
                <a:solidFill>
                  <a:srgbClr val="00B050"/>
                </a:solidFill>
                <a:latin typeface="华文彩云" pitchFamily="2" charset="-122"/>
                <a:ea typeface="华文彩云" pitchFamily="2" charset="-122"/>
              </a:rPr>
              <a:t>语句；</a:t>
            </a:r>
            <a:endParaRPr lang="en-US" altLang="zh-CN" b="1" dirty="0" smtClean="0">
              <a:solidFill>
                <a:srgbClr val="00B050"/>
              </a:solidFill>
              <a:latin typeface="华文彩云" pitchFamily="2" charset="-122"/>
              <a:ea typeface="华文彩云" pitchFamily="2" charset="-122"/>
            </a:endParaRP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}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3143240" y="3071816"/>
            <a:ext cx="30003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356350" y="1141413"/>
          <a:ext cx="1503363" cy="338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icture" r:id="rId3" imgW="1264920" imgH="2808605" progId="Word.Picture.8">
                  <p:embed/>
                </p:oleObj>
              </mc:Choice>
              <mc:Fallback>
                <p:oleObj name="Picture" r:id="rId3" imgW="1264920" imgH="2808605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424" t="1282" r="5122" b="641"/>
                      <a:stretch>
                        <a:fillRect/>
                      </a:stretch>
                    </p:blipFill>
                    <p:spPr bwMode="auto">
                      <a:xfrm>
                        <a:off x="6356350" y="1141413"/>
                        <a:ext cx="1503363" cy="3389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714744" y="857238"/>
            <a:ext cx="1880644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rgbClr val="FFFF00">
                      <a:alpha val="45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while</a:t>
            </a:r>
            <a:endParaRPr lang="zh-CN" altLang="en-US" sz="5400" b="1" cap="none" spc="0" dirty="0">
              <a:ln>
                <a:prstDash val="solid"/>
              </a:ln>
              <a:solidFill>
                <a:srgbClr val="00B0F0"/>
              </a:solidFill>
              <a:effectLst>
                <a:outerShdw blurRad="88000" dist="50800" dir="5040000" algn="tl">
                  <a:srgbClr val="FFFF00">
                    <a:alpha val="45000"/>
                  </a:srgbClr>
                </a:outerShdw>
              </a:effectLst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786050" y="2143122"/>
            <a:ext cx="1143008" cy="428628"/>
          </a:xfrm>
          <a:prstGeom prst="wedgeRoundRectCallout">
            <a:avLst>
              <a:gd name="adj1" fmla="val -68968"/>
              <a:gd name="adj2" fmla="val 6611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B0F0"/>
                </a:solidFill>
              </a:rPr>
              <a:t>关系或逻辑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00011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饿了吃包子</a:t>
            </a:r>
            <a:endParaRPr lang="zh-CN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71449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体力值 </a:t>
            </a:r>
            <a:r>
              <a:rPr lang="en-US" altLang="zh-C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= 20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；</a:t>
            </a:r>
            <a:endParaRPr lang="zh-CN" alt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reflection blurRad="12700" stA="28000" endPos="45000" dist="1000" dir="5400000" sy="-100000" algn="bl" rotWithShape="0"/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2285998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包子 </a:t>
            </a:r>
            <a:r>
              <a:rPr lang="en-US" altLang="zh-C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= 8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；</a:t>
            </a:r>
            <a:endParaRPr lang="zh-CN" alt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reflection blurRad="12700" stA="28000" endPos="45000" dist="1000" dir="5400000" sy="-100000" algn="bl" rotWithShape="0"/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857502"/>
            <a:ext cx="23574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满足条件（包子</a:t>
            </a:r>
            <a:r>
              <a:rPr lang="en-US" altLang="zh-CN" sz="1600" dirty="0" smtClean="0"/>
              <a:t>&gt;0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吃包子；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         </a:t>
            </a:r>
            <a:r>
              <a:rPr lang="zh-CN" altLang="en-US" sz="1600" dirty="0" smtClean="0"/>
              <a:t>包子减少一个；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           </a:t>
            </a:r>
            <a:r>
              <a:rPr lang="zh-CN" altLang="en-US" sz="1600" dirty="0" smtClean="0"/>
              <a:t>体力</a:t>
            </a:r>
            <a:r>
              <a:rPr lang="en-US" altLang="zh-CN" sz="1600" dirty="0" smtClean="0"/>
              <a:t>+10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b="1" dirty="0" smtClean="0"/>
              <a:t>}</a:t>
            </a:r>
            <a:endParaRPr lang="zh-CN" altLang="en-US" sz="1600" b="1" dirty="0"/>
          </a:p>
        </p:txBody>
      </p:sp>
      <p:sp>
        <p:nvSpPr>
          <p:cNvPr id="9" name="矩形 8"/>
          <p:cNvSpPr/>
          <p:nvPr/>
        </p:nvSpPr>
        <p:spPr>
          <a:xfrm>
            <a:off x="714348" y="2786064"/>
            <a:ext cx="1857388" cy="357190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B0F0"/>
                </a:solidFill>
              </a:rPr>
              <a:t>while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&gt;0)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00125" y="3286125"/>
            <a:ext cx="2003425" cy="3575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printf(“</a:t>
            </a:r>
            <a:r>
              <a:rPr lang="zh-CN" altLang="en-US" dirty="0" smtClean="0"/>
              <a:t>吃包子</a:t>
            </a:r>
            <a:r>
              <a:rPr lang="en-US" altLang="zh-CN" dirty="0" smtClean="0"/>
              <a:t>\n”);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00125" y="3786505"/>
            <a:ext cx="2003425" cy="3575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r>
              <a:rPr lang="en-US" altLang="zh-CN" dirty="0" smtClean="0"/>
              <a:t>--;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0125" y="4286250"/>
            <a:ext cx="2003425" cy="3575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Strength+=10;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0034" y="1714494"/>
            <a:ext cx="2071702" cy="35719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 strength = 20;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0034" y="2285998"/>
            <a:ext cx="2071702" cy="357190"/>
          </a:xfrm>
          <a:prstGeom prst="rect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8;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3143240" y="3071816"/>
            <a:ext cx="30003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359525" y="996950"/>
            <a:ext cx="1568450" cy="3552825"/>
            <a:chOff x="6359525" y="996950"/>
            <a:chExt cx="1568450" cy="3552825"/>
          </a:xfrm>
        </p:grpSpPr>
        <p:graphicFrame>
          <p:nvGraphicFramePr>
            <p:cNvPr id="13209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44873"/>
                </p:ext>
              </p:extLst>
            </p:nvPr>
          </p:nvGraphicFramePr>
          <p:xfrm>
            <a:off x="6359525" y="996950"/>
            <a:ext cx="1568450" cy="3552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11" name="Picture" r:id="rId3" imgW="1270000" imgH="2806700" progId="Word.Picture.8">
                    <p:embed/>
                  </p:oleObj>
                </mc:Choice>
                <mc:Fallback>
                  <p:oleObj name="Picture" r:id="rId3" imgW="1270000" imgH="2806700" progId="Word.Picture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1422" t="1282" r="5122" b="641"/>
                        <a:stretch>
                          <a:fillRect/>
                        </a:stretch>
                      </p:blipFill>
                      <p:spPr bwMode="auto">
                        <a:xfrm>
                          <a:off x="6359525" y="996950"/>
                          <a:ext cx="1568450" cy="3552825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6876256" y="3867894"/>
              <a:ext cx="576064" cy="320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printf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bldLvl="0" animBg="1"/>
      <p:bldP spid="11" grpId="0" bldLvl="0" animBg="1"/>
      <p:bldP spid="12" grpId="0" bldLvl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1272</Words>
  <Application>Microsoft Office PowerPoint</Application>
  <PresentationFormat>全屏显示(16:9)</PresentationFormat>
  <Paragraphs>423</Paragraphs>
  <Slides>45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Office 主题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MRWXK</dc:creator>
  <cp:lastModifiedBy>Administrator</cp:lastModifiedBy>
  <cp:revision>820</cp:revision>
  <dcterms:created xsi:type="dcterms:W3CDTF">2014-12-17T01:03:00Z</dcterms:created>
  <dcterms:modified xsi:type="dcterms:W3CDTF">2017-07-17T05:29:19Z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