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6" r:id="rId2"/>
    <p:sldId id="688" r:id="rId3"/>
    <p:sldId id="700" r:id="rId4"/>
    <p:sldId id="613" r:id="rId5"/>
    <p:sldId id="756" r:id="rId6"/>
    <p:sldId id="757" r:id="rId7"/>
    <p:sldId id="789" r:id="rId8"/>
    <p:sldId id="758" r:id="rId9"/>
    <p:sldId id="790" r:id="rId10"/>
    <p:sldId id="759" r:id="rId11"/>
    <p:sldId id="760" r:id="rId12"/>
    <p:sldId id="761" r:id="rId13"/>
    <p:sldId id="762" r:id="rId14"/>
    <p:sldId id="763" r:id="rId15"/>
    <p:sldId id="791" r:id="rId16"/>
    <p:sldId id="765" r:id="rId17"/>
    <p:sldId id="764" r:id="rId18"/>
    <p:sldId id="792" r:id="rId19"/>
    <p:sldId id="768" r:id="rId20"/>
    <p:sldId id="769" r:id="rId21"/>
    <p:sldId id="770" r:id="rId22"/>
    <p:sldId id="793" r:id="rId23"/>
    <p:sldId id="771" r:id="rId24"/>
    <p:sldId id="772" r:id="rId25"/>
    <p:sldId id="794" r:id="rId26"/>
    <p:sldId id="773" r:id="rId27"/>
    <p:sldId id="775" r:id="rId28"/>
    <p:sldId id="795" r:id="rId29"/>
    <p:sldId id="776" r:id="rId30"/>
    <p:sldId id="777" r:id="rId31"/>
    <p:sldId id="778" r:id="rId32"/>
    <p:sldId id="796" r:id="rId33"/>
    <p:sldId id="780" r:id="rId34"/>
    <p:sldId id="788" r:id="rId35"/>
    <p:sldId id="781" r:id="rId36"/>
    <p:sldId id="782" r:id="rId37"/>
    <p:sldId id="783" r:id="rId38"/>
    <p:sldId id="797" r:id="rId39"/>
    <p:sldId id="784" r:id="rId40"/>
    <p:sldId id="785" r:id="rId41"/>
    <p:sldId id="786" r:id="rId42"/>
    <p:sldId id="670" r:id="rId4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6910A"/>
    <a:srgbClr val="20A31D"/>
    <a:srgbClr val="0000FF"/>
    <a:srgbClr val="FFFFFF"/>
    <a:srgbClr val="990033"/>
    <a:srgbClr val="EF6011"/>
    <a:srgbClr val="FFFFCC"/>
    <a:srgbClr val="125810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5" autoAdjust="0"/>
    <p:restoredTop sz="92653" autoAdjust="0"/>
  </p:normalViewPr>
  <p:slideViewPr>
    <p:cSldViewPr>
      <p:cViewPr>
        <p:scale>
          <a:sx n="100" d="100"/>
          <a:sy n="100" d="100"/>
        </p:scale>
        <p:origin x="-72" y="-3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952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Relationship Id="rId4" Type="http://schemas.openxmlformats.org/officeDocument/2006/relationships/image" Target="../media/image2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Relationship Id="rId4" Type="http://schemas.openxmlformats.org/officeDocument/2006/relationships/image" Target="../media/image2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77F074-D4C8-40FD-8B14-AB318FF50397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</dgm:pt>
    <dgm:pt modelId="{03D9B75E-2C8C-4EB8-9010-95C3AE32F463}">
      <dgm:prSet phldrT="[文本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&amp;a[0]</a:t>
          </a:r>
          <a:r>
            <a:rPr lang="zh-CN" dirty="0" smtClean="0">
              <a:solidFill>
                <a:schemeClr val="tx1"/>
              </a:solidFill>
            </a:rPr>
            <a:t>是第</a:t>
          </a:r>
          <a:r>
            <a:rPr lang="en-US" dirty="0" smtClean="0">
              <a:solidFill>
                <a:schemeClr val="tx1"/>
              </a:solidFill>
            </a:rPr>
            <a:t>0</a:t>
          </a:r>
          <a:r>
            <a:rPr lang="zh-CN" dirty="0" smtClean="0">
              <a:solidFill>
                <a:schemeClr val="tx1"/>
              </a:solidFill>
            </a:rPr>
            <a:t>行的首地址，当然</a:t>
          </a:r>
          <a:r>
            <a:rPr lang="en-US" dirty="0" smtClean="0">
              <a:solidFill>
                <a:schemeClr val="tx1"/>
              </a:solidFill>
            </a:rPr>
            <a:t>&amp;a[n]</a:t>
          </a:r>
          <a:r>
            <a:rPr lang="zh-CN" dirty="0" smtClean="0">
              <a:solidFill>
                <a:schemeClr val="tx1"/>
              </a:solidFill>
            </a:rPr>
            <a:t>就是第</a:t>
          </a:r>
          <a:r>
            <a:rPr lang="en-US" dirty="0" smtClean="0">
              <a:solidFill>
                <a:schemeClr val="tx1"/>
              </a:solidFill>
            </a:rPr>
            <a:t>n</a:t>
          </a:r>
          <a:r>
            <a:rPr lang="zh-CN" dirty="0" smtClean="0">
              <a:solidFill>
                <a:schemeClr val="tx1"/>
              </a:solidFill>
            </a:rPr>
            <a:t>行的首地址</a:t>
          </a:r>
          <a:endParaRPr lang="zh-CN" altLang="en-US" dirty="0">
            <a:solidFill>
              <a:schemeClr val="tx1"/>
            </a:solidFill>
          </a:endParaRPr>
        </a:p>
      </dgm:t>
    </dgm:pt>
    <dgm:pt modelId="{F4DDB7DC-D0E1-4DED-BE93-85E85AAB62DA}" type="parTrans" cxnId="{721219F7-D519-4234-BEC3-2A7BC6AB36D4}">
      <dgm:prSet/>
      <dgm:spPr/>
      <dgm:t>
        <a:bodyPr/>
        <a:lstStyle/>
        <a:p>
          <a:endParaRPr lang="zh-CN" altLang="en-US"/>
        </a:p>
      </dgm:t>
    </dgm:pt>
    <dgm:pt modelId="{0A15BBB5-57E0-4BA7-9CDF-BC5BD71E8594}" type="sibTrans" cxnId="{721219F7-D519-4234-BEC3-2A7BC6AB36D4}">
      <dgm:prSet/>
      <dgm:spPr/>
      <dgm:t>
        <a:bodyPr/>
        <a:lstStyle/>
        <a:p>
          <a:endParaRPr lang="zh-CN" altLang="en-US"/>
        </a:p>
      </dgm:t>
    </dgm:pt>
    <dgm:pt modelId="{2BDE910F-EF0F-43FA-8F17-76F318E0DF55}">
      <dgm:prSet phldrT="[文本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*(*(</a:t>
          </a:r>
          <a:r>
            <a:rPr lang="en-US" dirty="0" err="1" smtClean="0">
              <a:solidFill>
                <a:schemeClr val="tx1"/>
              </a:solidFill>
            </a:rPr>
            <a:t>a+n</a:t>
          </a:r>
          <a:r>
            <a:rPr lang="en-US" dirty="0" smtClean="0">
              <a:solidFill>
                <a:schemeClr val="tx1"/>
              </a:solidFill>
            </a:rPr>
            <a:t>)+m)</a:t>
          </a:r>
          <a:r>
            <a:rPr lang="zh-CN" dirty="0" smtClean="0">
              <a:solidFill>
                <a:schemeClr val="tx1"/>
              </a:solidFill>
            </a:rPr>
            <a:t>表示第</a:t>
          </a:r>
          <a:r>
            <a:rPr lang="en-US" dirty="0" smtClean="0">
              <a:solidFill>
                <a:schemeClr val="tx1"/>
              </a:solidFill>
            </a:rPr>
            <a:t>n</a:t>
          </a:r>
          <a:r>
            <a:rPr lang="zh-CN" dirty="0" smtClean="0">
              <a:solidFill>
                <a:schemeClr val="tx1"/>
              </a:solidFill>
            </a:rPr>
            <a:t>行第</a:t>
          </a:r>
          <a:r>
            <a:rPr lang="en-US" dirty="0" smtClean="0">
              <a:solidFill>
                <a:schemeClr val="tx1"/>
              </a:solidFill>
            </a:rPr>
            <a:t>m</a:t>
          </a:r>
          <a:r>
            <a:rPr lang="zh-CN" dirty="0" smtClean="0">
              <a:solidFill>
                <a:schemeClr val="tx1"/>
              </a:solidFill>
            </a:rPr>
            <a:t>列元素</a:t>
          </a:r>
          <a:endParaRPr lang="zh-CN" altLang="en-US" dirty="0">
            <a:solidFill>
              <a:schemeClr val="tx1"/>
            </a:solidFill>
          </a:endParaRPr>
        </a:p>
      </dgm:t>
    </dgm:pt>
    <dgm:pt modelId="{3CDE1DA5-F1DC-4C9F-AC4D-2FCB53A77549}" type="parTrans" cxnId="{06E45914-C333-4847-8011-3FA80A5C650F}">
      <dgm:prSet/>
      <dgm:spPr/>
      <dgm:t>
        <a:bodyPr/>
        <a:lstStyle/>
        <a:p>
          <a:endParaRPr lang="zh-CN" altLang="en-US"/>
        </a:p>
      </dgm:t>
    </dgm:pt>
    <dgm:pt modelId="{52698481-EFE0-47AC-9A82-1BB681284895}" type="sibTrans" cxnId="{06E45914-C333-4847-8011-3FA80A5C650F}">
      <dgm:prSet/>
      <dgm:spPr/>
      <dgm:t>
        <a:bodyPr/>
        <a:lstStyle/>
        <a:p>
          <a:endParaRPr lang="zh-CN" altLang="en-US"/>
        </a:p>
      </dgm:t>
    </dgm:pt>
    <dgm:pt modelId="{C2C2D533-BDB8-4988-B033-84753C86EB05}">
      <dgm:prSet phldrT="[文本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*(a[n]+m)</a:t>
          </a:r>
          <a:r>
            <a:rPr lang="zh-CN" dirty="0" smtClean="0">
              <a:solidFill>
                <a:schemeClr val="tx1"/>
              </a:solidFill>
            </a:rPr>
            <a:t>表示第</a:t>
          </a:r>
          <a:r>
            <a:rPr lang="en-US" dirty="0" smtClean="0">
              <a:solidFill>
                <a:schemeClr val="tx1"/>
              </a:solidFill>
            </a:rPr>
            <a:t>n</a:t>
          </a:r>
          <a:r>
            <a:rPr lang="zh-CN" dirty="0" smtClean="0">
              <a:solidFill>
                <a:schemeClr val="tx1"/>
              </a:solidFill>
            </a:rPr>
            <a:t>行第</a:t>
          </a:r>
          <a:r>
            <a:rPr lang="en-US" dirty="0" smtClean="0">
              <a:solidFill>
                <a:schemeClr val="tx1"/>
              </a:solidFill>
            </a:rPr>
            <a:t>m</a:t>
          </a:r>
          <a:r>
            <a:rPr lang="zh-CN" dirty="0" smtClean="0">
              <a:solidFill>
                <a:schemeClr val="tx1"/>
              </a:solidFill>
            </a:rPr>
            <a:t>列元素</a:t>
          </a:r>
          <a:endParaRPr lang="zh-CN" altLang="en-US" dirty="0">
            <a:solidFill>
              <a:schemeClr val="tx1"/>
            </a:solidFill>
          </a:endParaRPr>
        </a:p>
      </dgm:t>
    </dgm:pt>
    <dgm:pt modelId="{03B33CF6-2216-42A6-BAC3-370FC4766E36}" type="parTrans" cxnId="{D7EF0660-D3D2-421C-B41A-3F1077EDC5A3}">
      <dgm:prSet/>
      <dgm:spPr/>
      <dgm:t>
        <a:bodyPr/>
        <a:lstStyle/>
        <a:p>
          <a:endParaRPr lang="zh-CN" altLang="en-US"/>
        </a:p>
      </dgm:t>
    </dgm:pt>
    <dgm:pt modelId="{1329C3A9-68FF-40D4-A847-0DCACA98222F}" type="sibTrans" cxnId="{D7EF0660-D3D2-421C-B41A-3F1077EDC5A3}">
      <dgm:prSet/>
      <dgm:spPr/>
      <dgm:t>
        <a:bodyPr/>
        <a:lstStyle/>
        <a:p>
          <a:endParaRPr lang="zh-CN" altLang="en-US"/>
        </a:p>
      </dgm:t>
    </dgm:pt>
    <dgm:pt modelId="{99E71473-8947-41A5-B4AB-6183161B30C2}">
      <dgm:prSet/>
      <dgm:spPr/>
      <dgm:t>
        <a:bodyPr/>
        <a:lstStyle/>
        <a:p>
          <a:r>
            <a:rPr lang="en-US" dirty="0" err="1" smtClean="0">
              <a:solidFill>
                <a:schemeClr val="tx1"/>
              </a:solidFill>
            </a:rPr>
            <a:t>a+n</a:t>
          </a:r>
          <a:r>
            <a:rPr lang="zh-CN" dirty="0" smtClean="0">
              <a:solidFill>
                <a:schemeClr val="tx1"/>
              </a:solidFill>
            </a:rPr>
            <a:t>表示第</a:t>
          </a:r>
          <a:r>
            <a:rPr lang="en-US" dirty="0" smtClean="0">
              <a:solidFill>
                <a:schemeClr val="tx1"/>
              </a:solidFill>
            </a:rPr>
            <a:t>n</a:t>
          </a:r>
          <a:r>
            <a:rPr lang="zh-CN" dirty="0" smtClean="0">
              <a:solidFill>
                <a:schemeClr val="tx1"/>
              </a:solidFill>
            </a:rPr>
            <a:t>行的首地址</a:t>
          </a:r>
          <a:endParaRPr lang="zh-CN" altLang="en-US" dirty="0">
            <a:solidFill>
              <a:schemeClr val="tx1"/>
            </a:solidFill>
          </a:endParaRPr>
        </a:p>
      </dgm:t>
    </dgm:pt>
    <dgm:pt modelId="{6CF156B7-DC9B-48AD-8309-1970814AE664}" type="parTrans" cxnId="{5EC11C1C-8C46-42B2-879A-95A994262D26}">
      <dgm:prSet/>
      <dgm:spPr/>
      <dgm:t>
        <a:bodyPr/>
        <a:lstStyle/>
        <a:p>
          <a:endParaRPr lang="zh-CN" altLang="en-US"/>
        </a:p>
      </dgm:t>
    </dgm:pt>
    <dgm:pt modelId="{80705FB5-678F-4EA3-A5B5-2E2CD29A7881}" type="sibTrans" cxnId="{5EC11C1C-8C46-42B2-879A-95A994262D26}">
      <dgm:prSet/>
      <dgm:spPr/>
      <dgm:t>
        <a:bodyPr/>
        <a:lstStyle/>
        <a:p>
          <a:endParaRPr lang="zh-CN" altLang="en-US"/>
        </a:p>
      </dgm:t>
    </dgm:pt>
    <dgm:pt modelId="{12935152-1851-47A2-B483-049463435C41}" type="pres">
      <dgm:prSet presAssocID="{6577F074-D4C8-40FD-8B14-AB318FF50397}" presName="linearFlow" presStyleCnt="0">
        <dgm:presLayoutVars>
          <dgm:dir/>
          <dgm:resizeHandles val="exact"/>
        </dgm:presLayoutVars>
      </dgm:prSet>
      <dgm:spPr/>
    </dgm:pt>
    <dgm:pt modelId="{C4AE2E2C-2A8D-4A05-936F-539A953E1F08}" type="pres">
      <dgm:prSet presAssocID="{03D9B75E-2C8C-4EB8-9010-95C3AE32F463}" presName="composite" presStyleCnt="0"/>
      <dgm:spPr/>
    </dgm:pt>
    <dgm:pt modelId="{B46E2801-E725-42B4-A041-6CEB01695DCC}" type="pres">
      <dgm:prSet presAssocID="{03D9B75E-2C8C-4EB8-9010-95C3AE32F463}" presName="imgShp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30E04D2A-892F-4F2A-B902-072BAD1B1181}" type="pres">
      <dgm:prSet presAssocID="{03D9B75E-2C8C-4EB8-9010-95C3AE32F463}" presName="txShp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5741169-F4EC-48FE-B209-FEB79FC5AA83}" type="pres">
      <dgm:prSet presAssocID="{0A15BBB5-57E0-4BA7-9CDF-BC5BD71E8594}" presName="spacing" presStyleCnt="0"/>
      <dgm:spPr/>
    </dgm:pt>
    <dgm:pt modelId="{8C7A1194-6AA5-4434-81F3-3F95CB4C57B7}" type="pres">
      <dgm:prSet presAssocID="{99E71473-8947-41A5-B4AB-6183161B30C2}" presName="composite" presStyleCnt="0"/>
      <dgm:spPr/>
    </dgm:pt>
    <dgm:pt modelId="{8662A26C-BD04-4B70-B43E-27DF17D9275C}" type="pres">
      <dgm:prSet presAssocID="{99E71473-8947-41A5-B4AB-6183161B30C2}" presName="imgShp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434FE0E-2D31-4606-975B-F6E5D2750BFF}" type="pres">
      <dgm:prSet presAssocID="{99E71473-8947-41A5-B4AB-6183161B30C2}" presName="txShp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C67B537-C534-4674-9B49-1D4980102AE3}" type="pres">
      <dgm:prSet presAssocID="{80705FB5-678F-4EA3-A5B5-2E2CD29A7881}" presName="spacing" presStyleCnt="0"/>
      <dgm:spPr/>
    </dgm:pt>
    <dgm:pt modelId="{CB26ADB0-97C0-415E-9B80-17E63078A24E}" type="pres">
      <dgm:prSet presAssocID="{2BDE910F-EF0F-43FA-8F17-76F318E0DF55}" presName="composite" presStyleCnt="0"/>
      <dgm:spPr/>
    </dgm:pt>
    <dgm:pt modelId="{4A70D0A3-CAC7-40FB-8E8E-F14D5A3409A6}" type="pres">
      <dgm:prSet presAssocID="{2BDE910F-EF0F-43FA-8F17-76F318E0DF55}" presName="imgShp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D01FFA42-B853-4298-9DB7-783F0246A012}" type="pres">
      <dgm:prSet presAssocID="{2BDE910F-EF0F-43FA-8F17-76F318E0DF55}" presName="txShp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960DFDE-8155-4F9D-836E-9A986D605252}" type="pres">
      <dgm:prSet presAssocID="{52698481-EFE0-47AC-9A82-1BB681284895}" presName="spacing" presStyleCnt="0"/>
      <dgm:spPr/>
    </dgm:pt>
    <dgm:pt modelId="{B6A23006-B42A-43AD-BD4B-3E744239B106}" type="pres">
      <dgm:prSet presAssocID="{C2C2D533-BDB8-4988-B033-84753C86EB05}" presName="composite" presStyleCnt="0"/>
      <dgm:spPr/>
    </dgm:pt>
    <dgm:pt modelId="{EC8B7B9A-0953-4549-B3CA-9DB7560BB318}" type="pres">
      <dgm:prSet presAssocID="{C2C2D533-BDB8-4988-B033-84753C86EB05}" presName="imgShp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B3A09DA4-4974-45A7-B33A-52CA8792049A}" type="pres">
      <dgm:prSet presAssocID="{C2C2D533-BDB8-4988-B033-84753C86EB05}" presName="txShp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9CF7343-4159-41C6-B39A-9CB9BDE87B1B}" type="presOf" srcId="{C2C2D533-BDB8-4988-B033-84753C86EB05}" destId="{B3A09DA4-4974-45A7-B33A-52CA8792049A}" srcOrd="0" destOrd="0" presId="urn:microsoft.com/office/officeart/2005/8/layout/vList3"/>
    <dgm:cxn modelId="{06E45914-C333-4847-8011-3FA80A5C650F}" srcId="{6577F074-D4C8-40FD-8B14-AB318FF50397}" destId="{2BDE910F-EF0F-43FA-8F17-76F318E0DF55}" srcOrd="2" destOrd="0" parTransId="{3CDE1DA5-F1DC-4C9F-AC4D-2FCB53A77549}" sibTransId="{52698481-EFE0-47AC-9A82-1BB681284895}"/>
    <dgm:cxn modelId="{F802F88B-3EBB-42C1-9093-44730E320A5B}" type="presOf" srcId="{2BDE910F-EF0F-43FA-8F17-76F318E0DF55}" destId="{D01FFA42-B853-4298-9DB7-783F0246A012}" srcOrd="0" destOrd="0" presId="urn:microsoft.com/office/officeart/2005/8/layout/vList3"/>
    <dgm:cxn modelId="{104C195E-E212-4C8C-BC89-7900E0B14176}" type="presOf" srcId="{99E71473-8947-41A5-B4AB-6183161B30C2}" destId="{C434FE0E-2D31-4606-975B-F6E5D2750BFF}" srcOrd="0" destOrd="0" presId="urn:microsoft.com/office/officeart/2005/8/layout/vList3"/>
    <dgm:cxn modelId="{5EC11C1C-8C46-42B2-879A-95A994262D26}" srcId="{6577F074-D4C8-40FD-8B14-AB318FF50397}" destId="{99E71473-8947-41A5-B4AB-6183161B30C2}" srcOrd="1" destOrd="0" parTransId="{6CF156B7-DC9B-48AD-8309-1970814AE664}" sibTransId="{80705FB5-678F-4EA3-A5B5-2E2CD29A7881}"/>
    <dgm:cxn modelId="{D7EF0660-D3D2-421C-B41A-3F1077EDC5A3}" srcId="{6577F074-D4C8-40FD-8B14-AB318FF50397}" destId="{C2C2D533-BDB8-4988-B033-84753C86EB05}" srcOrd="3" destOrd="0" parTransId="{03B33CF6-2216-42A6-BAC3-370FC4766E36}" sibTransId="{1329C3A9-68FF-40D4-A847-0DCACA98222F}"/>
    <dgm:cxn modelId="{0EA3C9B6-9B8C-4756-B2BB-07CB91750FE0}" type="presOf" srcId="{6577F074-D4C8-40FD-8B14-AB318FF50397}" destId="{12935152-1851-47A2-B483-049463435C41}" srcOrd="0" destOrd="0" presId="urn:microsoft.com/office/officeart/2005/8/layout/vList3"/>
    <dgm:cxn modelId="{9EF20B07-0D59-4338-BE02-E6423B0830DD}" type="presOf" srcId="{03D9B75E-2C8C-4EB8-9010-95C3AE32F463}" destId="{30E04D2A-892F-4F2A-B902-072BAD1B1181}" srcOrd="0" destOrd="0" presId="urn:microsoft.com/office/officeart/2005/8/layout/vList3"/>
    <dgm:cxn modelId="{721219F7-D519-4234-BEC3-2A7BC6AB36D4}" srcId="{6577F074-D4C8-40FD-8B14-AB318FF50397}" destId="{03D9B75E-2C8C-4EB8-9010-95C3AE32F463}" srcOrd="0" destOrd="0" parTransId="{F4DDB7DC-D0E1-4DED-BE93-85E85AAB62DA}" sibTransId="{0A15BBB5-57E0-4BA7-9CDF-BC5BD71E8594}"/>
    <dgm:cxn modelId="{831BC6A1-9425-47A8-92A2-8B1A35BE2AD7}" type="presParOf" srcId="{12935152-1851-47A2-B483-049463435C41}" destId="{C4AE2E2C-2A8D-4A05-936F-539A953E1F08}" srcOrd="0" destOrd="0" presId="urn:microsoft.com/office/officeart/2005/8/layout/vList3"/>
    <dgm:cxn modelId="{3F769ACA-43F0-440D-BAA6-9502F06E5674}" type="presParOf" srcId="{C4AE2E2C-2A8D-4A05-936F-539A953E1F08}" destId="{B46E2801-E725-42B4-A041-6CEB01695DCC}" srcOrd="0" destOrd="0" presId="urn:microsoft.com/office/officeart/2005/8/layout/vList3"/>
    <dgm:cxn modelId="{7712A07F-EBF9-49F5-802F-CE74B15EFD24}" type="presParOf" srcId="{C4AE2E2C-2A8D-4A05-936F-539A953E1F08}" destId="{30E04D2A-892F-4F2A-B902-072BAD1B1181}" srcOrd="1" destOrd="0" presId="urn:microsoft.com/office/officeart/2005/8/layout/vList3"/>
    <dgm:cxn modelId="{4394F954-0AED-4DF8-AC01-2C19D49D9C27}" type="presParOf" srcId="{12935152-1851-47A2-B483-049463435C41}" destId="{45741169-F4EC-48FE-B209-FEB79FC5AA83}" srcOrd="1" destOrd="0" presId="urn:microsoft.com/office/officeart/2005/8/layout/vList3"/>
    <dgm:cxn modelId="{0503DCAA-4D55-41D0-AA02-0B8E179E1811}" type="presParOf" srcId="{12935152-1851-47A2-B483-049463435C41}" destId="{8C7A1194-6AA5-4434-81F3-3F95CB4C57B7}" srcOrd="2" destOrd="0" presId="urn:microsoft.com/office/officeart/2005/8/layout/vList3"/>
    <dgm:cxn modelId="{C3894FAD-B646-4C9C-A373-D2E482360EC5}" type="presParOf" srcId="{8C7A1194-6AA5-4434-81F3-3F95CB4C57B7}" destId="{8662A26C-BD04-4B70-B43E-27DF17D9275C}" srcOrd="0" destOrd="0" presId="urn:microsoft.com/office/officeart/2005/8/layout/vList3"/>
    <dgm:cxn modelId="{7E8CAC1D-460E-475E-9297-9603C3658D4F}" type="presParOf" srcId="{8C7A1194-6AA5-4434-81F3-3F95CB4C57B7}" destId="{C434FE0E-2D31-4606-975B-F6E5D2750BFF}" srcOrd="1" destOrd="0" presId="urn:microsoft.com/office/officeart/2005/8/layout/vList3"/>
    <dgm:cxn modelId="{70A095DF-8E9A-4023-9A19-7C165EFCCD0B}" type="presParOf" srcId="{12935152-1851-47A2-B483-049463435C41}" destId="{2C67B537-C534-4674-9B49-1D4980102AE3}" srcOrd="3" destOrd="0" presId="urn:microsoft.com/office/officeart/2005/8/layout/vList3"/>
    <dgm:cxn modelId="{DFFC885B-0D18-4F73-BE05-F191BE336CC1}" type="presParOf" srcId="{12935152-1851-47A2-B483-049463435C41}" destId="{CB26ADB0-97C0-415E-9B80-17E63078A24E}" srcOrd="4" destOrd="0" presId="urn:microsoft.com/office/officeart/2005/8/layout/vList3"/>
    <dgm:cxn modelId="{6454BCF9-3113-4DE2-AC61-C2EB4ABC0F27}" type="presParOf" srcId="{CB26ADB0-97C0-415E-9B80-17E63078A24E}" destId="{4A70D0A3-CAC7-40FB-8E8E-F14D5A3409A6}" srcOrd="0" destOrd="0" presId="urn:microsoft.com/office/officeart/2005/8/layout/vList3"/>
    <dgm:cxn modelId="{48BEAF83-2779-4211-8A8A-9752E4905127}" type="presParOf" srcId="{CB26ADB0-97C0-415E-9B80-17E63078A24E}" destId="{D01FFA42-B853-4298-9DB7-783F0246A012}" srcOrd="1" destOrd="0" presId="urn:microsoft.com/office/officeart/2005/8/layout/vList3"/>
    <dgm:cxn modelId="{C7FB6F3D-0CE9-4755-A336-ABDA212B9E4B}" type="presParOf" srcId="{12935152-1851-47A2-B483-049463435C41}" destId="{B960DFDE-8155-4F9D-836E-9A986D605252}" srcOrd="5" destOrd="0" presId="urn:microsoft.com/office/officeart/2005/8/layout/vList3"/>
    <dgm:cxn modelId="{5360989B-9841-402C-A58F-205D3CB67BD9}" type="presParOf" srcId="{12935152-1851-47A2-B483-049463435C41}" destId="{B6A23006-B42A-43AD-BD4B-3E744239B106}" srcOrd="6" destOrd="0" presId="urn:microsoft.com/office/officeart/2005/8/layout/vList3"/>
    <dgm:cxn modelId="{12479515-1F50-4079-9611-103AEB927204}" type="presParOf" srcId="{B6A23006-B42A-43AD-BD4B-3E744239B106}" destId="{EC8B7B9A-0953-4549-B3CA-9DB7560BB318}" srcOrd="0" destOrd="0" presId="urn:microsoft.com/office/officeart/2005/8/layout/vList3"/>
    <dgm:cxn modelId="{D61B53D7-CDA7-4768-B208-CD75CF1CE1AC}" type="presParOf" srcId="{B6A23006-B42A-43AD-BD4B-3E744239B106}" destId="{B3A09DA4-4974-45A7-B33A-52CA8792049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888F57-3F86-4F85-94B0-7B901009048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20DEEDC8-99FD-4EC6-972D-D620422809BB}">
      <dgm:prSet phldrT="[文本]"/>
      <dgm:spPr/>
      <dgm:t>
        <a:bodyPr/>
        <a:lstStyle/>
        <a:p>
          <a:r>
            <a:rPr lang="zh-CN" altLang="en-US" dirty="0" smtClean="0"/>
            <a:t>输出</a:t>
          </a:r>
          <a:r>
            <a:rPr lang="en-US" dirty="0" smtClean="0"/>
            <a:t>A day is a miniature of eternity</a:t>
          </a:r>
          <a:endParaRPr lang="zh-CN" altLang="en-US" dirty="0"/>
        </a:p>
      </dgm:t>
    </dgm:pt>
    <dgm:pt modelId="{36FDC089-20BA-4778-844E-6D98F1F50E81}" type="parTrans" cxnId="{116E9E71-C2DF-4A8E-B317-BB8FEAC918BE}">
      <dgm:prSet/>
      <dgm:spPr/>
      <dgm:t>
        <a:bodyPr/>
        <a:lstStyle/>
        <a:p>
          <a:endParaRPr lang="zh-CN" altLang="en-US"/>
        </a:p>
      </dgm:t>
    </dgm:pt>
    <dgm:pt modelId="{C7871B87-C6F8-44AC-ADBC-470BCD2AA272}" type="sibTrans" cxnId="{116E9E71-C2DF-4A8E-B317-BB8FEAC918BE}">
      <dgm:prSet/>
      <dgm:spPr/>
      <dgm:t>
        <a:bodyPr/>
        <a:lstStyle/>
        <a:p>
          <a:endParaRPr lang="zh-CN" altLang="en-US"/>
        </a:p>
      </dgm:t>
    </dgm:pt>
    <dgm:pt modelId="{A57EFBB1-B851-4502-A280-79A65AD9E958}">
      <dgm:prSet phldrT="[文本]" phldr="1"/>
      <dgm:spPr/>
      <dgm:t>
        <a:bodyPr/>
        <a:lstStyle/>
        <a:p>
          <a:endParaRPr lang="zh-CN" altLang="en-US"/>
        </a:p>
      </dgm:t>
    </dgm:pt>
    <dgm:pt modelId="{5FA8EA8A-6D7C-4D57-B575-BFB731BBEA66}" type="parTrans" cxnId="{2B0DDC50-11A6-4D07-8915-BE57691D4956}">
      <dgm:prSet/>
      <dgm:spPr/>
      <dgm:t>
        <a:bodyPr/>
        <a:lstStyle/>
        <a:p>
          <a:endParaRPr lang="zh-CN" altLang="en-US"/>
        </a:p>
      </dgm:t>
    </dgm:pt>
    <dgm:pt modelId="{D8924DA2-F621-4ADE-90B8-E9EC58E31DBF}" type="sibTrans" cxnId="{2B0DDC50-11A6-4D07-8915-BE57691D4956}">
      <dgm:prSet/>
      <dgm:spPr/>
      <dgm:t>
        <a:bodyPr/>
        <a:lstStyle/>
        <a:p>
          <a:endParaRPr lang="zh-CN" altLang="en-US"/>
        </a:p>
      </dgm:t>
    </dgm:pt>
    <dgm:pt modelId="{CB615485-CA3C-4D96-9E18-93205EBBEE4D}">
      <dgm:prSet phldrT="[文本]"/>
      <dgm:spPr/>
      <dgm:t>
        <a:bodyPr/>
        <a:lstStyle/>
        <a:p>
          <a:r>
            <a:rPr lang="zh-CN" b="1" dirty="0" smtClean="0"/>
            <a:t>利用指针实现字符串连接</a:t>
          </a:r>
          <a:endParaRPr lang="zh-CN" altLang="en-US" dirty="0"/>
        </a:p>
      </dgm:t>
    </dgm:pt>
    <dgm:pt modelId="{378BF068-CBD6-443F-853F-745481A162FD}" type="parTrans" cxnId="{73BC4C91-7640-47F8-BB7E-DCF7F205FDF4}">
      <dgm:prSet/>
      <dgm:spPr/>
      <dgm:t>
        <a:bodyPr/>
        <a:lstStyle/>
        <a:p>
          <a:endParaRPr lang="zh-CN" altLang="en-US"/>
        </a:p>
      </dgm:t>
    </dgm:pt>
    <dgm:pt modelId="{3A24FD11-EE91-438E-9E9C-BEF710958B37}" type="sibTrans" cxnId="{73BC4C91-7640-47F8-BB7E-DCF7F205FDF4}">
      <dgm:prSet/>
      <dgm:spPr/>
      <dgm:t>
        <a:bodyPr/>
        <a:lstStyle/>
        <a:p>
          <a:endParaRPr lang="zh-CN" altLang="en-US"/>
        </a:p>
      </dgm:t>
    </dgm:pt>
    <dgm:pt modelId="{D2EA76B5-2F60-4F25-88E5-4F6DCE6EBA37}">
      <dgm:prSet phldrT="[文本]" phldr="1"/>
      <dgm:spPr/>
      <dgm:t>
        <a:bodyPr/>
        <a:lstStyle/>
        <a:p>
          <a:endParaRPr lang="zh-CN" altLang="en-US"/>
        </a:p>
      </dgm:t>
    </dgm:pt>
    <dgm:pt modelId="{B5ECF55B-D8AC-4EF3-B699-102CB26E4E0B}" type="parTrans" cxnId="{C3995F17-51C9-47FE-8ED3-497CD6BB057E}">
      <dgm:prSet/>
      <dgm:spPr/>
      <dgm:t>
        <a:bodyPr/>
        <a:lstStyle/>
        <a:p>
          <a:endParaRPr lang="zh-CN" altLang="en-US"/>
        </a:p>
      </dgm:t>
    </dgm:pt>
    <dgm:pt modelId="{CD9F6897-D088-4CED-BEDD-88786D0C5D0D}" type="sibTrans" cxnId="{C3995F17-51C9-47FE-8ED3-497CD6BB057E}">
      <dgm:prSet/>
      <dgm:spPr/>
      <dgm:t>
        <a:bodyPr/>
        <a:lstStyle/>
        <a:p>
          <a:endParaRPr lang="zh-CN" altLang="en-US"/>
        </a:p>
      </dgm:t>
    </dgm:pt>
    <dgm:pt modelId="{9018F3FC-4660-4695-8F58-83A6C6786ADD}" type="pres">
      <dgm:prSet presAssocID="{9C888F57-3F86-4F85-94B0-7B9010090484}" presName="linear" presStyleCnt="0">
        <dgm:presLayoutVars>
          <dgm:animLvl val="lvl"/>
          <dgm:resizeHandles val="exact"/>
        </dgm:presLayoutVars>
      </dgm:prSet>
      <dgm:spPr/>
    </dgm:pt>
    <dgm:pt modelId="{B92FF1BB-23D0-42C7-8C5A-6D1C8C694F87}" type="pres">
      <dgm:prSet presAssocID="{20DEEDC8-99FD-4EC6-972D-D620422809B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A2ED56-51CB-471D-8CE2-E1BEE1B7479D}" type="pres">
      <dgm:prSet presAssocID="{20DEEDC8-99FD-4EC6-972D-D620422809BB}" presName="childText" presStyleLbl="revTx" presStyleIdx="0" presStyleCnt="2">
        <dgm:presLayoutVars>
          <dgm:bulletEnabled val="1"/>
        </dgm:presLayoutVars>
      </dgm:prSet>
      <dgm:spPr/>
    </dgm:pt>
    <dgm:pt modelId="{08A751C1-2E4D-44B3-AA0D-7591315D35DC}" type="pres">
      <dgm:prSet presAssocID="{CB615485-CA3C-4D96-9E18-93205EBBEE4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D323D38-EBF0-4F3D-AF19-90EB4FB3A99D}" type="pres">
      <dgm:prSet presAssocID="{CB615485-CA3C-4D96-9E18-93205EBBEE4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A8AEC1F-B7AD-43FD-9721-957954749A74}" type="presOf" srcId="{20DEEDC8-99FD-4EC6-972D-D620422809BB}" destId="{B92FF1BB-23D0-42C7-8C5A-6D1C8C694F87}" srcOrd="0" destOrd="0" presId="urn:microsoft.com/office/officeart/2005/8/layout/vList2"/>
    <dgm:cxn modelId="{C3995F17-51C9-47FE-8ED3-497CD6BB057E}" srcId="{CB615485-CA3C-4D96-9E18-93205EBBEE4D}" destId="{D2EA76B5-2F60-4F25-88E5-4F6DCE6EBA37}" srcOrd="0" destOrd="0" parTransId="{B5ECF55B-D8AC-4EF3-B699-102CB26E4E0B}" sibTransId="{CD9F6897-D088-4CED-BEDD-88786D0C5D0D}"/>
    <dgm:cxn modelId="{FB569199-375C-4AB6-8DC4-2B0CA48A0989}" type="presOf" srcId="{9C888F57-3F86-4F85-94B0-7B9010090484}" destId="{9018F3FC-4660-4695-8F58-83A6C6786ADD}" srcOrd="0" destOrd="0" presId="urn:microsoft.com/office/officeart/2005/8/layout/vList2"/>
    <dgm:cxn modelId="{116E9E71-C2DF-4A8E-B317-BB8FEAC918BE}" srcId="{9C888F57-3F86-4F85-94B0-7B9010090484}" destId="{20DEEDC8-99FD-4EC6-972D-D620422809BB}" srcOrd="0" destOrd="0" parTransId="{36FDC089-20BA-4778-844E-6D98F1F50E81}" sibTransId="{C7871B87-C6F8-44AC-ADBC-470BCD2AA272}"/>
    <dgm:cxn modelId="{76EFBF3E-BE49-4F21-8C9D-E9EDD52BB86A}" type="presOf" srcId="{A57EFBB1-B851-4502-A280-79A65AD9E958}" destId="{FFA2ED56-51CB-471D-8CE2-E1BEE1B7479D}" srcOrd="0" destOrd="0" presId="urn:microsoft.com/office/officeart/2005/8/layout/vList2"/>
    <dgm:cxn modelId="{2B0DDC50-11A6-4D07-8915-BE57691D4956}" srcId="{20DEEDC8-99FD-4EC6-972D-D620422809BB}" destId="{A57EFBB1-B851-4502-A280-79A65AD9E958}" srcOrd="0" destOrd="0" parTransId="{5FA8EA8A-6D7C-4D57-B575-BFB731BBEA66}" sibTransId="{D8924DA2-F621-4ADE-90B8-E9EC58E31DBF}"/>
    <dgm:cxn modelId="{9FB78B7C-F071-460A-8959-4222A0285A7E}" type="presOf" srcId="{CB615485-CA3C-4D96-9E18-93205EBBEE4D}" destId="{08A751C1-2E4D-44B3-AA0D-7591315D35DC}" srcOrd="0" destOrd="0" presId="urn:microsoft.com/office/officeart/2005/8/layout/vList2"/>
    <dgm:cxn modelId="{BEB2F6B2-B1CB-4AAC-A83B-539EA3FEC448}" type="presOf" srcId="{D2EA76B5-2F60-4F25-88E5-4F6DCE6EBA37}" destId="{3D323D38-EBF0-4F3D-AF19-90EB4FB3A99D}" srcOrd="0" destOrd="0" presId="urn:microsoft.com/office/officeart/2005/8/layout/vList2"/>
    <dgm:cxn modelId="{73BC4C91-7640-47F8-BB7E-DCF7F205FDF4}" srcId="{9C888F57-3F86-4F85-94B0-7B9010090484}" destId="{CB615485-CA3C-4D96-9E18-93205EBBEE4D}" srcOrd="1" destOrd="0" parTransId="{378BF068-CBD6-443F-853F-745481A162FD}" sibTransId="{3A24FD11-EE91-438E-9E9C-BEF710958B37}"/>
    <dgm:cxn modelId="{3EEFE2F8-F138-4396-8CD6-0009020AA3EF}" type="presParOf" srcId="{9018F3FC-4660-4695-8F58-83A6C6786ADD}" destId="{B92FF1BB-23D0-42C7-8C5A-6D1C8C694F87}" srcOrd="0" destOrd="0" presId="urn:microsoft.com/office/officeart/2005/8/layout/vList2"/>
    <dgm:cxn modelId="{A5FB0D50-7F67-4DDA-8C4B-968DB2879142}" type="presParOf" srcId="{9018F3FC-4660-4695-8F58-83A6C6786ADD}" destId="{FFA2ED56-51CB-471D-8CE2-E1BEE1B7479D}" srcOrd="1" destOrd="0" presId="urn:microsoft.com/office/officeart/2005/8/layout/vList2"/>
    <dgm:cxn modelId="{8E9D294B-F403-4E81-8908-F92616670A9F}" type="presParOf" srcId="{9018F3FC-4660-4695-8F58-83A6C6786ADD}" destId="{08A751C1-2E4D-44B3-AA0D-7591315D35DC}" srcOrd="2" destOrd="0" presId="urn:microsoft.com/office/officeart/2005/8/layout/vList2"/>
    <dgm:cxn modelId="{6B5D905E-4BF8-4CD1-9E5B-2A8ECDC419CA}" type="presParOf" srcId="{9018F3FC-4660-4695-8F58-83A6C6786ADD}" destId="{3D323D38-EBF0-4F3D-AF19-90EB4FB3A9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04D2A-892F-4F2A-B902-072BAD1B1181}">
      <dsp:nvSpPr>
        <dsp:cNvPr id="0" name=""/>
        <dsp:cNvSpPr/>
      </dsp:nvSpPr>
      <dsp:spPr>
        <a:xfrm rot="10800000">
          <a:off x="1415673" y="937"/>
          <a:ext cx="5016627" cy="608347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6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&amp;a[0]</a:t>
          </a:r>
          <a:r>
            <a:rPr lang="zh-CN" sz="1600" kern="1200" dirty="0" smtClean="0">
              <a:solidFill>
                <a:schemeClr val="tx1"/>
              </a:solidFill>
            </a:rPr>
            <a:t>是第</a:t>
          </a:r>
          <a:r>
            <a:rPr lang="en-US" sz="1600" kern="1200" dirty="0" smtClean="0">
              <a:solidFill>
                <a:schemeClr val="tx1"/>
              </a:solidFill>
            </a:rPr>
            <a:t>0</a:t>
          </a:r>
          <a:r>
            <a:rPr lang="zh-CN" sz="1600" kern="1200" dirty="0" smtClean="0">
              <a:solidFill>
                <a:schemeClr val="tx1"/>
              </a:solidFill>
            </a:rPr>
            <a:t>行的首地址，当然</a:t>
          </a:r>
          <a:r>
            <a:rPr lang="en-US" sz="1600" kern="1200" dirty="0" smtClean="0">
              <a:solidFill>
                <a:schemeClr val="tx1"/>
              </a:solidFill>
            </a:rPr>
            <a:t>&amp;a[n]</a:t>
          </a:r>
          <a:r>
            <a:rPr lang="zh-CN" sz="1600" kern="1200" dirty="0" smtClean="0">
              <a:solidFill>
                <a:schemeClr val="tx1"/>
              </a:solidFill>
            </a:rPr>
            <a:t>就是第</a:t>
          </a:r>
          <a:r>
            <a:rPr lang="en-US" sz="1600" kern="1200" dirty="0" smtClean="0">
              <a:solidFill>
                <a:schemeClr val="tx1"/>
              </a:solidFill>
            </a:rPr>
            <a:t>n</a:t>
          </a:r>
          <a:r>
            <a:rPr lang="zh-CN" sz="1600" kern="1200" dirty="0" smtClean="0">
              <a:solidFill>
                <a:schemeClr val="tx1"/>
              </a:solidFill>
            </a:rPr>
            <a:t>行的首地址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10800000">
        <a:off x="1567760" y="937"/>
        <a:ext cx="4864540" cy="608347"/>
      </dsp:txXfrm>
    </dsp:sp>
    <dsp:sp modelId="{B46E2801-E725-42B4-A041-6CEB01695DCC}">
      <dsp:nvSpPr>
        <dsp:cNvPr id="0" name=""/>
        <dsp:cNvSpPr/>
      </dsp:nvSpPr>
      <dsp:spPr>
        <a:xfrm>
          <a:off x="1111499" y="937"/>
          <a:ext cx="608347" cy="608347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34FE0E-2D31-4606-975B-F6E5D2750BFF}">
      <dsp:nvSpPr>
        <dsp:cNvPr id="0" name=""/>
        <dsp:cNvSpPr/>
      </dsp:nvSpPr>
      <dsp:spPr>
        <a:xfrm rot="10800000">
          <a:off x="1415673" y="788129"/>
          <a:ext cx="5016627" cy="608347"/>
        </a:xfrm>
        <a:prstGeom prst="homePlat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6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err="1" smtClean="0">
              <a:solidFill>
                <a:schemeClr val="tx1"/>
              </a:solidFill>
            </a:rPr>
            <a:t>a+n</a:t>
          </a:r>
          <a:r>
            <a:rPr lang="zh-CN" sz="1600" kern="1200" dirty="0" smtClean="0">
              <a:solidFill>
                <a:schemeClr val="tx1"/>
              </a:solidFill>
            </a:rPr>
            <a:t>表示第</a:t>
          </a:r>
          <a:r>
            <a:rPr lang="en-US" sz="1600" kern="1200" dirty="0" smtClean="0">
              <a:solidFill>
                <a:schemeClr val="tx1"/>
              </a:solidFill>
            </a:rPr>
            <a:t>n</a:t>
          </a:r>
          <a:r>
            <a:rPr lang="zh-CN" sz="1600" kern="1200" dirty="0" smtClean="0">
              <a:solidFill>
                <a:schemeClr val="tx1"/>
              </a:solidFill>
            </a:rPr>
            <a:t>行的首地址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10800000">
        <a:off x="1567760" y="788129"/>
        <a:ext cx="4864540" cy="608347"/>
      </dsp:txXfrm>
    </dsp:sp>
    <dsp:sp modelId="{8662A26C-BD04-4B70-B43E-27DF17D9275C}">
      <dsp:nvSpPr>
        <dsp:cNvPr id="0" name=""/>
        <dsp:cNvSpPr/>
      </dsp:nvSpPr>
      <dsp:spPr>
        <a:xfrm>
          <a:off x="1111499" y="788129"/>
          <a:ext cx="608347" cy="608347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1FFA42-B853-4298-9DB7-783F0246A012}">
      <dsp:nvSpPr>
        <dsp:cNvPr id="0" name=""/>
        <dsp:cNvSpPr/>
      </dsp:nvSpPr>
      <dsp:spPr>
        <a:xfrm rot="10800000">
          <a:off x="1415673" y="1575322"/>
          <a:ext cx="5016627" cy="608347"/>
        </a:xfrm>
        <a:prstGeom prst="homePlat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6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*(*(</a:t>
          </a:r>
          <a:r>
            <a:rPr lang="en-US" sz="1600" kern="1200" dirty="0" err="1" smtClean="0">
              <a:solidFill>
                <a:schemeClr val="tx1"/>
              </a:solidFill>
            </a:rPr>
            <a:t>a+n</a:t>
          </a:r>
          <a:r>
            <a:rPr lang="en-US" sz="1600" kern="1200" dirty="0" smtClean="0">
              <a:solidFill>
                <a:schemeClr val="tx1"/>
              </a:solidFill>
            </a:rPr>
            <a:t>)+m)</a:t>
          </a:r>
          <a:r>
            <a:rPr lang="zh-CN" sz="1600" kern="1200" dirty="0" smtClean="0">
              <a:solidFill>
                <a:schemeClr val="tx1"/>
              </a:solidFill>
            </a:rPr>
            <a:t>表示第</a:t>
          </a:r>
          <a:r>
            <a:rPr lang="en-US" sz="1600" kern="1200" dirty="0" smtClean="0">
              <a:solidFill>
                <a:schemeClr val="tx1"/>
              </a:solidFill>
            </a:rPr>
            <a:t>n</a:t>
          </a:r>
          <a:r>
            <a:rPr lang="zh-CN" sz="1600" kern="1200" dirty="0" smtClean="0">
              <a:solidFill>
                <a:schemeClr val="tx1"/>
              </a:solidFill>
            </a:rPr>
            <a:t>行第</a:t>
          </a:r>
          <a:r>
            <a:rPr lang="en-US" sz="1600" kern="1200" dirty="0" smtClean="0">
              <a:solidFill>
                <a:schemeClr val="tx1"/>
              </a:solidFill>
            </a:rPr>
            <a:t>m</a:t>
          </a:r>
          <a:r>
            <a:rPr lang="zh-CN" sz="1600" kern="1200" dirty="0" smtClean="0">
              <a:solidFill>
                <a:schemeClr val="tx1"/>
              </a:solidFill>
            </a:rPr>
            <a:t>列元素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10800000">
        <a:off x="1567760" y="1575322"/>
        <a:ext cx="4864540" cy="608347"/>
      </dsp:txXfrm>
    </dsp:sp>
    <dsp:sp modelId="{4A70D0A3-CAC7-40FB-8E8E-F14D5A3409A6}">
      <dsp:nvSpPr>
        <dsp:cNvPr id="0" name=""/>
        <dsp:cNvSpPr/>
      </dsp:nvSpPr>
      <dsp:spPr>
        <a:xfrm>
          <a:off x="1111499" y="1575322"/>
          <a:ext cx="608347" cy="608347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09DA4-4974-45A7-B33A-52CA8792049A}">
      <dsp:nvSpPr>
        <dsp:cNvPr id="0" name=""/>
        <dsp:cNvSpPr/>
      </dsp:nvSpPr>
      <dsp:spPr>
        <a:xfrm rot="10800000">
          <a:off x="1415673" y="2362515"/>
          <a:ext cx="5016627" cy="608347"/>
        </a:xfrm>
        <a:prstGeom prst="homePlat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264" tIns="60960" rIns="113792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chemeClr val="tx1"/>
              </a:solidFill>
            </a:rPr>
            <a:t>*(a[n]+m)</a:t>
          </a:r>
          <a:r>
            <a:rPr lang="zh-CN" sz="1600" kern="1200" dirty="0" smtClean="0">
              <a:solidFill>
                <a:schemeClr val="tx1"/>
              </a:solidFill>
            </a:rPr>
            <a:t>表示第</a:t>
          </a:r>
          <a:r>
            <a:rPr lang="en-US" sz="1600" kern="1200" dirty="0" smtClean="0">
              <a:solidFill>
                <a:schemeClr val="tx1"/>
              </a:solidFill>
            </a:rPr>
            <a:t>n</a:t>
          </a:r>
          <a:r>
            <a:rPr lang="zh-CN" sz="1600" kern="1200" dirty="0" smtClean="0">
              <a:solidFill>
                <a:schemeClr val="tx1"/>
              </a:solidFill>
            </a:rPr>
            <a:t>行第</a:t>
          </a:r>
          <a:r>
            <a:rPr lang="en-US" sz="1600" kern="1200" dirty="0" smtClean="0">
              <a:solidFill>
                <a:schemeClr val="tx1"/>
              </a:solidFill>
            </a:rPr>
            <a:t>m</a:t>
          </a:r>
          <a:r>
            <a:rPr lang="zh-CN" sz="1600" kern="1200" dirty="0" smtClean="0">
              <a:solidFill>
                <a:schemeClr val="tx1"/>
              </a:solidFill>
            </a:rPr>
            <a:t>列元素</a:t>
          </a:r>
          <a:endParaRPr lang="zh-CN" altLang="en-US" sz="1600" kern="1200" dirty="0">
            <a:solidFill>
              <a:schemeClr val="tx1"/>
            </a:solidFill>
          </a:endParaRPr>
        </a:p>
      </dsp:txBody>
      <dsp:txXfrm rot="10800000">
        <a:off x="1567760" y="2362515"/>
        <a:ext cx="4864540" cy="608347"/>
      </dsp:txXfrm>
    </dsp:sp>
    <dsp:sp modelId="{EC8B7B9A-0953-4549-B3CA-9DB7560BB318}">
      <dsp:nvSpPr>
        <dsp:cNvPr id="0" name=""/>
        <dsp:cNvSpPr/>
      </dsp:nvSpPr>
      <dsp:spPr>
        <a:xfrm>
          <a:off x="1111499" y="2362515"/>
          <a:ext cx="608347" cy="608347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FF1BB-23D0-42C7-8C5A-6D1C8C694F87}">
      <dsp:nvSpPr>
        <dsp:cNvPr id="0" name=""/>
        <dsp:cNvSpPr/>
      </dsp:nvSpPr>
      <dsp:spPr>
        <a:xfrm>
          <a:off x="0" y="180035"/>
          <a:ext cx="6096000" cy="7798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100" kern="1200" dirty="0" smtClean="0"/>
            <a:t>输出</a:t>
          </a:r>
          <a:r>
            <a:rPr lang="en-US" sz="3100" kern="1200" dirty="0" smtClean="0"/>
            <a:t>A day is a miniature of eternity</a:t>
          </a:r>
          <a:endParaRPr lang="zh-CN" altLang="en-US" sz="3100" kern="1200" dirty="0"/>
        </a:p>
      </dsp:txBody>
      <dsp:txXfrm>
        <a:off x="38067" y="218102"/>
        <a:ext cx="6019866" cy="703671"/>
      </dsp:txXfrm>
    </dsp:sp>
    <dsp:sp modelId="{FFA2ED56-51CB-471D-8CE2-E1BEE1B7479D}">
      <dsp:nvSpPr>
        <dsp:cNvPr id="0" name=""/>
        <dsp:cNvSpPr/>
      </dsp:nvSpPr>
      <dsp:spPr>
        <a:xfrm>
          <a:off x="0" y="959840"/>
          <a:ext cx="6096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/>
        </a:p>
      </dsp:txBody>
      <dsp:txXfrm>
        <a:off x="0" y="959840"/>
        <a:ext cx="6096000" cy="513360"/>
      </dsp:txXfrm>
    </dsp:sp>
    <dsp:sp modelId="{08A751C1-2E4D-44B3-AA0D-7591315D35DC}">
      <dsp:nvSpPr>
        <dsp:cNvPr id="0" name=""/>
        <dsp:cNvSpPr/>
      </dsp:nvSpPr>
      <dsp:spPr>
        <a:xfrm>
          <a:off x="0" y="1473200"/>
          <a:ext cx="6096000" cy="7798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dirty="0" smtClean="0"/>
            <a:t>利用指针实现字符串连接</a:t>
          </a:r>
          <a:endParaRPr lang="zh-CN" altLang="en-US" sz="3100" kern="1200" dirty="0"/>
        </a:p>
      </dsp:txBody>
      <dsp:txXfrm>
        <a:off x="38067" y="1511267"/>
        <a:ext cx="6019866" cy="703671"/>
      </dsp:txXfrm>
    </dsp:sp>
    <dsp:sp modelId="{3D323D38-EBF0-4F3D-AF19-90EB4FB3A99D}">
      <dsp:nvSpPr>
        <dsp:cNvPr id="0" name=""/>
        <dsp:cNvSpPr/>
      </dsp:nvSpPr>
      <dsp:spPr>
        <a:xfrm>
          <a:off x="0" y="2253005"/>
          <a:ext cx="60960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548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zh-CN" altLang="en-US" sz="2400" kern="1200"/>
        </a:p>
      </dsp:txBody>
      <dsp:txXfrm>
        <a:off x="0" y="2253005"/>
        <a:ext cx="6096000" cy="51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135E7B8C-6494-44A5-8D1C-A56E7EA14E4E}" type="datetimeFigureOut">
              <a:rPr lang="zh-CN" altLang="en-US"/>
              <a:pPr>
                <a:defRPr/>
              </a:pPr>
              <a:t>2017/8/7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5603E0E3-A6A5-4248-A7BB-3D0531AB2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658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81DAF6D0-16B2-4DFB-B9CD-777FC0C30284}" type="datetimeFigureOut">
              <a:rPr lang="zh-CN" altLang="en-US"/>
              <a:pPr>
                <a:defRPr/>
              </a:pPr>
              <a:t>2017/8/7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D57F44F4-ED3E-41D0-994F-61CD2CD6D7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115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系统的内存就好比是带有编号的小房间，如果想使用内存就需要得到房间编号。图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定义了一个整型变量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，整型变量需要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个字节，所以编译器为变量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分配的编号为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～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地址就是内存区中对每个字节的编号，如图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就是地址，为了进一步说明来看图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947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1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&amp;a[0][0]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既可以看作数组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列的首地址，也可以看作二维数组的首地址。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&amp;a[m][n]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列元素的地址。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a[0]+n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行第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个元素的地址。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1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1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定义了字符型指针变量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，用字符串常量“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”为其赋初值，注意这里并不是把“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hello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mingri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”中的所有字符存放到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中，只是把该字符串中的第一个字符的地址赋给指针变量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6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指针变量也可以指向一个函数。一个函数在编译时被分配一个入口地址，该入口地址就称为函数的指针。可以用一个指针变量指向函数，然后通过该指针变量调用此函数。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一个函数可以带回一个整型值、字符值、实型值等，也可以带回指针型的数据，即地址。其概念与之前介绍的类似，只是带回的值的类型是指针类型而已。返回指针值的函数简称为指针函数。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定义指针函数的一般形式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是函数名，调用它以后能得到一个指向整型数据的指针。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是函数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的形式参数，这两个参数均为基本整型。这个函数的函数名前面有一个“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”，表示此函数是指针型函数，类型说明是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表示返回的指针指向整型变量。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55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从函数参数的形式上看，包含一个整型和一个指针数组。当一个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的源程序经过编译、链接后，会生成扩展名为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的可执行文件，这是可以在操作系统下直接运行的文件。对于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函数来说，其实际参数和命令是一起给出的，也就是在一个命令行中包括命令名和需要传给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函数的参数。命令行的一般形式为：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9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从函数参数的形式上看，包含一个整型和一个指针数组。当一个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的源程序经过编译、链接后，会生成扩展名为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.exe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的可执行文件，这是可以在操作系统下直接运行的文件。对于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函数来说，其实际参数和命令是一起给出的，也就是在一个命令行中包括命令名和需要传给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函数的参数。命令行的一般形式为：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地址就是内存区中对每个字节的编号，如图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就是地址，为了进一步说明来看图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等就是内存单元的地址，而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就是内存单元的内容，换种说法就是基本整型变量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在内存中的地址从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开始。因为基本整型占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个字节，所以变量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在内存中的起始地址为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的内容是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这里仅将指针看作是内存中的一个地址，多数情况下，这个地址是内存中另一个变量的位置，如图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在程序中定义了一个变量，在进行编译时就会给该变量在内存中分配一个地址，通过访问这个地址可以找到所需的变量，这个变量的地址称为该变量的“指针”。图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10.3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所示的地址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的指针。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438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的地址是变量和指针二者之间连接的纽带，如果一个变量包含了另一个变量的地址，则可以理解成第一个变量指向第二个变量。所谓“指向”就是通过地址来体现的。因为指针变量是指向一个变量的地址，所以将一个变量的地址值赋给这个指针变量后，这个指针变量就“指向”了该变量。例如，将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的地址存放到指针变量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就指向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，其关系如图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63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在前面介绍指针变量的过程中用到了“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”两个运算符，运算符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是一个返回操作数地址的单目运算符，叫做取地址运算符，就是将变量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的内存地址赋给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，这个地址是该变量在计算机内部的存储位置。</a:t>
            </a:r>
            <a:endParaRPr lang="en-US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运算符“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”是单目运算符，叫做指针运算符，作用是返回指定的地址内的变量的值。如前面提到过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中装有变量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的内存地址，就是将变量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的值赋给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，假如变量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的值也是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00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下面通过以上两条语句来分析“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””和“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”的区别，“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”的运算符优先级别相同，按自右而左的方向结合。因此“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&amp;*p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”先进行“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”运算，“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”相当于变量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；再进行“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”运算，“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&amp;*p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”就相当于取变量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的地址。“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*&amp;a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”先进行“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”运算，“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&amp;a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”就是取变量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的地址，然后执行“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”运算，“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*&amp;a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”就相当于取变量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所在地址的值，实际就是变量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。下面通过两个实例来具体介绍。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700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6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基本整型变量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在内存中占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个字节，指针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是指向变量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的地址的，这里的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p++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不是简单地在地址上加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，而是指向下一个存放基本整型数的地址。图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10.9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所示的结果是因为变量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是基本整型，所以执行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p++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的值增加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个字节）；图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10.10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所示的结果是因为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被定义成了短整型，所以执行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p++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后，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的值增加了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（两个字节）。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指针都按照它所指向的数据类型的直接长度进行增或减。可以将实例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005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用图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10.5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来形象地表示。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46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当定义一个一维数组时，系统会在内存中为该数组分配一个存储空间，其数组的名称就是数组在内存中的首地址。若再定义一个指针变量，并将数组的首地址传给指针变量，则该指针就指向了这个一维数组。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1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57F44F4-ED3E-41D0-994F-61CD2CD6D714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381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49297-E2A2-40AF-9E1B-A3EECB6CC5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A0215E-09DE-49F6-A899-D0B752F4D8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B94C7-BE1E-41CC-9671-10E08452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18E83-50D3-4055-A07C-61C0679FC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8C413-D41F-41F4-BA82-338FAF84B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FE9A0-C1A2-46AB-87DF-2AF345B96B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69FE6A-1826-4FCA-B15C-9DB81D71F4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4CF735-0401-4A13-BB22-EE0E128B2C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5DAF0-E06D-4F00-8449-3922B94479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94D9A-770F-4F32-8BC2-E5D497E061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AA97-851D-4C9E-AFB0-614FC9910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fld id="{1C0C3990-52CD-4777-978F-F80E115A02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指针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变量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49634" y="914400"/>
            <a:ext cx="4152900" cy="1862330"/>
            <a:chOff x="1137836" y="1685925"/>
            <a:chExt cx="4152900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67000" y="2432424"/>
              <a:ext cx="2623736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类型说明</a:t>
              </a:r>
              <a:r>
                <a:rPr lang="en-US" altLang="zh-CN" dirty="0"/>
                <a:t> * </a:t>
              </a:r>
              <a:r>
                <a:rPr lang="zh-CN" altLang="zh-CN" dirty="0"/>
                <a:t>变量名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06747" y="3022816"/>
            <a:ext cx="2489293" cy="762000"/>
            <a:chOff x="1676400" y="3790950"/>
            <a:chExt cx="2791734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2771001" y="3929164"/>
              <a:ext cx="169713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en-US" altLang="zh-CN" dirty="0" smtClean="0"/>
                <a:t>  *p</a:t>
              </a:r>
              <a:endParaRPr lang="zh-CN" altLang="zh-CN" dirty="0"/>
            </a:p>
          </p:txBody>
        </p:sp>
        <p:grpSp>
          <p:nvGrpSpPr>
            <p:cNvPr id="12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521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指针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变量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1885950"/>
            <a:ext cx="205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EF6011"/>
                </a:solidFill>
                <a:latin typeface="黑体" pitchFamily="49" charset="-122"/>
                <a:ea typeface="黑体" pitchFamily="49" charset="-122"/>
              </a:rPr>
              <a:t>指针变量</a:t>
            </a:r>
            <a:r>
              <a:rPr lang="zh-CN" altLang="en-US" sz="2800" b="1" i="1" dirty="0" smtClean="0">
                <a:solidFill>
                  <a:srgbClr val="EF6011"/>
                </a:solidFill>
                <a:latin typeface="黑体" pitchFamily="49" charset="-122"/>
                <a:ea typeface="黑体" pitchFamily="49" charset="-122"/>
              </a:rPr>
              <a:t>的两种赋值方法</a:t>
            </a:r>
          </a:p>
        </p:txBody>
      </p:sp>
      <p:sp>
        <p:nvSpPr>
          <p:cNvPr id="16" name="矩形 15"/>
          <p:cNvSpPr/>
          <p:nvPr/>
        </p:nvSpPr>
        <p:spPr>
          <a:xfrm>
            <a:off x="4593808" y="2319814"/>
            <a:ext cx="1798846" cy="646331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/>
              <a:t>*p=&amp;a;</a:t>
            </a:r>
            <a:endParaRPr lang="zh-CN" altLang="zh-CN" dirty="0"/>
          </a:p>
        </p:txBody>
      </p:sp>
      <p:sp>
        <p:nvSpPr>
          <p:cNvPr id="17" name="矩形 16"/>
          <p:cNvSpPr/>
          <p:nvPr/>
        </p:nvSpPr>
        <p:spPr>
          <a:xfrm>
            <a:off x="4038600" y="3559017"/>
            <a:ext cx="1875046" cy="923330"/>
          </a:xfrm>
          <a:prstGeom prst="rect">
            <a:avLst/>
          </a:prstGeom>
          <a:ln>
            <a:solidFill>
              <a:srgbClr val="FF7D7D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a;</a:t>
            </a:r>
            <a:endParaRPr lang="zh-CN" altLang="zh-CN" dirty="0"/>
          </a:p>
          <a:p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*p;</a:t>
            </a:r>
            <a:endParaRPr lang="zh-CN" altLang="zh-CN" dirty="0"/>
          </a:p>
          <a:p>
            <a:r>
              <a:rPr lang="en-US" altLang="zh-CN" dirty="0"/>
              <a:t>p=&amp;a;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4593808" y="1499116"/>
            <a:ext cx="1159292" cy="369332"/>
          </a:xfrm>
          <a:prstGeom prst="rect">
            <a:avLst/>
          </a:prstGeom>
          <a:ln w="25400">
            <a:solidFill>
              <a:srgbClr val="92D050"/>
            </a:solidFill>
          </a:ln>
        </p:spPr>
        <p:txBody>
          <a:bodyPr wrap="none">
            <a:spAutoFit/>
          </a:bodyPr>
          <a:lstStyle/>
          <a:p>
            <a:r>
              <a:rPr lang="en-US" altLang="zh-CN" dirty="0"/>
              <a:t>&amp; </a:t>
            </a:r>
            <a:r>
              <a:rPr lang="zh-CN" altLang="zh-CN" dirty="0"/>
              <a:t>变量名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18" name="圆角矩形标注 17"/>
          <p:cNvSpPr/>
          <p:nvPr/>
        </p:nvSpPr>
        <p:spPr>
          <a:xfrm>
            <a:off x="3067050" y="1499116"/>
            <a:ext cx="1219200" cy="609600"/>
          </a:xfrm>
          <a:prstGeom prst="wedgeRoundRectCallout">
            <a:avLst>
              <a:gd name="adj1" fmla="val 73613"/>
              <a:gd name="adj2" fmla="val -31946"/>
              <a:gd name="adj3" fmla="val 16667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FF0000"/>
                </a:solidFill>
              </a:rPr>
              <a:t>一般</a:t>
            </a:r>
            <a:r>
              <a:rPr lang="zh-CN" altLang="zh-CN" sz="1400" b="1" dirty="0" smtClean="0">
                <a:solidFill>
                  <a:srgbClr val="FF0000"/>
                </a:solidFill>
              </a:rPr>
              <a:t>形式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19" name="圆角矩形标注 18"/>
          <p:cNvSpPr/>
          <p:nvPr/>
        </p:nvSpPr>
        <p:spPr>
          <a:xfrm>
            <a:off x="3098383" y="2401342"/>
            <a:ext cx="1219200" cy="609600"/>
          </a:xfrm>
          <a:prstGeom prst="wedgeRoundRectCallout">
            <a:avLst>
              <a:gd name="adj1" fmla="val 73613"/>
              <a:gd name="adj2" fmla="val -31946"/>
              <a:gd name="adj3" fmla="val 16667"/>
            </a:avLst>
          </a:prstGeom>
          <a:gradFill flip="none" rotWithShape="1">
            <a:gsLst>
              <a:gs pos="0">
                <a:schemeClr val="accent5">
                  <a:lumMod val="75000"/>
                  <a:tint val="66000"/>
                  <a:satMod val="160000"/>
                </a:schemeClr>
              </a:gs>
              <a:gs pos="50000">
                <a:schemeClr val="accent5">
                  <a:lumMod val="75000"/>
                  <a:tint val="44500"/>
                  <a:satMod val="160000"/>
                </a:schemeClr>
              </a:gs>
              <a:gs pos="100000">
                <a:schemeClr val="accent5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FF0000"/>
                </a:solidFill>
              </a:rPr>
              <a:t>定义指针变量的同时就进行赋值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0" name="圆角矩形标注 19"/>
          <p:cNvSpPr/>
          <p:nvPr/>
        </p:nvSpPr>
        <p:spPr>
          <a:xfrm>
            <a:off x="2543175" y="3674300"/>
            <a:ext cx="1219200" cy="609600"/>
          </a:xfrm>
          <a:prstGeom prst="wedgeRoundRectCallout">
            <a:avLst>
              <a:gd name="adj1" fmla="val 73613"/>
              <a:gd name="adj2" fmla="val -31946"/>
              <a:gd name="adj3" fmla="val 16667"/>
            </a:avLst>
          </a:prstGeom>
          <a:gradFill flip="none" rotWithShape="1">
            <a:gsLst>
              <a:gs pos="0">
                <a:srgbClr val="FF7D7D">
                  <a:tint val="66000"/>
                  <a:satMod val="160000"/>
                </a:srgbClr>
              </a:gs>
              <a:gs pos="50000">
                <a:srgbClr val="FF7D7D">
                  <a:tint val="44500"/>
                  <a:satMod val="160000"/>
                </a:srgbClr>
              </a:gs>
              <a:gs pos="100000">
                <a:srgbClr val="FF7D7D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zh-CN" sz="1400" b="1" dirty="0">
                <a:solidFill>
                  <a:srgbClr val="FF0000"/>
                </a:solidFill>
              </a:rPr>
              <a:t>先定义指针变量之后再赋值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6705600" y="2966145"/>
            <a:ext cx="2209800" cy="1433663"/>
            <a:chOff x="1447800" y="3298238"/>
            <a:chExt cx="2209800" cy="1433663"/>
          </a:xfrm>
        </p:grpSpPr>
        <p:sp>
          <p:nvSpPr>
            <p:cNvPr id="22" name="TextBox 19"/>
            <p:cNvSpPr txBox="1">
              <a:spLocks noChangeArrowheads="1"/>
            </p:cNvSpPr>
            <p:nvPr/>
          </p:nvSpPr>
          <p:spPr bwMode="auto">
            <a:xfrm>
              <a:off x="1447800" y="3562350"/>
              <a:ext cx="2209800" cy="1169551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endParaRPr lang="en-US" altLang="zh-CN" sz="1400" dirty="0" smtClean="0">
                <a:solidFill>
                  <a:srgbClr val="C00000"/>
                </a:solidFill>
                <a:latin typeface="华文新魏" pitchFamily="2" charset="-122"/>
                <a:ea typeface="华文新魏" pitchFamily="2" charset="-122"/>
              </a:endParaRPr>
            </a:p>
            <a:p>
              <a:r>
                <a:rPr lang="zh-CN" altLang="zh-CN" sz="1400" b="1" dirty="0">
                  <a:solidFill>
                    <a:srgbClr val="C00000"/>
                  </a:solidFill>
                  <a:latin typeface="+mn-ea"/>
                </a:rPr>
                <a:t>注意这两种赋值语句的区别，如果在定义完指针变量之后再赋值注意不要加“</a:t>
              </a:r>
              <a:r>
                <a:rPr lang="en-US" altLang="zh-CN" sz="1400" b="1" dirty="0">
                  <a:solidFill>
                    <a:srgbClr val="C00000"/>
                  </a:solidFill>
                  <a:latin typeface="+mn-ea"/>
                </a:rPr>
                <a:t>*</a:t>
              </a:r>
              <a:r>
                <a:rPr lang="zh-CN" altLang="zh-CN" sz="1400" b="1" dirty="0" smtClean="0">
                  <a:solidFill>
                    <a:srgbClr val="C00000"/>
                  </a:solidFill>
                  <a:latin typeface="+mn-ea"/>
                </a:rPr>
                <a:t>”</a:t>
              </a:r>
              <a:r>
                <a:rPr lang="zh-CN" altLang="en-US" sz="1400" b="1" dirty="0" smtClean="0">
                  <a:solidFill>
                    <a:srgbClr val="C00000"/>
                  </a:solidFill>
                  <a:latin typeface="+mn-ea"/>
                </a:rPr>
                <a:t>。</a:t>
              </a:r>
              <a:endParaRPr lang="zh-CN" altLang="en-US" sz="1400" b="1" dirty="0">
                <a:solidFill>
                  <a:srgbClr val="C00000"/>
                </a:solidFill>
                <a:latin typeface="+mn-ea"/>
              </a:endParaRPr>
            </a:p>
          </p:txBody>
        </p:sp>
        <p:pic>
          <p:nvPicPr>
            <p:cNvPr id="23" name="图片 18" descr="书藉图标4_03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6400" y="3298238"/>
              <a:ext cx="895350" cy="468313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2936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9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+mj-lt"/>
                <a:ea typeface="+mj-ea"/>
                <a:cs typeface="+mj-cs"/>
              </a:rPr>
              <a:t>指针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变量的引用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24442" y="1295400"/>
            <a:ext cx="4152900" cy="1862330"/>
            <a:chOff x="1137836" y="1685925"/>
            <a:chExt cx="4152900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67000" y="2432424"/>
              <a:ext cx="2623736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     * </a:t>
              </a:r>
              <a:r>
                <a:rPr lang="zh-CN" altLang="en-US" dirty="0" smtClean="0"/>
                <a:t>指针</a:t>
              </a:r>
              <a:r>
                <a:rPr lang="zh-CN" altLang="zh-CN" dirty="0" smtClean="0"/>
                <a:t>变量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581555" y="3403816"/>
            <a:ext cx="2489293" cy="762000"/>
            <a:chOff x="1676400" y="3790950"/>
            <a:chExt cx="2791734" cy="762000"/>
          </a:xfrm>
        </p:grpSpPr>
        <p:sp>
          <p:nvSpPr>
            <p:cNvPr id="10" name="TextBox 9"/>
            <p:cNvSpPr txBox="1"/>
            <p:nvPr/>
          </p:nvSpPr>
          <p:spPr>
            <a:xfrm>
              <a:off x="2771001" y="3929164"/>
              <a:ext cx="169713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      *p</a:t>
              </a:r>
              <a:endParaRPr lang="zh-CN" altLang="zh-CN" dirty="0"/>
            </a:p>
          </p:txBody>
        </p:sp>
        <p:grpSp>
          <p:nvGrpSpPr>
            <p:cNvPr id="11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2" name="图片 11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9224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200" dirty="0">
                <a:latin typeface="+mj-lt"/>
                <a:ea typeface="+mj-ea"/>
                <a:cs typeface="+mj-cs"/>
              </a:rPr>
              <a:t>&amp;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和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*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运算符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019300" y="1994386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15" name="矩形 14"/>
          <p:cNvSpPr/>
          <p:nvPr/>
        </p:nvSpPr>
        <p:spPr>
          <a:xfrm>
            <a:off x="3400425" y="2059156"/>
            <a:ext cx="2057400" cy="276999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p=&amp;i;</a:t>
            </a:r>
            <a:endParaRPr lang="zh-CN" altLang="zh-CN" sz="1200" dirty="0"/>
          </a:p>
        </p:txBody>
      </p:sp>
      <p:sp>
        <p:nvSpPr>
          <p:cNvPr id="16" name="圆角矩形 15"/>
          <p:cNvSpPr/>
          <p:nvPr/>
        </p:nvSpPr>
        <p:spPr>
          <a:xfrm>
            <a:off x="2019300" y="3028950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17" name="矩形 16"/>
          <p:cNvSpPr/>
          <p:nvPr/>
        </p:nvSpPr>
        <p:spPr>
          <a:xfrm>
            <a:off x="3400425" y="3093720"/>
            <a:ext cx="2057400" cy="276999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/>
              <a:t>q=*p;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221512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爆炸形 2 3"/>
          <p:cNvSpPr/>
          <p:nvPr/>
        </p:nvSpPr>
        <p:spPr>
          <a:xfrm>
            <a:off x="457200" y="1600200"/>
            <a:ext cx="3733800" cy="2209800"/>
          </a:xfrm>
          <a:prstGeom prst="irregularSeal2">
            <a:avLst/>
          </a:prstGeom>
          <a:solidFill>
            <a:srgbClr val="FFC00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“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*</a:t>
            </a:r>
            <a:r>
              <a:rPr lang="zh-CN" altLang="en-US" dirty="0" smtClean="0">
                <a:solidFill>
                  <a:schemeClr val="tx1"/>
                </a:solidFill>
              </a:rPr>
              <a:t>”与“*</a:t>
            </a:r>
            <a:r>
              <a:rPr lang="en-US" altLang="zh-CN" dirty="0" smtClean="0">
                <a:solidFill>
                  <a:schemeClr val="tx1"/>
                </a:solidFill>
              </a:rPr>
              <a:t>&amp;</a:t>
            </a:r>
            <a:r>
              <a:rPr lang="zh-CN" altLang="en-US" dirty="0" smtClean="0">
                <a:solidFill>
                  <a:schemeClr val="tx1"/>
                </a:solidFill>
              </a:rPr>
              <a:t>”的区别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750" y="2686050"/>
            <a:ext cx="4438650" cy="2095500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486275" y="1380499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6" name="矩形 5"/>
          <p:cNvSpPr/>
          <p:nvPr/>
        </p:nvSpPr>
        <p:spPr>
          <a:xfrm>
            <a:off x="5867400" y="1445269"/>
            <a:ext cx="2057400" cy="46166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a;</a:t>
            </a:r>
          </a:p>
          <a:p>
            <a:r>
              <a:rPr lang="en-US" altLang="zh-CN" sz="1200" dirty="0"/>
              <a:t>p</a:t>
            </a:r>
            <a:r>
              <a:rPr lang="en-US" altLang="zh-CN" sz="1200" dirty="0" smtClean="0"/>
              <a:t>=&amp;a;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4339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76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指针的自增自减</a:t>
            </a:r>
          </a:p>
        </p:txBody>
      </p:sp>
    </p:spTree>
    <p:extLst>
      <p:ext uri="{BB962C8B-B14F-4D97-AF65-F5344CB8AC3E}">
        <p14:creationId xmlns:p14="http://schemas.microsoft.com/office/powerpoint/2010/main" val="126393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指针自加自减运算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14488"/>
            <a:ext cx="658177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8f1f7cf5a7d78ef08f06d4c733ec5f27_thu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34175" y="3867150"/>
            <a:ext cx="990600" cy="849312"/>
          </a:xfrm>
          <a:prstGeom prst="rect">
            <a:avLst/>
          </a:prstGeom>
        </p:spPr>
      </p:pic>
      <p:sp>
        <p:nvSpPr>
          <p:cNvPr id="4" name="波形 3"/>
          <p:cNvSpPr/>
          <p:nvPr/>
        </p:nvSpPr>
        <p:spPr>
          <a:xfrm>
            <a:off x="3429000" y="3943350"/>
            <a:ext cx="2667000" cy="838200"/>
          </a:xfrm>
          <a:prstGeom prst="wave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什么情况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2432"/>
            <a:ext cx="2562583" cy="1476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661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zh-CN" sz="3200" dirty="0"/>
              <a:t>指针自加自减运算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276350"/>
            <a:ext cx="28194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09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19225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76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一维数组与指针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/>
              <a:t>一维数</a:t>
            </a:r>
            <a:r>
              <a:rPr lang="zh-CN" altLang="en-US" sz="3200" dirty="0" smtClean="0"/>
              <a:t>组与指针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2019300" y="1994386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5" name="矩形 4"/>
          <p:cNvSpPr/>
          <p:nvPr/>
        </p:nvSpPr>
        <p:spPr>
          <a:xfrm>
            <a:off x="3400425" y="1994386"/>
            <a:ext cx="2057400" cy="46166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</a:rPr>
              <a:t>int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p,a</a:t>
            </a:r>
            <a:r>
              <a:rPr lang="en-US" altLang="zh-CN" sz="1200" dirty="0"/>
              <a:t>[10];</a:t>
            </a:r>
            <a:endParaRPr lang="zh-CN" altLang="zh-CN" sz="1200" dirty="0"/>
          </a:p>
          <a:p>
            <a:r>
              <a:rPr lang="en-US" altLang="zh-CN" sz="1200" dirty="0"/>
              <a:t>p=a;</a:t>
            </a:r>
            <a:endParaRPr lang="zh-CN" altLang="zh-CN" sz="1200" dirty="0"/>
          </a:p>
        </p:txBody>
      </p:sp>
      <p:sp>
        <p:nvSpPr>
          <p:cNvPr id="6" name="圆角矩形 5"/>
          <p:cNvSpPr/>
          <p:nvPr/>
        </p:nvSpPr>
        <p:spPr>
          <a:xfrm>
            <a:off x="2019300" y="3116580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7" name="矩形 6"/>
          <p:cNvSpPr/>
          <p:nvPr/>
        </p:nvSpPr>
        <p:spPr>
          <a:xfrm>
            <a:off x="3371850" y="3116580"/>
            <a:ext cx="2057400" cy="46166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0000FF"/>
                </a:solidFill>
              </a:rPr>
              <a:t>int</a:t>
            </a:r>
            <a:r>
              <a:rPr lang="en-US" altLang="zh-CN" sz="1200" dirty="0"/>
              <a:t> *</a:t>
            </a:r>
            <a:r>
              <a:rPr lang="en-US" altLang="zh-CN" sz="1200" dirty="0" err="1"/>
              <a:t>p,a</a:t>
            </a:r>
            <a:r>
              <a:rPr lang="en-US" altLang="zh-CN" sz="1200" dirty="0"/>
              <a:t>[10];</a:t>
            </a:r>
            <a:endParaRPr lang="zh-CN" altLang="zh-CN" sz="1200" dirty="0"/>
          </a:p>
          <a:p>
            <a:r>
              <a:rPr lang="en-US" altLang="zh-CN" sz="1200" dirty="0"/>
              <a:t>p=&amp;a[0];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672614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大标题-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7655"/>
            <a:ext cx="9144000" cy="170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81200" y="2190750"/>
            <a:ext cx="5257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指针</a:t>
            </a:r>
            <a:endParaRPr lang="zh-CN" altLang="en-US" sz="44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/>
              <a:t>一维数</a:t>
            </a:r>
            <a:r>
              <a:rPr lang="zh-CN" altLang="en-US" sz="3200" dirty="0" smtClean="0"/>
              <a:t>组与指针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438275"/>
            <a:ext cx="304800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圆角矩形 8"/>
          <p:cNvSpPr/>
          <p:nvPr/>
        </p:nvSpPr>
        <p:spPr>
          <a:xfrm>
            <a:off x="2362201" y="2023407"/>
            <a:ext cx="762000" cy="310218"/>
          </a:xfrm>
          <a:prstGeom prst="round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04736" y="1469409"/>
            <a:ext cx="1414513" cy="553998"/>
            <a:chOff x="228600" y="1037451"/>
            <a:chExt cx="1414513" cy="553998"/>
          </a:xfrm>
        </p:grpSpPr>
        <p:sp>
          <p:nvSpPr>
            <p:cNvPr id="11" name="十字星 10"/>
            <p:cNvSpPr/>
            <p:nvPr/>
          </p:nvSpPr>
          <p:spPr>
            <a:xfrm>
              <a:off x="228600" y="1123950"/>
              <a:ext cx="323850" cy="381000"/>
            </a:xfrm>
            <a:prstGeom prst="star4">
              <a:avLst/>
            </a:prstGeom>
            <a:solidFill>
              <a:srgbClr val="92D050"/>
            </a:solidFill>
            <a:ln>
              <a:solidFill>
                <a:srgbClr val="20A31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800" y="1037451"/>
              <a:ext cx="957313" cy="55399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pPr algn="ctr"/>
              <a:r>
                <a:rPr lang="zh-CN" altLang="en-US" sz="3000" b="1" cap="all" dirty="0" smtClean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示例</a:t>
              </a:r>
              <a:endParaRPr lang="zh-CN" altLang="en-US" sz="30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2667000" y="3486150"/>
            <a:ext cx="1752600" cy="234018"/>
          </a:xfrm>
          <a:prstGeom prst="round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676525" y="4095750"/>
            <a:ext cx="1752600" cy="234018"/>
          </a:xfrm>
          <a:prstGeom prst="roundRect">
            <a:avLst/>
          </a:prstGeom>
          <a:noFill/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64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/>
              <a:t>一维数</a:t>
            </a:r>
            <a:r>
              <a:rPr lang="zh-CN" altLang="en-US" sz="3200" dirty="0" smtClean="0"/>
              <a:t>组与指针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576388"/>
            <a:ext cx="8058150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547813"/>
            <a:ext cx="695325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1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19225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760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二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维数组与指针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/>
              <a:t>二维数组与指针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504950"/>
            <a:ext cx="4587240" cy="332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41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/>
              <a:t>二维数组与指针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554111003"/>
              </p:ext>
            </p:extLst>
          </p:nvPr>
        </p:nvGraphicFramePr>
        <p:xfrm>
          <a:off x="609600" y="1733550"/>
          <a:ext cx="75438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590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46E2801-E725-42B4-A041-6CEB016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>
                                            <p:graphicEl>
                                              <a:dgm id="{B46E2801-E725-42B4-A041-6CEB016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B46E2801-E725-42B4-A041-6CEB016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B46E2801-E725-42B4-A041-6CEB01695D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>
                                            <p:graphicEl>
                                              <a:dgm id="{B46E2801-E725-42B4-A041-6CEB01695D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0E04D2A-892F-4F2A-B902-072BAD1B1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graphicEl>
                                              <a:dgm id="{30E04D2A-892F-4F2A-B902-072BAD1B1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graphicEl>
                                              <a:dgm id="{30E04D2A-892F-4F2A-B902-072BAD1B1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30E04D2A-892F-4F2A-B902-072BAD1B11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graphicEl>
                                              <a:dgm id="{30E04D2A-892F-4F2A-B902-072BAD1B11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62A26C-BD04-4B70-B43E-27DF17D92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graphicEl>
                                              <a:dgm id="{8662A26C-BD04-4B70-B43E-27DF17D92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8662A26C-BD04-4B70-B43E-27DF17D92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8662A26C-BD04-4B70-B43E-27DF17D9275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graphicEl>
                                              <a:dgm id="{8662A26C-BD04-4B70-B43E-27DF17D9275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434FE0E-2D31-4606-975B-F6E5D2750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graphicEl>
                                              <a:dgm id="{C434FE0E-2D31-4606-975B-F6E5D2750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graphicEl>
                                              <a:dgm id="{C434FE0E-2D31-4606-975B-F6E5D2750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C434FE0E-2D31-4606-975B-F6E5D2750B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graphicEl>
                                              <a:dgm id="{C434FE0E-2D31-4606-975B-F6E5D2750B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A70D0A3-CAC7-40FB-8E8E-F14D5A340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graphicEl>
                                              <a:dgm id="{4A70D0A3-CAC7-40FB-8E8E-F14D5A340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graphicEl>
                                              <a:dgm id="{4A70D0A3-CAC7-40FB-8E8E-F14D5A340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graphicEl>
                                              <a:dgm id="{4A70D0A3-CAC7-40FB-8E8E-F14D5A3409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graphicEl>
                                              <a:dgm id="{4A70D0A3-CAC7-40FB-8E8E-F14D5A3409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1FFA42-B853-4298-9DB7-783F0246A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graphicEl>
                                              <a:dgm id="{D01FFA42-B853-4298-9DB7-783F0246A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graphicEl>
                                              <a:dgm id="{D01FFA42-B853-4298-9DB7-783F0246A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graphicEl>
                                              <a:dgm id="{D01FFA42-B853-4298-9DB7-783F0246A0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graphicEl>
                                              <a:dgm id="{D01FFA42-B853-4298-9DB7-783F0246A0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8B7B9A-0953-4549-B3CA-9DB7560BB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graphicEl>
                                              <a:dgm id="{EC8B7B9A-0953-4549-B3CA-9DB7560BB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graphicEl>
                                              <a:dgm id="{EC8B7B9A-0953-4549-B3CA-9DB7560BB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graphicEl>
                                              <a:dgm id="{EC8B7B9A-0953-4549-B3CA-9DB7560BB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graphicEl>
                                              <a:dgm id="{EC8B7B9A-0953-4549-B3CA-9DB7560BB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A09DA4-4974-45A7-B33A-52CA87920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graphicEl>
                                              <a:dgm id="{B3A09DA4-4974-45A7-B33A-52CA87920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graphicEl>
                                              <a:dgm id="{B3A09DA4-4974-45A7-B33A-52CA87920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graphicEl>
                                              <a:dgm id="{B3A09DA4-4974-45A7-B33A-52CA879204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>
                                            <p:graphicEl>
                                              <a:dgm id="{B3A09DA4-4974-45A7-B33A-52CA8792049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19225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85393" y="1925421"/>
            <a:ext cx="2964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字符串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与指针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58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/>
              <a:t>字符串与指针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981200" y="1774506"/>
            <a:ext cx="762000" cy="3810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例如</a:t>
            </a:r>
          </a:p>
        </p:txBody>
      </p:sp>
      <p:sp>
        <p:nvSpPr>
          <p:cNvPr id="7" name="矩形 6"/>
          <p:cNvSpPr/>
          <p:nvPr/>
        </p:nvSpPr>
        <p:spPr>
          <a:xfrm>
            <a:off x="3581400" y="1826506"/>
            <a:ext cx="2057400" cy="276999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char</a:t>
            </a:r>
            <a:r>
              <a:rPr lang="en-US" altLang="zh-CN" sz="1200" dirty="0"/>
              <a:t> *string</a:t>
            </a:r>
            <a:r>
              <a:rPr lang="en-US" altLang="zh-CN" sz="1200" dirty="0" smtClean="0"/>
              <a:t>=“hello </a:t>
            </a:r>
            <a:r>
              <a:rPr lang="en-US" altLang="zh-CN" sz="1200" dirty="0" err="1" smtClean="0"/>
              <a:t>mingri</a:t>
            </a:r>
            <a:r>
              <a:rPr lang="en-US" altLang="zh-CN" sz="1200" dirty="0" smtClean="0"/>
              <a:t>”</a:t>
            </a:r>
            <a:r>
              <a:rPr lang="en-US" altLang="zh-CN" sz="1200" dirty="0"/>
              <a:t>;</a:t>
            </a:r>
            <a:endParaRPr lang="zh-CN" altLang="zh-CN" sz="1200" dirty="0"/>
          </a:p>
        </p:txBody>
      </p:sp>
      <p:sp>
        <p:nvSpPr>
          <p:cNvPr id="4" name="等于号 3"/>
          <p:cNvSpPr/>
          <p:nvPr/>
        </p:nvSpPr>
        <p:spPr>
          <a:xfrm>
            <a:off x="4114800" y="2266950"/>
            <a:ext cx="838200" cy="533400"/>
          </a:xfrm>
          <a:prstGeom prst="mathEqual">
            <a:avLst/>
          </a:prstGeom>
          <a:solidFill>
            <a:srgbClr val="FF7D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57600" y="2952750"/>
            <a:ext cx="2057400" cy="461665"/>
          </a:xfrm>
          <a:prstGeom prst="rect">
            <a:avLst/>
          </a:prstGeom>
          <a:ln w="25400"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FF"/>
                </a:solidFill>
              </a:rPr>
              <a:t>char</a:t>
            </a:r>
            <a:r>
              <a:rPr lang="en-US" altLang="zh-CN" sz="1200" dirty="0"/>
              <a:t> *string;</a:t>
            </a:r>
            <a:endParaRPr lang="zh-CN" altLang="zh-CN" sz="1200" dirty="0"/>
          </a:p>
          <a:p>
            <a:r>
              <a:rPr lang="en-US" altLang="zh-CN" sz="1200" dirty="0"/>
              <a:t>string="hello </a:t>
            </a:r>
            <a:r>
              <a:rPr lang="en-US" altLang="zh-CN" sz="1200" dirty="0" err="1"/>
              <a:t>mingri</a:t>
            </a:r>
            <a:r>
              <a:rPr lang="en-US" altLang="zh-CN" sz="1200" dirty="0"/>
              <a:t>"; </a:t>
            </a:r>
            <a:endParaRPr lang="zh-CN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334678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4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895350"/>
            <a:ext cx="1524000" cy="661358"/>
          </a:xfrm>
          <a:prstGeom prst="rect">
            <a:avLst/>
          </a:prstGeom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1263444532"/>
              </p:ext>
            </p:extLst>
          </p:nvPr>
        </p:nvGraphicFramePr>
        <p:xfrm>
          <a:off x="1524000" y="1657350"/>
          <a:ext cx="6096000" cy="294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257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92FF1BB-23D0-42C7-8C5A-6D1C8C694F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graphicEl>
                                              <a:dgm id="{B92FF1BB-23D0-42C7-8C5A-6D1C8C694F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8A751C1-2E4D-44B3-AA0D-7591315D35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graphicEl>
                                              <a:dgm id="{08A751C1-2E4D-44B3-AA0D-7591315D35D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19225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26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字符串</a:t>
            </a:r>
            <a:r>
              <a:rPr lang="zh-CN" altLang="en-US" sz="3600" b="1" dirty="0">
                <a:solidFill>
                  <a:schemeClr val="bg1"/>
                </a:solidFill>
              </a:rPr>
              <a:t>数组</a:t>
            </a:r>
            <a:endParaRPr lang="zh-CN" altLang="en-US" sz="36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9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dirty="0" smtClean="0"/>
              <a:t>字符串</a:t>
            </a:r>
            <a:r>
              <a:rPr lang="zh-CN" altLang="en-US" sz="3200" dirty="0"/>
              <a:t>数组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828800" y="1133475"/>
            <a:ext cx="4495800" cy="1862330"/>
            <a:chOff x="1137836" y="1685925"/>
            <a:chExt cx="4298616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67000" y="2432424"/>
              <a:ext cx="2769452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类型名 </a:t>
              </a:r>
              <a:r>
                <a:rPr lang="zh-CN" altLang="en-US" dirty="0" smtClean="0"/>
                <a:t>*</a:t>
              </a:r>
              <a:r>
                <a:rPr lang="zh-CN" altLang="zh-CN" dirty="0" smtClean="0"/>
                <a:t>数组</a:t>
              </a:r>
              <a:r>
                <a:rPr lang="zh-CN" altLang="zh-CN" dirty="0"/>
                <a:t>名</a:t>
              </a:r>
              <a:r>
                <a:rPr lang="en-US" altLang="zh-CN" dirty="0"/>
                <a:t>[</a:t>
              </a:r>
              <a:r>
                <a:rPr lang="zh-CN" altLang="zh-CN" dirty="0"/>
                <a:t>数组长度</a:t>
              </a:r>
              <a:r>
                <a:rPr lang="en-US" altLang="zh-CN" dirty="0"/>
                <a:t>]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04800" y="2647948"/>
            <a:ext cx="7772400" cy="1357390"/>
            <a:chOff x="1676400" y="3790950"/>
            <a:chExt cx="6639744" cy="1329646"/>
          </a:xfrm>
        </p:grpSpPr>
        <p:sp>
          <p:nvSpPr>
            <p:cNvPr id="11" name="TextBox 10"/>
            <p:cNvSpPr txBox="1"/>
            <p:nvPr/>
          </p:nvSpPr>
          <p:spPr>
            <a:xfrm>
              <a:off x="2869823" y="3944801"/>
              <a:ext cx="5446321" cy="1175795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lvl="0"/>
              <a:r>
                <a:rPr lang="en-US" altLang="zh-CN" dirty="0" smtClean="0"/>
                <a:t>char*month[]={"</a:t>
              </a:r>
              <a:r>
                <a:rPr lang="en-US" altLang="zh-CN" dirty="0" err="1"/>
                <a:t>January</a:t>
              </a:r>
              <a:r>
                <a:rPr lang="en-US" altLang="zh-CN" dirty="0" err="1" smtClean="0"/>
                <a:t>","February</a:t>
              </a:r>
              <a:r>
                <a:rPr lang="en-US" altLang="zh-CN" dirty="0" smtClean="0"/>
                <a:t>", "March", "</a:t>
              </a:r>
              <a:r>
                <a:rPr lang="en-US" altLang="zh-CN" dirty="0"/>
                <a:t>April", </a:t>
              </a:r>
              <a:r>
                <a:rPr lang="en-US" altLang="zh-CN" dirty="0" smtClean="0"/>
                <a:t>"</a:t>
              </a:r>
              <a:r>
                <a:rPr lang="en-US" altLang="zh-CN" dirty="0"/>
                <a:t>May", </a:t>
              </a:r>
              <a:endParaRPr lang="zh-CN" altLang="zh-CN" dirty="0"/>
            </a:p>
            <a:p>
              <a:pPr lvl="0"/>
              <a:r>
                <a:rPr lang="en-US" altLang="zh-CN" dirty="0"/>
                <a:t>               </a:t>
              </a:r>
              <a:r>
                <a:rPr lang="en-US" altLang="zh-CN" dirty="0" smtClean="0"/>
                <a:t>            "</a:t>
              </a:r>
              <a:r>
                <a:rPr lang="en-US" altLang="zh-CN" dirty="0"/>
                <a:t>June", </a:t>
              </a:r>
              <a:r>
                <a:rPr lang="en-US" altLang="zh-CN" dirty="0" smtClean="0"/>
                <a:t>"</a:t>
              </a:r>
              <a:r>
                <a:rPr lang="en-US" altLang="zh-CN" dirty="0"/>
                <a:t>July", </a:t>
              </a:r>
              <a:r>
                <a:rPr lang="en-US" altLang="zh-CN" dirty="0" smtClean="0"/>
                <a:t>"</a:t>
              </a:r>
              <a:r>
                <a:rPr lang="en-US" altLang="zh-CN" dirty="0"/>
                <a:t>August</a:t>
              </a:r>
              <a:r>
                <a:rPr lang="en-US" altLang="zh-CN" dirty="0" smtClean="0"/>
                <a:t>", "</a:t>
              </a:r>
              <a:r>
                <a:rPr lang="en-US" altLang="zh-CN" dirty="0"/>
                <a:t>September</a:t>
              </a:r>
              <a:r>
                <a:rPr lang="en-US" altLang="zh-CN" dirty="0" smtClean="0"/>
                <a:t>", "October", </a:t>
              </a:r>
              <a:endParaRPr lang="zh-CN" altLang="zh-CN" dirty="0" smtClean="0"/>
            </a:p>
            <a:p>
              <a:pPr lvl="0"/>
              <a:r>
                <a:rPr lang="en-US" altLang="zh-CN" dirty="0" smtClean="0"/>
                <a:t>                          "</a:t>
              </a:r>
              <a:r>
                <a:rPr lang="en-US" altLang="zh-CN" dirty="0"/>
                <a:t>November", </a:t>
              </a:r>
              <a:r>
                <a:rPr lang="en-US" altLang="zh-CN" dirty="0" smtClean="0"/>
                <a:t>"</a:t>
              </a:r>
              <a:r>
                <a:rPr lang="en-US" altLang="zh-CN" dirty="0"/>
                <a:t>December" </a:t>
              </a:r>
              <a:r>
                <a:rPr lang="en-US" altLang="zh-CN" dirty="0" smtClean="0"/>
                <a:t>};</a:t>
              </a:r>
              <a:r>
                <a:rPr lang="en-US" altLang="zh-CN" dirty="0"/>
                <a:t>						</a:t>
              </a:r>
              <a:endParaRPr lang="zh-CN" altLang="en-US" dirty="0"/>
            </a:p>
          </p:txBody>
        </p:sp>
        <p:grpSp>
          <p:nvGrpSpPr>
            <p:cNvPr id="12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490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-344594" y="987757"/>
            <a:ext cx="5436420" cy="793143"/>
            <a:chOff x="1025977" y="864207"/>
            <a:chExt cx="5638801" cy="793143"/>
          </a:xfrm>
        </p:grpSpPr>
        <p:pic>
          <p:nvPicPr>
            <p:cNvPr id="14" name="图片 13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5977" y="864207"/>
              <a:ext cx="5638801" cy="793143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2405366" y="1016607"/>
              <a:ext cx="3088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/>
                  </a:solidFill>
                </a:rPr>
                <a:t>什么是指针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940377" y="1067678"/>
              <a:ext cx="551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1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247165" y="987757"/>
            <a:ext cx="5436421" cy="793143"/>
            <a:chOff x="1130571" y="875964"/>
            <a:chExt cx="5436421" cy="793143"/>
          </a:xfrm>
        </p:grpSpPr>
        <p:pic>
          <p:nvPicPr>
            <p:cNvPr id="51" name="图片 50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571" y="875964"/>
              <a:ext cx="5436421" cy="793143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>
            <a:xfrm>
              <a:off x="3035570" y="1016607"/>
              <a:ext cx="24029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数组与指针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994992" y="1067678"/>
              <a:ext cx="4966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2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-344594" y="2311682"/>
            <a:ext cx="5436421" cy="793143"/>
            <a:chOff x="1102455" y="864207"/>
            <a:chExt cx="4886515" cy="793143"/>
          </a:xfrm>
        </p:grpSpPr>
        <p:pic>
          <p:nvPicPr>
            <p:cNvPr id="59" name="图片 58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455" y="864207"/>
              <a:ext cx="4886515" cy="793143"/>
            </a:xfrm>
            <a:prstGeom prst="rect">
              <a:avLst/>
            </a:prstGeom>
          </p:spPr>
        </p:pic>
        <p:sp>
          <p:nvSpPr>
            <p:cNvPr id="60" name="TextBox 59"/>
            <p:cNvSpPr txBox="1"/>
            <p:nvPr/>
          </p:nvSpPr>
          <p:spPr>
            <a:xfrm>
              <a:off x="2814759" y="1016607"/>
              <a:ext cx="23287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指向指针的指针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flipH="1">
              <a:off x="1956718" y="1067678"/>
              <a:ext cx="34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3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784566" y="2311682"/>
            <a:ext cx="6899020" cy="1864121"/>
            <a:chOff x="2178756" y="-427111"/>
            <a:chExt cx="5415236" cy="1864121"/>
          </a:xfrm>
        </p:grpSpPr>
        <p:pic>
          <p:nvPicPr>
            <p:cNvPr id="24" name="图片 23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6792" y="-427111"/>
              <a:ext cx="4267200" cy="793143"/>
            </a:xfrm>
            <a:prstGeom prst="rect">
              <a:avLst/>
            </a:prstGeom>
          </p:spPr>
        </p:pic>
        <p:sp>
          <p:nvSpPr>
            <p:cNvPr id="25" name="TextBox 24"/>
            <p:cNvSpPr txBox="1"/>
            <p:nvPr/>
          </p:nvSpPr>
          <p:spPr>
            <a:xfrm>
              <a:off x="4587139" y="-261371"/>
              <a:ext cx="24324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指针变量做函数参数数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178756" y="10676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4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-344594" y="3635607"/>
            <a:ext cx="5436421" cy="793143"/>
            <a:chOff x="1102455" y="864207"/>
            <a:chExt cx="4886515" cy="793143"/>
          </a:xfrm>
        </p:grpSpPr>
        <p:pic>
          <p:nvPicPr>
            <p:cNvPr id="20" name="图片 19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455" y="864207"/>
              <a:ext cx="4886515" cy="793143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2609283" y="1029946"/>
              <a:ext cx="25592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返回指针值的函数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1956718" y="1067678"/>
              <a:ext cx="34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5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247165" y="2495550"/>
            <a:ext cx="5436421" cy="2123454"/>
            <a:chOff x="1102455" y="-275850"/>
            <a:chExt cx="4886515" cy="2123454"/>
          </a:xfrm>
        </p:grpSpPr>
        <p:pic>
          <p:nvPicPr>
            <p:cNvPr id="30" name="图片 29" descr="目录-31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455" y="864207"/>
              <a:ext cx="4886515" cy="793143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2509976" y="1016607"/>
              <a:ext cx="28212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/>
                  </a:solidFill>
                </a:rPr>
                <a:t>指针数组作</a:t>
              </a:r>
              <a:r>
                <a:rPr lang="en-US" altLang="zh-CN" sz="2400" b="1" dirty="0" smtClean="0">
                  <a:solidFill>
                    <a:schemeClr val="bg1"/>
                  </a:solidFill>
                </a:rPr>
                <a:t>main</a:t>
              </a:r>
              <a:r>
                <a:rPr lang="zh-CN" altLang="en-US" sz="2400" b="1" dirty="0" smtClean="0">
                  <a:solidFill>
                    <a:schemeClr val="bg1"/>
                  </a:solidFill>
                </a:rPr>
                <a:t>函数的参数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 flipH="1">
              <a:off x="1956718" y="1067678"/>
              <a:ext cx="34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6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 flipH="1">
              <a:off x="1938484" y="-275850"/>
              <a:ext cx="341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4</a:t>
              </a:r>
              <a:endParaRPr lang="zh-CN" altLang="en-US" dirty="0" smtClean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536078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53761" y="1925421"/>
            <a:ext cx="342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指向指针的指针</a:t>
            </a:r>
          </a:p>
        </p:txBody>
      </p:sp>
    </p:spTree>
    <p:extLst>
      <p:ext uri="{BB962C8B-B14F-4D97-AF65-F5344CB8AC3E}">
        <p14:creationId xmlns:p14="http://schemas.microsoft.com/office/powerpoint/2010/main" val="3476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 altLang="en-US" sz="3200" noProof="0" dirty="0" smtClean="0"/>
              <a:t>指向指针的指针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4000" y="1581150"/>
            <a:ext cx="4724400" cy="1862330"/>
            <a:chOff x="1137836" y="1685925"/>
            <a:chExt cx="4517190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67000" y="2432424"/>
              <a:ext cx="2988026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类型标识符</a:t>
              </a:r>
              <a:r>
                <a:rPr lang="en-US" altLang="zh-CN" dirty="0"/>
                <a:t> **</a:t>
              </a:r>
              <a:r>
                <a:rPr lang="zh-CN" altLang="zh-CN" dirty="0"/>
                <a:t>指针变量名</a:t>
              </a:r>
              <a:r>
                <a:rPr lang="en-US" altLang="zh-CN" dirty="0"/>
                <a:t>;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54140" y="3062480"/>
            <a:ext cx="2859451" cy="762000"/>
            <a:chOff x="1676400" y="3790950"/>
            <a:chExt cx="3206865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3186132" y="3987284"/>
              <a:ext cx="1697133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 smtClean="0"/>
                <a:t>int</a:t>
              </a:r>
              <a:r>
                <a:rPr lang="en-US" altLang="zh-CN" dirty="0" smtClean="0"/>
                <a:t>  *</a:t>
              </a:r>
              <a:r>
                <a:rPr lang="zh-CN" altLang="en-US" dirty="0" smtClean="0"/>
                <a:t>*</a:t>
              </a:r>
              <a:r>
                <a:rPr lang="en-US" altLang="zh-CN" dirty="0" smtClean="0"/>
                <a:t>p</a:t>
              </a:r>
              <a:r>
                <a:rPr lang="en-US" altLang="zh-CN" dirty="0"/>
                <a:t>;</a:t>
              </a:r>
              <a:endParaRPr lang="zh-CN" altLang="zh-CN" dirty="0"/>
            </a:p>
          </p:txBody>
        </p:sp>
        <p:grpSp>
          <p:nvGrpSpPr>
            <p:cNvPr id="12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  <p:sp>
        <p:nvSpPr>
          <p:cNvPr id="15" name="等于号 14"/>
          <p:cNvSpPr/>
          <p:nvPr/>
        </p:nvSpPr>
        <p:spPr>
          <a:xfrm>
            <a:off x="3581400" y="3734185"/>
            <a:ext cx="914400" cy="494138"/>
          </a:xfrm>
          <a:prstGeom prst="mathEqual">
            <a:avLst/>
          </a:prstGeom>
          <a:solidFill>
            <a:srgbClr val="FF7D7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2036" y="4324350"/>
            <a:ext cx="1513275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 smtClean="0"/>
              <a:t>int</a:t>
            </a:r>
            <a:r>
              <a:rPr lang="en-US" altLang="zh-CN" dirty="0" smtClean="0"/>
              <a:t>  *(</a:t>
            </a:r>
            <a:r>
              <a:rPr lang="zh-CN" altLang="en-US" dirty="0" smtClean="0"/>
              <a:t>*</a:t>
            </a:r>
            <a:r>
              <a:rPr lang="en-US" altLang="zh-CN" dirty="0" smtClean="0"/>
              <a:t>p);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3939624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895350"/>
            <a:ext cx="1524000" cy="66135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600200" y="2190749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输出前</a:t>
            </a:r>
            <a:r>
              <a:rPr lang="en-US" altLang="zh-CN" sz="2400" b="1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20</a:t>
            </a:r>
            <a:r>
              <a:rPr lang="zh-CN" altLang="en-US" sz="2400" b="1" cap="all" dirty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个化学周期表中金属元素</a:t>
            </a:r>
            <a:endParaRPr lang="zh-CN" altLang="en-US" sz="2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8266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0495" y="1925421"/>
            <a:ext cx="4354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指针变量做函数参数</a:t>
            </a:r>
          </a:p>
        </p:txBody>
      </p:sp>
    </p:spTree>
    <p:extLst>
      <p:ext uri="{BB962C8B-B14F-4D97-AF65-F5344CB8AC3E}">
        <p14:creationId xmlns:p14="http://schemas.microsoft.com/office/powerpoint/2010/main" val="399421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914400" y="819150"/>
            <a:ext cx="4495800" cy="609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zh-CN" altLang="en-US" sz="3200" dirty="0"/>
              <a:t>指针变量做函数参数</a:t>
            </a:r>
          </a:p>
        </p:txBody>
      </p:sp>
      <p:sp>
        <p:nvSpPr>
          <p:cNvPr id="13" name="矩形 12"/>
          <p:cNvSpPr/>
          <p:nvPr/>
        </p:nvSpPr>
        <p:spPr>
          <a:xfrm>
            <a:off x="5476876" y="3180959"/>
            <a:ext cx="1981200" cy="1143000"/>
          </a:xfrm>
          <a:prstGeom prst="rect">
            <a:avLst/>
          </a:prstGeom>
          <a:solidFill>
            <a:srgbClr val="FF7D7D"/>
          </a:solidFill>
          <a:ln>
            <a:solidFill>
              <a:srgbClr val="FF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找出二维数组每行中的最大数求和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904877" y="1727598"/>
            <a:ext cx="2047874" cy="1228725"/>
          </a:xfrm>
          <a:custGeom>
            <a:avLst/>
            <a:gdLst>
              <a:gd name="connsiteX0" fmla="*/ 0 w 2047874"/>
              <a:gd name="connsiteY0" fmla="*/ 0 h 1228725"/>
              <a:gd name="connsiteX1" fmla="*/ 2047874 w 2047874"/>
              <a:gd name="connsiteY1" fmla="*/ 0 h 1228725"/>
              <a:gd name="connsiteX2" fmla="*/ 2047874 w 2047874"/>
              <a:gd name="connsiteY2" fmla="*/ 1228725 h 1228725"/>
              <a:gd name="connsiteX3" fmla="*/ 0 w 2047874"/>
              <a:gd name="connsiteY3" fmla="*/ 1228725 h 1228725"/>
              <a:gd name="connsiteX4" fmla="*/ 0 w 2047874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4" h="1228725">
                <a:moveTo>
                  <a:pt x="0" y="0"/>
                </a:moveTo>
                <a:lnTo>
                  <a:pt x="2047874" y="0"/>
                </a:lnTo>
                <a:lnTo>
                  <a:pt x="2047874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交换两个变量值</a:t>
            </a:r>
            <a:endParaRPr lang="zh-CN" altLang="en-US" sz="2300" kern="1200" dirty="0"/>
          </a:p>
        </p:txBody>
      </p:sp>
      <p:sp>
        <p:nvSpPr>
          <p:cNvPr id="20" name="任意多边形 19"/>
          <p:cNvSpPr/>
          <p:nvPr/>
        </p:nvSpPr>
        <p:spPr>
          <a:xfrm>
            <a:off x="3157539" y="1727598"/>
            <a:ext cx="2047874" cy="1228725"/>
          </a:xfrm>
          <a:custGeom>
            <a:avLst/>
            <a:gdLst>
              <a:gd name="connsiteX0" fmla="*/ 0 w 2047874"/>
              <a:gd name="connsiteY0" fmla="*/ 0 h 1228725"/>
              <a:gd name="connsiteX1" fmla="*/ 2047874 w 2047874"/>
              <a:gd name="connsiteY1" fmla="*/ 0 h 1228725"/>
              <a:gd name="connsiteX2" fmla="*/ 2047874 w 2047874"/>
              <a:gd name="connsiteY2" fmla="*/ 1228725 h 1228725"/>
              <a:gd name="connsiteX3" fmla="*/ 0 w 2047874"/>
              <a:gd name="connsiteY3" fmla="*/ 1228725 h 1228725"/>
              <a:gd name="connsiteX4" fmla="*/ 0 w 2047874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4" h="1228725">
                <a:moveTo>
                  <a:pt x="0" y="0"/>
                </a:moveTo>
                <a:lnTo>
                  <a:pt x="2047874" y="0"/>
                </a:lnTo>
                <a:lnTo>
                  <a:pt x="2047874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2483469"/>
              <a:satOff val="9953"/>
              <a:lumOff val="2157"/>
              <a:alphaOff val="0"/>
            </a:schemeClr>
          </a:fillRef>
          <a:effectRef idx="0">
            <a:schemeClr val="accent5">
              <a:hueOff val="-2483469"/>
              <a:satOff val="9953"/>
              <a:lumOff val="215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将输入的数从大到小输出</a:t>
            </a:r>
            <a:endParaRPr lang="zh-CN" altLang="en-US" sz="2300" kern="1200" dirty="0"/>
          </a:p>
        </p:txBody>
      </p:sp>
      <p:sp>
        <p:nvSpPr>
          <p:cNvPr id="21" name="任意多边形 20"/>
          <p:cNvSpPr/>
          <p:nvPr/>
        </p:nvSpPr>
        <p:spPr>
          <a:xfrm>
            <a:off x="5410202" y="1727598"/>
            <a:ext cx="2047874" cy="1228725"/>
          </a:xfrm>
          <a:custGeom>
            <a:avLst/>
            <a:gdLst>
              <a:gd name="connsiteX0" fmla="*/ 0 w 2047874"/>
              <a:gd name="connsiteY0" fmla="*/ 0 h 1228725"/>
              <a:gd name="connsiteX1" fmla="*/ 2047874 w 2047874"/>
              <a:gd name="connsiteY1" fmla="*/ 0 h 1228725"/>
              <a:gd name="connsiteX2" fmla="*/ 2047874 w 2047874"/>
              <a:gd name="connsiteY2" fmla="*/ 1228725 h 1228725"/>
              <a:gd name="connsiteX3" fmla="*/ 0 w 2047874"/>
              <a:gd name="connsiteY3" fmla="*/ 1228725 h 1228725"/>
              <a:gd name="connsiteX4" fmla="*/ 0 w 2047874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4" h="1228725">
                <a:moveTo>
                  <a:pt x="0" y="0"/>
                </a:moveTo>
                <a:lnTo>
                  <a:pt x="2047874" y="0"/>
                </a:lnTo>
                <a:lnTo>
                  <a:pt x="2047874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4966938"/>
              <a:satOff val="19906"/>
              <a:lumOff val="4314"/>
              <a:alphaOff val="0"/>
            </a:schemeClr>
          </a:fillRef>
          <a:effectRef idx="0">
            <a:schemeClr val="accent5">
              <a:hueOff val="-4966938"/>
              <a:satOff val="19906"/>
              <a:lumOff val="4314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将某银行一周收纳的钱数汇总</a:t>
            </a:r>
            <a:endParaRPr lang="zh-CN" altLang="en-US" sz="2300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904877" y="3138097"/>
            <a:ext cx="2047874" cy="1228725"/>
          </a:xfrm>
          <a:custGeom>
            <a:avLst/>
            <a:gdLst>
              <a:gd name="connsiteX0" fmla="*/ 0 w 2047874"/>
              <a:gd name="connsiteY0" fmla="*/ 0 h 1228725"/>
              <a:gd name="connsiteX1" fmla="*/ 2047874 w 2047874"/>
              <a:gd name="connsiteY1" fmla="*/ 0 h 1228725"/>
              <a:gd name="connsiteX2" fmla="*/ 2047874 w 2047874"/>
              <a:gd name="connsiteY2" fmla="*/ 1228725 h 1228725"/>
              <a:gd name="connsiteX3" fmla="*/ 0 w 2047874"/>
              <a:gd name="connsiteY3" fmla="*/ 1228725 h 1228725"/>
              <a:gd name="connsiteX4" fmla="*/ 0 w 2047874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4" h="1228725">
                <a:moveTo>
                  <a:pt x="0" y="0"/>
                </a:moveTo>
                <a:lnTo>
                  <a:pt x="2047874" y="0"/>
                </a:lnTo>
                <a:lnTo>
                  <a:pt x="2047874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7450407"/>
              <a:satOff val="29858"/>
              <a:lumOff val="6471"/>
              <a:alphaOff val="0"/>
            </a:schemeClr>
          </a:fillRef>
          <a:effectRef idx="0">
            <a:schemeClr val="accent5">
              <a:hueOff val="-7450407"/>
              <a:satOff val="29858"/>
              <a:lumOff val="6471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使用指针实现冒泡排序</a:t>
            </a:r>
            <a:endParaRPr lang="zh-CN" altLang="en-US" sz="2300" kern="1200" dirty="0"/>
          </a:p>
        </p:txBody>
      </p:sp>
      <p:sp>
        <p:nvSpPr>
          <p:cNvPr id="23" name="任意多边形 22"/>
          <p:cNvSpPr/>
          <p:nvPr/>
        </p:nvSpPr>
        <p:spPr>
          <a:xfrm>
            <a:off x="3162300" y="3176187"/>
            <a:ext cx="2047874" cy="1228725"/>
          </a:xfrm>
          <a:custGeom>
            <a:avLst/>
            <a:gdLst>
              <a:gd name="connsiteX0" fmla="*/ 0 w 2047874"/>
              <a:gd name="connsiteY0" fmla="*/ 0 h 1228725"/>
              <a:gd name="connsiteX1" fmla="*/ 2047874 w 2047874"/>
              <a:gd name="connsiteY1" fmla="*/ 0 h 1228725"/>
              <a:gd name="connsiteX2" fmla="*/ 2047874 w 2047874"/>
              <a:gd name="connsiteY2" fmla="*/ 1228725 h 1228725"/>
              <a:gd name="connsiteX3" fmla="*/ 0 w 2047874"/>
              <a:gd name="connsiteY3" fmla="*/ 1228725 h 1228725"/>
              <a:gd name="connsiteX4" fmla="*/ 0 w 2047874"/>
              <a:gd name="connsiteY4" fmla="*/ 0 h 1228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7874" h="1228725">
                <a:moveTo>
                  <a:pt x="0" y="0"/>
                </a:moveTo>
                <a:lnTo>
                  <a:pt x="2047874" y="0"/>
                </a:lnTo>
                <a:lnTo>
                  <a:pt x="2047874" y="1228725"/>
                </a:lnTo>
                <a:lnTo>
                  <a:pt x="0" y="122872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-9933876"/>
              <a:satOff val="39811"/>
              <a:lumOff val="8628"/>
              <a:alphaOff val="0"/>
            </a:schemeClr>
          </a:fillRef>
          <a:effectRef idx="0">
            <a:schemeClr val="accent5">
              <a:hueOff val="-9933876"/>
              <a:satOff val="39811"/>
              <a:lumOff val="8628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7630" tIns="87630" rIns="87630" bIns="87630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300" kern="1200" dirty="0" smtClean="0"/>
              <a:t>按字母顺序排序</a:t>
            </a:r>
            <a:endParaRPr lang="zh-CN" altLang="en-US" sz="2300" kern="1200" dirty="0"/>
          </a:p>
        </p:txBody>
      </p:sp>
    </p:spTree>
    <p:extLst>
      <p:ext uri="{BB962C8B-B14F-4D97-AF65-F5344CB8AC3E}">
        <p14:creationId xmlns:p14="http://schemas.microsoft.com/office/powerpoint/2010/main" val="5879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22127" y="1925421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</a:rPr>
              <a:t>返回</a:t>
            </a:r>
            <a:r>
              <a:rPr lang="zh-CN" altLang="en-US" sz="3600" b="1" dirty="0" smtClean="0">
                <a:solidFill>
                  <a:schemeClr val="bg1"/>
                </a:solidFill>
              </a:rPr>
              <a:t>指针值的函数</a:t>
            </a:r>
          </a:p>
        </p:txBody>
      </p:sp>
    </p:spTree>
    <p:extLst>
      <p:ext uri="{BB962C8B-B14F-4D97-AF65-F5344CB8AC3E}">
        <p14:creationId xmlns:p14="http://schemas.microsoft.com/office/powerpoint/2010/main" val="377885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2" descr="dcc451da81cb39db7fd542b6d1160924ab18303c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81150"/>
            <a:ext cx="26543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双波形 2"/>
          <p:cNvSpPr/>
          <p:nvPr/>
        </p:nvSpPr>
        <p:spPr>
          <a:xfrm>
            <a:off x="4191000" y="2119312"/>
            <a:ext cx="3505200" cy="914400"/>
          </a:xfrm>
          <a:prstGeom prst="doubleWav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你给世界一个微笑，世界还你一个可能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5046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8100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返回指针值的函数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524000" y="1581150"/>
            <a:ext cx="4724400" cy="1862330"/>
            <a:chOff x="1137836" y="1685925"/>
            <a:chExt cx="4517190" cy="1862330"/>
          </a:xfrm>
        </p:grpSpPr>
        <p:grpSp>
          <p:nvGrpSpPr>
            <p:cNvPr id="5" name="组合 7"/>
            <p:cNvGrpSpPr/>
            <p:nvPr/>
          </p:nvGrpSpPr>
          <p:grpSpPr>
            <a:xfrm>
              <a:off x="1137836" y="1685925"/>
              <a:ext cx="1252730" cy="1862330"/>
              <a:chOff x="381000" y="1428750"/>
              <a:chExt cx="1252730" cy="1862330"/>
            </a:xfrm>
          </p:grpSpPr>
          <p:pic>
            <p:nvPicPr>
              <p:cNvPr id="7" name="图片 6" descr="按扭-1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81000" y="1428750"/>
                <a:ext cx="1252730" cy="1862330"/>
              </a:xfrm>
              <a:prstGeom prst="rect">
                <a:avLst/>
              </a:prstGeom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649069" y="2156883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楷体" pitchFamily="49" charset="-122"/>
                    <a:ea typeface="楷体" pitchFamily="49" charset="-122"/>
                  </a:rPr>
                  <a:t>语法</a:t>
                </a: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2667000" y="2432424"/>
              <a:ext cx="2988026" cy="369332"/>
            </a:xfrm>
            <a:prstGeom prst="rect">
              <a:avLst/>
            </a:prstGeom>
            <a:ln w="2540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zh-CN" dirty="0"/>
                <a:t>类型名</a:t>
              </a:r>
              <a:r>
                <a:rPr lang="en-US" altLang="zh-CN" dirty="0"/>
                <a:t> *</a:t>
              </a:r>
              <a:r>
                <a:rPr lang="zh-CN" altLang="zh-CN" dirty="0"/>
                <a:t>函数名</a:t>
              </a:r>
              <a:r>
                <a:rPr lang="en-US" altLang="zh-CN" dirty="0"/>
                <a:t>(</a:t>
              </a:r>
              <a:r>
                <a:rPr lang="zh-CN" altLang="zh-CN" dirty="0"/>
                <a:t>参数表列</a:t>
              </a:r>
              <a:r>
                <a:rPr lang="en-US" altLang="zh-CN" dirty="0"/>
                <a:t>);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54140" y="3181644"/>
            <a:ext cx="3479860" cy="762000"/>
            <a:chOff x="1676400" y="3790950"/>
            <a:chExt cx="3902652" cy="762000"/>
          </a:xfrm>
        </p:grpSpPr>
        <p:sp>
          <p:nvSpPr>
            <p:cNvPr id="11" name="TextBox 10"/>
            <p:cNvSpPr txBox="1"/>
            <p:nvPr/>
          </p:nvSpPr>
          <p:spPr>
            <a:xfrm>
              <a:off x="3186132" y="3987284"/>
              <a:ext cx="2392920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/>
                <a:t> *fun(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/>
                <a:t> </a:t>
              </a:r>
              <a:r>
                <a:rPr lang="en-US" altLang="zh-CN" dirty="0" err="1"/>
                <a:t>x,</a:t>
              </a:r>
              <a:r>
                <a:rPr lang="en-US" altLang="zh-CN" dirty="0" err="1">
                  <a:solidFill>
                    <a:srgbClr val="0000FF"/>
                  </a:solidFill>
                </a:rPr>
                <a:t>int</a:t>
              </a:r>
              <a:r>
                <a:rPr lang="en-US" altLang="zh-CN" dirty="0"/>
                <a:t> y)</a:t>
              </a:r>
              <a:endParaRPr lang="zh-CN" altLang="en-US" dirty="0"/>
            </a:p>
          </p:txBody>
        </p:sp>
        <p:grpSp>
          <p:nvGrpSpPr>
            <p:cNvPr id="12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13" name="图片 12" descr="按扭-37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0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书藉图标4_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4800" y="895350"/>
            <a:ext cx="1524000" cy="66135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600200" y="2190749"/>
            <a:ext cx="5638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2400" b="1" cap="all" dirty="0" smtClean="0">
                <a:ln w="0"/>
                <a:gradFill flip="none">
                  <a:gsLst>
                    <a:gs pos="0">
                      <a:srgbClr val="4F81BD">
                        <a:tint val="75000"/>
                        <a:shade val="75000"/>
                        <a:satMod val="170000"/>
                      </a:srgbClr>
                    </a:gs>
                    <a:gs pos="49000">
                      <a:srgbClr val="4F81BD">
                        <a:tint val="88000"/>
                        <a:shade val="65000"/>
                        <a:satMod val="172000"/>
                      </a:srgbClr>
                    </a:gs>
                    <a:gs pos="50000">
                      <a:srgbClr val="4F81BD">
                        <a:shade val="65000"/>
                        <a:satMod val="130000"/>
                      </a:srgbClr>
                    </a:gs>
                    <a:gs pos="92000">
                      <a:srgbClr val="4F81BD">
                        <a:shade val="50000"/>
                        <a:satMod val="120000"/>
                      </a:srgbClr>
                    </a:gs>
                    <a:gs pos="100000">
                      <a:srgbClr val="4F81BD">
                        <a:shade val="48000"/>
                        <a:satMod val="120000"/>
                      </a:srgb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  <a:latin typeface="Calibri"/>
                <a:ea typeface="宋体"/>
              </a:rPr>
              <a:t>输入长和宽，求长方形的周长</a:t>
            </a:r>
            <a:endParaRPr lang="zh-CN" altLang="en-US" sz="2400" b="1" cap="all" dirty="0">
              <a:ln w="0"/>
              <a:gradFill flip="none">
                <a:gsLst>
                  <a:gs pos="0">
                    <a:srgbClr val="4F81BD">
                      <a:tint val="75000"/>
                      <a:shade val="75000"/>
                      <a:satMod val="170000"/>
                    </a:srgbClr>
                  </a:gs>
                  <a:gs pos="49000">
                    <a:srgbClr val="4F81BD">
                      <a:tint val="88000"/>
                      <a:shade val="65000"/>
                      <a:satMod val="172000"/>
                    </a:srgbClr>
                  </a:gs>
                  <a:gs pos="50000">
                    <a:srgbClr val="4F81BD">
                      <a:shade val="65000"/>
                      <a:satMod val="130000"/>
                    </a:srgbClr>
                  </a:gs>
                  <a:gs pos="92000">
                    <a:srgbClr val="4F81BD">
                      <a:shade val="50000"/>
                      <a:satMod val="120000"/>
                    </a:srgbClr>
                  </a:gs>
                  <a:gs pos="100000">
                    <a:srgbClr val="4F81BD">
                      <a:shade val="48000"/>
                      <a:satMod val="120000"/>
                    </a:srgb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32084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640102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54801" y="1925421"/>
            <a:ext cx="40254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指针数组作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main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函数</a:t>
            </a:r>
            <a:endParaRPr lang="en-US" altLang="zh-CN" sz="3200" b="1" dirty="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3200" b="1" dirty="0" smtClean="0">
                <a:solidFill>
                  <a:schemeClr val="bg1"/>
                </a:solidFill>
              </a:rPr>
              <a:t>的参数  </a:t>
            </a:r>
          </a:p>
        </p:txBody>
      </p:sp>
    </p:spTree>
    <p:extLst>
      <p:ext uri="{BB962C8B-B14F-4D97-AF65-F5344CB8AC3E}">
        <p14:creationId xmlns:p14="http://schemas.microsoft.com/office/powerpoint/2010/main" val="20991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28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什么是指针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4419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main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函数带参数形式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33600" y="1885950"/>
            <a:ext cx="3352800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main(</a:t>
            </a:r>
            <a:r>
              <a:rPr lang="en-US" altLang="zh-CN" dirty="0" err="1">
                <a:solidFill>
                  <a:srgbClr val="0000FF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argc,</a:t>
            </a:r>
            <a:r>
              <a:rPr lang="en-US" altLang="zh-CN" dirty="0" err="1">
                <a:solidFill>
                  <a:srgbClr val="0000FF"/>
                </a:solidFill>
              </a:rPr>
              <a:t>char</a:t>
            </a:r>
            <a:r>
              <a:rPr lang="en-US" altLang="zh-CN" dirty="0"/>
              <a:t> *</a:t>
            </a:r>
            <a:r>
              <a:rPr lang="en-US" altLang="zh-CN" dirty="0" err="1"/>
              <a:t>argv</a:t>
            </a:r>
            <a:r>
              <a:rPr lang="en-US" altLang="zh-CN" dirty="0"/>
              <a:t>[]) 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1981200" y="3028950"/>
            <a:ext cx="3657600" cy="369332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命令名</a:t>
            </a:r>
            <a:r>
              <a:rPr lang="en-US" altLang="zh-CN" dirty="0"/>
              <a:t>     </a:t>
            </a:r>
            <a:r>
              <a:rPr lang="zh-CN" altLang="zh-CN" dirty="0"/>
              <a:t>参数</a:t>
            </a:r>
            <a:r>
              <a:rPr lang="en-US" altLang="zh-CN" dirty="0"/>
              <a:t>1     </a:t>
            </a:r>
            <a:r>
              <a:rPr lang="zh-CN" altLang="zh-CN" dirty="0"/>
              <a:t>参数</a:t>
            </a:r>
            <a:r>
              <a:rPr lang="en-US" altLang="zh-CN" dirty="0"/>
              <a:t>2 </a:t>
            </a:r>
            <a:r>
              <a:rPr lang="zh-CN" altLang="zh-CN" dirty="0"/>
              <a:t>… 参数</a:t>
            </a:r>
            <a:r>
              <a:rPr lang="en-US" altLang="zh-CN" dirty="0"/>
              <a:t>n</a:t>
            </a:r>
            <a:endParaRPr lang="zh-CN" altLang="zh-CN" dirty="0"/>
          </a:p>
        </p:txBody>
      </p:sp>
      <p:grpSp>
        <p:nvGrpSpPr>
          <p:cNvPr id="6" name="组合 5"/>
          <p:cNvGrpSpPr/>
          <p:nvPr/>
        </p:nvGrpSpPr>
        <p:grpSpPr>
          <a:xfrm>
            <a:off x="2026276" y="3824480"/>
            <a:ext cx="4374524" cy="762000"/>
            <a:chOff x="1676400" y="3790950"/>
            <a:chExt cx="4906014" cy="762000"/>
          </a:xfrm>
        </p:grpSpPr>
        <p:sp>
          <p:nvSpPr>
            <p:cNvPr id="7" name="TextBox 6"/>
            <p:cNvSpPr txBox="1"/>
            <p:nvPr/>
          </p:nvSpPr>
          <p:spPr>
            <a:xfrm>
              <a:off x="3186132" y="3987284"/>
              <a:ext cx="3396282" cy="36933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altLang="zh-CN" dirty="0"/>
                <a:t>d:\debug\1 hello hi yeah</a:t>
              </a:r>
              <a:endParaRPr lang="zh-CN" altLang="en-US" dirty="0"/>
            </a:p>
          </p:txBody>
        </p:sp>
        <p:grpSp>
          <p:nvGrpSpPr>
            <p:cNvPr id="8" name="组合 27"/>
            <p:cNvGrpSpPr/>
            <p:nvPr/>
          </p:nvGrpSpPr>
          <p:grpSpPr>
            <a:xfrm>
              <a:off x="1676400" y="3790950"/>
              <a:ext cx="762000" cy="762000"/>
              <a:chOff x="1752600" y="3790950"/>
              <a:chExt cx="762000" cy="762000"/>
            </a:xfrm>
          </p:grpSpPr>
          <p:pic>
            <p:nvPicPr>
              <p:cNvPr id="9" name="图片 8" descr="按扭-37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52600" y="3790950"/>
                <a:ext cx="762000" cy="762000"/>
              </a:xfrm>
              <a:prstGeom prst="rect">
                <a:avLst/>
              </a:prstGeom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1924285" y="3929164"/>
                <a:ext cx="461665" cy="547586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</a:rPr>
                  <a:t>示例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903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95348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4419600" cy="6096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zh-CN" sz="3200" dirty="0" smtClean="0">
                <a:latin typeface="+mj-lt"/>
                <a:ea typeface="+mj-ea"/>
                <a:cs typeface="+mj-cs"/>
              </a:rPr>
              <a:t>main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函数带参数形式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86000" y="1581150"/>
            <a:ext cx="2505814" cy="369332"/>
          </a:xfrm>
          <a:prstGeom prst="rect">
            <a:avLst/>
          </a:prstGeom>
          <a:gradFill flip="none" rotWithShape="1">
            <a:gsLst>
              <a:gs pos="0">
                <a:srgbClr val="7030A0">
                  <a:tint val="66000"/>
                  <a:satMod val="160000"/>
                </a:srgbClr>
              </a:gs>
              <a:gs pos="50000">
                <a:srgbClr val="7030A0">
                  <a:tint val="44500"/>
                  <a:satMod val="160000"/>
                </a:srgbClr>
              </a:gs>
              <a:gs pos="100000">
                <a:srgbClr val="7030A0">
                  <a:tint val="23500"/>
                  <a:satMod val="160000"/>
                </a:srgbClr>
              </a:gs>
            </a:gsLst>
            <a:lin ang="18900000" scaled="1"/>
            <a:tileRect/>
          </a:gradFill>
        </p:spPr>
        <p:txBody>
          <a:bodyPr wrap="none">
            <a:spAutoFit/>
          </a:bodyPr>
          <a:lstStyle/>
          <a:p>
            <a:r>
              <a:rPr lang="en-US" altLang="zh-CN" dirty="0"/>
              <a:t>file1 happy bright glad </a:t>
            </a:r>
            <a:endParaRPr lang="zh-CN" altLang="zh-C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1974562"/>
            <a:ext cx="54292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 descr="按扭-5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2450" y="4147946"/>
            <a:ext cx="1438659" cy="105765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972057" y="4353609"/>
            <a:ext cx="62575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/>
              <a:t>参数字符串的长度是不定的，并且参数字符串的长度不需要统一，且参数的数目也是任意的，并不规定具体个数。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15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20060426-00000001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1504950"/>
            <a:ext cx="3894761" cy="292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圆角矩形标注 2"/>
          <p:cNvSpPr/>
          <p:nvPr/>
        </p:nvSpPr>
        <p:spPr>
          <a:xfrm>
            <a:off x="1219200" y="1885949"/>
            <a:ext cx="1524000" cy="523875"/>
          </a:xfrm>
          <a:prstGeom prst="wedgeRoundRectCallout">
            <a:avLst>
              <a:gd name="adj1" fmla="val 55417"/>
              <a:gd name="adj2" fmla="val 68750"/>
              <a:gd name="adj3" fmla="val 16667"/>
            </a:avLst>
          </a:prstGeom>
          <a:solidFill>
            <a:srgbClr val="F6910A"/>
          </a:solidFill>
          <a:ln>
            <a:solidFill>
              <a:srgbClr val="F6910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还有房间吗？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椭圆形标注 3"/>
          <p:cNvSpPr/>
          <p:nvPr/>
        </p:nvSpPr>
        <p:spPr>
          <a:xfrm>
            <a:off x="4419600" y="1728786"/>
            <a:ext cx="1600200" cy="838200"/>
          </a:xfrm>
          <a:prstGeom prst="wedgeEllipseCallout">
            <a:avLst>
              <a:gd name="adj1" fmla="val -39912"/>
              <a:gd name="adj2" fmla="val 63636"/>
            </a:avLst>
          </a:prstGeom>
          <a:solidFill>
            <a:srgbClr val="92D050"/>
          </a:solidFill>
          <a:ln>
            <a:solidFill>
              <a:srgbClr val="20A3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tx1"/>
                </a:solidFill>
              </a:rPr>
              <a:t>有，双人间房间号有：</a:t>
            </a:r>
            <a:r>
              <a:rPr lang="en-US" altLang="zh-CN" sz="1200" dirty="0" smtClean="0">
                <a:solidFill>
                  <a:schemeClr val="tx1"/>
                </a:solidFill>
              </a:rPr>
              <a:t>201,322,509</a:t>
            </a:r>
            <a:r>
              <a:rPr lang="zh-CN" altLang="en-US" sz="1200" dirty="0" smtClean="0">
                <a:solidFill>
                  <a:schemeClr val="tx1"/>
                </a:solidFill>
              </a:rPr>
              <a:t>，请问住哪间？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pic>
        <p:nvPicPr>
          <p:cNvPr id="5" name="Picture 4" descr="按扭1-5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 地址与指针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5162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 地址与指针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733550"/>
            <a:ext cx="2762250" cy="240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450" y="1360488"/>
            <a:ext cx="25336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733550"/>
            <a:ext cx="3562350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3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7028" y="1925421"/>
            <a:ext cx="2501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变量与指针</a:t>
            </a:r>
          </a:p>
        </p:txBody>
      </p:sp>
    </p:spTree>
    <p:extLst>
      <p:ext uri="{BB962C8B-B14F-4D97-AF65-F5344CB8AC3E}">
        <p14:creationId xmlns:p14="http://schemas.microsoft.com/office/powerpoint/2010/main" val="3624230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按扭1-5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895350"/>
            <a:ext cx="1066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8"/>
          <p:cNvSpPr txBox="1">
            <a:spLocks/>
          </p:cNvSpPr>
          <p:nvPr/>
        </p:nvSpPr>
        <p:spPr>
          <a:xfrm>
            <a:off x="1143000" y="819150"/>
            <a:ext cx="3276600" cy="6096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 </a:t>
            </a:r>
            <a:r>
              <a:rPr lang="zh-CN" altLang="en-US" sz="3200" dirty="0">
                <a:latin typeface="+mj-lt"/>
                <a:ea typeface="+mj-ea"/>
                <a:cs typeface="+mj-cs"/>
              </a:rPr>
              <a:t>变量</a:t>
            </a:r>
            <a:r>
              <a:rPr lang="zh-CN" altLang="en-US" sz="3200" dirty="0" smtClean="0">
                <a:latin typeface="+mj-lt"/>
                <a:ea typeface="+mj-ea"/>
                <a:cs typeface="+mj-cs"/>
              </a:rPr>
              <a:t>与指针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661403" y="1809750"/>
            <a:ext cx="1447800" cy="1828800"/>
            <a:chOff x="1661403" y="1809750"/>
            <a:chExt cx="1447800" cy="1828800"/>
          </a:xfrm>
        </p:grpSpPr>
        <p:sp>
          <p:nvSpPr>
            <p:cNvPr id="4" name="矩形 3"/>
            <p:cNvSpPr/>
            <p:nvPr/>
          </p:nvSpPr>
          <p:spPr>
            <a:xfrm>
              <a:off x="1661403" y="2419350"/>
              <a:ext cx="14478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&amp;i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228850" y="1809750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p</a:t>
              </a:r>
              <a:endParaRPr lang="zh-CN" altLang="en-US" dirty="0"/>
            </a:p>
          </p:txBody>
        </p:sp>
      </p:grpSp>
      <p:cxnSp>
        <p:nvCxnSpPr>
          <p:cNvPr id="8" name="直接箭头连接符 7"/>
          <p:cNvCxnSpPr/>
          <p:nvPr/>
        </p:nvCxnSpPr>
        <p:spPr>
          <a:xfrm>
            <a:off x="3429000" y="2876550"/>
            <a:ext cx="990600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4876800" y="1809750"/>
            <a:ext cx="1447800" cy="1828800"/>
            <a:chOff x="4876800" y="1809750"/>
            <a:chExt cx="1447800" cy="1828800"/>
          </a:xfrm>
        </p:grpSpPr>
        <p:sp>
          <p:nvSpPr>
            <p:cNvPr id="10" name="矩形 9"/>
            <p:cNvSpPr/>
            <p:nvPr/>
          </p:nvSpPr>
          <p:spPr>
            <a:xfrm>
              <a:off x="4876800" y="2419350"/>
              <a:ext cx="1447800" cy="1219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444247" y="1809750"/>
              <a:ext cx="23596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i</a:t>
              </a:r>
              <a:endParaRPr lang="zh-CN" altLang="en-US" dirty="0"/>
            </a:p>
          </p:txBody>
        </p:sp>
      </p:grpSp>
      <p:sp>
        <p:nvSpPr>
          <p:cNvPr id="13" name="矩形 12"/>
          <p:cNvSpPr/>
          <p:nvPr/>
        </p:nvSpPr>
        <p:spPr>
          <a:xfrm>
            <a:off x="3705225" y="2423041"/>
            <a:ext cx="4381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*p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29929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大标题-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52600" y="1428750"/>
            <a:ext cx="6172200" cy="1647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48662" y="1925421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</a:rPr>
              <a:t>指针变量</a:t>
            </a:r>
          </a:p>
        </p:txBody>
      </p:sp>
    </p:spTree>
    <p:extLst>
      <p:ext uri="{BB962C8B-B14F-4D97-AF65-F5344CB8AC3E}">
        <p14:creationId xmlns:p14="http://schemas.microsoft.com/office/powerpoint/2010/main" val="290172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17266</TotalTime>
  <Words>2002</Words>
  <Application>Microsoft Office PowerPoint</Application>
  <PresentationFormat>全屏显示(16:9)</PresentationFormat>
  <Paragraphs>173</Paragraphs>
  <Slides>42</Slides>
  <Notes>17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明日科技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李菁菁</dc:creator>
  <cp:lastModifiedBy>h</cp:lastModifiedBy>
  <cp:revision>1744</cp:revision>
  <cp:lastPrinted>1601-01-01T00:00:00Z</cp:lastPrinted>
  <dcterms:created xsi:type="dcterms:W3CDTF">2014-11-20T08:27:06Z</dcterms:created>
  <dcterms:modified xsi:type="dcterms:W3CDTF">2017-08-07T09:53:39Z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