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3.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handoutMasterIdLst>
    <p:handoutMasterId r:id="rId48"/>
  </p:handoutMasterIdLst>
  <p:sldIdLst>
    <p:sldId id="256" r:id="rId2"/>
    <p:sldId id="688" r:id="rId3"/>
    <p:sldId id="613" r:id="rId4"/>
    <p:sldId id="821" r:id="rId5"/>
    <p:sldId id="791" r:id="rId6"/>
    <p:sldId id="822" r:id="rId7"/>
    <p:sldId id="792" r:id="rId8"/>
    <p:sldId id="823" r:id="rId9"/>
    <p:sldId id="793" r:id="rId10"/>
    <p:sldId id="824" r:id="rId11"/>
    <p:sldId id="795" r:id="rId12"/>
    <p:sldId id="825" r:id="rId13"/>
    <p:sldId id="797" r:id="rId14"/>
    <p:sldId id="799" r:id="rId15"/>
    <p:sldId id="796" r:id="rId16"/>
    <p:sldId id="826" r:id="rId17"/>
    <p:sldId id="798" r:id="rId18"/>
    <p:sldId id="800" r:id="rId19"/>
    <p:sldId id="802" r:id="rId20"/>
    <p:sldId id="801" r:id="rId21"/>
    <p:sldId id="803" r:id="rId22"/>
    <p:sldId id="827" r:id="rId23"/>
    <p:sldId id="804" r:id="rId24"/>
    <p:sldId id="805" r:id="rId25"/>
    <p:sldId id="828" r:id="rId26"/>
    <p:sldId id="806" r:id="rId27"/>
    <p:sldId id="808" r:id="rId28"/>
    <p:sldId id="807" r:id="rId29"/>
    <p:sldId id="809" r:id="rId30"/>
    <p:sldId id="810" r:id="rId31"/>
    <p:sldId id="811" r:id="rId32"/>
    <p:sldId id="812" r:id="rId33"/>
    <p:sldId id="813" r:id="rId34"/>
    <p:sldId id="829" r:id="rId35"/>
    <p:sldId id="814" r:id="rId36"/>
    <p:sldId id="815" r:id="rId37"/>
    <p:sldId id="830" r:id="rId38"/>
    <p:sldId id="816" r:id="rId39"/>
    <p:sldId id="831" r:id="rId40"/>
    <p:sldId id="817" r:id="rId41"/>
    <p:sldId id="818" r:id="rId42"/>
    <p:sldId id="832" r:id="rId43"/>
    <p:sldId id="819" r:id="rId44"/>
    <p:sldId id="820" r:id="rId45"/>
    <p:sldId id="670" r:id="rId4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910A"/>
    <a:srgbClr val="008000"/>
    <a:srgbClr val="FF9900"/>
    <a:srgbClr val="FF7D7D"/>
    <a:srgbClr val="990033"/>
    <a:srgbClr val="125810"/>
    <a:srgbClr val="20A31D"/>
    <a:srgbClr val="FFFFFF"/>
    <a:srgbClr val="EF6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6" autoAdjust="0"/>
    <p:restoredTop sz="94636" autoAdjust="0"/>
  </p:normalViewPr>
  <p:slideViewPr>
    <p:cSldViewPr>
      <p:cViewPr>
        <p:scale>
          <a:sx n="100" d="100"/>
          <a:sy n="100" d="100"/>
        </p:scale>
        <p:origin x="-72" y="-420"/>
      </p:cViewPr>
      <p:guideLst>
        <p:guide orient="horz" pos="1620"/>
        <p:guide pos="2880"/>
      </p:guideLst>
    </p:cSldViewPr>
  </p:slideViewPr>
  <p:outlineViewPr>
    <p:cViewPr>
      <p:scale>
        <a:sx n="33" d="100"/>
        <a:sy n="33" d="100"/>
      </p:scale>
      <p:origin x="0" y="1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0E0F4-2DA5-4072-8B39-F32337FB3A6D}" type="doc">
      <dgm:prSet loTypeId="urn:microsoft.com/office/officeart/2005/8/layout/chevron2" loCatId="process" qsTypeId="urn:microsoft.com/office/officeart/2005/8/quickstyle/3d3" qsCatId="3D" csTypeId="urn:microsoft.com/office/officeart/2005/8/colors/colorful3" csCatId="colorful" phldr="1"/>
      <dgm:spPr/>
      <dgm:t>
        <a:bodyPr/>
        <a:lstStyle/>
        <a:p>
          <a:endParaRPr lang="zh-CN" altLang="en-US"/>
        </a:p>
      </dgm:t>
    </dgm:pt>
    <dgm:pt modelId="{99762BAD-0512-4DC1-91CA-E5EBA37A3E24}">
      <dgm:prSet phldrT="[文本]" custT="1"/>
      <dgm:spPr/>
      <dgm:t>
        <a:bodyPr/>
        <a:lstStyle/>
        <a:p>
          <a:r>
            <a:rPr lang="zh-CN" altLang="en-US" sz="1000" b="1" dirty="0" smtClean="0">
              <a:solidFill>
                <a:schemeClr val="tx1"/>
              </a:solidFill>
            </a:rPr>
            <a:t>结构体变量作为函数参数</a:t>
          </a:r>
          <a:endParaRPr lang="zh-CN" altLang="en-US" sz="1000" b="1" dirty="0">
            <a:solidFill>
              <a:schemeClr val="tx1"/>
            </a:solidFill>
          </a:endParaRPr>
        </a:p>
      </dgm:t>
    </dgm:pt>
    <dgm:pt modelId="{A4544B40-8FDB-4629-86B5-C7DC60EAB8FE}" type="parTrans" cxnId="{6305394B-C372-45CC-A29E-8CE4148852C8}">
      <dgm:prSet/>
      <dgm:spPr/>
      <dgm:t>
        <a:bodyPr/>
        <a:lstStyle/>
        <a:p>
          <a:endParaRPr lang="zh-CN" altLang="en-US"/>
        </a:p>
      </dgm:t>
    </dgm:pt>
    <dgm:pt modelId="{1288BFDB-FFAE-4715-B2F5-A56F79EFE0CE}" type="sibTrans" cxnId="{6305394B-C372-45CC-A29E-8CE4148852C8}">
      <dgm:prSet/>
      <dgm:spPr/>
      <dgm:t>
        <a:bodyPr/>
        <a:lstStyle/>
        <a:p>
          <a:endParaRPr lang="zh-CN" altLang="en-US"/>
        </a:p>
      </dgm:t>
    </dgm:pt>
    <dgm:pt modelId="{D97DA3F0-7C56-4BCC-B3DD-6215DFABE7E8}">
      <dgm:prSet phldrT="[文本]" custT="1"/>
      <dgm:spPr>
        <a:solidFill>
          <a:srgbClr val="92D050">
            <a:alpha val="90000"/>
          </a:srgbClr>
        </a:solidFill>
      </dgm:spPr>
      <dgm:t>
        <a:bodyPr/>
        <a:lstStyle/>
        <a:p>
          <a:r>
            <a:rPr lang="en-US" sz="2000" dirty="0" smtClean="0">
              <a:solidFill>
                <a:srgbClr val="0000FF"/>
              </a:solidFill>
            </a:rPr>
            <a:t>void</a:t>
          </a:r>
          <a:r>
            <a:rPr lang="en-US" sz="2000" dirty="0" smtClean="0"/>
            <a:t> Display(</a:t>
          </a:r>
          <a:r>
            <a:rPr lang="en-US" sz="2000" dirty="0" err="1" smtClean="0">
              <a:solidFill>
                <a:srgbClr val="0000FF"/>
              </a:solidFill>
            </a:rPr>
            <a:t>struct</a:t>
          </a:r>
          <a:r>
            <a:rPr lang="en-US" sz="2000" dirty="0" smtClean="0"/>
            <a:t> Student </a:t>
          </a:r>
          <a:r>
            <a:rPr lang="en-US" sz="2000" dirty="0" err="1" smtClean="0"/>
            <a:t>stu</a:t>
          </a:r>
          <a:r>
            <a:rPr lang="en-US" sz="2000" dirty="0" smtClean="0"/>
            <a:t>);</a:t>
          </a:r>
          <a:endParaRPr lang="zh-CN" altLang="en-US" sz="2000" dirty="0"/>
        </a:p>
      </dgm:t>
    </dgm:pt>
    <dgm:pt modelId="{1479CCFA-B4CA-497D-99D8-434ED5337F1E}" type="parTrans" cxnId="{7929C988-59A3-48A7-8B79-68F9B0077C32}">
      <dgm:prSet/>
      <dgm:spPr/>
      <dgm:t>
        <a:bodyPr/>
        <a:lstStyle/>
        <a:p>
          <a:endParaRPr lang="zh-CN" altLang="en-US"/>
        </a:p>
      </dgm:t>
    </dgm:pt>
    <dgm:pt modelId="{F995CAB5-7FBD-499F-BC48-BB180C0E3ABB}" type="sibTrans" cxnId="{7929C988-59A3-48A7-8B79-68F9B0077C32}">
      <dgm:prSet/>
      <dgm:spPr/>
      <dgm:t>
        <a:bodyPr/>
        <a:lstStyle/>
        <a:p>
          <a:endParaRPr lang="zh-CN" altLang="en-US"/>
        </a:p>
      </dgm:t>
    </dgm:pt>
    <dgm:pt modelId="{9EC5F805-A7B2-42C3-BE80-C2BC9BC19C0B}">
      <dgm:prSet phldrT="[文本]" custT="1"/>
      <dgm:spPr/>
      <dgm:t>
        <a:bodyPr/>
        <a:lstStyle/>
        <a:p>
          <a:r>
            <a:rPr lang="zh-CN" altLang="en-US" sz="1000" b="1" dirty="0" smtClean="0">
              <a:solidFill>
                <a:schemeClr val="tx1"/>
              </a:solidFill>
            </a:rPr>
            <a:t>指向结构体变量的指针作为函数参数</a:t>
          </a:r>
          <a:endParaRPr lang="zh-CN" altLang="en-US" sz="1000" b="1" dirty="0">
            <a:solidFill>
              <a:schemeClr val="tx1"/>
            </a:solidFill>
          </a:endParaRPr>
        </a:p>
      </dgm:t>
    </dgm:pt>
    <dgm:pt modelId="{33CF7D2E-F546-4C45-9433-B253BA7C6466}" type="parTrans" cxnId="{819E500A-73D6-4630-A36B-F3416F524962}">
      <dgm:prSet/>
      <dgm:spPr/>
      <dgm:t>
        <a:bodyPr/>
        <a:lstStyle/>
        <a:p>
          <a:endParaRPr lang="zh-CN" altLang="en-US"/>
        </a:p>
      </dgm:t>
    </dgm:pt>
    <dgm:pt modelId="{C300E6E9-201B-460C-91CC-60CAC2ABD014}" type="sibTrans" cxnId="{819E500A-73D6-4630-A36B-F3416F524962}">
      <dgm:prSet/>
      <dgm:spPr/>
      <dgm:t>
        <a:bodyPr/>
        <a:lstStyle/>
        <a:p>
          <a:endParaRPr lang="zh-CN" altLang="en-US"/>
        </a:p>
      </dgm:t>
    </dgm:pt>
    <dgm:pt modelId="{081C1EB5-BA62-4B74-AED6-D82A04E9C65E}">
      <dgm:prSet phldrT="[文本]" custT="1"/>
      <dgm:spPr>
        <a:solidFill>
          <a:schemeClr val="accent5">
            <a:lumMod val="75000"/>
            <a:alpha val="90000"/>
          </a:schemeClr>
        </a:solidFill>
      </dgm:spPr>
      <dgm:t>
        <a:bodyPr/>
        <a:lstStyle/>
        <a:p>
          <a:r>
            <a:rPr lang="en-US" sz="2000" dirty="0" smtClean="0">
              <a:solidFill>
                <a:srgbClr val="0000FF"/>
              </a:solidFill>
            </a:rPr>
            <a:t>void</a:t>
          </a:r>
          <a:r>
            <a:rPr lang="en-US" sz="2000" dirty="0" smtClean="0"/>
            <a:t> Display(</a:t>
          </a:r>
          <a:r>
            <a:rPr lang="en-US" sz="2000" dirty="0" err="1" smtClean="0">
              <a:solidFill>
                <a:srgbClr val="0000FF"/>
              </a:solidFill>
            </a:rPr>
            <a:t>struct</a:t>
          </a:r>
          <a:r>
            <a:rPr lang="en-US" sz="2000" dirty="0" smtClean="0">
              <a:solidFill>
                <a:srgbClr val="0000FF"/>
              </a:solidFill>
            </a:rPr>
            <a:t> </a:t>
          </a:r>
          <a:r>
            <a:rPr lang="en-US" sz="2000" dirty="0" smtClean="0"/>
            <a:t>Student *</a:t>
          </a:r>
          <a:r>
            <a:rPr lang="en-US" sz="2000" dirty="0" err="1" smtClean="0"/>
            <a:t>stu</a:t>
          </a:r>
          <a:r>
            <a:rPr lang="en-US" sz="2000" dirty="0" smtClean="0"/>
            <a:t>);</a:t>
          </a:r>
          <a:endParaRPr lang="zh-CN" altLang="en-US" sz="2000" dirty="0"/>
        </a:p>
      </dgm:t>
    </dgm:pt>
    <dgm:pt modelId="{B6E0E7FE-3847-409A-8182-BEB52DC5975E}" type="parTrans" cxnId="{9FEF26C0-BFCA-4B7F-9A41-206F00069D4A}">
      <dgm:prSet/>
      <dgm:spPr/>
      <dgm:t>
        <a:bodyPr/>
        <a:lstStyle/>
        <a:p>
          <a:endParaRPr lang="zh-CN" altLang="en-US"/>
        </a:p>
      </dgm:t>
    </dgm:pt>
    <dgm:pt modelId="{30AD8CEF-C94D-436F-B544-9C5530CED39C}" type="sibTrans" cxnId="{9FEF26C0-BFCA-4B7F-9A41-206F00069D4A}">
      <dgm:prSet/>
      <dgm:spPr/>
      <dgm:t>
        <a:bodyPr/>
        <a:lstStyle/>
        <a:p>
          <a:endParaRPr lang="zh-CN" altLang="en-US"/>
        </a:p>
      </dgm:t>
    </dgm:pt>
    <dgm:pt modelId="{09478773-C019-4131-A180-88362D3E4951}">
      <dgm:prSet phldrT="[文本]" custT="1"/>
      <dgm:spPr/>
      <dgm:t>
        <a:bodyPr/>
        <a:lstStyle/>
        <a:p>
          <a:r>
            <a:rPr lang="zh-CN" altLang="en-US" sz="1000" b="1" dirty="0" smtClean="0">
              <a:solidFill>
                <a:schemeClr val="tx1"/>
              </a:solidFill>
            </a:rPr>
            <a:t>结构体变量的成员作为函数参数</a:t>
          </a:r>
          <a:endParaRPr lang="zh-CN" altLang="en-US" sz="1000" b="1" dirty="0">
            <a:solidFill>
              <a:schemeClr val="tx1"/>
            </a:solidFill>
          </a:endParaRPr>
        </a:p>
      </dgm:t>
    </dgm:pt>
    <dgm:pt modelId="{C0FB8CFF-7A90-4F27-AC8C-99D15C660784}" type="parTrans" cxnId="{4B8576E9-39DE-474B-8BB4-8383D58802DF}">
      <dgm:prSet/>
      <dgm:spPr/>
      <dgm:t>
        <a:bodyPr/>
        <a:lstStyle/>
        <a:p>
          <a:endParaRPr lang="zh-CN" altLang="en-US"/>
        </a:p>
      </dgm:t>
    </dgm:pt>
    <dgm:pt modelId="{F186C527-1FF0-4AED-92F7-B8F5623A8F0B}" type="sibTrans" cxnId="{4B8576E9-39DE-474B-8BB4-8383D58802DF}">
      <dgm:prSet/>
      <dgm:spPr/>
      <dgm:t>
        <a:bodyPr/>
        <a:lstStyle/>
        <a:p>
          <a:endParaRPr lang="zh-CN" altLang="en-US"/>
        </a:p>
      </dgm:t>
    </dgm:pt>
    <dgm:pt modelId="{BF00AF38-3C46-4028-9A2E-110C6975EC6A}">
      <dgm:prSet phldrT="[文本]" custT="1"/>
      <dgm:spPr>
        <a:solidFill>
          <a:schemeClr val="accent4">
            <a:lumMod val="75000"/>
            <a:alpha val="90000"/>
          </a:schemeClr>
        </a:solidFill>
      </dgm:spPr>
      <dgm:t>
        <a:bodyPr/>
        <a:lstStyle/>
        <a:p>
          <a:r>
            <a:rPr lang="en-US" sz="2000" dirty="0" smtClean="0"/>
            <a:t>Display(</a:t>
          </a:r>
          <a:r>
            <a:rPr lang="en-US" sz="2000" dirty="0" err="1" smtClean="0"/>
            <a:t>student.fScore</a:t>
          </a:r>
          <a:r>
            <a:rPr lang="en-US" sz="2000" dirty="0" smtClean="0"/>
            <a:t>[0]);</a:t>
          </a:r>
          <a:endParaRPr lang="zh-CN" altLang="en-US" sz="2000" dirty="0"/>
        </a:p>
      </dgm:t>
    </dgm:pt>
    <dgm:pt modelId="{7CE86590-94DC-4032-BA80-1AAA75E30ACB}" type="parTrans" cxnId="{8450EB83-81DA-497D-B173-148C3F9C2515}">
      <dgm:prSet/>
      <dgm:spPr/>
      <dgm:t>
        <a:bodyPr/>
        <a:lstStyle/>
        <a:p>
          <a:endParaRPr lang="zh-CN" altLang="en-US"/>
        </a:p>
      </dgm:t>
    </dgm:pt>
    <dgm:pt modelId="{EF9CC6CD-8B3B-4828-BD78-53CD59014CD1}" type="sibTrans" cxnId="{8450EB83-81DA-497D-B173-148C3F9C2515}">
      <dgm:prSet/>
      <dgm:spPr/>
      <dgm:t>
        <a:bodyPr/>
        <a:lstStyle/>
        <a:p>
          <a:endParaRPr lang="zh-CN" altLang="en-US"/>
        </a:p>
      </dgm:t>
    </dgm:pt>
    <dgm:pt modelId="{C5B5DB29-E427-41AD-8270-F371E30E4CE6}" type="pres">
      <dgm:prSet presAssocID="{7B40E0F4-2DA5-4072-8B39-F32337FB3A6D}" presName="linearFlow" presStyleCnt="0">
        <dgm:presLayoutVars>
          <dgm:dir/>
          <dgm:animLvl val="lvl"/>
          <dgm:resizeHandles val="exact"/>
        </dgm:presLayoutVars>
      </dgm:prSet>
      <dgm:spPr/>
      <dgm:t>
        <a:bodyPr/>
        <a:lstStyle/>
        <a:p>
          <a:endParaRPr lang="zh-CN" altLang="en-US"/>
        </a:p>
      </dgm:t>
    </dgm:pt>
    <dgm:pt modelId="{8B16A50A-57F8-452A-86BE-DD27863F6F64}" type="pres">
      <dgm:prSet presAssocID="{99762BAD-0512-4DC1-91CA-E5EBA37A3E24}" presName="composite" presStyleCnt="0"/>
      <dgm:spPr/>
    </dgm:pt>
    <dgm:pt modelId="{09D15EAA-7E31-4205-9DD1-C28E15309699}" type="pres">
      <dgm:prSet presAssocID="{99762BAD-0512-4DC1-91CA-E5EBA37A3E24}" presName="parentText" presStyleLbl="alignNode1" presStyleIdx="0" presStyleCnt="3">
        <dgm:presLayoutVars>
          <dgm:chMax val="1"/>
          <dgm:bulletEnabled val="1"/>
        </dgm:presLayoutVars>
      </dgm:prSet>
      <dgm:spPr/>
      <dgm:t>
        <a:bodyPr/>
        <a:lstStyle/>
        <a:p>
          <a:endParaRPr lang="zh-CN" altLang="en-US"/>
        </a:p>
      </dgm:t>
    </dgm:pt>
    <dgm:pt modelId="{38A40837-7255-4E88-9341-A5B99F512D96}" type="pres">
      <dgm:prSet presAssocID="{99762BAD-0512-4DC1-91CA-E5EBA37A3E24}" presName="descendantText" presStyleLbl="alignAcc1" presStyleIdx="0" presStyleCnt="3">
        <dgm:presLayoutVars>
          <dgm:bulletEnabled val="1"/>
        </dgm:presLayoutVars>
      </dgm:prSet>
      <dgm:spPr/>
      <dgm:t>
        <a:bodyPr/>
        <a:lstStyle/>
        <a:p>
          <a:endParaRPr lang="zh-CN" altLang="en-US"/>
        </a:p>
      </dgm:t>
    </dgm:pt>
    <dgm:pt modelId="{D6B0B78C-9149-47EE-92AF-3B6FCB8CC37A}" type="pres">
      <dgm:prSet presAssocID="{1288BFDB-FFAE-4715-B2F5-A56F79EFE0CE}" presName="sp" presStyleCnt="0"/>
      <dgm:spPr/>
    </dgm:pt>
    <dgm:pt modelId="{5E464F09-FAC0-47D2-9A7D-DFC0E62C4CFF}" type="pres">
      <dgm:prSet presAssocID="{9EC5F805-A7B2-42C3-BE80-C2BC9BC19C0B}" presName="composite" presStyleCnt="0"/>
      <dgm:spPr/>
    </dgm:pt>
    <dgm:pt modelId="{986134D0-907F-4790-98A0-43128535CD81}" type="pres">
      <dgm:prSet presAssocID="{9EC5F805-A7B2-42C3-BE80-C2BC9BC19C0B}" presName="parentText" presStyleLbl="alignNode1" presStyleIdx="1" presStyleCnt="3">
        <dgm:presLayoutVars>
          <dgm:chMax val="1"/>
          <dgm:bulletEnabled val="1"/>
        </dgm:presLayoutVars>
      </dgm:prSet>
      <dgm:spPr/>
      <dgm:t>
        <a:bodyPr/>
        <a:lstStyle/>
        <a:p>
          <a:endParaRPr lang="zh-CN" altLang="en-US"/>
        </a:p>
      </dgm:t>
    </dgm:pt>
    <dgm:pt modelId="{5C37A401-895C-489B-A2F2-74F56CFB97D4}" type="pres">
      <dgm:prSet presAssocID="{9EC5F805-A7B2-42C3-BE80-C2BC9BC19C0B}" presName="descendantText" presStyleLbl="alignAcc1" presStyleIdx="1" presStyleCnt="3">
        <dgm:presLayoutVars>
          <dgm:bulletEnabled val="1"/>
        </dgm:presLayoutVars>
      </dgm:prSet>
      <dgm:spPr/>
      <dgm:t>
        <a:bodyPr/>
        <a:lstStyle/>
        <a:p>
          <a:endParaRPr lang="zh-CN" altLang="en-US"/>
        </a:p>
      </dgm:t>
    </dgm:pt>
    <dgm:pt modelId="{BA58C47F-7510-4E57-8C33-C47EE1D4E5F6}" type="pres">
      <dgm:prSet presAssocID="{C300E6E9-201B-460C-91CC-60CAC2ABD014}" presName="sp" presStyleCnt="0"/>
      <dgm:spPr/>
    </dgm:pt>
    <dgm:pt modelId="{BED16B44-27E1-4761-8B3B-608F94845520}" type="pres">
      <dgm:prSet presAssocID="{09478773-C019-4131-A180-88362D3E4951}" presName="composite" presStyleCnt="0"/>
      <dgm:spPr/>
    </dgm:pt>
    <dgm:pt modelId="{4A8DBB09-0634-451E-97C8-527391F1E6D2}" type="pres">
      <dgm:prSet presAssocID="{09478773-C019-4131-A180-88362D3E4951}" presName="parentText" presStyleLbl="alignNode1" presStyleIdx="2" presStyleCnt="3">
        <dgm:presLayoutVars>
          <dgm:chMax val="1"/>
          <dgm:bulletEnabled val="1"/>
        </dgm:presLayoutVars>
      </dgm:prSet>
      <dgm:spPr/>
      <dgm:t>
        <a:bodyPr/>
        <a:lstStyle/>
        <a:p>
          <a:endParaRPr lang="zh-CN" altLang="en-US"/>
        </a:p>
      </dgm:t>
    </dgm:pt>
    <dgm:pt modelId="{21F13FF5-DB3E-412C-B4C3-D482BD551506}" type="pres">
      <dgm:prSet presAssocID="{09478773-C019-4131-A180-88362D3E4951}" presName="descendantText" presStyleLbl="alignAcc1" presStyleIdx="2" presStyleCnt="3">
        <dgm:presLayoutVars>
          <dgm:bulletEnabled val="1"/>
        </dgm:presLayoutVars>
      </dgm:prSet>
      <dgm:spPr/>
      <dgm:t>
        <a:bodyPr/>
        <a:lstStyle/>
        <a:p>
          <a:endParaRPr lang="zh-CN" altLang="en-US"/>
        </a:p>
      </dgm:t>
    </dgm:pt>
  </dgm:ptLst>
  <dgm:cxnLst>
    <dgm:cxn modelId="{8450EB83-81DA-497D-B173-148C3F9C2515}" srcId="{09478773-C019-4131-A180-88362D3E4951}" destId="{BF00AF38-3C46-4028-9A2E-110C6975EC6A}" srcOrd="0" destOrd="0" parTransId="{7CE86590-94DC-4032-BA80-1AAA75E30ACB}" sibTransId="{EF9CC6CD-8B3B-4828-BD78-53CD59014CD1}"/>
    <dgm:cxn modelId="{7929C988-59A3-48A7-8B79-68F9B0077C32}" srcId="{99762BAD-0512-4DC1-91CA-E5EBA37A3E24}" destId="{D97DA3F0-7C56-4BCC-B3DD-6215DFABE7E8}" srcOrd="0" destOrd="0" parTransId="{1479CCFA-B4CA-497D-99D8-434ED5337F1E}" sibTransId="{F995CAB5-7FBD-499F-BC48-BB180C0E3ABB}"/>
    <dgm:cxn modelId="{6305394B-C372-45CC-A29E-8CE4148852C8}" srcId="{7B40E0F4-2DA5-4072-8B39-F32337FB3A6D}" destId="{99762BAD-0512-4DC1-91CA-E5EBA37A3E24}" srcOrd="0" destOrd="0" parTransId="{A4544B40-8FDB-4629-86B5-C7DC60EAB8FE}" sibTransId="{1288BFDB-FFAE-4715-B2F5-A56F79EFE0CE}"/>
    <dgm:cxn modelId="{9EB79BA2-70DF-4FDA-893B-F34CBDB59795}" type="presOf" srcId="{09478773-C019-4131-A180-88362D3E4951}" destId="{4A8DBB09-0634-451E-97C8-527391F1E6D2}" srcOrd="0" destOrd="0" presId="urn:microsoft.com/office/officeart/2005/8/layout/chevron2"/>
    <dgm:cxn modelId="{819E500A-73D6-4630-A36B-F3416F524962}" srcId="{7B40E0F4-2DA5-4072-8B39-F32337FB3A6D}" destId="{9EC5F805-A7B2-42C3-BE80-C2BC9BC19C0B}" srcOrd="1" destOrd="0" parTransId="{33CF7D2E-F546-4C45-9433-B253BA7C6466}" sibTransId="{C300E6E9-201B-460C-91CC-60CAC2ABD014}"/>
    <dgm:cxn modelId="{A9E7282D-3A2E-447A-B240-CC45E75E26F8}" type="presOf" srcId="{BF00AF38-3C46-4028-9A2E-110C6975EC6A}" destId="{21F13FF5-DB3E-412C-B4C3-D482BD551506}" srcOrd="0" destOrd="0" presId="urn:microsoft.com/office/officeart/2005/8/layout/chevron2"/>
    <dgm:cxn modelId="{8FFA97C7-33AF-4BF2-8B3D-B5A52D02C657}" type="presOf" srcId="{D97DA3F0-7C56-4BCC-B3DD-6215DFABE7E8}" destId="{38A40837-7255-4E88-9341-A5B99F512D96}" srcOrd="0" destOrd="0" presId="urn:microsoft.com/office/officeart/2005/8/layout/chevron2"/>
    <dgm:cxn modelId="{4B8576E9-39DE-474B-8BB4-8383D58802DF}" srcId="{7B40E0F4-2DA5-4072-8B39-F32337FB3A6D}" destId="{09478773-C019-4131-A180-88362D3E4951}" srcOrd="2" destOrd="0" parTransId="{C0FB8CFF-7A90-4F27-AC8C-99D15C660784}" sibTransId="{F186C527-1FF0-4AED-92F7-B8F5623A8F0B}"/>
    <dgm:cxn modelId="{9FEF26C0-BFCA-4B7F-9A41-206F00069D4A}" srcId="{9EC5F805-A7B2-42C3-BE80-C2BC9BC19C0B}" destId="{081C1EB5-BA62-4B74-AED6-D82A04E9C65E}" srcOrd="0" destOrd="0" parTransId="{B6E0E7FE-3847-409A-8182-BEB52DC5975E}" sibTransId="{30AD8CEF-C94D-436F-B544-9C5530CED39C}"/>
    <dgm:cxn modelId="{41FDBDF7-DE73-449E-87E6-F4BC49B6C7B7}" type="presOf" srcId="{7B40E0F4-2DA5-4072-8B39-F32337FB3A6D}" destId="{C5B5DB29-E427-41AD-8270-F371E30E4CE6}" srcOrd="0" destOrd="0" presId="urn:microsoft.com/office/officeart/2005/8/layout/chevron2"/>
    <dgm:cxn modelId="{4F0FA9C9-BEAD-466D-B90A-6E4382735BC1}" type="presOf" srcId="{9EC5F805-A7B2-42C3-BE80-C2BC9BC19C0B}" destId="{986134D0-907F-4790-98A0-43128535CD81}" srcOrd="0" destOrd="0" presId="urn:microsoft.com/office/officeart/2005/8/layout/chevron2"/>
    <dgm:cxn modelId="{C4D975BB-6759-4251-A65F-5F624F865C96}" type="presOf" srcId="{081C1EB5-BA62-4B74-AED6-D82A04E9C65E}" destId="{5C37A401-895C-489B-A2F2-74F56CFB97D4}" srcOrd="0" destOrd="0" presId="urn:microsoft.com/office/officeart/2005/8/layout/chevron2"/>
    <dgm:cxn modelId="{1AE971B2-7275-44B6-B566-0326D0FC2A6F}" type="presOf" srcId="{99762BAD-0512-4DC1-91CA-E5EBA37A3E24}" destId="{09D15EAA-7E31-4205-9DD1-C28E15309699}" srcOrd="0" destOrd="0" presId="urn:microsoft.com/office/officeart/2005/8/layout/chevron2"/>
    <dgm:cxn modelId="{6F5A0643-B65B-4A6F-8015-9976045B581C}" type="presParOf" srcId="{C5B5DB29-E427-41AD-8270-F371E30E4CE6}" destId="{8B16A50A-57F8-452A-86BE-DD27863F6F64}" srcOrd="0" destOrd="0" presId="urn:microsoft.com/office/officeart/2005/8/layout/chevron2"/>
    <dgm:cxn modelId="{945447D7-ACEC-4B37-B058-F35B1193D508}" type="presParOf" srcId="{8B16A50A-57F8-452A-86BE-DD27863F6F64}" destId="{09D15EAA-7E31-4205-9DD1-C28E15309699}" srcOrd="0" destOrd="0" presId="urn:microsoft.com/office/officeart/2005/8/layout/chevron2"/>
    <dgm:cxn modelId="{92C1907A-E2B7-48B2-A124-06F39BBF0880}" type="presParOf" srcId="{8B16A50A-57F8-452A-86BE-DD27863F6F64}" destId="{38A40837-7255-4E88-9341-A5B99F512D96}" srcOrd="1" destOrd="0" presId="urn:microsoft.com/office/officeart/2005/8/layout/chevron2"/>
    <dgm:cxn modelId="{F924D043-2A5E-4820-8E55-E5C4601432AD}" type="presParOf" srcId="{C5B5DB29-E427-41AD-8270-F371E30E4CE6}" destId="{D6B0B78C-9149-47EE-92AF-3B6FCB8CC37A}" srcOrd="1" destOrd="0" presId="urn:microsoft.com/office/officeart/2005/8/layout/chevron2"/>
    <dgm:cxn modelId="{109E03C3-AB46-466E-9BFF-1EF9D8182CA7}" type="presParOf" srcId="{C5B5DB29-E427-41AD-8270-F371E30E4CE6}" destId="{5E464F09-FAC0-47D2-9A7D-DFC0E62C4CFF}" srcOrd="2" destOrd="0" presId="urn:microsoft.com/office/officeart/2005/8/layout/chevron2"/>
    <dgm:cxn modelId="{532477F1-4800-4BC3-8048-0279024FEE22}" type="presParOf" srcId="{5E464F09-FAC0-47D2-9A7D-DFC0E62C4CFF}" destId="{986134D0-907F-4790-98A0-43128535CD81}" srcOrd="0" destOrd="0" presId="urn:microsoft.com/office/officeart/2005/8/layout/chevron2"/>
    <dgm:cxn modelId="{6AC9175C-AE67-4471-9E9B-CE0D9F94C40C}" type="presParOf" srcId="{5E464F09-FAC0-47D2-9A7D-DFC0E62C4CFF}" destId="{5C37A401-895C-489B-A2F2-74F56CFB97D4}" srcOrd="1" destOrd="0" presId="urn:microsoft.com/office/officeart/2005/8/layout/chevron2"/>
    <dgm:cxn modelId="{26D34558-7A00-45EE-B71A-83A898941AD4}" type="presParOf" srcId="{C5B5DB29-E427-41AD-8270-F371E30E4CE6}" destId="{BA58C47F-7510-4E57-8C33-C47EE1D4E5F6}" srcOrd="3" destOrd="0" presId="urn:microsoft.com/office/officeart/2005/8/layout/chevron2"/>
    <dgm:cxn modelId="{F8EC935A-8871-43A4-ADD3-F3ABD571CDC7}" type="presParOf" srcId="{C5B5DB29-E427-41AD-8270-F371E30E4CE6}" destId="{BED16B44-27E1-4761-8B3B-608F94845520}" srcOrd="4" destOrd="0" presId="urn:microsoft.com/office/officeart/2005/8/layout/chevron2"/>
    <dgm:cxn modelId="{F6ED903C-A813-4483-9187-BC298828ACBE}" type="presParOf" srcId="{BED16B44-27E1-4761-8B3B-608F94845520}" destId="{4A8DBB09-0634-451E-97C8-527391F1E6D2}" srcOrd="0" destOrd="0" presId="urn:microsoft.com/office/officeart/2005/8/layout/chevron2"/>
    <dgm:cxn modelId="{D1423B54-54D5-4979-BCCE-66F5983C9F86}" type="presParOf" srcId="{BED16B44-27E1-4761-8B3B-608F94845520}" destId="{21F13FF5-DB3E-412C-B4C3-D482BD55150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15EAA-7E31-4205-9DD1-C28E15309699}">
      <dsp:nvSpPr>
        <dsp:cNvPr id="0" name=""/>
        <dsp:cNvSpPr/>
      </dsp:nvSpPr>
      <dsp:spPr>
        <a:xfrm rot="5400000">
          <a:off x="-179846" y="182263"/>
          <a:ext cx="1198977" cy="839284"/>
        </a:xfrm>
        <a:prstGeom prst="chevron">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tx1"/>
              </a:solidFill>
            </a:rPr>
            <a:t>结构体变量作为函数参数</a:t>
          </a:r>
          <a:endParaRPr lang="zh-CN" altLang="en-US" sz="1000" b="1" kern="1200" dirty="0">
            <a:solidFill>
              <a:schemeClr val="tx1"/>
            </a:solidFill>
          </a:endParaRPr>
        </a:p>
      </dsp:txBody>
      <dsp:txXfrm rot="-5400000">
        <a:off x="1" y="422058"/>
        <a:ext cx="839284" cy="359693"/>
      </dsp:txXfrm>
    </dsp:sp>
    <dsp:sp modelId="{38A40837-7255-4E88-9341-A5B99F512D96}">
      <dsp:nvSpPr>
        <dsp:cNvPr id="0" name=""/>
        <dsp:cNvSpPr/>
      </dsp:nvSpPr>
      <dsp:spPr>
        <a:xfrm rot="5400000">
          <a:off x="3611374" y="-2769673"/>
          <a:ext cx="779335" cy="6323515"/>
        </a:xfrm>
        <a:prstGeom prst="round2SameRect">
          <a:avLst/>
        </a:prstGeom>
        <a:solidFill>
          <a:srgbClr val="92D050">
            <a:alpha val="90000"/>
          </a:srgb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0000FF"/>
              </a:solidFill>
            </a:rPr>
            <a:t>void</a:t>
          </a:r>
          <a:r>
            <a:rPr lang="en-US" sz="2000" kern="1200" dirty="0" smtClean="0"/>
            <a:t> Display(</a:t>
          </a:r>
          <a:r>
            <a:rPr lang="en-US" sz="2000" kern="1200" dirty="0" err="1" smtClean="0">
              <a:solidFill>
                <a:srgbClr val="0000FF"/>
              </a:solidFill>
            </a:rPr>
            <a:t>struct</a:t>
          </a:r>
          <a:r>
            <a:rPr lang="en-US" sz="2000" kern="1200" dirty="0" smtClean="0"/>
            <a:t> Student </a:t>
          </a:r>
          <a:r>
            <a:rPr lang="en-US" sz="2000" kern="1200" dirty="0" err="1" smtClean="0"/>
            <a:t>stu</a:t>
          </a:r>
          <a:r>
            <a:rPr lang="en-US" sz="2000" kern="1200" dirty="0" smtClean="0"/>
            <a:t>);</a:t>
          </a:r>
          <a:endParaRPr lang="zh-CN" altLang="en-US" sz="2000" kern="1200" dirty="0"/>
        </a:p>
      </dsp:txBody>
      <dsp:txXfrm rot="-5400000">
        <a:off x="839284" y="40461"/>
        <a:ext cx="6285471" cy="703247"/>
      </dsp:txXfrm>
    </dsp:sp>
    <dsp:sp modelId="{986134D0-907F-4790-98A0-43128535CD81}">
      <dsp:nvSpPr>
        <dsp:cNvPr id="0" name=""/>
        <dsp:cNvSpPr/>
      </dsp:nvSpPr>
      <dsp:spPr>
        <a:xfrm rot="5400000">
          <a:off x="-179846" y="1180557"/>
          <a:ext cx="1198977" cy="839284"/>
        </a:xfrm>
        <a:prstGeom prst="chevron">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tx1"/>
              </a:solidFill>
            </a:rPr>
            <a:t>指向结构体变量的指针作为函数参数</a:t>
          </a:r>
          <a:endParaRPr lang="zh-CN" altLang="en-US" sz="1000" b="1" kern="1200" dirty="0">
            <a:solidFill>
              <a:schemeClr val="tx1"/>
            </a:solidFill>
          </a:endParaRPr>
        </a:p>
      </dsp:txBody>
      <dsp:txXfrm rot="-5400000">
        <a:off x="1" y="1420352"/>
        <a:ext cx="839284" cy="359693"/>
      </dsp:txXfrm>
    </dsp:sp>
    <dsp:sp modelId="{5C37A401-895C-489B-A2F2-74F56CFB97D4}">
      <dsp:nvSpPr>
        <dsp:cNvPr id="0" name=""/>
        <dsp:cNvSpPr/>
      </dsp:nvSpPr>
      <dsp:spPr>
        <a:xfrm rot="5400000">
          <a:off x="3611169" y="-1771173"/>
          <a:ext cx="779745" cy="6323515"/>
        </a:xfrm>
        <a:prstGeom prst="round2SameRect">
          <a:avLst/>
        </a:prstGeom>
        <a:solidFill>
          <a:schemeClr val="accent5">
            <a:lumMod val="75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solidFill>
                <a:srgbClr val="0000FF"/>
              </a:solidFill>
            </a:rPr>
            <a:t>void</a:t>
          </a:r>
          <a:r>
            <a:rPr lang="en-US" sz="2000" kern="1200" dirty="0" smtClean="0"/>
            <a:t> Display(</a:t>
          </a:r>
          <a:r>
            <a:rPr lang="en-US" sz="2000" kern="1200" dirty="0" err="1" smtClean="0">
              <a:solidFill>
                <a:srgbClr val="0000FF"/>
              </a:solidFill>
            </a:rPr>
            <a:t>struct</a:t>
          </a:r>
          <a:r>
            <a:rPr lang="en-US" sz="2000" kern="1200" dirty="0" smtClean="0">
              <a:solidFill>
                <a:srgbClr val="0000FF"/>
              </a:solidFill>
            </a:rPr>
            <a:t> </a:t>
          </a:r>
          <a:r>
            <a:rPr lang="en-US" sz="2000" kern="1200" dirty="0" smtClean="0"/>
            <a:t>Student *</a:t>
          </a:r>
          <a:r>
            <a:rPr lang="en-US" sz="2000" kern="1200" dirty="0" err="1" smtClean="0"/>
            <a:t>stu</a:t>
          </a:r>
          <a:r>
            <a:rPr lang="en-US" sz="2000" kern="1200" dirty="0" smtClean="0"/>
            <a:t>);</a:t>
          </a:r>
          <a:endParaRPr lang="zh-CN" altLang="en-US" sz="2000" kern="1200" dirty="0"/>
        </a:p>
      </dsp:txBody>
      <dsp:txXfrm rot="-5400000">
        <a:off x="839284" y="1038776"/>
        <a:ext cx="6285451" cy="703617"/>
      </dsp:txXfrm>
    </dsp:sp>
    <dsp:sp modelId="{4A8DBB09-0634-451E-97C8-527391F1E6D2}">
      <dsp:nvSpPr>
        <dsp:cNvPr id="0" name=""/>
        <dsp:cNvSpPr/>
      </dsp:nvSpPr>
      <dsp:spPr>
        <a:xfrm rot="5400000">
          <a:off x="-179846" y="2178851"/>
          <a:ext cx="1198977" cy="839284"/>
        </a:xfrm>
        <a:prstGeom prst="chevron">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chemeClr val="tx1"/>
              </a:solidFill>
            </a:rPr>
            <a:t>结构体变量的成员作为函数参数</a:t>
          </a:r>
          <a:endParaRPr lang="zh-CN" altLang="en-US" sz="1000" b="1" kern="1200" dirty="0">
            <a:solidFill>
              <a:schemeClr val="tx1"/>
            </a:solidFill>
          </a:endParaRPr>
        </a:p>
      </dsp:txBody>
      <dsp:txXfrm rot="-5400000">
        <a:off x="1" y="2418646"/>
        <a:ext cx="839284" cy="359693"/>
      </dsp:txXfrm>
    </dsp:sp>
    <dsp:sp modelId="{21F13FF5-DB3E-412C-B4C3-D482BD551506}">
      <dsp:nvSpPr>
        <dsp:cNvPr id="0" name=""/>
        <dsp:cNvSpPr/>
      </dsp:nvSpPr>
      <dsp:spPr>
        <a:xfrm rot="5400000">
          <a:off x="3611374" y="-773084"/>
          <a:ext cx="779335" cy="6323515"/>
        </a:xfrm>
        <a:prstGeom prst="round2SameRect">
          <a:avLst/>
        </a:prstGeom>
        <a:solidFill>
          <a:schemeClr val="accent4">
            <a:lumMod val="75000"/>
            <a:alpha val="9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Display(</a:t>
          </a:r>
          <a:r>
            <a:rPr lang="en-US" sz="2000" kern="1200" dirty="0" err="1" smtClean="0"/>
            <a:t>student.fScore</a:t>
          </a:r>
          <a:r>
            <a:rPr lang="en-US" sz="2000" kern="1200" dirty="0" smtClean="0"/>
            <a:t>[0]);</a:t>
          </a:r>
          <a:endParaRPr lang="zh-CN" altLang="en-US" sz="2000" kern="1200" dirty="0"/>
        </a:p>
      </dsp:txBody>
      <dsp:txXfrm rot="-5400000">
        <a:off x="839284" y="2037050"/>
        <a:ext cx="6285471" cy="7032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35E7B8C-6494-44A5-8D1C-A56E7EA14E4E}" type="datetimeFigureOut">
              <a:rPr lang="zh-CN" altLang="en-US"/>
              <a:pPr>
                <a:defRPr/>
              </a:pPr>
              <a:t>2017/8/9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5603E0E3-A6A5-4248-A7BB-3D0531AB223D}" type="slidenum">
              <a:rPr lang="zh-CN" altLang="en-US"/>
              <a:pPr>
                <a:defRPr/>
              </a:pPr>
              <a:t>‹#›</a:t>
            </a:fld>
            <a:endParaRPr lang="zh-CN" altLang="en-US"/>
          </a:p>
        </p:txBody>
      </p:sp>
    </p:spTree>
    <p:extLst>
      <p:ext uri="{BB962C8B-B14F-4D97-AF65-F5344CB8AC3E}">
        <p14:creationId xmlns:p14="http://schemas.microsoft.com/office/powerpoint/2010/main" val="668658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81DAF6D0-16B2-4DFB-B9CD-777FC0C30284}" type="datetimeFigureOut">
              <a:rPr lang="zh-CN" altLang="en-US"/>
              <a:pPr>
                <a:defRPr/>
              </a:pPr>
              <a:t>2017/8/9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D57F44F4-ED3E-41D0-994F-61CD2CD6D714}" type="slidenum">
              <a:rPr lang="zh-CN" altLang="en-US"/>
              <a:pPr>
                <a:defRPr/>
              </a:pPr>
              <a:t>‹#›</a:t>
            </a:fld>
            <a:endParaRPr lang="zh-CN" altLang="en-US"/>
          </a:p>
        </p:txBody>
      </p:sp>
    </p:spTree>
    <p:extLst>
      <p:ext uri="{BB962C8B-B14F-4D97-AF65-F5344CB8AC3E}">
        <p14:creationId xmlns:p14="http://schemas.microsoft.com/office/powerpoint/2010/main" val="1656115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结构体指针变量不但可以指向一个结构体变量，还可以指向结构体数组，此时指针变量的值就是结构体数组的首地址。</a:t>
            </a:r>
          </a:p>
          <a:p>
            <a:r>
              <a:rPr lang="zh-CN" altLang="zh-CN" sz="1200" kern="1200" dirty="0" smtClean="0">
                <a:solidFill>
                  <a:schemeClr val="tx1"/>
                </a:solidFill>
                <a:effectLst/>
                <a:latin typeface="+mn-lt"/>
                <a:ea typeface="+mn-ea"/>
                <a:cs typeface="+mn-cs"/>
              </a:rPr>
              <a:t>结构体指针变量也可以直接指向结构体数组中的元素，这时指针变量的值就是该结构体数组元素的首地址</a:t>
            </a:r>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23</a:t>
            </a:fld>
            <a:endParaRPr lang="zh-CN" altLang="en-US"/>
          </a:p>
        </p:txBody>
      </p:sp>
    </p:spTree>
    <p:extLst>
      <p:ext uri="{BB962C8B-B14F-4D97-AF65-F5344CB8AC3E}">
        <p14:creationId xmlns:p14="http://schemas.microsoft.com/office/powerpoint/2010/main" val="417418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因为数组不使用下标时表示的是数组的第一个元素的地址，所以指针指向数组的首地址。如果想利用指针指向第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个元素，则在数组名后附加下标，然后在数组名前使用取地址符号</a:t>
            </a:r>
            <a:r>
              <a:rPr lang="en-US" altLang="zh-CN" sz="1200" kern="1200" dirty="0" smtClean="0">
                <a:solidFill>
                  <a:schemeClr val="tx1"/>
                </a:solidFill>
                <a:effectLst/>
                <a:latin typeface="+mn-lt"/>
                <a:ea typeface="+mn-ea"/>
                <a:cs typeface="+mn-cs"/>
              </a:rPr>
              <a:t>&amp;</a:t>
            </a:r>
            <a:r>
              <a:rPr lang="zh-CN" altLang="zh-CN" sz="1200" kern="1200" dirty="0" smtClean="0">
                <a:solidFill>
                  <a:schemeClr val="tx1"/>
                </a:solidFill>
                <a:effectLst/>
                <a:latin typeface="+mn-lt"/>
                <a:ea typeface="+mn-ea"/>
                <a:cs typeface="+mn-cs"/>
              </a:rPr>
              <a:t>，例如：</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24</a:t>
            </a:fld>
            <a:endParaRPr lang="zh-CN" altLang="en-US"/>
          </a:p>
        </p:txBody>
      </p:sp>
    </p:spTree>
    <p:extLst>
      <p:ext uri="{BB962C8B-B14F-4D97-AF65-F5344CB8AC3E}">
        <p14:creationId xmlns:p14="http://schemas.microsoft.com/office/powerpoint/2010/main" val="116902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该函数的功能是在内存中动态地分配一块</a:t>
            </a:r>
            <a:r>
              <a:rPr lang="en-US" altLang="zh-CN" sz="1200" kern="1200" dirty="0" smtClean="0">
                <a:solidFill>
                  <a:schemeClr val="tx1"/>
                </a:solidFill>
                <a:effectLst/>
                <a:latin typeface="+mn-lt"/>
                <a:ea typeface="+mn-ea"/>
                <a:cs typeface="+mn-cs"/>
              </a:rPr>
              <a:t>size</a:t>
            </a:r>
            <a:r>
              <a:rPr lang="zh-CN" altLang="zh-CN" sz="1200" kern="1200" dirty="0" smtClean="0">
                <a:solidFill>
                  <a:schemeClr val="tx1"/>
                </a:solidFill>
                <a:effectLst/>
                <a:latin typeface="+mn-lt"/>
                <a:ea typeface="+mn-ea"/>
                <a:cs typeface="+mn-cs"/>
              </a:rPr>
              <a:t>大小的内存空间。</a:t>
            </a:r>
            <a:r>
              <a:rPr lang="en-US" altLang="zh-CN" sz="1200" kern="1200" dirty="0" err="1" smtClean="0">
                <a:solidFill>
                  <a:schemeClr val="tx1"/>
                </a:solidFill>
                <a:effectLst/>
                <a:latin typeface="+mn-lt"/>
                <a:ea typeface="+mn-ea"/>
                <a:cs typeface="+mn-cs"/>
              </a:rPr>
              <a:t>malloc</a:t>
            </a:r>
            <a:r>
              <a:rPr lang="zh-CN" altLang="zh-CN" sz="1200" kern="1200" dirty="0" smtClean="0">
                <a:solidFill>
                  <a:schemeClr val="tx1"/>
                </a:solidFill>
                <a:effectLst/>
                <a:latin typeface="+mn-lt"/>
                <a:ea typeface="+mn-ea"/>
                <a:cs typeface="+mn-cs"/>
              </a:rPr>
              <a:t>函数会返回一个指针，该指针指向分配的内存空间，如果出现错误则返回</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该函数的功能是在内存中动态分配</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个长度为</a:t>
            </a:r>
            <a:r>
              <a:rPr lang="en-US" altLang="zh-CN" sz="1200" kern="1200" dirty="0" smtClean="0">
                <a:solidFill>
                  <a:schemeClr val="tx1"/>
                </a:solidFill>
                <a:effectLst/>
                <a:latin typeface="+mn-lt"/>
                <a:ea typeface="+mn-ea"/>
                <a:cs typeface="+mn-cs"/>
              </a:rPr>
              <a:t>size</a:t>
            </a:r>
            <a:r>
              <a:rPr lang="zh-CN" altLang="zh-CN" sz="1200" kern="1200" dirty="0" smtClean="0">
                <a:solidFill>
                  <a:schemeClr val="tx1"/>
                </a:solidFill>
                <a:effectLst/>
                <a:latin typeface="+mn-lt"/>
                <a:ea typeface="+mn-ea"/>
                <a:cs typeface="+mn-cs"/>
              </a:rPr>
              <a:t>的连续内存空间数组。</a:t>
            </a:r>
            <a:r>
              <a:rPr lang="en-US" altLang="zh-CN" sz="1200" kern="1200" dirty="0" err="1" smtClean="0">
                <a:solidFill>
                  <a:schemeClr val="tx1"/>
                </a:solidFill>
                <a:effectLst/>
                <a:latin typeface="+mn-lt"/>
                <a:ea typeface="+mn-ea"/>
                <a:cs typeface="+mn-cs"/>
              </a:rPr>
              <a:t>calloc</a:t>
            </a:r>
            <a:r>
              <a:rPr lang="zh-CN" altLang="zh-CN" sz="1200" kern="1200" dirty="0" smtClean="0">
                <a:solidFill>
                  <a:schemeClr val="tx1"/>
                </a:solidFill>
                <a:effectLst/>
                <a:latin typeface="+mn-lt"/>
                <a:ea typeface="+mn-ea"/>
                <a:cs typeface="+mn-cs"/>
              </a:rPr>
              <a:t>函数会返回一个指针，该指针指向动态分配的连续内存空间地址。当分配空间错误时，返回</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该函数的功能是使用由指针</a:t>
            </a:r>
            <a:r>
              <a:rPr lang="en-US" altLang="zh-CN" sz="1200" kern="1200" dirty="0" err="1" smtClean="0">
                <a:solidFill>
                  <a:schemeClr val="tx1"/>
                </a:solidFill>
                <a:effectLst/>
                <a:latin typeface="+mn-lt"/>
                <a:ea typeface="+mn-ea"/>
                <a:cs typeface="+mn-cs"/>
              </a:rPr>
              <a:t>ptr</a:t>
            </a:r>
            <a:r>
              <a:rPr lang="zh-CN" altLang="zh-CN" sz="1200" kern="1200" dirty="0" smtClean="0">
                <a:solidFill>
                  <a:schemeClr val="tx1"/>
                </a:solidFill>
                <a:effectLst/>
                <a:latin typeface="+mn-lt"/>
                <a:ea typeface="+mn-ea"/>
                <a:cs typeface="+mn-cs"/>
              </a:rPr>
              <a:t>指向的内存区，使部分内存区能被其他变量使用。</a:t>
            </a:r>
            <a:r>
              <a:rPr lang="en-US" altLang="zh-CN" sz="1200" kern="1200" dirty="0" err="1" smtClean="0">
                <a:solidFill>
                  <a:schemeClr val="tx1"/>
                </a:solidFill>
                <a:effectLst/>
                <a:latin typeface="+mn-lt"/>
                <a:ea typeface="+mn-ea"/>
                <a:cs typeface="+mn-cs"/>
              </a:rPr>
              <a:t>ptr</a:t>
            </a:r>
            <a:r>
              <a:rPr lang="zh-CN" altLang="zh-CN" sz="1200" kern="1200" dirty="0" smtClean="0">
                <a:solidFill>
                  <a:schemeClr val="tx1"/>
                </a:solidFill>
                <a:effectLst/>
                <a:latin typeface="+mn-lt"/>
                <a:ea typeface="+mn-ea"/>
                <a:cs typeface="+mn-cs"/>
              </a:rPr>
              <a:t>是最近一次调用</a:t>
            </a:r>
            <a:r>
              <a:rPr lang="en-US" altLang="zh-CN" sz="1200" kern="1200" dirty="0" err="1" smtClean="0">
                <a:solidFill>
                  <a:schemeClr val="tx1"/>
                </a:solidFill>
                <a:effectLst/>
                <a:latin typeface="+mn-lt"/>
                <a:ea typeface="+mn-ea"/>
                <a:cs typeface="+mn-cs"/>
              </a:rPr>
              <a:t>calloc</a:t>
            </a:r>
            <a:r>
              <a:rPr lang="zh-CN" altLang="zh-CN" sz="1200" kern="1200" dirty="0" smtClean="0">
                <a:solidFill>
                  <a:schemeClr val="tx1"/>
                </a:solidFill>
                <a:effectLst/>
                <a:latin typeface="+mn-lt"/>
                <a:ea typeface="+mn-ea"/>
                <a:cs typeface="+mn-cs"/>
              </a:rPr>
              <a:t>或</a:t>
            </a:r>
            <a:r>
              <a:rPr lang="en-US" altLang="zh-CN" sz="1200" kern="1200" dirty="0" err="1" smtClean="0">
                <a:solidFill>
                  <a:schemeClr val="tx1"/>
                </a:solidFill>
                <a:effectLst/>
                <a:latin typeface="+mn-lt"/>
                <a:ea typeface="+mn-ea"/>
                <a:cs typeface="+mn-cs"/>
              </a:rPr>
              <a:t>malloc</a:t>
            </a:r>
            <a:r>
              <a:rPr lang="zh-CN" altLang="zh-CN" sz="1200" kern="1200" dirty="0" smtClean="0">
                <a:solidFill>
                  <a:schemeClr val="tx1"/>
                </a:solidFill>
                <a:effectLst/>
                <a:latin typeface="+mn-lt"/>
                <a:ea typeface="+mn-ea"/>
                <a:cs typeface="+mn-cs"/>
              </a:rPr>
              <a:t>函数时返回的值。</a:t>
            </a:r>
            <a:r>
              <a:rPr lang="en-US" altLang="zh-CN" sz="1200" kern="1200" dirty="0" smtClean="0">
                <a:solidFill>
                  <a:schemeClr val="tx1"/>
                </a:solidFill>
                <a:effectLst/>
                <a:latin typeface="+mn-lt"/>
                <a:ea typeface="+mn-ea"/>
                <a:cs typeface="+mn-cs"/>
              </a:rPr>
              <a:t>free</a:t>
            </a:r>
            <a:r>
              <a:rPr lang="zh-CN" altLang="zh-CN" sz="1200" kern="1200" dirty="0" smtClean="0">
                <a:solidFill>
                  <a:schemeClr val="tx1"/>
                </a:solidFill>
                <a:effectLst/>
                <a:latin typeface="+mn-lt"/>
                <a:ea typeface="+mn-ea"/>
                <a:cs typeface="+mn-cs"/>
              </a:rPr>
              <a:t>函数无返回值。</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35</a:t>
            </a:fld>
            <a:endParaRPr lang="zh-CN" altLang="en-US"/>
          </a:p>
        </p:txBody>
      </p:sp>
    </p:spTree>
    <p:extLst>
      <p:ext uri="{BB962C8B-B14F-4D97-AF65-F5344CB8AC3E}">
        <p14:creationId xmlns:p14="http://schemas.microsoft.com/office/powerpoint/2010/main" val="426576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zh-CN" sz="1200" kern="1200" dirty="0" smtClean="0">
                <a:solidFill>
                  <a:schemeClr val="tx1"/>
                </a:solidFill>
                <a:effectLst/>
                <a:latin typeface="+mn-lt"/>
                <a:ea typeface="+mn-ea"/>
                <a:cs typeface="+mn-cs"/>
              </a:rPr>
              <a:t>动态分配的相关函数已经介绍完了，现在开始介绍如何建立动态的链表。</a:t>
            </a:r>
          </a:p>
          <a:p>
            <a:r>
              <a:rPr lang="zh-CN" altLang="zh-CN" sz="1200" kern="1200" dirty="0" smtClean="0">
                <a:solidFill>
                  <a:schemeClr val="tx1"/>
                </a:solidFill>
                <a:effectLst/>
                <a:latin typeface="+mn-lt"/>
                <a:ea typeface="+mn-ea"/>
                <a:cs typeface="+mn-cs"/>
              </a:rPr>
              <a:t>所谓建立动态链表就是指在程序运行过程中从无到有地建立起一个链表，即一个一个地分配节点的内存空间，然后输入节点中的数据并建立节点间的相连关系。</a:t>
            </a:r>
          </a:p>
          <a:p>
            <a:r>
              <a:rPr lang="zh-CN" altLang="zh-CN" sz="1200" kern="1200" dirty="0" smtClean="0">
                <a:solidFill>
                  <a:schemeClr val="tx1"/>
                </a:solidFill>
                <a:effectLst/>
                <a:latin typeface="+mn-lt"/>
                <a:ea typeface="+mn-ea"/>
                <a:cs typeface="+mn-cs"/>
              </a:rPr>
              <a:t>例如在链表概述中介绍过可以将一个班级里的学生作为链表中的节点，然后将所有学生的信息存放在链表结构中。</a:t>
            </a:r>
          </a:p>
          <a:p>
            <a:r>
              <a:rPr lang="zh-CN" altLang="zh-CN" sz="1200" kern="1200" dirty="0" smtClean="0">
                <a:solidFill>
                  <a:schemeClr val="tx1"/>
                </a:solidFill>
                <a:effectLst/>
                <a:latin typeface="+mn-lt"/>
                <a:ea typeface="+mn-ea"/>
                <a:cs typeface="+mn-cs"/>
              </a:rPr>
              <a:t>首先创建节点结构，表示每一个学生</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Create</a:t>
            </a:r>
            <a:r>
              <a:rPr lang="zh-CN" altLang="zh-CN" sz="1200" kern="1200" dirty="0" smtClean="0">
                <a:solidFill>
                  <a:schemeClr val="tx1"/>
                </a:solidFill>
                <a:effectLst/>
                <a:latin typeface="+mn-lt"/>
                <a:ea typeface="+mn-ea"/>
                <a:cs typeface="+mn-cs"/>
              </a:rPr>
              <a:t>函数的功能是创建链表，在</a:t>
            </a:r>
            <a:r>
              <a:rPr lang="en-US" altLang="zh-CN" sz="1200" kern="1200" dirty="0" smtClean="0">
                <a:solidFill>
                  <a:schemeClr val="tx1"/>
                </a:solidFill>
                <a:effectLst/>
                <a:latin typeface="+mn-lt"/>
                <a:ea typeface="+mn-ea"/>
                <a:cs typeface="+mn-cs"/>
              </a:rPr>
              <a:t>Create</a:t>
            </a:r>
            <a:r>
              <a:rPr lang="zh-CN" altLang="zh-CN" sz="1200" kern="1200" dirty="0" smtClean="0">
                <a:solidFill>
                  <a:schemeClr val="tx1"/>
                </a:solidFill>
                <a:effectLst/>
                <a:latin typeface="+mn-lt"/>
                <a:ea typeface="+mn-ea"/>
                <a:cs typeface="+mn-cs"/>
              </a:rPr>
              <a:t>的外部可以看到一个整型的全局变量</a:t>
            </a:r>
            <a:r>
              <a:rPr lang="en-US" altLang="zh-CN" sz="1200" kern="1200" dirty="0" err="1" smtClean="0">
                <a:solidFill>
                  <a:schemeClr val="tx1"/>
                </a:solidFill>
                <a:effectLst/>
                <a:latin typeface="+mn-lt"/>
                <a:ea typeface="+mn-ea"/>
                <a:cs typeface="+mn-cs"/>
              </a:rPr>
              <a:t>iCount</a:t>
            </a:r>
            <a:r>
              <a:rPr lang="zh-CN" altLang="zh-CN" sz="1200" kern="1200" dirty="0" smtClean="0">
                <a:solidFill>
                  <a:schemeClr val="tx1"/>
                </a:solidFill>
                <a:effectLst/>
                <a:latin typeface="+mn-lt"/>
                <a:ea typeface="+mn-ea"/>
                <a:cs typeface="+mn-cs"/>
              </a:rPr>
              <a:t>，这个变量的作用是表示链表中节点的数量。在</a:t>
            </a:r>
            <a:r>
              <a:rPr lang="en-US" altLang="zh-CN" sz="1200" kern="1200" dirty="0" smtClean="0">
                <a:solidFill>
                  <a:schemeClr val="tx1"/>
                </a:solidFill>
                <a:effectLst/>
                <a:latin typeface="+mn-lt"/>
                <a:ea typeface="+mn-ea"/>
                <a:cs typeface="+mn-cs"/>
              </a:rPr>
              <a:t>Create</a:t>
            </a:r>
            <a:r>
              <a:rPr lang="zh-CN" altLang="zh-CN" sz="1200" kern="1200" dirty="0" smtClean="0">
                <a:solidFill>
                  <a:schemeClr val="tx1"/>
                </a:solidFill>
                <a:effectLst/>
                <a:latin typeface="+mn-lt"/>
                <a:ea typeface="+mn-ea"/>
                <a:cs typeface="+mn-cs"/>
              </a:rPr>
              <a:t>函数中，首先定义需要用到的指针变量，</a:t>
            </a:r>
            <a:r>
              <a:rPr lang="en-US" altLang="zh-CN" sz="1200" kern="1200" dirty="0" err="1" smtClean="0">
                <a:solidFill>
                  <a:schemeClr val="tx1"/>
                </a:solidFill>
                <a:effectLst/>
                <a:latin typeface="+mn-lt"/>
                <a:ea typeface="+mn-ea"/>
                <a:cs typeface="+mn-cs"/>
              </a:rPr>
              <a:t>pHead</a:t>
            </a:r>
            <a:r>
              <a:rPr lang="zh-CN" altLang="zh-CN" sz="1200" kern="1200" dirty="0" smtClean="0">
                <a:solidFill>
                  <a:schemeClr val="tx1"/>
                </a:solidFill>
                <a:effectLst/>
                <a:latin typeface="+mn-lt"/>
                <a:ea typeface="+mn-ea"/>
                <a:cs typeface="+mn-cs"/>
              </a:rPr>
              <a:t>用来表示头指针，</a:t>
            </a:r>
            <a:r>
              <a:rPr lang="en-US" altLang="zh-CN" sz="1200" kern="1200" dirty="0" err="1" smtClean="0">
                <a:solidFill>
                  <a:schemeClr val="tx1"/>
                </a:solidFill>
                <a:effectLst/>
                <a:latin typeface="+mn-lt"/>
                <a:ea typeface="+mn-ea"/>
                <a:cs typeface="+mn-cs"/>
              </a:rPr>
              <a:t>pEnd</a:t>
            </a:r>
            <a:r>
              <a:rPr lang="zh-CN" altLang="zh-CN" sz="1200" kern="1200" dirty="0" smtClean="0">
                <a:solidFill>
                  <a:schemeClr val="tx1"/>
                </a:solidFill>
                <a:effectLst/>
                <a:latin typeface="+mn-lt"/>
                <a:ea typeface="+mn-ea"/>
                <a:cs typeface="+mn-cs"/>
              </a:rPr>
              <a:t>用来指向原来的尾节点，</a:t>
            </a:r>
            <a:r>
              <a:rPr lang="en-US" altLang="zh-CN" sz="1200" kern="1200" dirty="0" err="1" smtClean="0">
                <a:solidFill>
                  <a:schemeClr val="tx1"/>
                </a:solidFill>
                <a:effectLst/>
                <a:latin typeface="+mn-lt"/>
                <a:ea typeface="+mn-ea"/>
                <a:cs typeface="+mn-cs"/>
              </a:rPr>
              <a:t>pNew</a:t>
            </a:r>
            <a:r>
              <a:rPr lang="zh-CN" altLang="zh-CN" sz="1200" kern="1200" dirty="0" smtClean="0">
                <a:solidFill>
                  <a:schemeClr val="tx1"/>
                </a:solidFill>
                <a:effectLst/>
                <a:latin typeface="+mn-lt"/>
                <a:ea typeface="+mn-ea"/>
                <a:cs typeface="+mn-cs"/>
              </a:rPr>
              <a:t>指向新创建的节点。</a:t>
            </a:r>
          </a:p>
          <a:p>
            <a:r>
              <a:rPr lang="zh-CN" altLang="zh-CN" sz="1200" kern="1200" dirty="0" smtClean="0">
                <a:solidFill>
                  <a:schemeClr val="tx1"/>
                </a:solidFill>
                <a:effectLst/>
                <a:latin typeface="+mn-lt"/>
                <a:ea typeface="+mn-ea"/>
                <a:cs typeface="+mn-cs"/>
              </a:rPr>
              <a:t>使用</a:t>
            </a:r>
            <a:r>
              <a:rPr lang="en-US" altLang="zh-CN" sz="1200" kern="1200" dirty="0" err="1" smtClean="0">
                <a:solidFill>
                  <a:schemeClr val="tx1"/>
                </a:solidFill>
                <a:effectLst/>
                <a:latin typeface="+mn-lt"/>
                <a:ea typeface="+mn-ea"/>
                <a:cs typeface="+mn-cs"/>
              </a:rPr>
              <a:t>malloc</a:t>
            </a:r>
            <a:r>
              <a:rPr lang="zh-CN" altLang="zh-CN" sz="1200" kern="1200" dirty="0" smtClean="0">
                <a:solidFill>
                  <a:schemeClr val="tx1"/>
                </a:solidFill>
                <a:effectLst/>
                <a:latin typeface="+mn-lt"/>
                <a:ea typeface="+mn-ea"/>
                <a:cs typeface="+mn-cs"/>
              </a:rPr>
              <a:t>函数分配内存，先用</a:t>
            </a:r>
            <a:r>
              <a:rPr lang="en-US" altLang="zh-CN" sz="1200" kern="1200" dirty="0" err="1" smtClean="0">
                <a:solidFill>
                  <a:schemeClr val="tx1"/>
                </a:solidFill>
                <a:effectLst/>
                <a:latin typeface="+mn-lt"/>
                <a:ea typeface="+mn-ea"/>
                <a:cs typeface="+mn-cs"/>
              </a:rPr>
              <a:t>pEnd</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pNew</a:t>
            </a:r>
            <a:r>
              <a:rPr lang="zh-CN" altLang="zh-CN" sz="1200" kern="1200" dirty="0" smtClean="0">
                <a:solidFill>
                  <a:schemeClr val="tx1"/>
                </a:solidFill>
                <a:effectLst/>
                <a:latin typeface="+mn-lt"/>
                <a:ea typeface="+mn-ea"/>
                <a:cs typeface="+mn-cs"/>
              </a:rPr>
              <a:t>两个指针都指向第一个分配的内存，然后显示提示信息，先输出一个学生的姓名，再输入学生的学号。使用</a:t>
            </a:r>
            <a:r>
              <a:rPr lang="en-US" altLang="zh-CN" sz="1200" kern="1200" dirty="0" smtClean="0">
                <a:solidFill>
                  <a:schemeClr val="tx1"/>
                </a:solidFill>
                <a:effectLst/>
                <a:latin typeface="+mn-lt"/>
                <a:ea typeface="+mn-ea"/>
                <a:cs typeface="+mn-cs"/>
              </a:rPr>
              <a:t>while</a:t>
            </a:r>
            <a:r>
              <a:rPr lang="zh-CN" altLang="zh-CN" sz="1200" kern="1200" dirty="0" smtClean="0">
                <a:solidFill>
                  <a:schemeClr val="tx1"/>
                </a:solidFill>
                <a:effectLst/>
                <a:latin typeface="+mn-lt"/>
                <a:ea typeface="+mn-ea"/>
                <a:cs typeface="+mn-cs"/>
              </a:rPr>
              <a:t>语句进行判断，如果学号为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，则不执行循环语句。</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while</a:t>
            </a:r>
            <a:r>
              <a:rPr lang="zh-CN" altLang="zh-CN" sz="1200" kern="1200" dirty="0" smtClean="0">
                <a:solidFill>
                  <a:schemeClr val="tx1"/>
                </a:solidFill>
                <a:effectLst/>
                <a:latin typeface="+mn-lt"/>
                <a:ea typeface="+mn-ea"/>
                <a:cs typeface="+mn-cs"/>
              </a:rPr>
              <a:t>循环语句中，</a:t>
            </a:r>
            <a:r>
              <a:rPr lang="en-US" altLang="zh-CN" sz="1200" kern="1200" dirty="0" err="1" smtClean="0">
                <a:solidFill>
                  <a:schemeClr val="tx1"/>
                </a:solidFill>
                <a:effectLst/>
                <a:latin typeface="+mn-lt"/>
                <a:ea typeface="+mn-ea"/>
                <a:cs typeface="+mn-cs"/>
              </a:rPr>
              <a:t>iCount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自加操作表示链表中节点的增加。然后要判断新加入的节点是否是第一次加入的节点，如果是第一次加入则执行</a:t>
            </a:r>
            <a:r>
              <a:rPr lang="en-US" altLang="zh-CN" sz="1200" kern="1200" dirty="0" smtClean="0">
                <a:solidFill>
                  <a:schemeClr val="tx1"/>
                </a:solidFill>
                <a:effectLst/>
                <a:latin typeface="+mn-lt"/>
                <a:ea typeface="+mn-ea"/>
                <a:cs typeface="+mn-cs"/>
              </a:rPr>
              <a:t>if</a:t>
            </a:r>
            <a:r>
              <a:rPr lang="zh-CN" altLang="zh-CN" sz="1200" kern="1200" dirty="0" smtClean="0">
                <a:solidFill>
                  <a:schemeClr val="tx1"/>
                </a:solidFill>
                <a:effectLst/>
                <a:latin typeface="+mn-lt"/>
                <a:ea typeface="+mn-ea"/>
                <a:cs typeface="+mn-cs"/>
              </a:rPr>
              <a:t>语句块中的代码，否则执行</a:t>
            </a:r>
            <a:r>
              <a:rPr lang="en-US" altLang="zh-CN" sz="1200" kern="1200" dirty="0" smtClean="0">
                <a:solidFill>
                  <a:schemeClr val="tx1"/>
                </a:solidFill>
                <a:effectLst/>
                <a:latin typeface="+mn-lt"/>
                <a:ea typeface="+mn-ea"/>
                <a:cs typeface="+mn-cs"/>
              </a:rPr>
              <a:t>else</a:t>
            </a:r>
            <a:r>
              <a:rPr lang="zh-CN" altLang="zh-CN" sz="1200" kern="1200" dirty="0" smtClean="0">
                <a:solidFill>
                  <a:schemeClr val="tx1"/>
                </a:solidFill>
                <a:effectLst/>
                <a:latin typeface="+mn-lt"/>
                <a:ea typeface="+mn-ea"/>
                <a:cs typeface="+mn-cs"/>
              </a:rPr>
              <a:t>语句块中的代码。</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if</a:t>
            </a:r>
            <a:r>
              <a:rPr lang="zh-CN" altLang="zh-CN" sz="1200" kern="1200" dirty="0" smtClean="0">
                <a:solidFill>
                  <a:schemeClr val="tx1"/>
                </a:solidFill>
                <a:effectLst/>
                <a:latin typeface="+mn-lt"/>
                <a:ea typeface="+mn-ea"/>
                <a:cs typeface="+mn-cs"/>
              </a:rPr>
              <a:t>语句块中，因为第一次加入节点时其中没有节点，所以新节点即为首节点也为最后一个节点，并且要将新加入的节点的指针指向</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，即为</a:t>
            </a:r>
            <a:r>
              <a:rPr lang="en-US" altLang="zh-CN" sz="1200" kern="1200" dirty="0" err="1" smtClean="0">
                <a:solidFill>
                  <a:schemeClr val="tx1"/>
                </a:solidFill>
                <a:effectLst/>
                <a:latin typeface="+mn-lt"/>
                <a:ea typeface="+mn-ea"/>
                <a:cs typeface="+mn-cs"/>
              </a:rPr>
              <a:t>pHead</a:t>
            </a:r>
            <a:r>
              <a:rPr lang="zh-CN" altLang="zh-CN" sz="1200" kern="1200" dirty="0" smtClean="0">
                <a:solidFill>
                  <a:schemeClr val="tx1"/>
                </a:solidFill>
                <a:effectLst/>
                <a:latin typeface="+mn-lt"/>
                <a:ea typeface="+mn-ea"/>
                <a:cs typeface="+mn-cs"/>
              </a:rPr>
              <a:t>指向。</a:t>
            </a:r>
            <a:r>
              <a:rPr lang="en-US" altLang="zh-CN" sz="1200" kern="1200" dirty="0" smtClean="0">
                <a:solidFill>
                  <a:schemeClr val="tx1"/>
                </a:solidFill>
                <a:effectLst/>
                <a:latin typeface="+mn-lt"/>
                <a:ea typeface="+mn-ea"/>
                <a:cs typeface="+mn-cs"/>
              </a:rPr>
              <a:t>else</a:t>
            </a:r>
            <a:r>
              <a:rPr lang="zh-CN" altLang="zh-CN" sz="1200" kern="1200" dirty="0" smtClean="0">
                <a:solidFill>
                  <a:schemeClr val="tx1"/>
                </a:solidFill>
                <a:effectLst/>
                <a:latin typeface="+mn-lt"/>
                <a:ea typeface="+mn-ea"/>
                <a:cs typeface="+mn-cs"/>
              </a:rPr>
              <a:t>语句实现的是链表中已经有节点存在时的操作。首先将新节点</a:t>
            </a:r>
            <a:r>
              <a:rPr lang="en-US" altLang="zh-CN" sz="1200" kern="1200" dirty="0" err="1" smtClean="0">
                <a:solidFill>
                  <a:schemeClr val="tx1"/>
                </a:solidFill>
                <a:effectLst/>
                <a:latin typeface="+mn-lt"/>
                <a:ea typeface="+mn-ea"/>
                <a:cs typeface="+mn-cs"/>
              </a:rPr>
              <a:t>pNew</a:t>
            </a:r>
            <a:r>
              <a:rPr lang="zh-CN" altLang="zh-CN" sz="1200" kern="1200" dirty="0" smtClean="0">
                <a:solidFill>
                  <a:schemeClr val="tx1"/>
                </a:solidFill>
                <a:effectLst/>
                <a:latin typeface="+mn-lt"/>
                <a:ea typeface="+mn-ea"/>
                <a:cs typeface="+mn-cs"/>
              </a:rPr>
              <a:t>的指针指向</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，然后将原来最后一个节点的指针指向新节点，最后将</a:t>
            </a:r>
            <a:r>
              <a:rPr lang="en-US" altLang="zh-CN" sz="1200" kern="1200" dirty="0" err="1" smtClean="0">
                <a:solidFill>
                  <a:schemeClr val="tx1"/>
                </a:solidFill>
                <a:effectLst/>
                <a:latin typeface="+mn-lt"/>
                <a:ea typeface="+mn-ea"/>
                <a:cs typeface="+mn-cs"/>
              </a:rPr>
              <a:t>pEnd</a:t>
            </a:r>
            <a:r>
              <a:rPr lang="zh-CN" altLang="zh-CN" sz="1200" kern="1200" dirty="0" smtClean="0">
                <a:solidFill>
                  <a:schemeClr val="tx1"/>
                </a:solidFill>
                <a:effectLst/>
                <a:latin typeface="+mn-lt"/>
                <a:ea typeface="+mn-ea"/>
                <a:cs typeface="+mn-cs"/>
              </a:rPr>
              <a:t>指针指向最后一个节点。</a:t>
            </a:r>
          </a:p>
          <a:p>
            <a:r>
              <a:rPr lang="zh-CN" altLang="zh-CN" sz="1200" kern="1200" dirty="0" smtClean="0">
                <a:solidFill>
                  <a:schemeClr val="tx1"/>
                </a:solidFill>
                <a:effectLst/>
                <a:latin typeface="+mn-lt"/>
                <a:ea typeface="+mn-ea"/>
                <a:cs typeface="+mn-cs"/>
              </a:rPr>
              <a:t>这样一个节点创建完之后，要再进行分配内存，然后向其中输入数据，通过</a:t>
            </a:r>
            <a:r>
              <a:rPr lang="en-US" altLang="zh-CN" sz="1200" kern="1200" dirty="0" smtClean="0">
                <a:solidFill>
                  <a:schemeClr val="tx1"/>
                </a:solidFill>
                <a:effectLst/>
                <a:latin typeface="+mn-lt"/>
                <a:ea typeface="+mn-ea"/>
                <a:cs typeface="+mn-cs"/>
              </a:rPr>
              <a:t>while</a:t>
            </a:r>
            <a:r>
              <a:rPr lang="zh-CN" altLang="zh-CN" sz="1200" kern="1200" dirty="0" smtClean="0">
                <a:solidFill>
                  <a:schemeClr val="tx1"/>
                </a:solidFill>
                <a:effectLst/>
                <a:latin typeface="+mn-lt"/>
                <a:ea typeface="+mn-ea"/>
                <a:cs typeface="+mn-cs"/>
              </a:rPr>
              <a:t>语句再次判断输入的数据是否符合节点的要求。当节点不符合要求时，执行下面的代码，调用</a:t>
            </a:r>
            <a:r>
              <a:rPr lang="en-US" altLang="zh-CN" sz="1200" kern="1200" dirty="0" smtClean="0">
                <a:solidFill>
                  <a:schemeClr val="tx1"/>
                </a:solidFill>
                <a:effectLst/>
                <a:latin typeface="+mn-lt"/>
                <a:ea typeface="+mn-ea"/>
                <a:cs typeface="+mn-cs"/>
              </a:rPr>
              <a:t>free</a:t>
            </a:r>
            <a:r>
              <a:rPr lang="zh-CN" altLang="zh-CN" sz="1200" kern="1200" dirty="0" smtClean="0">
                <a:solidFill>
                  <a:schemeClr val="tx1"/>
                </a:solidFill>
                <a:effectLst/>
                <a:latin typeface="+mn-lt"/>
                <a:ea typeface="+mn-ea"/>
                <a:cs typeface="+mn-cs"/>
              </a:rPr>
              <a:t>函数将不符合要求的节点空间进行释放。</a:t>
            </a:r>
          </a:p>
          <a:p>
            <a:r>
              <a:rPr lang="zh-CN" altLang="zh-CN" sz="1200" kern="1200" dirty="0" smtClean="0">
                <a:solidFill>
                  <a:schemeClr val="tx1"/>
                </a:solidFill>
                <a:effectLst/>
                <a:latin typeface="+mn-lt"/>
                <a:ea typeface="+mn-ea"/>
                <a:cs typeface="+mn-cs"/>
              </a:rPr>
              <a:t>这样一个链表就通过动态分配内存空间的方式创建完成了。</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36</a:t>
            </a:fld>
            <a:endParaRPr lang="zh-CN" altLang="en-US"/>
          </a:p>
        </p:txBody>
      </p:sp>
    </p:spTree>
    <p:extLst>
      <p:ext uri="{BB962C8B-B14F-4D97-AF65-F5344CB8AC3E}">
        <p14:creationId xmlns:p14="http://schemas.microsoft.com/office/powerpoint/2010/main" val="400726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Print</a:t>
            </a:r>
            <a:r>
              <a:rPr lang="zh-CN" altLang="zh-CN" sz="1200" kern="1200" dirty="0" smtClean="0">
                <a:solidFill>
                  <a:schemeClr val="tx1"/>
                </a:solidFill>
                <a:effectLst/>
                <a:latin typeface="+mn-lt"/>
                <a:ea typeface="+mn-ea"/>
                <a:cs typeface="+mn-cs"/>
              </a:rPr>
              <a:t>函数用来将链表中的数据进行输出。在函数的参数中，</a:t>
            </a:r>
            <a:r>
              <a:rPr lang="en-US" altLang="zh-CN" sz="1200" kern="1200" dirty="0" err="1" smtClean="0">
                <a:solidFill>
                  <a:schemeClr val="tx1"/>
                </a:solidFill>
                <a:effectLst/>
                <a:latin typeface="+mn-lt"/>
                <a:ea typeface="+mn-ea"/>
                <a:cs typeface="+mn-cs"/>
              </a:rPr>
              <a:t>pHead</a:t>
            </a:r>
            <a:r>
              <a:rPr lang="zh-CN" altLang="zh-CN" sz="1200" kern="1200" dirty="0" smtClean="0">
                <a:solidFill>
                  <a:schemeClr val="tx1"/>
                </a:solidFill>
                <a:effectLst/>
                <a:latin typeface="+mn-lt"/>
                <a:ea typeface="+mn-ea"/>
                <a:cs typeface="+mn-cs"/>
              </a:rPr>
              <a:t>表示一个链表的头节点。在函数中，定义一个临时的指针</a:t>
            </a:r>
            <a:r>
              <a:rPr lang="en-US" altLang="zh-CN" sz="1200" kern="1200" dirty="0" err="1" smtClean="0">
                <a:solidFill>
                  <a:schemeClr val="tx1"/>
                </a:solidFill>
                <a:effectLst/>
                <a:latin typeface="+mn-lt"/>
                <a:ea typeface="+mn-ea"/>
                <a:cs typeface="+mn-cs"/>
              </a:rPr>
              <a:t>pTemp</a:t>
            </a:r>
            <a:r>
              <a:rPr lang="zh-CN" altLang="zh-CN" sz="1200" kern="1200" dirty="0" smtClean="0">
                <a:solidFill>
                  <a:schemeClr val="tx1"/>
                </a:solidFill>
                <a:effectLst/>
                <a:latin typeface="+mn-lt"/>
                <a:ea typeface="+mn-ea"/>
                <a:cs typeface="+mn-cs"/>
              </a:rPr>
              <a:t>用来进行循环操作。定义一个整型变量表示链表中的节点序号。然后将临时指针变量</a:t>
            </a:r>
            <a:r>
              <a:rPr lang="en-US" altLang="zh-CN" sz="1200" kern="1200" dirty="0" err="1" smtClean="0">
                <a:solidFill>
                  <a:schemeClr val="tx1"/>
                </a:solidFill>
                <a:effectLst/>
                <a:latin typeface="+mn-lt"/>
                <a:ea typeface="+mn-ea"/>
                <a:cs typeface="+mn-cs"/>
              </a:rPr>
              <a:t>pTemp</a:t>
            </a:r>
            <a:r>
              <a:rPr lang="zh-CN" altLang="zh-CN" sz="1200" kern="1200" dirty="0" smtClean="0">
                <a:solidFill>
                  <a:schemeClr val="tx1"/>
                </a:solidFill>
                <a:effectLst/>
                <a:latin typeface="+mn-lt"/>
                <a:ea typeface="+mn-ea"/>
                <a:cs typeface="+mn-cs"/>
              </a:rPr>
              <a:t>保存首节点的地址。</a:t>
            </a:r>
          </a:p>
          <a:p>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while</a:t>
            </a:r>
            <a:r>
              <a:rPr lang="zh-CN" altLang="zh-CN" sz="1200" kern="1200" dirty="0" smtClean="0">
                <a:solidFill>
                  <a:schemeClr val="tx1"/>
                </a:solidFill>
                <a:effectLst/>
                <a:latin typeface="+mn-lt"/>
                <a:ea typeface="+mn-ea"/>
                <a:cs typeface="+mn-cs"/>
              </a:rPr>
              <a:t>语句将所有节点中保存的数据都显示输出。其中每输出一个节点的内容后，就移动</a:t>
            </a:r>
            <a:r>
              <a:rPr lang="en-US" altLang="zh-CN" sz="1200" kern="1200" dirty="0" err="1" smtClean="0">
                <a:solidFill>
                  <a:schemeClr val="tx1"/>
                </a:solidFill>
                <a:effectLst/>
                <a:latin typeface="+mn-lt"/>
                <a:ea typeface="+mn-ea"/>
                <a:cs typeface="+mn-cs"/>
              </a:rPr>
              <a:t>pTemp</a:t>
            </a:r>
            <a:r>
              <a:rPr lang="zh-CN" altLang="zh-CN" sz="1200" kern="1200" dirty="0" smtClean="0">
                <a:solidFill>
                  <a:schemeClr val="tx1"/>
                </a:solidFill>
                <a:effectLst/>
                <a:latin typeface="+mn-lt"/>
                <a:ea typeface="+mn-ea"/>
                <a:cs typeface="+mn-cs"/>
              </a:rPr>
              <a:t>指针变量指向下一个节点的地址。当为最后一个节点时，所拥有的指针指向</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，此时循环结束。</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38</a:t>
            </a:fld>
            <a:endParaRPr lang="zh-CN" altLang="en-US"/>
          </a:p>
        </p:txBody>
      </p:sp>
    </p:spTree>
    <p:extLst>
      <p:ext uri="{BB962C8B-B14F-4D97-AF65-F5344CB8AC3E}">
        <p14:creationId xmlns:p14="http://schemas.microsoft.com/office/powerpoint/2010/main" val="165524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DE49297-E2A2-40AF-9E1B-A3EECB6CC5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0A0215E-09DE-49F6-A899-D0B752F4D8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42B94C7-BE1E-41CC-9671-10E08452930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BA18E83-50D3-4055-A07C-61C0679FC42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328C413-D41F-41F4-BA82-338FAF84B15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BDFE9A0-C1A2-46AB-87DF-2AF345B96BF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569FE6A-1826-4FCA-B15C-9DB81D71F4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74CF735-0401-4A13-BB22-EE0E128B2C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BE65DAF0-E06D-4F00-8449-3922B944799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1894D9A-770F-4F32-8BC2-E5D497E0616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66BAA97-851D-4C9E-AFB0-614FC9910A6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1C0C3990-52CD-4777-978F-F80E115A02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290492" y="1925421"/>
            <a:ext cx="4354077" cy="646331"/>
          </a:xfrm>
          <a:prstGeom prst="rect">
            <a:avLst/>
          </a:prstGeom>
          <a:noFill/>
        </p:spPr>
        <p:txBody>
          <a:bodyPr wrap="none" rtlCol="0">
            <a:spAutoFit/>
          </a:bodyPr>
          <a:lstStyle/>
          <a:p>
            <a:pPr algn="ctr"/>
            <a:r>
              <a:rPr lang="zh-CN" altLang="en-US" sz="3600" b="1" dirty="0" smtClean="0">
                <a:solidFill>
                  <a:schemeClr val="bg1"/>
                </a:solidFill>
              </a:rPr>
              <a:t>结构体类型的初始化</a:t>
            </a:r>
          </a:p>
        </p:txBody>
      </p:sp>
    </p:spTree>
    <p:extLst>
      <p:ext uri="{BB962C8B-B14F-4D97-AF65-F5344CB8AC3E}">
        <p14:creationId xmlns:p14="http://schemas.microsoft.com/office/powerpoint/2010/main" val="19101833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结构体</a:t>
            </a:r>
            <a:r>
              <a:rPr lang="zh-CN" altLang="en-US" sz="3200" dirty="0" smtClean="0">
                <a:latin typeface="+mj-lt"/>
                <a:ea typeface="+mj-ea"/>
                <a:cs typeface="+mj-cs"/>
              </a:rPr>
              <a:t>类型初始化</a:t>
            </a:r>
            <a:endParaRPr kumimoji="0" lang="zh-CN" alt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nvGrpSpPr>
          <p:cNvPr id="4" name="组合 3"/>
          <p:cNvGrpSpPr/>
          <p:nvPr/>
        </p:nvGrpSpPr>
        <p:grpSpPr>
          <a:xfrm>
            <a:off x="1083268" y="1581150"/>
            <a:ext cx="5682063" cy="1754326"/>
            <a:chOff x="1676400" y="3675787"/>
            <a:chExt cx="6372414" cy="1754326"/>
          </a:xfrm>
        </p:grpSpPr>
        <p:sp>
          <p:nvSpPr>
            <p:cNvPr id="5" name="TextBox 4"/>
            <p:cNvSpPr txBox="1"/>
            <p:nvPr/>
          </p:nvSpPr>
          <p:spPr>
            <a:xfrm>
              <a:off x="2750094" y="3675787"/>
              <a:ext cx="5298720"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solidFill>
                    <a:srgbClr val="0000FF"/>
                  </a:solidFill>
                </a:rPr>
                <a:t> </a:t>
              </a:r>
              <a:r>
                <a:rPr lang="en-US" altLang="zh-CN" dirty="0" err="1">
                  <a:solidFill>
                    <a:srgbClr val="0000FF"/>
                  </a:solidFill>
                </a:rPr>
                <a:t>struct</a:t>
              </a:r>
              <a:r>
                <a:rPr lang="en-US" altLang="zh-CN" dirty="0"/>
                <a:t> Student</a:t>
              </a:r>
              <a:endParaRPr lang="zh-CN" altLang="zh-CN" dirty="0"/>
            </a:p>
            <a:p>
              <a:r>
                <a:rPr lang="en-US" altLang="zh-CN" dirty="0"/>
                <a:t>{</a:t>
              </a:r>
              <a:endParaRPr lang="zh-CN" altLang="zh-CN" dirty="0"/>
            </a:p>
            <a:p>
              <a:r>
                <a:rPr lang="en-US" altLang="zh-CN" dirty="0"/>
                <a:t>	</a:t>
              </a:r>
              <a:r>
                <a:rPr lang="en-US" altLang="zh-CN" dirty="0">
                  <a:solidFill>
                    <a:srgbClr val="0000FF"/>
                  </a:solidFill>
                </a:rPr>
                <a:t>char</a:t>
              </a:r>
              <a:r>
                <a:rPr lang="en-US" altLang="zh-CN" dirty="0"/>
                <a:t> </a:t>
              </a:r>
              <a:r>
                <a:rPr lang="en-US" altLang="zh-CN" dirty="0" err="1"/>
                <a:t>cName</a:t>
              </a:r>
              <a:r>
                <a:rPr lang="en-US" altLang="zh-CN" dirty="0"/>
                <a:t>[20];</a:t>
              </a:r>
              <a:endParaRPr lang="zh-CN" altLang="zh-CN" dirty="0"/>
            </a:p>
            <a:p>
              <a:r>
                <a:rPr lang="en-US" altLang="zh-CN" dirty="0"/>
                <a:t>	</a:t>
              </a:r>
              <a:r>
                <a:rPr lang="en-US" altLang="zh-CN" dirty="0">
                  <a:solidFill>
                    <a:srgbClr val="0000FF"/>
                  </a:solidFill>
                </a:rPr>
                <a:t>char</a:t>
              </a:r>
              <a:r>
                <a:rPr lang="en-US" altLang="zh-CN" dirty="0"/>
                <a:t> </a:t>
              </a:r>
              <a:r>
                <a:rPr lang="en-US" altLang="zh-CN" dirty="0" err="1"/>
                <a:t>cSex</a:t>
              </a:r>
              <a:r>
                <a:rPr lang="en-US" altLang="zh-CN" dirty="0"/>
                <a:t>;</a:t>
              </a:r>
              <a:endParaRPr lang="zh-CN" altLang="zh-CN" dirty="0"/>
            </a:p>
            <a:p>
              <a:r>
                <a:rPr lang="en-US" altLang="zh-CN" dirty="0"/>
                <a:t>	</a:t>
              </a:r>
              <a:r>
                <a:rPr lang="en-US" altLang="zh-CN" dirty="0" err="1">
                  <a:solidFill>
                    <a:srgbClr val="0000FF"/>
                  </a:solidFill>
                </a:rPr>
                <a:t>int</a:t>
              </a:r>
              <a:r>
                <a:rPr lang="en-US" altLang="zh-CN" dirty="0"/>
                <a:t> </a:t>
              </a:r>
              <a:r>
                <a:rPr lang="en-US" altLang="zh-CN" dirty="0" err="1"/>
                <a:t>iGrade</a:t>
              </a:r>
              <a:r>
                <a:rPr lang="en-US" altLang="zh-CN" dirty="0"/>
                <a:t>;</a:t>
              </a:r>
              <a:endParaRPr lang="zh-CN" altLang="zh-CN" dirty="0"/>
            </a:p>
            <a:p>
              <a:r>
                <a:rPr lang="en-US" altLang="zh-CN" dirty="0"/>
                <a:t>} student1</a:t>
              </a:r>
              <a:r>
                <a:rPr lang="en-US" altLang="zh-CN" dirty="0" smtClean="0"/>
                <a:t>={“HanXue”,“W”,</a:t>
              </a:r>
              <a:r>
                <a:rPr lang="en-US" altLang="zh-CN" dirty="0"/>
                <a:t>3</a:t>
              </a:r>
              <a:r>
                <a:rPr lang="en-US" altLang="zh-CN" dirty="0" smtClean="0"/>
                <a:t>}</a:t>
              </a:r>
              <a:r>
                <a:rPr lang="en-US" altLang="zh-CN" dirty="0"/>
                <a:t>;</a:t>
              </a:r>
              <a:endParaRPr lang="zh-CN" altLang="en-US" dirty="0"/>
            </a:p>
          </p:txBody>
        </p:sp>
        <p:grpSp>
          <p:nvGrpSpPr>
            <p:cNvPr id="6" name="组合 27"/>
            <p:cNvGrpSpPr/>
            <p:nvPr/>
          </p:nvGrpSpPr>
          <p:grpSpPr>
            <a:xfrm>
              <a:off x="1676400" y="3790950"/>
              <a:ext cx="762000" cy="762000"/>
              <a:chOff x="1752600" y="3790950"/>
              <a:chExt cx="762000" cy="762000"/>
            </a:xfrm>
          </p:grpSpPr>
          <p:pic>
            <p:nvPicPr>
              <p:cNvPr id="7" name="图片 6" descr="按扭-37.png"/>
              <p:cNvPicPr>
                <a:picLocks noChangeAspect="1"/>
              </p:cNvPicPr>
              <p:nvPr/>
            </p:nvPicPr>
            <p:blipFill>
              <a:blip r:embed="rId3" cstate="print"/>
              <a:stretch>
                <a:fillRect/>
              </a:stretch>
            </p:blipFill>
            <p:spPr>
              <a:xfrm>
                <a:off x="1752600" y="3790950"/>
                <a:ext cx="762000" cy="762000"/>
              </a:xfrm>
              <a:prstGeom prst="rect">
                <a:avLst/>
              </a:prstGeom>
            </p:spPr>
          </p:pic>
          <p:sp>
            <p:nvSpPr>
              <p:cNvPr id="8" name="TextBox 7"/>
              <p:cNvSpPr txBox="1"/>
              <p:nvPr/>
            </p:nvSpPr>
            <p:spPr>
              <a:xfrm>
                <a:off x="1924285" y="3929164"/>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grpSp>
      <p:sp>
        <p:nvSpPr>
          <p:cNvPr id="11" name="圆角矩形 10"/>
          <p:cNvSpPr/>
          <p:nvPr/>
        </p:nvSpPr>
        <p:spPr bwMode="auto">
          <a:xfrm>
            <a:off x="2209800" y="2952750"/>
            <a:ext cx="2743200" cy="325437"/>
          </a:xfrm>
          <a:prstGeom prst="roundRect">
            <a:avLst/>
          </a:prstGeom>
          <a:noFill/>
          <a:ln w="2857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sz="1350"/>
          </a:p>
        </p:txBody>
      </p:sp>
      <p:sp>
        <p:nvSpPr>
          <p:cNvPr id="12" name="线形标注 2 11"/>
          <p:cNvSpPr/>
          <p:nvPr/>
        </p:nvSpPr>
        <p:spPr>
          <a:xfrm>
            <a:off x="5334000" y="2382113"/>
            <a:ext cx="1143000" cy="494437"/>
          </a:xfrm>
          <a:prstGeom prst="borderCallout2">
            <a:avLst>
              <a:gd name="adj1" fmla="val 28382"/>
              <a:gd name="adj2" fmla="val -833"/>
              <a:gd name="adj3" fmla="val 32235"/>
              <a:gd name="adj4" fmla="val -18334"/>
              <a:gd name="adj5" fmla="val 112500"/>
              <a:gd name="adj6" fmla="val -4666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设置初始化</a:t>
            </a:r>
            <a:endParaRPr lang="zh-CN" altLang="en-US" sz="1400" dirty="0">
              <a:solidFill>
                <a:schemeClr val="tx1"/>
              </a:solidFill>
            </a:endParaRPr>
          </a:p>
        </p:txBody>
      </p:sp>
      <p:sp>
        <p:nvSpPr>
          <p:cNvPr id="13" name="云形标注 12"/>
          <p:cNvSpPr/>
          <p:nvPr/>
        </p:nvSpPr>
        <p:spPr>
          <a:xfrm>
            <a:off x="506152" y="3790950"/>
            <a:ext cx="2302756" cy="1219200"/>
          </a:xfrm>
          <a:prstGeom prst="cloudCallout">
            <a:avLst>
              <a:gd name="adj1" fmla="val 100362"/>
              <a:gd name="adj2" fmla="val -84616"/>
            </a:avLst>
          </a:prstGeom>
          <a:solidFill>
            <a:srgbClr val="FF7D7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100" dirty="0">
                <a:solidFill>
                  <a:schemeClr val="tx1"/>
                </a:solidFill>
              </a:rPr>
              <a:t>结构体类型与其他基本类型一样，也可以在定义结构体变量时指定初始值</a:t>
            </a:r>
            <a:endParaRPr lang="zh-CN" altLang="en-US" sz="1100" dirty="0">
              <a:solidFill>
                <a:schemeClr val="tx1"/>
              </a:solidFill>
            </a:endParaRPr>
          </a:p>
        </p:txBody>
      </p:sp>
      <p:grpSp>
        <p:nvGrpSpPr>
          <p:cNvPr id="14" name="组合 13"/>
          <p:cNvGrpSpPr/>
          <p:nvPr/>
        </p:nvGrpSpPr>
        <p:grpSpPr>
          <a:xfrm>
            <a:off x="6486525" y="2858675"/>
            <a:ext cx="2209800" cy="1864550"/>
            <a:chOff x="1447800" y="3298238"/>
            <a:chExt cx="2209800" cy="1864550"/>
          </a:xfrm>
        </p:grpSpPr>
        <p:sp>
          <p:nvSpPr>
            <p:cNvPr id="15" name="TextBox 19"/>
            <p:cNvSpPr txBox="1">
              <a:spLocks noChangeArrowheads="1"/>
            </p:cNvSpPr>
            <p:nvPr/>
          </p:nvSpPr>
          <p:spPr bwMode="auto">
            <a:xfrm>
              <a:off x="1447800" y="3562350"/>
              <a:ext cx="2209800" cy="16004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pPr indent="360000"/>
              <a:r>
                <a:rPr lang="zh-CN" altLang="en-US" sz="1400" dirty="0" smtClean="0">
                  <a:solidFill>
                    <a:srgbClr val="C00000"/>
                  </a:solidFill>
                  <a:latin typeface="黑体" pitchFamily="49" charset="-122"/>
                  <a:ea typeface="黑体" pitchFamily="49" charset="-122"/>
                </a:rPr>
                <a:t>在初始化时，定义的变量后面使用等号，然后将其初始化的内容放在大括号内，并且每一个数据要与结构体的成员列表顺序一样</a:t>
              </a:r>
              <a:endParaRPr lang="zh-CN" altLang="en-US" sz="1400" dirty="0">
                <a:solidFill>
                  <a:srgbClr val="C00000"/>
                </a:solidFill>
                <a:latin typeface="黑体" pitchFamily="49" charset="-122"/>
                <a:ea typeface="黑体" pitchFamily="49" charset="-122"/>
              </a:endParaRPr>
            </a:p>
          </p:txBody>
        </p:sp>
        <p:pic>
          <p:nvPicPr>
            <p:cNvPr id="16" name="图片 18" descr="书藉图标4_03.jpg"/>
            <p:cNvPicPr>
              <a:picLocks noChangeAspect="1" noChangeArrowheads="1"/>
            </p:cNvPicPr>
            <p:nvPr/>
          </p:nvPicPr>
          <p:blipFill>
            <a:blip r:embed="rId4" cstate="print"/>
            <a:srcRect/>
            <a:stretch>
              <a:fillRect/>
            </a:stretch>
          </p:blipFill>
          <p:spPr bwMode="auto">
            <a:xfrm>
              <a:off x="1676400" y="3298238"/>
              <a:ext cx="895350" cy="468313"/>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36364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2)">
                                      <p:cBhvr>
                                        <p:cTn id="12" dur="1000"/>
                                        <p:tgtEl>
                                          <p:spTgt spid="1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3"/>
                                        </p:tgtEl>
                                        <p:attrNameLst>
                                          <p:attrName>ppt_y</p:attrName>
                                        </p:attrNameLst>
                                      </p:cBhvr>
                                      <p:tavLst>
                                        <p:tav tm="0">
                                          <p:val>
                                            <p:strVal val="#ppt_y"/>
                                          </p:val>
                                        </p:tav>
                                        <p:tav tm="100000">
                                          <p:val>
                                            <p:strVal val="#ppt_y"/>
                                          </p:val>
                                        </p:tav>
                                      </p:tavLst>
                                    </p:anim>
                                    <p:anim calcmode="lin" valueType="num">
                                      <p:cBhvr>
                                        <p:cTn id="2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书藉图标4_17.jpg"/>
          <p:cNvPicPr>
            <a:picLocks noChangeAspect="1"/>
          </p:cNvPicPr>
          <p:nvPr/>
        </p:nvPicPr>
        <p:blipFill>
          <a:blip r:embed="rId2" cstate="print"/>
          <a:stretch>
            <a:fillRect/>
          </a:stretch>
        </p:blipFill>
        <p:spPr>
          <a:xfrm>
            <a:off x="304800" y="895350"/>
            <a:ext cx="1524000" cy="661358"/>
          </a:xfrm>
          <a:prstGeom prst="rect">
            <a:avLst/>
          </a:prstGeom>
        </p:spPr>
      </p:pic>
      <p:sp>
        <p:nvSpPr>
          <p:cNvPr id="4" name="矩形 3"/>
          <p:cNvSpPr/>
          <p:nvPr/>
        </p:nvSpPr>
        <p:spPr>
          <a:xfrm>
            <a:off x="1600200" y="2190749"/>
            <a:ext cx="5638800" cy="461665"/>
          </a:xfrm>
          <a:prstGeom prst="rect">
            <a:avLst/>
          </a:prstGeom>
        </p:spPr>
        <p:txBody>
          <a:bodyPr wrap="square">
            <a:spAutoFit/>
          </a:bodyPr>
          <a:lstStyle/>
          <a:p>
            <a:pPr lvl="0" algn="ctr"/>
            <a:r>
              <a:rPr lang="zh-CN" altLang="en-US" sz="2400" b="1" cap="all" dirty="0" smtClean="0">
                <a:ln w="0"/>
                <a:solidFill>
                  <a:srgbClr val="0000FF"/>
                </a:solidFill>
                <a:effectLst>
                  <a:reflection blurRad="12700" stA="50000" endPos="50000" dist="5000" dir="5400000" sy="-100000" rotWithShape="0"/>
                </a:effectLst>
                <a:latin typeface="Calibri"/>
                <a:ea typeface="宋体"/>
              </a:rPr>
              <a:t>利用结构体显示学生的信息</a:t>
            </a:r>
            <a:endParaRPr lang="zh-CN" altLang="en-US" sz="2400" b="1" cap="all" dirty="0">
              <a:ln w="0"/>
              <a:solidFill>
                <a:srgbClr val="0000FF"/>
              </a:solidFill>
              <a:effectLst>
                <a:reflection blurRad="12700" stA="50000" endPos="50000" dist="5000" dir="5400000" sy="-100000" rotWithShape="0"/>
              </a:effectLst>
              <a:latin typeface="Calibri"/>
              <a:ea typeface="宋体"/>
            </a:endParaRPr>
          </a:p>
        </p:txBody>
      </p:sp>
    </p:spTree>
    <p:extLst>
      <p:ext uri="{BB962C8B-B14F-4D97-AF65-F5344CB8AC3E}">
        <p14:creationId xmlns:p14="http://schemas.microsoft.com/office/powerpoint/2010/main" val="37819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17029" y="1925421"/>
            <a:ext cx="2501006" cy="646331"/>
          </a:xfrm>
          <a:prstGeom prst="rect">
            <a:avLst/>
          </a:prstGeom>
          <a:noFill/>
        </p:spPr>
        <p:txBody>
          <a:bodyPr wrap="none" rtlCol="0">
            <a:spAutoFit/>
          </a:bodyPr>
          <a:lstStyle/>
          <a:p>
            <a:pPr algn="ctr"/>
            <a:r>
              <a:rPr lang="zh-CN" altLang="en-US" sz="3600" b="1" dirty="0" smtClean="0">
                <a:solidFill>
                  <a:schemeClr val="bg1"/>
                </a:solidFill>
              </a:rPr>
              <a:t>结构体数组</a:t>
            </a:r>
          </a:p>
        </p:txBody>
      </p:sp>
    </p:spTree>
    <p:extLst>
      <p:ext uri="{BB962C8B-B14F-4D97-AF65-F5344CB8AC3E}">
        <p14:creationId xmlns:p14="http://schemas.microsoft.com/office/powerpoint/2010/main" val="21142974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u=564032370,1288323670&amp;fm=21&amp;gp=0.jpg"/>
          <p:cNvPicPr>
            <a:picLocks noChangeAspect="1"/>
          </p:cNvPicPr>
          <p:nvPr/>
        </p:nvPicPr>
        <p:blipFill>
          <a:blip r:embed="rId2" cstate="print"/>
          <a:stretch>
            <a:fillRect/>
          </a:stretch>
        </p:blipFill>
        <p:spPr>
          <a:xfrm>
            <a:off x="6477000" y="2244227"/>
            <a:ext cx="1805735" cy="1203823"/>
          </a:xfrm>
          <a:prstGeom prst="rect">
            <a:avLst/>
          </a:prstGeom>
        </p:spPr>
      </p:pic>
      <p:pic>
        <p:nvPicPr>
          <p:cNvPr id="3" name="图片 2" descr="u=810030120,3256995028&amp;fm=21&amp;gp=0.jpg"/>
          <p:cNvPicPr>
            <a:picLocks noChangeAspect="1"/>
          </p:cNvPicPr>
          <p:nvPr/>
        </p:nvPicPr>
        <p:blipFill>
          <a:blip r:embed="rId3" cstate="print"/>
          <a:stretch>
            <a:fillRect/>
          </a:stretch>
        </p:blipFill>
        <p:spPr>
          <a:xfrm>
            <a:off x="1066800" y="2168027"/>
            <a:ext cx="1800263" cy="1203823"/>
          </a:xfrm>
          <a:prstGeom prst="rect">
            <a:avLst/>
          </a:prstGeom>
        </p:spPr>
      </p:pic>
      <p:pic>
        <p:nvPicPr>
          <p:cNvPr id="4" name="图片 3" descr="u=1624461488,533551021&amp;fm=21&amp;gp=0.jpg"/>
          <p:cNvPicPr>
            <a:picLocks noChangeAspect="1"/>
          </p:cNvPicPr>
          <p:nvPr/>
        </p:nvPicPr>
        <p:blipFill>
          <a:blip r:embed="rId4" cstate="print"/>
          <a:stretch>
            <a:fillRect/>
          </a:stretch>
        </p:blipFill>
        <p:spPr>
          <a:xfrm>
            <a:off x="3686137" y="2244227"/>
            <a:ext cx="1800263" cy="1203823"/>
          </a:xfrm>
          <a:prstGeom prst="rect">
            <a:avLst/>
          </a:prstGeom>
        </p:spPr>
      </p:pic>
      <p:sp>
        <p:nvSpPr>
          <p:cNvPr id="5" name="标题 8"/>
          <p:cNvSpPr txBox="1">
            <a:spLocks/>
          </p:cNvSpPr>
          <p:nvPr/>
        </p:nvSpPr>
        <p:spPr>
          <a:xfrm>
            <a:off x="1143000" y="819150"/>
            <a:ext cx="5562600" cy="609600"/>
          </a:xfrm>
          <a:prstGeom prst="rect">
            <a:avLst/>
          </a:prstGeom>
        </p:spPr>
        <p:txBody>
          <a:bodyPr/>
          <a:lstStyle/>
          <a:p>
            <a:pPr lvl="0">
              <a:defRPr/>
            </a:pPr>
            <a:r>
              <a:rPr lang="zh-CN" altLang="en-US" sz="3200" dirty="0" smtClean="0">
                <a:latin typeface="+mj-lt"/>
                <a:ea typeface="+mj-ea"/>
                <a:cs typeface="+mj-cs"/>
              </a:rPr>
              <a:t>学生多了这么办？</a:t>
            </a:r>
            <a:endParaRPr kumimoji="0" lang="zh-CN" alt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Picture 4" descr="按扭1-56"/>
          <p:cNvPicPr>
            <a:picLocks noChangeAspect="1" noChangeArrowheads="1"/>
          </p:cNvPicPr>
          <p:nvPr/>
        </p:nvPicPr>
        <p:blipFill>
          <a:blip r:embed="rId5"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5105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定义结构体数组</a:t>
            </a:r>
            <a:r>
              <a:rPr lang="zh-CN" altLang="en-US" sz="3200" dirty="0" smtClean="0">
                <a:latin typeface="+mj-lt"/>
                <a:ea typeface="+mj-ea"/>
                <a:cs typeface="+mj-cs"/>
              </a:rPr>
              <a:t> </a:t>
            </a:r>
            <a:endParaRPr kumimoji="0" lang="zh-CN" alt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2914854" y="1581150"/>
            <a:ext cx="349457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dirty="0" err="1">
                <a:solidFill>
                  <a:srgbClr val="0000FF"/>
                </a:solidFill>
                <a:latin typeface="+mn-ea"/>
              </a:rPr>
              <a:t>struct</a:t>
            </a:r>
            <a:r>
              <a:rPr lang="en-US" altLang="zh-CN" dirty="0"/>
              <a:t> </a:t>
            </a:r>
            <a:r>
              <a:rPr lang="zh-CN" altLang="zh-CN" dirty="0"/>
              <a:t>结构体名</a:t>
            </a:r>
          </a:p>
          <a:p>
            <a:r>
              <a:rPr lang="en-US" altLang="zh-CN" dirty="0"/>
              <a:t>{</a:t>
            </a:r>
            <a:endParaRPr lang="zh-CN" altLang="zh-CN" dirty="0"/>
          </a:p>
          <a:p>
            <a:r>
              <a:rPr lang="en-US" altLang="zh-CN" dirty="0"/>
              <a:t>	</a:t>
            </a:r>
            <a:r>
              <a:rPr lang="zh-CN" altLang="zh-CN" dirty="0"/>
              <a:t>成员列表</a:t>
            </a:r>
          </a:p>
          <a:p>
            <a:r>
              <a:rPr lang="en-US" altLang="zh-CN" dirty="0" smtClean="0"/>
              <a:t>}</a:t>
            </a:r>
            <a:r>
              <a:rPr lang="zh-CN" altLang="en-US" dirty="0" smtClean="0"/>
              <a:t>数组名</a:t>
            </a:r>
            <a:r>
              <a:rPr lang="en-US" altLang="zh-CN" dirty="0" smtClean="0"/>
              <a:t>; </a:t>
            </a:r>
            <a:endParaRPr lang="zh-CN" altLang="zh-CN" dirty="0"/>
          </a:p>
        </p:txBody>
      </p:sp>
      <p:grpSp>
        <p:nvGrpSpPr>
          <p:cNvPr id="5" name="组合 7"/>
          <p:cNvGrpSpPr/>
          <p:nvPr/>
        </p:nvGrpSpPr>
        <p:grpSpPr>
          <a:xfrm>
            <a:off x="1465069" y="971550"/>
            <a:ext cx="1252730" cy="1862330"/>
            <a:chOff x="381000" y="1428750"/>
            <a:chExt cx="1252730" cy="1862330"/>
          </a:xfrm>
        </p:grpSpPr>
        <p:pic>
          <p:nvPicPr>
            <p:cNvPr id="6" name="图片 5" descr="按扭-17.png"/>
            <p:cNvPicPr>
              <a:picLocks noChangeAspect="1"/>
            </p:cNvPicPr>
            <p:nvPr/>
          </p:nvPicPr>
          <p:blipFill>
            <a:blip r:embed="rId3" cstate="print"/>
            <a:stretch>
              <a:fillRect/>
            </a:stretch>
          </p:blipFill>
          <p:spPr>
            <a:xfrm>
              <a:off x="381000" y="1428750"/>
              <a:ext cx="1252730" cy="1862330"/>
            </a:xfrm>
            <a:prstGeom prst="rect">
              <a:avLst/>
            </a:prstGeom>
          </p:spPr>
        </p:pic>
        <p:sp>
          <p:nvSpPr>
            <p:cNvPr id="7" name="TextBox 6"/>
            <p:cNvSpPr txBox="1"/>
            <p:nvPr/>
          </p:nvSpPr>
          <p:spPr>
            <a:xfrm>
              <a:off x="649069" y="2156883"/>
              <a:ext cx="646331" cy="369332"/>
            </a:xfrm>
            <a:prstGeom prst="rect">
              <a:avLst/>
            </a:prstGeom>
            <a:noFill/>
          </p:spPr>
          <p:txBody>
            <a:bodyPr wrap="none" rtlCol="0">
              <a:spAutoFit/>
            </a:bodyPr>
            <a:lstStyle/>
            <a:p>
              <a:r>
                <a:rPr lang="zh-CN" altLang="en-US" b="1" dirty="0" smtClean="0">
                  <a:solidFill>
                    <a:schemeClr val="bg1"/>
                  </a:solidFill>
                  <a:latin typeface="黑体" pitchFamily="49" charset="-122"/>
                  <a:ea typeface="黑体" pitchFamily="49" charset="-122"/>
                </a:rPr>
                <a:t>语法</a:t>
              </a:r>
            </a:p>
          </p:txBody>
        </p:sp>
      </p:grpSp>
      <p:grpSp>
        <p:nvGrpSpPr>
          <p:cNvPr id="9" name="组合 8"/>
          <p:cNvGrpSpPr/>
          <p:nvPr/>
        </p:nvGrpSpPr>
        <p:grpSpPr>
          <a:xfrm>
            <a:off x="1685030" y="3057524"/>
            <a:ext cx="4724401" cy="1846659"/>
            <a:chOff x="1676400" y="3704362"/>
            <a:chExt cx="4679219" cy="1846659"/>
          </a:xfrm>
        </p:grpSpPr>
        <p:sp>
          <p:nvSpPr>
            <p:cNvPr id="10" name="TextBox 9"/>
            <p:cNvSpPr txBox="1"/>
            <p:nvPr/>
          </p:nvSpPr>
          <p:spPr>
            <a:xfrm>
              <a:off x="2750094" y="3704362"/>
              <a:ext cx="3605525" cy="184665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solidFill>
                    <a:srgbClr val="0000FF"/>
                  </a:solidFill>
                </a:rPr>
                <a:t> </a:t>
              </a:r>
              <a:r>
                <a:rPr lang="en-US" altLang="zh-CN" sz="1600" dirty="0" err="1">
                  <a:solidFill>
                    <a:srgbClr val="0000FF"/>
                  </a:solidFill>
                </a:rPr>
                <a:t>struct</a:t>
              </a:r>
              <a:r>
                <a:rPr lang="en-US" altLang="zh-CN" sz="1600" dirty="0"/>
                <a:t> Student</a:t>
              </a:r>
              <a:endParaRPr lang="zh-CN" altLang="zh-CN" sz="1600" dirty="0"/>
            </a:p>
            <a:p>
              <a:r>
                <a:rPr lang="en-US" altLang="zh-CN" sz="1600" dirty="0"/>
                <a:t>{</a:t>
              </a:r>
              <a:endParaRPr lang="zh-CN" altLang="zh-CN" sz="1600" dirty="0"/>
            </a:p>
            <a:p>
              <a:r>
                <a:rPr lang="en-US" altLang="zh-CN" sz="1600" dirty="0"/>
                <a:t>	</a:t>
              </a:r>
              <a:r>
                <a:rPr lang="en-US" altLang="zh-CN" sz="1600" dirty="0">
                  <a:solidFill>
                    <a:srgbClr val="0000FF"/>
                  </a:solidFill>
                </a:rPr>
                <a:t>char</a:t>
              </a:r>
              <a:r>
                <a:rPr lang="en-US" altLang="zh-CN" sz="1600" dirty="0"/>
                <a:t> </a:t>
              </a:r>
              <a:r>
                <a:rPr lang="en-US" altLang="zh-CN" sz="1600" dirty="0" err="1"/>
                <a:t>cName</a:t>
              </a:r>
              <a:r>
                <a:rPr lang="en-US" altLang="zh-CN" sz="1600" dirty="0"/>
                <a:t>[20</a:t>
              </a:r>
              <a:r>
                <a:rPr lang="en-US" altLang="zh-CN" sz="1600" dirty="0" smtClean="0"/>
                <a:t>];</a:t>
              </a:r>
            </a:p>
            <a:p>
              <a:r>
                <a:rPr lang="en-US" altLang="zh-CN" sz="1600" dirty="0">
                  <a:solidFill>
                    <a:srgbClr val="0000FF"/>
                  </a:solidFill>
                </a:rPr>
                <a:t>	</a:t>
              </a:r>
              <a:r>
                <a:rPr lang="en-US" altLang="zh-CN" sz="1600" dirty="0" err="1" smtClean="0">
                  <a:solidFill>
                    <a:srgbClr val="0000FF"/>
                  </a:solidFill>
                </a:rPr>
                <a:t>int</a:t>
              </a:r>
              <a:r>
                <a:rPr lang="en-US" altLang="zh-CN" sz="1600" dirty="0" smtClean="0"/>
                <a:t> </a:t>
              </a:r>
              <a:r>
                <a:rPr lang="en-US" altLang="zh-CN" sz="1600" dirty="0" err="1"/>
                <a:t>i</a:t>
              </a:r>
              <a:r>
                <a:rPr lang="en-US" altLang="zh-CN" sz="1600" dirty="0" err="1" smtClean="0"/>
                <a:t>Num</a:t>
              </a:r>
              <a:r>
                <a:rPr lang="en-US" altLang="zh-CN" sz="1600" dirty="0" smtClean="0"/>
                <a:t>;</a:t>
              </a:r>
              <a:endParaRPr lang="zh-CN" altLang="zh-CN" sz="1600" dirty="0"/>
            </a:p>
            <a:p>
              <a:r>
                <a:rPr lang="en-US" altLang="zh-CN" sz="1600" dirty="0"/>
                <a:t>	</a:t>
              </a:r>
              <a:r>
                <a:rPr lang="en-US" altLang="zh-CN" sz="1600" dirty="0">
                  <a:solidFill>
                    <a:srgbClr val="0000FF"/>
                  </a:solidFill>
                </a:rPr>
                <a:t>char</a:t>
              </a:r>
              <a:r>
                <a:rPr lang="en-US" altLang="zh-CN" sz="1600" dirty="0"/>
                <a:t> </a:t>
              </a:r>
              <a:r>
                <a:rPr lang="en-US" altLang="zh-CN" sz="1600" dirty="0" err="1"/>
                <a:t>cSex</a:t>
              </a:r>
              <a:r>
                <a:rPr lang="en-US" altLang="zh-CN" sz="1600" dirty="0"/>
                <a:t>;</a:t>
              </a:r>
              <a:endParaRPr lang="zh-CN" altLang="zh-CN" sz="1600" dirty="0"/>
            </a:p>
            <a:p>
              <a:r>
                <a:rPr lang="en-US" altLang="zh-CN" sz="1600" dirty="0"/>
                <a:t>	</a:t>
              </a:r>
              <a:r>
                <a:rPr lang="en-US" altLang="zh-CN" sz="1600" dirty="0" err="1">
                  <a:solidFill>
                    <a:srgbClr val="0000FF"/>
                  </a:solidFill>
                </a:rPr>
                <a:t>int</a:t>
              </a:r>
              <a:r>
                <a:rPr lang="en-US" altLang="zh-CN" sz="1600" dirty="0"/>
                <a:t> </a:t>
              </a:r>
              <a:r>
                <a:rPr lang="en-US" altLang="zh-CN" sz="1600" dirty="0" err="1"/>
                <a:t>iGrade</a:t>
              </a:r>
              <a:r>
                <a:rPr lang="en-US" altLang="zh-CN" sz="1600" dirty="0"/>
                <a:t>;</a:t>
              </a:r>
              <a:endParaRPr lang="zh-CN" altLang="zh-CN" sz="1600" dirty="0"/>
            </a:p>
            <a:p>
              <a:r>
                <a:rPr lang="en-US" altLang="zh-CN" sz="1600" dirty="0"/>
                <a:t>} </a:t>
              </a:r>
              <a:r>
                <a:rPr lang="en-US" altLang="zh-CN" sz="1600" dirty="0" smtClean="0"/>
                <a:t>student1[5];</a:t>
              </a:r>
              <a:endParaRPr lang="zh-CN" altLang="en-US" sz="1600" dirty="0"/>
            </a:p>
          </p:txBody>
        </p:sp>
        <p:grpSp>
          <p:nvGrpSpPr>
            <p:cNvPr id="11" name="组合 27"/>
            <p:cNvGrpSpPr/>
            <p:nvPr/>
          </p:nvGrpSpPr>
          <p:grpSpPr>
            <a:xfrm>
              <a:off x="1676400" y="3790950"/>
              <a:ext cx="762000" cy="762000"/>
              <a:chOff x="1752600" y="3790950"/>
              <a:chExt cx="762000" cy="762000"/>
            </a:xfrm>
          </p:grpSpPr>
          <p:pic>
            <p:nvPicPr>
              <p:cNvPr id="12" name="图片 11" descr="按扭-37.png"/>
              <p:cNvPicPr>
                <a:picLocks noChangeAspect="1"/>
              </p:cNvPicPr>
              <p:nvPr/>
            </p:nvPicPr>
            <p:blipFill>
              <a:blip r:embed="rId4" cstate="print"/>
              <a:stretch>
                <a:fillRect/>
              </a:stretch>
            </p:blipFill>
            <p:spPr>
              <a:xfrm>
                <a:off x="1752600" y="3790950"/>
                <a:ext cx="762000" cy="762000"/>
              </a:xfrm>
              <a:prstGeom prst="rect">
                <a:avLst/>
              </a:prstGeom>
            </p:spPr>
          </p:pic>
          <p:sp>
            <p:nvSpPr>
              <p:cNvPr id="13" name="TextBox 12"/>
              <p:cNvSpPr txBox="1"/>
              <p:nvPr/>
            </p:nvSpPr>
            <p:spPr>
              <a:xfrm>
                <a:off x="1924285" y="3929164"/>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grpSp>
    </p:spTree>
    <p:extLst>
      <p:ext uri="{BB962C8B-B14F-4D97-AF65-F5344CB8AC3E}">
        <p14:creationId xmlns:p14="http://schemas.microsoft.com/office/powerpoint/2010/main" val="32801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522127" y="1925421"/>
            <a:ext cx="3890809" cy="646331"/>
          </a:xfrm>
          <a:prstGeom prst="rect">
            <a:avLst/>
          </a:prstGeom>
          <a:noFill/>
        </p:spPr>
        <p:txBody>
          <a:bodyPr wrap="none" rtlCol="0">
            <a:spAutoFit/>
          </a:bodyPr>
          <a:lstStyle/>
          <a:p>
            <a:pPr algn="ctr"/>
            <a:r>
              <a:rPr lang="zh-CN" altLang="en-US" sz="3600" b="1" dirty="0" smtClean="0">
                <a:solidFill>
                  <a:schemeClr val="bg1"/>
                </a:solidFill>
              </a:rPr>
              <a:t>初始化结构体数组</a:t>
            </a:r>
          </a:p>
        </p:txBody>
      </p:sp>
    </p:spTree>
    <p:extLst>
      <p:ext uri="{BB962C8B-B14F-4D97-AF65-F5344CB8AC3E}">
        <p14:creationId xmlns:p14="http://schemas.microsoft.com/office/powerpoint/2010/main" val="4266069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初始化结构体数组</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2886279" y="2030683"/>
            <a:ext cx="349457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dirty="0" err="1">
                <a:solidFill>
                  <a:srgbClr val="0000FF"/>
                </a:solidFill>
                <a:latin typeface="+mn-ea"/>
              </a:rPr>
              <a:t>struct</a:t>
            </a:r>
            <a:r>
              <a:rPr lang="en-US" altLang="zh-CN" dirty="0"/>
              <a:t> </a:t>
            </a:r>
            <a:r>
              <a:rPr lang="zh-CN" altLang="zh-CN" dirty="0"/>
              <a:t>结构体名</a:t>
            </a:r>
          </a:p>
          <a:p>
            <a:r>
              <a:rPr lang="en-US" altLang="zh-CN" dirty="0"/>
              <a:t>{</a:t>
            </a:r>
            <a:endParaRPr lang="zh-CN" altLang="zh-CN" dirty="0"/>
          </a:p>
          <a:p>
            <a:r>
              <a:rPr lang="en-US" altLang="zh-CN" dirty="0"/>
              <a:t>	</a:t>
            </a:r>
            <a:r>
              <a:rPr lang="zh-CN" altLang="zh-CN" dirty="0"/>
              <a:t>成员列表</a:t>
            </a:r>
          </a:p>
          <a:p>
            <a:r>
              <a:rPr lang="en-US" altLang="zh-CN" dirty="0" smtClean="0"/>
              <a:t>}</a:t>
            </a:r>
            <a:r>
              <a:rPr lang="zh-CN" altLang="en-US" dirty="0" smtClean="0"/>
              <a:t>数组名</a:t>
            </a:r>
            <a:r>
              <a:rPr lang="en-US" altLang="zh-CN" dirty="0" smtClean="0"/>
              <a:t>={</a:t>
            </a:r>
            <a:r>
              <a:rPr lang="zh-CN" altLang="en-US" dirty="0" smtClean="0"/>
              <a:t>初始化列表</a:t>
            </a:r>
            <a:r>
              <a:rPr lang="en-US" altLang="zh-CN" dirty="0" smtClean="0"/>
              <a:t>}; </a:t>
            </a:r>
            <a:endParaRPr lang="zh-CN" altLang="zh-CN" dirty="0"/>
          </a:p>
        </p:txBody>
      </p:sp>
      <p:grpSp>
        <p:nvGrpSpPr>
          <p:cNvPr id="5" name="组合 7"/>
          <p:cNvGrpSpPr/>
          <p:nvPr/>
        </p:nvGrpSpPr>
        <p:grpSpPr>
          <a:xfrm>
            <a:off x="1463288" y="1699683"/>
            <a:ext cx="1252730" cy="1862330"/>
            <a:chOff x="381000" y="1428750"/>
            <a:chExt cx="1252730" cy="1862330"/>
          </a:xfrm>
        </p:grpSpPr>
        <p:pic>
          <p:nvPicPr>
            <p:cNvPr id="6" name="图片 5" descr="按扭-17.png"/>
            <p:cNvPicPr>
              <a:picLocks noChangeAspect="1"/>
            </p:cNvPicPr>
            <p:nvPr/>
          </p:nvPicPr>
          <p:blipFill>
            <a:blip r:embed="rId3" cstate="print"/>
            <a:stretch>
              <a:fillRect/>
            </a:stretch>
          </p:blipFill>
          <p:spPr>
            <a:xfrm>
              <a:off x="381000" y="1428750"/>
              <a:ext cx="1252730" cy="1862330"/>
            </a:xfrm>
            <a:prstGeom prst="rect">
              <a:avLst/>
            </a:prstGeom>
          </p:spPr>
        </p:pic>
        <p:sp>
          <p:nvSpPr>
            <p:cNvPr id="7" name="TextBox 6"/>
            <p:cNvSpPr txBox="1"/>
            <p:nvPr/>
          </p:nvSpPr>
          <p:spPr>
            <a:xfrm>
              <a:off x="649069" y="2156883"/>
              <a:ext cx="646331" cy="369332"/>
            </a:xfrm>
            <a:prstGeom prst="rect">
              <a:avLst/>
            </a:prstGeom>
            <a:noFill/>
          </p:spPr>
          <p:txBody>
            <a:bodyPr wrap="none" rtlCol="0">
              <a:spAutoFit/>
            </a:bodyPr>
            <a:lstStyle/>
            <a:p>
              <a:r>
                <a:rPr lang="zh-CN" altLang="en-US" b="1" dirty="0" smtClean="0">
                  <a:solidFill>
                    <a:schemeClr val="bg1"/>
                  </a:solidFill>
                  <a:latin typeface="黑体" pitchFamily="49" charset="-122"/>
                  <a:ea typeface="黑体" pitchFamily="49" charset="-122"/>
                </a:rPr>
                <a:t>语法</a:t>
              </a:r>
            </a:p>
          </p:txBody>
        </p:sp>
      </p:grpSp>
    </p:spTree>
    <p:extLst>
      <p:ext uri="{BB962C8B-B14F-4D97-AF65-F5344CB8AC3E}">
        <p14:creationId xmlns:p14="http://schemas.microsoft.com/office/powerpoint/2010/main" val="1471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十字星 1"/>
          <p:cNvSpPr/>
          <p:nvPr/>
        </p:nvSpPr>
        <p:spPr>
          <a:xfrm>
            <a:off x="838200" y="933450"/>
            <a:ext cx="609600" cy="685800"/>
          </a:xfrm>
          <a:prstGeom prst="star4">
            <a:avLst/>
          </a:prstGeom>
          <a:solidFill>
            <a:srgbClr val="FF7D7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600200" y="1123950"/>
            <a:ext cx="6248400" cy="2743200"/>
          </a:xfrm>
          <a:prstGeom prst="rect">
            <a:avLst/>
          </a:prstGeom>
          <a:solidFill>
            <a:schemeClr val="bg1"/>
          </a:solidFill>
          <a:ln>
            <a:solidFill>
              <a:srgbClr val="FF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smtClean="0">
                <a:solidFill>
                  <a:srgbClr val="0000FF"/>
                </a:solidFill>
              </a:rPr>
              <a:t>struct</a:t>
            </a:r>
            <a:r>
              <a:rPr lang="en-US" altLang="zh-CN" sz="1400" dirty="0" smtClean="0">
                <a:solidFill>
                  <a:srgbClr val="0000FF"/>
                </a:solidFill>
              </a:rPr>
              <a:t> </a:t>
            </a:r>
            <a:r>
              <a:rPr lang="en-US" altLang="zh-CN" sz="1400" dirty="0" smtClean="0">
                <a:solidFill>
                  <a:schemeClr val="tx1"/>
                </a:solidFill>
              </a:rPr>
              <a:t>Student{</a:t>
            </a:r>
            <a:endParaRPr lang="zh-CN" altLang="zh-CN" sz="1400" dirty="0">
              <a:solidFill>
                <a:schemeClr val="tx1"/>
              </a:solidFill>
            </a:endParaRPr>
          </a:p>
          <a:p>
            <a:r>
              <a:rPr lang="en-US" altLang="zh-CN" sz="1400" dirty="0">
                <a:solidFill>
                  <a:schemeClr val="tx1"/>
                </a:solidFill>
              </a:rPr>
              <a:t>	</a:t>
            </a:r>
            <a:r>
              <a:rPr lang="en-US" altLang="zh-CN" sz="1400" dirty="0">
                <a:solidFill>
                  <a:srgbClr val="0000FF"/>
                </a:solidFill>
              </a:rPr>
              <a:t>char</a:t>
            </a:r>
            <a:r>
              <a:rPr lang="en-US" altLang="zh-CN" sz="1400" dirty="0">
                <a:solidFill>
                  <a:schemeClr val="tx1"/>
                </a:solidFill>
              </a:rPr>
              <a:t> </a:t>
            </a:r>
            <a:r>
              <a:rPr lang="en-US" altLang="zh-CN" sz="1400" dirty="0" err="1">
                <a:solidFill>
                  <a:schemeClr val="tx1"/>
                </a:solidFill>
              </a:rPr>
              <a:t>cName</a:t>
            </a:r>
            <a:r>
              <a:rPr lang="en-US" altLang="zh-CN" sz="1400" dirty="0">
                <a:solidFill>
                  <a:schemeClr val="tx1"/>
                </a:solidFill>
              </a:rPr>
              <a:t>[20];					</a:t>
            </a:r>
            <a:r>
              <a:rPr lang="en-US" altLang="zh-CN" sz="1400" dirty="0" err="1">
                <a:solidFill>
                  <a:srgbClr val="0000FF"/>
                </a:solidFill>
              </a:rPr>
              <a:t>int</a:t>
            </a:r>
            <a:r>
              <a:rPr lang="en-US" altLang="zh-CN" sz="1400" dirty="0">
                <a:solidFill>
                  <a:schemeClr val="tx1"/>
                </a:solidFill>
              </a:rPr>
              <a:t> </a:t>
            </a:r>
            <a:r>
              <a:rPr lang="en-US" altLang="zh-CN" sz="1400" dirty="0" err="1">
                <a:solidFill>
                  <a:schemeClr val="tx1"/>
                </a:solidFill>
              </a:rPr>
              <a:t>iNumber</a:t>
            </a:r>
            <a:r>
              <a:rPr lang="en-US" altLang="zh-CN" sz="1400" dirty="0">
                <a:solidFill>
                  <a:schemeClr val="tx1"/>
                </a:solidFill>
              </a:rPr>
              <a:t>;					</a:t>
            </a:r>
            <a:r>
              <a:rPr lang="en-US" altLang="zh-CN" sz="1400" dirty="0" smtClean="0">
                <a:solidFill>
                  <a:srgbClr val="0000FF"/>
                </a:solidFill>
              </a:rPr>
              <a:t>char</a:t>
            </a:r>
            <a:r>
              <a:rPr lang="en-US" altLang="zh-CN" sz="1400" dirty="0" smtClean="0">
                <a:solidFill>
                  <a:schemeClr val="tx1"/>
                </a:solidFill>
              </a:rPr>
              <a:t> </a:t>
            </a:r>
            <a:r>
              <a:rPr lang="en-US" altLang="zh-CN" sz="1400" dirty="0" err="1">
                <a:solidFill>
                  <a:schemeClr val="tx1"/>
                </a:solidFill>
              </a:rPr>
              <a:t>cSex</a:t>
            </a:r>
            <a:r>
              <a:rPr lang="en-US" altLang="zh-CN" sz="1400" dirty="0">
                <a:solidFill>
                  <a:schemeClr val="tx1"/>
                </a:solidFill>
              </a:rPr>
              <a:t>;						</a:t>
            </a:r>
            <a:r>
              <a:rPr lang="en-US" altLang="zh-CN" sz="1400" dirty="0" err="1">
                <a:solidFill>
                  <a:srgbClr val="0000FF"/>
                </a:solidFill>
              </a:rPr>
              <a:t>int</a:t>
            </a:r>
            <a:r>
              <a:rPr lang="en-US" altLang="zh-CN" sz="1400" dirty="0">
                <a:solidFill>
                  <a:schemeClr val="tx1"/>
                </a:solidFill>
              </a:rPr>
              <a:t> </a:t>
            </a:r>
            <a:r>
              <a:rPr lang="en-US" altLang="zh-CN" sz="1400" dirty="0" err="1">
                <a:solidFill>
                  <a:schemeClr val="tx1"/>
                </a:solidFill>
              </a:rPr>
              <a:t>iGrade</a:t>
            </a:r>
            <a:r>
              <a:rPr lang="en-US" altLang="zh-CN" sz="1400" dirty="0">
                <a:solidFill>
                  <a:schemeClr val="tx1"/>
                </a:solidFill>
              </a:rPr>
              <a:t>;					</a:t>
            </a:r>
          </a:p>
          <a:p>
            <a:r>
              <a:rPr lang="en-US" altLang="zh-CN" sz="1400" dirty="0" smtClean="0">
                <a:solidFill>
                  <a:schemeClr val="tx1"/>
                </a:solidFill>
              </a:rPr>
              <a:t>} </a:t>
            </a:r>
            <a:r>
              <a:rPr lang="en-US" altLang="zh-CN" sz="1400" dirty="0">
                <a:solidFill>
                  <a:schemeClr val="tx1"/>
                </a:solidFill>
              </a:rPr>
              <a:t>student[5]={{"WangJiasheng",12062212,'M',3},</a:t>
            </a:r>
            <a:endParaRPr lang="zh-CN" altLang="zh-CN" sz="1400" dirty="0">
              <a:solidFill>
                <a:schemeClr val="tx1"/>
              </a:solidFill>
            </a:endParaRPr>
          </a:p>
          <a:p>
            <a:r>
              <a:rPr lang="en-US" altLang="zh-CN" sz="1400" dirty="0">
                <a:solidFill>
                  <a:schemeClr val="tx1"/>
                </a:solidFill>
              </a:rPr>
              <a:t>	</a:t>
            </a:r>
            <a:r>
              <a:rPr lang="en-US" altLang="zh-CN" sz="1400" dirty="0" smtClean="0">
                <a:solidFill>
                  <a:schemeClr val="tx1"/>
                </a:solidFill>
              </a:rPr>
              <a:t>{"</a:t>
            </a:r>
            <a:r>
              <a:rPr lang="en-US" altLang="zh-CN" sz="1400" dirty="0">
                <a:solidFill>
                  <a:schemeClr val="tx1"/>
                </a:solidFill>
              </a:rPr>
              <a:t>YuLongjiao",12062213,'W',3},</a:t>
            </a:r>
            <a:endParaRPr lang="zh-CN" altLang="zh-CN" sz="1400" dirty="0">
              <a:solidFill>
                <a:schemeClr val="tx1"/>
              </a:solidFill>
            </a:endParaRPr>
          </a:p>
          <a:p>
            <a:r>
              <a:rPr lang="en-US" altLang="zh-CN" sz="1400" dirty="0">
                <a:solidFill>
                  <a:schemeClr val="tx1"/>
                </a:solidFill>
              </a:rPr>
              <a:t>	</a:t>
            </a:r>
            <a:r>
              <a:rPr lang="en-US" altLang="zh-CN" sz="1400" dirty="0" smtClean="0">
                <a:solidFill>
                  <a:schemeClr val="tx1"/>
                </a:solidFill>
              </a:rPr>
              <a:t>{"</a:t>
            </a:r>
            <a:r>
              <a:rPr lang="en-US" altLang="zh-CN" sz="1400" dirty="0">
                <a:solidFill>
                  <a:schemeClr val="tx1"/>
                </a:solidFill>
              </a:rPr>
              <a:t>JiangXuehuan",12062214,'W',3},</a:t>
            </a:r>
            <a:endParaRPr lang="zh-CN" altLang="zh-CN" sz="1400" dirty="0">
              <a:solidFill>
                <a:schemeClr val="tx1"/>
              </a:solidFill>
            </a:endParaRPr>
          </a:p>
          <a:p>
            <a:r>
              <a:rPr lang="en-US" altLang="zh-CN" sz="1400" dirty="0">
                <a:solidFill>
                  <a:schemeClr val="tx1"/>
                </a:solidFill>
              </a:rPr>
              <a:t>	</a:t>
            </a:r>
            <a:r>
              <a:rPr lang="en-US" altLang="zh-CN" sz="1400" dirty="0" smtClean="0">
                <a:solidFill>
                  <a:schemeClr val="tx1"/>
                </a:solidFill>
              </a:rPr>
              <a:t>{"</a:t>
            </a:r>
            <a:r>
              <a:rPr lang="en-US" altLang="zh-CN" sz="1400" dirty="0">
                <a:solidFill>
                  <a:schemeClr val="tx1"/>
                </a:solidFill>
              </a:rPr>
              <a:t>ZhangMeng",12062215,'W',3},</a:t>
            </a:r>
            <a:endParaRPr lang="zh-CN" altLang="zh-CN" sz="1400" dirty="0">
              <a:solidFill>
                <a:schemeClr val="tx1"/>
              </a:solidFill>
            </a:endParaRPr>
          </a:p>
          <a:p>
            <a:r>
              <a:rPr lang="en-US" altLang="zh-CN" sz="1400" dirty="0">
                <a:solidFill>
                  <a:schemeClr val="tx1"/>
                </a:solidFill>
              </a:rPr>
              <a:t>	</a:t>
            </a:r>
            <a:r>
              <a:rPr lang="en-US" altLang="zh-CN" sz="1400" dirty="0" smtClean="0">
                <a:solidFill>
                  <a:schemeClr val="tx1"/>
                </a:solidFill>
              </a:rPr>
              <a:t>{"</a:t>
            </a:r>
            <a:r>
              <a:rPr lang="en-US" altLang="zh-CN" sz="1400" dirty="0">
                <a:solidFill>
                  <a:schemeClr val="tx1"/>
                </a:solidFill>
              </a:rPr>
              <a:t>HanLiang",12062216,'M',3}};	</a:t>
            </a:r>
            <a:r>
              <a:rPr lang="en-US" altLang="zh-CN" sz="1200" dirty="0">
                <a:solidFill>
                  <a:schemeClr val="tx1"/>
                </a:solidFill>
              </a:rPr>
              <a:t>		</a:t>
            </a:r>
            <a:endParaRPr lang="zh-CN" altLang="en-US" dirty="0"/>
          </a:p>
        </p:txBody>
      </p:sp>
      <p:sp>
        <p:nvSpPr>
          <p:cNvPr id="4" name="圆角矩形 3"/>
          <p:cNvSpPr/>
          <p:nvPr/>
        </p:nvSpPr>
        <p:spPr bwMode="auto">
          <a:xfrm>
            <a:off x="2514600" y="2495550"/>
            <a:ext cx="2895600" cy="1143000"/>
          </a:xfrm>
          <a:prstGeom prst="roundRect">
            <a:avLst/>
          </a:prstGeom>
          <a:noFill/>
          <a:ln w="2857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sz="1350"/>
          </a:p>
        </p:txBody>
      </p:sp>
      <p:sp>
        <p:nvSpPr>
          <p:cNvPr id="5" name="线形标注 2 4"/>
          <p:cNvSpPr/>
          <p:nvPr/>
        </p:nvSpPr>
        <p:spPr>
          <a:xfrm>
            <a:off x="5867400" y="1590675"/>
            <a:ext cx="1447800" cy="876300"/>
          </a:xfrm>
          <a:prstGeom prst="borderCallout2">
            <a:avLst>
              <a:gd name="adj1" fmla="val 38316"/>
              <a:gd name="adj2" fmla="val -1754"/>
              <a:gd name="adj3" fmla="val 39402"/>
              <a:gd name="adj4" fmla="val -10746"/>
              <a:gd name="adj5" fmla="val 112500"/>
              <a:gd name="adj6" fmla="val -46667"/>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设置初始化</a:t>
            </a:r>
            <a:endParaRPr lang="zh-CN" altLang="en-US" dirty="0">
              <a:solidFill>
                <a:schemeClr val="tx1"/>
              </a:solidFill>
            </a:endParaRPr>
          </a:p>
        </p:txBody>
      </p:sp>
    </p:spTree>
    <p:extLst>
      <p:ext uri="{BB962C8B-B14F-4D97-AF65-F5344CB8AC3E}">
        <p14:creationId xmlns:p14="http://schemas.microsoft.com/office/powerpoint/2010/main" val="34173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2"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2)">
                                      <p:cBhvr>
                                        <p:cTn id="15" dur="1000"/>
                                        <p:tgtEl>
                                          <p:spTgt spid="4"/>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17028" y="1925421"/>
            <a:ext cx="2501006" cy="646331"/>
          </a:xfrm>
          <a:prstGeom prst="rect">
            <a:avLst/>
          </a:prstGeom>
          <a:noFill/>
        </p:spPr>
        <p:txBody>
          <a:bodyPr wrap="none" rtlCol="0">
            <a:spAutoFit/>
          </a:bodyPr>
          <a:lstStyle/>
          <a:p>
            <a:pPr algn="ctr"/>
            <a:r>
              <a:rPr lang="zh-CN" altLang="en-US" sz="3600" b="1" dirty="0" smtClean="0">
                <a:solidFill>
                  <a:schemeClr val="bg1"/>
                </a:solidFill>
              </a:rPr>
              <a:t>结构体指针</a:t>
            </a:r>
          </a:p>
        </p:txBody>
      </p:sp>
    </p:spTree>
    <p:extLst>
      <p:ext uri="{BB962C8B-B14F-4D97-AF65-F5344CB8AC3E}">
        <p14:creationId xmlns:p14="http://schemas.microsoft.com/office/powerpoint/2010/main" val="162658963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大标题-14.png"/>
          <p:cNvPicPr>
            <a:picLocks noChangeAspect="1"/>
          </p:cNvPicPr>
          <p:nvPr/>
        </p:nvPicPr>
        <p:blipFill>
          <a:blip r:embed="rId2" cstate="print"/>
          <a:stretch>
            <a:fillRect/>
          </a:stretch>
        </p:blipFill>
        <p:spPr>
          <a:xfrm>
            <a:off x="0" y="1717655"/>
            <a:ext cx="9144000" cy="1708189"/>
          </a:xfrm>
          <a:prstGeom prst="rect">
            <a:avLst/>
          </a:prstGeom>
        </p:spPr>
      </p:pic>
      <p:sp>
        <p:nvSpPr>
          <p:cNvPr id="6" name="TextBox 5"/>
          <p:cNvSpPr txBox="1"/>
          <p:nvPr/>
        </p:nvSpPr>
        <p:spPr>
          <a:xfrm>
            <a:off x="1981200" y="2190750"/>
            <a:ext cx="5257800" cy="769441"/>
          </a:xfrm>
          <a:prstGeom prst="rect">
            <a:avLst/>
          </a:prstGeom>
          <a:noFill/>
        </p:spPr>
        <p:txBody>
          <a:bodyPr wrap="square" rtlCol="0">
            <a:spAutoFit/>
          </a:bodyPr>
          <a:lstStyle/>
          <a:p>
            <a:pPr algn="ctr"/>
            <a:r>
              <a:rPr lang="zh-CN" altLang="en-US" sz="4400" b="1" dirty="0" smtClean="0">
                <a:solidFill>
                  <a:schemeClr val="bg1"/>
                </a:solidFill>
              </a:rPr>
              <a:t>结构体与链表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指向结构体变量的指针</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矩形 3"/>
          <p:cNvSpPr/>
          <p:nvPr/>
        </p:nvSpPr>
        <p:spPr>
          <a:xfrm>
            <a:off x="1143000" y="2105025"/>
            <a:ext cx="838200" cy="381000"/>
          </a:xfrm>
          <a:prstGeom prst="rect">
            <a:avLst/>
          </a:prstGeom>
          <a:solidFill>
            <a:srgbClr val="00B0F0"/>
          </a:solidFill>
          <a:ln>
            <a:solidFill>
              <a:srgbClr val="00B0F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一般形式</a:t>
            </a:r>
            <a:endParaRPr lang="zh-CN" altLang="en-US" sz="1100" dirty="0">
              <a:solidFill>
                <a:schemeClr val="tx1"/>
              </a:solidFill>
            </a:endParaRPr>
          </a:p>
        </p:txBody>
      </p:sp>
      <p:sp>
        <p:nvSpPr>
          <p:cNvPr id="5" name="矩形 4"/>
          <p:cNvSpPr/>
          <p:nvPr/>
        </p:nvSpPr>
        <p:spPr>
          <a:xfrm>
            <a:off x="2590800" y="2114550"/>
            <a:ext cx="3695700" cy="41910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结构体类型</a:t>
            </a:r>
            <a:r>
              <a:rPr lang="en-US" altLang="zh-CN" dirty="0">
                <a:solidFill>
                  <a:schemeClr val="tx1"/>
                </a:solidFill>
              </a:rPr>
              <a:t> *</a:t>
            </a:r>
            <a:r>
              <a:rPr lang="zh-CN" altLang="zh-CN" dirty="0">
                <a:solidFill>
                  <a:schemeClr val="tx1"/>
                </a:solidFill>
              </a:rPr>
              <a:t>指针名</a:t>
            </a:r>
            <a:r>
              <a:rPr lang="en-US" altLang="zh-CN" dirty="0">
                <a:solidFill>
                  <a:schemeClr val="tx1"/>
                </a:solidFill>
              </a:rPr>
              <a:t>;</a:t>
            </a:r>
            <a:endParaRPr lang="zh-CN" altLang="en-US" dirty="0">
              <a:solidFill>
                <a:schemeClr val="tx1"/>
              </a:solidFill>
            </a:endParaRPr>
          </a:p>
        </p:txBody>
      </p:sp>
      <p:grpSp>
        <p:nvGrpSpPr>
          <p:cNvPr id="6" name="组合 5"/>
          <p:cNvGrpSpPr/>
          <p:nvPr/>
        </p:nvGrpSpPr>
        <p:grpSpPr>
          <a:xfrm>
            <a:off x="1562099" y="3298945"/>
            <a:ext cx="4724401" cy="762000"/>
            <a:chOff x="1676400" y="3790950"/>
            <a:chExt cx="4679219" cy="762000"/>
          </a:xfrm>
        </p:grpSpPr>
        <p:sp>
          <p:nvSpPr>
            <p:cNvPr id="7" name="TextBox 6"/>
            <p:cNvSpPr txBox="1"/>
            <p:nvPr/>
          </p:nvSpPr>
          <p:spPr>
            <a:xfrm>
              <a:off x="2750094" y="3987284"/>
              <a:ext cx="360552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smtClean="0">
                  <a:solidFill>
                    <a:srgbClr val="0000FF"/>
                  </a:solidFill>
                </a:rPr>
                <a:t> </a:t>
              </a:r>
              <a:r>
                <a:rPr lang="en-US" altLang="zh-CN" sz="1600" dirty="0" err="1">
                  <a:solidFill>
                    <a:srgbClr val="0000FF"/>
                  </a:solidFill>
                </a:rPr>
                <a:t>struct</a:t>
              </a:r>
              <a:r>
                <a:rPr lang="en-US" altLang="zh-CN" sz="1600" dirty="0"/>
                <a:t> </a:t>
              </a:r>
              <a:r>
                <a:rPr lang="en-US" altLang="zh-CN" sz="1600" dirty="0" smtClean="0"/>
                <a:t>Student</a:t>
              </a:r>
              <a:r>
                <a:rPr lang="zh-CN" altLang="en-US" sz="1600" dirty="0" smtClean="0"/>
                <a:t>  *</a:t>
              </a:r>
              <a:r>
                <a:rPr lang="en-US" altLang="zh-CN" sz="1600" dirty="0" err="1" smtClean="0"/>
                <a:t>pStruct</a:t>
              </a:r>
              <a:r>
                <a:rPr lang="en-US" altLang="zh-CN" sz="1600" dirty="0" smtClean="0"/>
                <a:t>;</a:t>
              </a:r>
              <a:endParaRPr lang="zh-CN" altLang="zh-CN" sz="1600" dirty="0"/>
            </a:p>
          </p:txBody>
        </p:sp>
        <p:grpSp>
          <p:nvGrpSpPr>
            <p:cNvPr id="8" name="组合 27"/>
            <p:cNvGrpSpPr/>
            <p:nvPr/>
          </p:nvGrpSpPr>
          <p:grpSpPr>
            <a:xfrm>
              <a:off x="1676400" y="3790950"/>
              <a:ext cx="762000" cy="762000"/>
              <a:chOff x="1752600" y="3790950"/>
              <a:chExt cx="762000" cy="762000"/>
            </a:xfrm>
          </p:grpSpPr>
          <p:pic>
            <p:nvPicPr>
              <p:cNvPr id="9" name="图片 8" descr="按扭-37.png"/>
              <p:cNvPicPr>
                <a:picLocks noChangeAspect="1"/>
              </p:cNvPicPr>
              <p:nvPr/>
            </p:nvPicPr>
            <p:blipFill>
              <a:blip r:embed="rId3" cstate="print"/>
              <a:stretch>
                <a:fillRect/>
              </a:stretch>
            </p:blipFill>
            <p:spPr>
              <a:xfrm>
                <a:off x="1752600" y="3790950"/>
                <a:ext cx="762000" cy="762000"/>
              </a:xfrm>
              <a:prstGeom prst="rect">
                <a:avLst/>
              </a:prstGeom>
            </p:spPr>
          </p:pic>
          <p:sp>
            <p:nvSpPr>
              <p:cNvPr id="10" name="TextBox 9"/>
              <p:cNvSpPr txBox="1"/>
              <p:nvPr/>
            </p:nvSpPr>
            <p:spPr>
              <a:xfrm>
                <a:off x="1924285" y="3929164"/>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grpSp>
    </p:spTree>
    <p:extLst>
      <p:ext uri="{BB962C8B-B14F-4D97-AF65-F5344CB8AC3E}">
        <p14:creationId xmlns:p14="http://schemas.microsoft.com/office/powerpoint/2010/main" val="165673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smtClean="0">
                <a:latin typeface="+mj-lt"/>
                <a:ea typeface="+mj-ea"/>
                <a:cs typeface="+mj-cs"/>
              </a:rPr>
              <a:t>引用结构体成员</a:t>
            </a:r>
            <a:endParaRPr kumimoji="0" lang="zh-CN" alt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85725" y="2552700"/>
            <a:ext cx="2348720" cy="523220"/>
          </a:xfrm>
          <a:prstGeom prst="rect">
            <a:avLst/>
          </a:prstGeom>
          <a:noFill/>
        </p:spPr>
        <p:txBody>
          <a:bodyPr wrap="none" rtlCol="0">
            <a:spAutoFit/>
          </a:bodyPr>
          <a:lstStyle/>
          <a:p>
            <a:r>
              <a:rPr lang="zh-CN" altLang="en-US" sz="2800" b="1" i="1" dirty="0">
                <a:solidFill>
                  <a:srgbClr val="EF6011"/>
                </a:solidFill>
                <a:latin typeface="黑体" pitchFamily="49" charset="-122"/>
                <a:ea typeface="黑体" pitchFamily="49" charset="-122"/>
              </a:rPr>
              <a:t>二</a:t>
            </a:r>
            <a:r>
              <a:rPr lang="zh-CN" altLang="en-US" sz="2800" b="1" i="1" dirty="0" smtClean="0">
                <a:solidFill>
                  <a:srgbClr val="EF6011"/>
                </a:solidFill>
                <a:latin typeface="黑体" pitchFamily="49" charset="-122"/>
                <a:ea typeface="黑体" pitchFamily="49" charset="-122"/>
              </a:rPr>
              <a:t>种引用方法</a:t>
            </a:r>
          </a:p>
        </p:txBody>
      </p:sp>
      <p:sp>
        <p:nvSpPr>
          <p:cNvPr id="5" name="TextBox 4"/>
          <p:cNvSpPr txBox="1"/>
          <p:nvPr/>
        </p:nvSpPr>
        <p:spPr>
          <a:xfrm>
            <a:off x="3722978" y="1349245"/>
            <a:ext cx="204094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a:t>(*</a:t>
            </a:r>
            <a:r>
              <a:rPr lang="en-US" altLang="zh-CN" dirty="0" err="1"/>
              <a:t>pStruct</a:t>
            </a:r>
            <a:r>
              <a:rPr lang="en-US" altLang="zh-CN" dirty="0" smtClean="0"/>
              <a:t>).</a:t>
            </a:r>
            <a:r>
              <a:rPr lang="zh-CN" altLang="zh-CN" dirty="0"/>
              <a:t>成员名</a:t>
            </a:r>
            <a:r>
              <a:rPr lang="en-US" altLang="zh-CN" dirty="0" smtClean="0"/>
              <a:t>;</a:t>
            </a:r>
            <a:r>
              <a:rPr lang="en-US" altLang="zh-CN" b="1" dirty="0" smtClean="0"/>
              <a:t>  </a:t>
            </a:r>
            <a:endParaRPr lang="zh-CN" altLang="en-US" dirty="0" smtClean="0"/>
          </a:p>
        </p:txBody>
      </p:sp>
      <p:sp>
        <p:nvSpPr>
          <p:cNvPr id="6" name="圆角矩形标注 5"/>
          <p:cNvSpPr/>
          <p:nvPr/>
        </p:nvSpPr>
        <p:spPr>
          <a:xfrm>
            <a:off x="1894178" y="1428750"/>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a:solidFill>
                  <a:srgbClr val="FF0000"/>
                </a:solidFill>
              </a:rPr>
              <a:t>使用点运算符引用结构成员</a:t>
            </a:r>
            <a:endParaRPr lang="zh-CN" altLang="en-US" sz="1400" b="1" dirty="0">
              <a:solidFill>
                <a:srgbClr val="FF0000"/>
              </a:solidFill>
            </a:endParaRPr>
          </a:p>
        </p:txBody>
      </p:sp>
      <p:sp>
        <p:nvSpPr>
          <p:cNvPr id="7" name="TextBox 6"/>
          <p:cNvSpPr txBox="1"/>
          <p:nvPr/>
        </p:nvSpPr>
        <p:spPr>
          <a:xfrm>
            <a:off x="3722978" y="3154770"/>
            <a:ext cx="185980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err="1"/>
              <a:t>pStruct</a:t>
            </a:r>
            <a:r>
              <a:rPr lang="en-US" altLang="zh-CN" dirty="0"/>
              <a:t> -&gt;</a:t>
            </a:r>
            <a:r>
              <a:rPr lang="zh-CN" altLang="zh-CN" dirty="0"/>
              <a:t>成员名</a:t>
            </a:r>
            <a:r>
              <a:rPr lang="en-US" altLang="zh-CN" dirty="0"/>
              <a:t>;</a:t>
            </a:r>
            <a:endParaRPr lang="zh-CN" altLang="en-US" dirty="0" smtClean="0"/>
          </a:p>
        </p:txBody>
      </p:sp>
      <p:sp>
        <p:nvSpPr>
          <p:cNvPr id="8" name="圆角矩形标注 7"/>
          <p:cNvSpPr/>
          <p:nvPr/>
        </p:nvSpPr>
        <p:spPr>
          <a:xfrm>
            <a:off x="1894178" y="3234275"/>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a:solidFill>
                  <a:srgbClr val="FF0000"/>
                </a:solidFill>
              </a:rPr>
              <a:t>使用指向运算符引用结构成员</a:t>
            </a:r>
            <a:endParaRPr lang="zh-CN" altLang="en-US" sz="1400" b="1" dirty="0">
              <a:solidFill>
                <a:srgbClr val="FF0000"/>
              </a:solidFill>
            </a:endParaRPr>
          </a:p>
        </p:txBody>
      </p:sp>
      <p:grpSp>
        <p:nvGrpSpPr>
          <p:cNvPr id="9" name="组合 8"/>
          <p:cNvGrpSpPr/>
          <p:nvPr/>
        </p:nvGrpSpPr>
        <p:grpSpPr>
          <a:xfrm>
            <a:off x="6477000" y="971550"/>
            <a:ext cx="2209800" cy="1649107"/>
            <a:chOff x="1447800" y="3298238"/>
            <a:chExt cx="2209800" cy="1649107"/>
          </a:xfrm>
        </p:grpSpPr>
        <p:sp>
          <p:nvSpPr>
            <p:cNvPr id="10" name="TextBox 19"/>
            <p:cNvSpPr txBox="1">
              <a:spLocks noChangeArrowheads="1"/>
            </p:cNvSpPr>
            <p:nvPr/>
          </p:nvSpPr>
          <p:spPr bwMode="auto">
            <a:xfrm>
              <a:off x="1447800" y="3562350"/>
              <a:ext cx="2209800" cy="13849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pPr indent="360000"/>
              <a:r>
                <a:rPr lang="zh-CN" altLang="en-US" sz="1400" dirty="0" smtClean="0">
                  <a:solidFill>
                    <a:srgbClr val="C00000"/>
                  </a:solidFill>
                  <a:latin typeface="仿宋" pitchFamily="49" charset="-122"/>
                  <a:ea typeface="仿宋" pitchFamily="49" charset="-122"/>
                </a:rPr>
                <a:t>*</a:t>
              </a:r>
              <a:r>
                <a:rPr lang="en-US" altLang="zh-CN" sz="1400" dirty="0" err="1" smtClean="0">
                  <a:solidFill>
                    <a:srgbClr val="C00000"/>
                  </a:solidFill>
                  <a:latin typeface="仿宋" pitchFamily="49" charset="-122"/>
                  <a:ea typeface="仿宋" pitchFamily="49" charset="-122"/>
                </a:rPr>
                <a:t>pStruct</a:t>
              </a:r>
              <a:r>
                <a:rPr lang="zh-CN" altLang="en-US" sz="1400" dirty="0" smtClean="0">
                  <a:solidFill>
                    <a:srgbClr val="C00000"/>
                  </a:solidFill>
                  <a:latin typeface="仿宋" pitchFamily="49" charset="-122"/>
                  <a:ea typeface="仿宋" pitchFamily="49" charset="-122"/>
                </a:rPr>
                <a:t>一定要使用括号，因为点的运算符的优先级高，如果不使用括号，就会执行点运算然后是*</a:t>
              </a:r>
              <a:r>
                <a:rPr lang="zh-CN" altLang="en-US" sz="1400" dirty="0">
                  <a:solidFill>
                    <a:srgbClr val="C00000"/>
                  </a:solidFill>
                  <a:latin typeface="仿宋" pitchFamily="49" charset="-122"/>
                  <a:ea typeface="仿宋" pitchFamily="49" charset="-122"/>
                </a:rPr>
                <a:t>运算</a:t>
              </a:r>
              <a:endParaRPr lang="zh-CN" altLang="zh-CN" sz="1400" dirty="0" smtClean="0">
                <a:solidFill>
                  <a:srgbClr val="C00000"/>
                </a:solidFill>
                <a:latin typeface="仿宋" pitchFamily="49" charset="-122"/>
                <a:ea typeface="仿宋" pitchFamily="49" charset="-122"/>
              </a:endParaRPr>
            </a:p>
          </p:txBody>
        </p:sp>
        <p:pic>
          <p:nvPicPr>
            <p:cNvPr id="11" name="图片 18" descr="书藉图标4_03.jpg"/>
            <p:cNvPicPr>
              <a:picLocks noChangeAspect="1" noChangeArrowheads="1"/>
            </p:cNvPicPr>
            <p:nvPr/>
          </p:nvPicPr>
          <p:blipFill>
            <a:blip r:embed="rId3" cstate="print"/>
            <a:srcRect/>
            <a:stretch>
              <a:fillRect/>
            </a:stretch>
          </p:blipFill>
          <p:spPr bwMode="auto">
            <a:xfrm>
              <a:off x="1676400" y="3298238"/>
              <a:ext cx="895350" cy="468313"/>
            </a:xfrm>
            <a:prstGeom prst="rect">
              <a:avLst/>
            </a:prstGeom>
            <a:noFill/>
            <a:ln w="9525">
              <a:solidFill>
                <a:srgbClr val="C00000"/>
              </a:solidFill>
              <a:miter lim="800000"/>
              <a:headEnd/>
              <a:tailEnd/>
            </a:ln>
          </p:spPr>
        </p:pic>
      </p:grpSp>
      <p:grpSp>
        <p:nvGrpSpPr>
          <p:cNvPr id="15" name="组合 14"/>
          <p:cNvGrpSpPr/>
          <p:nvPr/>
        </p:nvGrpSpPr>
        <p:grpSpPr>
          <a:xfrm>
            <a:off x="6477000" y="2814310"/>
            <a:ext cx="2209800" cy="2111594"/>
            <a:chOff x="1457325" y="2466835"/>
            <a:chExt cx="2209800" cy="2111594"/>
          </a:xfrm>
        </p:grpSpPr>
        <p:sp>
          <p:nvSpPr>
            <p:cNvPr id="16" name="TextBox 19"/>
            <p:cNvSpPr txBox="1">
              <a:spLocks noChangeArrowheads="1"/>
            </p:cNvSpPr>
            <p:nvPr/>
          </p:nvSpPr>
          <p:spPr bwMode="auto">
            <a:xfrm>
              <a:off x="1457325" y="2700992"/>
              <a:ext cx="2209800" cy="18774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r>
                <a:rPr lang="zh-CN" altLang="zh-CN" sz="1100" dirty="0">
                  <a:solidFill>
                    <a:srgbClr val="C00000"/>
                  </a:solidFill>
                </a:rPr>
                <a:t>（</a:t>
              </a:r>
              <a:r>
                <a:rPr lang="en-US" altLang="zh-CN" sz="1100" dirty="0">
                  <a:solidFill>
                    <a:srgbClr val="C00000"/>
                  </a:solidFill>
                </a:rPr>
                <a:t>1</a:t>
              </a:r>
              <a:r>
                <a:rPr lang="zh-CN" altLang="zh-CN" sz="1100" dirty="0">
                  <a:solidFill>
                    <a:srgbClr val="C00000"/>
                  </a:solidFill>
                </a:rPr>
                <a:t>）</a:t>
              </a:r>
              <a:r>
                <a:rPr lang="en-US" altLang="zh-CN" sz="1100" dirty="0" err="1">
                  <a:solidFill>
                    <a:srgbClr val="C00000"/>
                  </a:solidFill>
                </a:rPr>
                <a:t>pStruct</a:t>
              </a:r>
              <a:r>
                <a:rPr lang="en-US" altLang="zh-CN" sz="1100" dirty="0">
                  <a:solidFill>
                    <a:srgbClr val="C00000"/>
                  </a:solidFill>
                </a:rPr>
                <a:t>-&gt;</a:t>
              </a:r>
              <a:r>
                <a:rPr lang="en-US" altLang="zh-CN" sz="1100" dirty="0" err="1">
                  <a:solidFill>
                    <a:srgbClr val="C00000"/>
                  </a:solidFill>
                </a:rPr>
                <a:t>iGrade</a:t>
              </a:r>
              <a:r>
                <a:rPr lang="zh-CN" altLang="zh-CN" sz="1100" dirty="0">
                  <a:solidFill>
                    <a:srgbClr val="C00000"/>
                  </a:solidFill>
                </a:rPr>
                <a:t>，表示指向的结构体变量中成员</a:t>
              </a:r>
              <a:r>
                <a:rPr lang="en-US" altLang="zh-CN" sz="1100" dirty="0" err="1">
                  <a:solidFill>
                    <a:srgbClr val="C00000"/>
                  </a:solidFill>
                </a:rPr>
                <a:t>iGrade</a:t>
              </a:r>
              <a:r>
                <a:rPr lang="zh-CN" altLang="zh-CN" sz="1100" dirty="0">
                  <a:solidFill>
                    <a:srgbClr val="C00000"/>
                  </a:solidFill>
                </a:rPr>
                <a:t>的值。</a:t>
              </a:r>
            </a:p>
            <a:p>
              <a:r>
                <a:rPr lang="zh-CN" altLang="zh-CN" sz="1100" dirty="0">
                  <a:solidFill>
                    <a:srgbClr val="C00000"/>
                  </a:solidFill>
                </a:rPr>
                <a:t>（</a:t>
              </a:r>
              <a:r>
                <a:rPr lang="en-US" altLang="zh-CN" sz="1100" dirty="0">
                  <a:solidFill>
                    <a:srgbClr val="C00000"/>
                  </a:solidFill>
                </a:rPr>
                <a:t>2</a:t>
              </a:r>
              <a:r>
                <a:rPr lang="zh-CN" altLang="zh-CN" sz="1100" dirty="0">
                  <a:solidFill>
                    <a:srgbClr val="C00000"/>
                  </a:solidFill>
                </a:rPr>
                <a:t>）</a:t>
              </a:r>
              <a:r>
                <a:rPr lang="en-US" altLang="zh-CN" sz="1100" dirty="0" err="1">
                  <a:solidFill>
                    <a:srgbClr val="C00000"/>
                  </a:solidFill>
                </a:rPr>
                <a:t>pStruct</a:t>
              </a:r>
              <a:r>
                <a:rPr lang="en-US" altLang="zh-CN" sz="1100" dirty="0">
                  <a:solidFill>
                    <a:srgbClr val="C00000"/>
                  </a:solidFill>
                </a:rPr>
                <a:t>-&gt;</a:t>
              </a:r>
              <a:r>
                <a:rPr lang="en-US" altLang="zh-CN" sz="1100" dirty="0" err="1">
                  <a:solidFill>
                    <a:srgbClr val="C00000"/>
                  </a:solidFill>
                </a:rPr>
                <a:t>iGrade</a:t>
              </a:r>
              <a:r>
                <a:rPr lang="en-US" altLang="zh-CN" sz="1100" dirty="0">
                  <a:solidFill>
                    <a:srgbClr val="C00000"/>
                  </a:solidFill>
                </a:rPr>
                <a:t>++</a:t>
              </a:r>
              <a:r>
                <a:rPr lang="zh-CN" altLang="zh-CN" sz="1100" dirty="0">
                  <a:solidFill>
                    <a:srgbClr val="C00000"/>
                  </a:solidFill>
                </a:rPr>
                <a:t>，表示指向的结构体变量中成员</a:t>
              </a:r>
              <a:r>
                <a:rPr lang="en-US" altLang="zh-CN" sz="1100" dirty="0" err="1">
                  <a:solidFill>
                    <a:srgbClr val="C00000"/>
                  </a:solidFill>
                </a:rPr>
                <a:t>iGrade</a:t>
              </a:r>
              <a:r>
                <a:rPr lang="zh-CN" altLang="zh-CN" sz="1100" dirty="0">
                  <a:solidFill>
                    <a:srgbClr val="C00000"/>
                  </a:solidFill>
                </a:rPr>
                <a:t>的值，使用后该值加</a:t>
              </a:r>
              <a:r>
                <a:rPr lang="en-US" altLang="zh-CN" sz="1100" dirty="0">
                  <a:solidFill>
                    <a:srgbClr val="C00000"/>
                  </a:solidFill>
                </a:rPr>
                <a:t>1</a:t>
              </a:r>
              <a:r>
                <a:rPr lang="zh-CN" altLang="zh-CN" sz="1100" dirty="0">
                  <a:solidFill>
                    <a:srgbClr val="C00000"/>
                  </a:solidFill>
                </a:rPr>
                <a:t>。</a:t>
              </a:r>
            </a:p>
            <a:p>
              <a:r>
                <a:rPr lang="zh-CN" altLang="zh-CN" sz="1100" dirty="0">
                  <a:solidFill>
                    <a:srgbClr val="C00000"/>
                  </a:solidFill>
                </a:rPr>
                <a:t>（</a:t>
              </a:r>
              <a:r>
                <a:rPr lang="en-US" altLang="zh-CN" sz="1100" dirty="0">
                  <a:solidFill>
                    <a:srgbClr val="C00000"/>
                  </a:solidFill>
                </a:rPr>
                <a:t>3</a:t>
              </a:r>
              <a:r>
                <a:rPr lang="zh-CN" altLang="zh-CN" sz="1100" dirty="0">
                  <a:solidFill>
                    <a:srgbClr val="C00000"/>
                  </a:solidFill>
                </a:rPr>
                <a:t>）</a:t>
              </a:r>
              <a:r>
                <a:rPr lang="en-US" altLang="zh-CN" sz="1100" dirty="0">
                  <a:solidFill>
                    <a:srgbClr val="C00000"/>
                  </a:solidFill>
                </a:rPr>
                <a:t>++</a:t>
              </a:r>
              <a:r>
                <a:rPr lang="en-US" altLang="zh-CN" sz="1100" dirty="0" err="1">
                  <a:solidFill>
                    <a:srgbClr val="C00000"/>
                  </a:solidFill>
                </a:rPr>
                <a:t>pStruct</a:t>
              </a:r>
              <a:r>
                <a:rPr lang="en-US" altLang="zh-CN" sz="1100" dirty="0">
                  <a:solidFill>
                    <a:srgbClr val="C00000"/>
                  </a:solidFill>
                </a:rPr>
                <a:t>-&gt;</a:t>
              </a:r>
              <a:r>
                <a:rPr lang="en-US" altLang="zh-CN" sz="1100" dirty="0" err="1">
                  <a:solidFill>
                    <a:srgbClr val="C00000"/>
                  </a:solidFill>
                </a:rPr>
                <a:t>iGrade</a:t>
              </a:r>
              <a:r>
                <a:rPr lang="zh-CN" altLang="zh-CN" sz="1100" dirty="0">
                  <a:solidFill>
                    <a:srgbClr val="C00000"/>
                  </a:solidFill>
                </a:rPr>
                <a:t>，表示指向的结构体变量中成员</a:t>
              </a:r>
              <a:r>
                <a:rPr lang="en-US" altLang="zh-CN" sz="1100" dirty="0" err="1">
                  <a:solidFill>
                    <a:srgbClr val="C00000"/>
                  </a:solidFill>
                </a:rPr>
                <a:t>iGrade</a:t>
              </a:r>
              <a:r>
                <a:rPr lang="zh-CN" altLang="zh-CN" sz="1100" dirty="0">
                  <a:solidFill>
                    <a:srgbClr val="C00000"/>
                  </a:solidFill>
                </a:rPr>
                <a:t>的值加</a:t>
              </a:r>
              <a:r>
                <a:rPr lang="en-US" altLang="zh-CN" sz="1100" dirty="0">
                  <a:solidFill>
                    <a:srgbClr val="C00000"/>
                  </a:solidFill>
                </a:rPr>
                <a:t>1</a:t>
              </a:r>
              <a:r>
                <a:rPr lang="zh-CN" altLang="zh-CN" sz="1100" dirty="0">
                  <a:solidFill>
                    <a:srgbClr val="C00000"/>
                  </a:solidFill>
                </a:rPr>
                <a:t>，计算后再进行使用。</a:t>
              </a:r>
            </a:p>
            <a:p>
              <a:pPr indent="360000"/>
              <a:endParaRPr lang="zh-CN" altLang="zh-CN" sz="1400" b="1" dirty="0" smtClean="0">
                <a:solidFill>
                  <a:srgbClr val="C00000"/>
                </a:solidFill>
                <a:latin typeface="仿宋" pitchFamily="49" charset="-122"/>
                <a:ea typeface="仿宋" pitchFamily="49" charset="-122"/>
              </a:endParaRPr>
            </a:p>
          </p:txBody>
        </p:sp>
        <p:pic>
          <p:nvPicPr>
            <p:cNvPr id="17" name="图片 18" descr="书藉图标4_03.jpg"/>
            <p:cNvPicPr>
              <a:picLocks noChangeAspect="1" noChangeArrowheads="1"/>
            </p:cNvPicPr>
            <p:nvPr/>
          </p:nvPicPr>
          <p:blipFill>
            <a:blip r:embed="rId3" cstate="print"/>
            <a:srcRect/>
            <a:stretch>
              <a:fillRect/>
            </a:stretch>
          </p:blipFill>
          <p:spPr bwMode="auto">
            <a:xfrm>
              <a:off x="1695450" y="2466835"/>
              <a:ext cx="895350" cy="468313"/>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534436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lide(fromLeft)">
                                      <p:cBhvr>
                                        <p:cTn id="29" dur="500"/>
                                        <p:tgtEl>
                                          <p:spTgt spid="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fltVal val="0"/>
                                          </p:val>
                                        </p:tav>
                                        <p:tav tm="100000">
                                          <p:val>
                                            <p:strVal val="#ppt_h"/>
                                          </p:val>
                                        </p:tav>
                                      </p:tavLst>
                                    </p:anim>
                                    <p:anim calcmode="lin" valueType="num">
                                      <p:cBhvr>
                                        <p:cTn id="40"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858000" cy="1647856"/>
          </a:xfrm>
          <a:prstGeom prst="rect">
            <a:avLst/>
          </a:prstGeom>
        </p:spPr>
      </p:pic>
      <p:sp>
        <p:nvSpPr>
          <p:cNvPr id="5" name="TextBox 4"/>
          <p:cNvSpPr txBox="1"/>
          <p:nvPr/>
        </p:nvSpPr>
        <p:spPr>
          <a:xfrm>
            <a:off x="2269255" y="1925421"/>
            <a:ext cx="4817345" cy="646331"/>
          </a:xfrm>
          <a:prstGeom prst="rect">
            <a:avLst/>
          </a:prstGeom>
          <a:noFill/>
        </p:spPr>
        <p:txBody>
          <a:bodyPr wrap="none" rtlCol="0">
            <a:spAutoFit/>
          </a:bodyPr>
          <a:lstStyle/>
          <a:p>
            <a:pPr algn="ctr"/>
            <a:r>
              <a:rPr lang="zh-CN" altLang="en-US" sz="3600" b="1" dirty="0" smtClean="0">
                <a:solidFill>
                  <a:schemeClr val="bg1"/>
                </a:solidFill>
              </a:rPr>
              <a:t>指向结构体数组的指针</a:t>
            </a:r>
          </a:p>
        </p:txBody>
      </p:sp>
    </p:spTree>
    <p:extLst>
      <p:ext uri="{BB962C8B-B14F-4D97-AF65-F5344CB8AC3E}">
        <p14:creationId xmlns:p14="http://schemas.microsoft.com/office/powerpoint/2010/main" val="320427370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指向结构体数组的指针</a:t>
            </a:r>
          </a:p>
        </p:txBody>
      </p:sp>
      <p:pic>
        <p:nvPicPr>
          <p:cNvPr id="3" name="Picture 4" descr="按扭1-56"/>
          <p:cNvPicPr>
            <a:picLocks noChangeAspect="1" noChangeArrowheads="1"/>
          </p:cNvPicPr>
          <p:nvPr/>
        </p:nvPicPr>
        <p:blipFill>
          <a:blip r:embed="rId3"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1409700" y="1885950"/>
            <a:ext cx="4376189" cy="646331"/>
          </a:xfrm>
          <a:prstGeom prst="rect">
            <a:avLst/>
          </a:prstGeom>
          <a:gradFill flip="none" rotWithShape="1">
            <a:gsLst>
              <a:gs pos="0">
                <a:srgbClr val="990033">
                  <a:tint val="66000"/>
                  <a:satMod val="160000"/>
                </a:srgbClr>
              </a:gs>
              <a:gs pos="50000">
                <a:srgbClr val="990033">
                  <a:tint val="44500"/>
                  <a:satMod val="160000"/>
                </a:srgbClr>
              </a:gs>
              <a:gs pos="100000">
                <a:srgbClr val="990033">
                  <a:tint val="23500"/>
                  <a:satMod val="160000"/>
                </a:srgbClr>
              </a:gs>
            </a:gsLst>
            <a:lin ang="13500000" scaled="1"/>
            <a:tileRect/>
          </a:gradFill>
          <a:ln>
            <a:solidFill>
              <a:srgbClr val="FF7D7D"/>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err="1">
                <a:solidFill>
                  <a:srgbClr val="0000FF"/>
                </a:solidFill>
              </a:rPr>
              <a:t>struct</a:t>
            </a:r>
            <a:r>
              <a:rPr lang="en-US" altLang="zh-CN" dirty="0"/>
              <a:t> Student* </a:t>
            </a:r>
            <a:r>
              <a:rPr lang="en-US" altLang="zh-CN" dirty="0" err="1"/>
              <a:t>pStruct</a:t>
            </a:r>
            <a:r>
              <a:rPr lang="en-US" altLang="zh-CN" dirty="0"/>
              <a:t>;</a:t>
            </a:r>
            <a:endParaRPr lang="zh-CN" altLang="zh-CN" dirty="0"/>
          </a:p>
          <a:p>
            <a:r>
              <a:rPr lang="en-US" altLang="zh-CN" dirty="0" err="1"/>
              <a:t>pStruct</a:t>
            </a:r>
            <a:r>
              <a:rPr lang="en-US" altLang="zh-CN" dirty="0"/>
              <a:t>=student; </a:t>
            </a:r>
            <a:endParaRPr lang="zh-CN" altLang="zh-CN" dirty="0"/>
          </a:p>
        </p:txBody>
      </p:sp>
      <p:sp>
        <p:nvSpPr>
          <p:cNvPr id="8" name="爆炸形 1 7"/>
          <p:cNvSpPr/>
          <p:nvPr/>
        </p:nvSpPr>
        <p:spPr>
          <a:xfrm>
            <a:off x="3733800" y="3105150"/>
            <a:ext cx="3886200" cy="1676400"/>
          </a:xfrm>
          <a:prstGeom prst="irregularSeal1">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dirty="0" smtClean="0">
              <a:solidFill>
                <a:schemeClr val="tx1"/>
              </a:solidFill>
            </a:endParaRPr>
          </a:p>
          <a:p>
            <a:endParaRPr lang="en-US" altLang="zh-CN" sz="1200" b="1" dirty="0" smtClean="0">
              <a:solidFill>
                <a:schemeClr val="tx1"/>
              </a:solidFill>
            </a:endParaRPr>
          </a:p>
          <a:p>
            <a:r>
              <a:rPr lang="en-US" altLang="zh-CN" sz="1200" b="1" dirty="0">
                <a:solidFill>
                  <a:schemeClr val="tx1"/>
                </a:solidFill>
              </a:rPr>
              <a:t> </a:t>
            </a:r>
            <a:r>
              <a:rPr lang="en-US" altLang="zh-CN" sz="1200" b="1" dirty="0" smtClean="0">
                <a:solidFill>
                  <a:schemeClr val="tx1"/>
                </a:solidFill>
              </a:rPr>
              <a:t>      </a:t>
            </a:r>
            <a:r>
              <a:rPr lang="zh-CN" altLang="zh-CN" sz="1200" b="1" dirty="0" smtClean="0">
                <a:solidFill>
                  <a:schemeClr val="tx1"/>
                </a:solidFill>
              </a:rPr>
              <a:t>结构体</a:t>
            </a:r>
            <a:r>
              <a:rPr lang="zh-CN" altLang="zh-CN" sz="1200" b="1" dirty="0">
                <a:solidFill>
                  <a:schemeClr val="tx1"/>
                </a:solidFill>
              </a:rPr>
              <a:t>指针变量</a:t>
            </a:r>
          </a:p>
          <a:p>
            <a:r>
              <a:rPr lang="zh-CN" altLang="zh-CN" sz="1200" b="1" dirty="0">
                <a:solidFill>
                  <a:schemeClr val="tx1"/>
                </a:solidFill>
              </a:rPr>
              <a:t>可以直接指向结构体数组中</a:t>
            </a:r>
            <a:r>
              <a:rPr lang="zh-CN" altLang="zh-CN" sz="1200" b="1" dirty="0" smtClean="0">
                <a:solidFill>
                  <a:schemeClr val="tx1"/>
                </a:solidFill>
              </a:rPr>
              <a:t>的</a:t>
            </a:r>
            <a:r>
              <a:rPr lang="en-US" altLang="zh-CN" sz="1200" b="1" dirty="0" smtClean="0">
                <a:solidFill>
                  <a:schemeClr val="tx1"/>
                </a:solidFill>
              </a:rPr>
              <a:t>  </a:t>
            </a:r>
            <a:r>
              <a:rPr lang="zh-CN" altLang="zh-CN" sz="1200" b="1" dirty="0" smtClean="0">
                <a:solidFill>
                  <a:schemeClr val="tx1"/>
                </a:solidFill>
              </a:rPr>
              <a:t>元素</a:t>
            </a:r>
            <a:endParaRPr lang="zh-CN" altLang="zh-CN" sz="1200" b="1" dirty="0">
              <a:solidFill>
                <a:schemeClr val="tx1"/>
              </a:solidFill>
            </a:endParaRPr>
          </a:p>
          <a:p>
            <a:pPr algn="ctr"/>
            <a:endParaRPr lang="zh-CN" altLang="en-US" dirty="0">
              <a:solidFill>
                <a:schemeClr val="tx1"/>
              </a:solidFill>
            </a:endParaRPr>
          </a:p>
        </p:txBody>
      </p:sp>
    </p:spTree>
    <p:extLst>
      <p:ext uri="{BB962C8B-B14F-4D97-AF65-F5344CB8AC3E}">
        <p14:creationId xmlns:p14="http://schemas.microsoft.com/office/powerpoint/2010/main" val="7340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2286000" y="1800225"/>
            <a:ext cx="3810000" cy="457200"/>
          </a:xfrm>
          <a:prstGeom prst="rect">
            <a:avLst/>
          </a:prstGeom>
          <a:solidFill>
            <a:srgbClr val="FFFF00"/>
          </a:solidFill>
          <a:ln>
            <a:solidFill>
              <a:srgbClr val="FFC000"/>
            </a:solidFill>
          </a:ln>
        </p:spPr>
        <p:txBody>
          <a:bodyPr/>
          <a:lstStyle/>
          <a:p>
            <a:pPr lvl="0">
              <a:defRPr/>
            </a:pPr>
            <a:r>
              <a:rPr kumimoji="0" lang="zh-CN" altLang="en-US" sz="2000" b="0" i="0" u="none" strike="noStrike" kern="1200" cap="none" spc="0" normalizeH="0" baseline="0" noProof="0" dirty="0" smtClean="0">
                <a:ln>
                  <a:noFill/>
                </a:ln>
                <a:solidFill>
                  <a:schemeClr val="tx1"/>
                </a:solidFill>
                <a:effectLst/>
                <a:uLnTx/>
                <a:uFillTx/>
                <a:latin typeface="+mj-lt"/>
                <a:ea typeface="+mj-ea"/>
                <a:cs typeface="+mj-cs"/>
              </a:rPr>
              <a:t>怎样</a:t>
            </a:r>
            <a:r>
              <a:rPr lang="zh-CN" altLang="zh-CN" sz="2000" dirty="0"/>
              <a:t>利用指针指向第</a:t>
            </a:r>
            <a:r>
              <a:rPr lang="en-US" altLang="zh-CN" sz="2000" dirty="0"/>
              <a:t>3</a:t>
            </a:r>
            <a:r>
              <a:rPr lang="zh-CN" altLang="zh-CN" sz="2000" dirty="0"/>
              <a:t>个</a:t>
            </a:r>
            <a:r>
              <a:rPr lang="zh-CN" altLang="zh-CN" sz="2000" dirty="0" smtClean="0"/>
              <a:t>元素</a:t>
            </a:r>
            <a:r>
              <a:rPr lang="zh-CN" altLang="en-US" sz="2000" dirty="0" smtClean="0"/>
              <a:t>？</a:t>
            </a:r>
            <a:endParaRPr kumimoji="0" lang="zh-CN" altLang="en-US" sz="20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图片 3" descr="8f1f7cf5a7d78ef08f06d4c733ec5f27_thu.png"/>
          <p:cNvPicPr>
            <a:picLocks noChangeAspect="1"/>
          </p:cNvPicPr>
          <p:nvPr/>
        </p:nvPicPr>
        <p:blipFill>
          <a:blip r:embed="rId3" cstate="print"/>
          <a:stretch>
            <a:fillRect/>
          </a:stretch>
        </p:blipFill>
        <p:spPr>
          <a:xfrm>
            <a:off x="6429375" y="1657350"/>
            <a:ext cx="600075" cy="600075"/>
          </a:xfrm>
          <a:prstGeom prst="rect">
            <a:avLst/>
          </a:prstGeom>
        </p:spPr>
      </p:pic>
      <p:sp>
        <p:nvSpPr>
          <p:cNvPr id="5" name="矩形 4"/>
          <p:cNvSpPr/>
          <p:nvPr/>
        </p:nvSpPr>
        <p:spPr>
          <a:xfrm>
            <a:off x="2362200" y="3261241"/>
            <a:ext cx="3581400" cy="369332"/>
          </a:xfrm>
          <a:prstGeom prst="rect">
            <a:avLst/>
          </a:prstGeom>
          <a:solidFill>
            <a:srgbClr val="92D050"/>
          </a:solidFill>
          <a:ln>
            <a:solidFill>
              <a:srgbClr val="008000"/>
            </a:solidFill>
          </a:ln>
        </p:spPr>
        <p:txBody>
          <a:bodyPr wrap="square">
            <a:spAutoFit/>
          </a:bodyPr>
          <a:lstStyle/>
          <a:p>
            <a:r>
              <a:rPr lang="en-US" altLang="zh-CN" dirty="0" err="1"/>
              <a:t>pStruct</a:t>
            </a:r>
            <a:r>
              <a:rPr lang="en-US" altLang="zh-CN" dirty="0"/>
              <a:t>=&amp;student[2];</a:t>
            </a:r>
            <a:endParaRPr lang="zh-CN" altLang="en-US" dirty="0"/>
          </a:p>
        </p:txBody>
      </p:sp>
      <p:pic>
        <p:nvPicPr>
          <p:cNvPr id="6" name="图片 21" descr="20101220123741-1168648047.jpg"/>
          <p:cNvPicPr>
            <a:picLocks noChangeAspect="1" noChangeArrowheads="1"/>
          </p:cNvPicPr>
          <p:nvPr/>
        </p:nvPicPr>
        <p:blipFill>
          <a:blip r:embed="rId4" cstate="print"/>
          <a:srcRect/>
          <a:stretch>
            <a:fillRect/>
          </a:stretch>
        </p:blipFill>
        <p:spPr bwMode="auto">
          <a:xfrm>
            <a:off x="6196012" y="2876550"/>
            <a:ext cx="1066800" cy="914400"/>
          </a:xfrm>
          <a:prstGeom prst="rect">
            <a:avLst/>
          </a:prstGeom>
          <a:noFill/>
          <a:ln w="9525">
            <a:noFill/>
            <a:miter lim="800000"/>
            <a:headEnd/>
            <a:tailEnd/>
          </a:ln>
        </p:spPr>
      </p:pic>
    </p:spTree>
    <p:extLst>
      <p:ext uri="{BB962C8B-B14F-4D97-AF65-F5344CB8AC3E}">
        <p14:creationId xmlns:p14="http://schemas.microsoft.com/office/powerpoint/2010/main" val="603397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3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strVal val="(6*min(max(#ppt_w*#ppt_h,.3),1)-7.4)/-.7*#ppt_w"/>
                                          </p:val>
                                        </p:tav>
                                        <p:tav tm="100000">
                                          <p:val>
                                            <p:strVal val="#ppt_w"/>
                                          </p:val>
                                        </p:tav>
                                      </p:tavLst>
                                    </p:anim>
                                    <p:anim calcmode="lin" valueType="num">
                                      <p:cBhvr>
                                        <p:cTn id="31" dur="500" fill="hold"/>
                                        <p:tgtEl>
                                          <p:spTgt spid="6"/>
                                        </p:tgtEl>
                                        <p:attrNameLst>
                                          <p:attrName>ppt_h</p:attrName>
                                        </p:attrNameLst>
                                      </p:cBhvr>
                                      <p:tavLst>
                                        <p:tav tm="0">
                                          <p:val>
                                            <p:strVal val="(6*min(max(#ppt_w*#ppt_h,.3),1)-7.4)/-.7*#ppt_h"/>
                                          </p:val>
                                        </p:tav>
                                        <p:tav tm="100000">
                                          <p:val>
                                            <p:strVal val="#ppt_h"/>
                                          </p:val>
                                        </p:tav>
                                      </p:tavLst>
                                    </p:anim>
                                    <p:anim calcmode="lin" valueType="num">
                                      <p:cBhvr>
                                        <p:cTn id="32" dur="500" fill="hold"/>
                                        <p:tgtEl>
                                          <p:spTgt spid="6"/>
                                        </p:tgtEl>
                                        <p:attrNameLst>
                                          <p:attrName>ppt_x</p:attrName>
                                        </p:attrNameLst>
                                      </p:cBhvr>
                                      <p:tavLst>
                                        <p:tav tm="0">
                                          <p:val>
                                            <p:fltVal val="0.5"/>
                                          </p:val>
                                        </p:tav>
                                        <p:tav tm="100000">
                                          <p:val>
                                            <p:strVal val="#ppt_x"/>
                                          </p:val>
                                        </p:tav>
                                      </p:tavLst>
                                    </p:anim>
                                    <p:anim calcmode="lin" valueType="num">
                                      <p:cBhvr>
                                        <p:cTn id="33"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34" fill="hold">
                            <p:stCondLst>
                              <p:cond delay="500"/>
                            </p:stCondLst>
                            <p:childTnLst>
                              <p:par>
                                <p:cTn id="35" presetID="12" presetClass="entr" presetSubtype="8" fill="hold" grpId="2"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p:tgtEl>
                                          <p:spTgt spid="5"/>
                                        </p:tgtEl>
                                        <p:attrNameLst>
                                          <p:attrName>ppt_x</p:attrName>
                                        </p:attrNameLst>
                                      </p:cBhvr>
                                      <p:tavLst>
                                        <p:tav tm="0">
                                          <p:val>
                                            <p:strVal val="#ppt_x-#ppt_w*1.125000"/>
                                          </p:val>
                                        </p:tav>
                                        <p:tav tm="100000">
                                          <p:val>
                                            <p:strVal val="#ppt_x"/>
                                          </p:val>
                                        </p:tav>
                                      </p:tavLst>
                                    </p:anim>
                                    <p:animEffect transition="in" filter="wipe(righ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858000" cy="1647856"/>
          </a:xfrm>
          <a:prstGeom prst="rect">
            <a:avLst/>
          </a:prstGeom>
        </p:spPr>
      </p:pic>
      <p:sp>
        <p:nvSpPr>
          <p:cNvPr id="5" name="TextBox 4"/>
          <p:cNvSpPr txBox="1"/>
          <p:nvPr/>
        </p:nvSpPr>
        <p:spPr>
          <a:xfrm>
            <a:off x="2500887" y="1925421"/>
            <a:ext cx="4354077" cy="646331"/>
          </a:xfrm>
          <a:prstGeom prst="rect">
            <a:avLst/>
          </a:prstGeom>
          <a:noFill/>
        </p:spPr>
        <p:txBody>
          <a:bodyPr wrap="none" rtlCol="0">
            <a:spAutoFit/>
          </a:bodyPr>
          <a:lstStyle/>
          <a:p>
            <a:pPr algn="ctr"/>
            <a:r>
              <a:rPr lang="zh-CN" altLang="en-US" sz="3600" b="1" dirty="0" smtClean="0">
                <a:solidFill>
                  <a:schemeClr val="bg1"/>
                </a:solidFill>
              </a:rPr>
              <a:t>结构体作为函数参数</a:t>
            </a:r>
          </a:p>
        </p:txBody>
      </p:sp>
    </p:spTree>
    <p:extLst>
      <p:ext uri="{BB962C8B-B14F-4D97-AF65-F5344CB8AC3E}">
        <p14:creationId xmlns:p14="http://schemas.microsoft.com/office/powerpoint/2010/main" val="372155125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 结构体作为函数参数</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图示 3"/>
          <p:cNvGraphicFramePr/>
          <p:nvPr>
            <p:extLst>
              <p:ext uri="{D42A27DB-BD31-4B8C-83A1-F6EECF244321}">
                <p14:modId xmlns:p14="http://schemas.microsoft.com/office/powerpoint/2010/main" val="3187016758"/>
              </p:ext>
            </p:extLst>
          </p:nvPr>
        </p:nvGraphicFramePr>
        <p:xfrm>
          <a:off x="762000" y="150495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6715125" y="3409950"/>
            <a:ext cx="2209800" cy="1002776"/>
            <a:chOff x="1447800" y="3298238"/>
            <a:chExt cx="2209800" cy="1002776"/>
          </a:xfrm>
        </p:grpSpPr>
        <p:sp>
          <p:nvSpPr>
            <p:cNvPr id="6" name="TextBox 19"/>
            <p:cNvSpPr txBox="1">
              <a:spLocks noChangeArrowheads="1"/>
            </p:cNvSpPr>
            <p:nvPr/>
          </p:nvSpPr>
          <p:spPr bwMode="auto">
            <a:xfrm>
              <a:off x="1447800" y="3562350"/>
              <a:ext cx="2209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pPr indent="360000"/>
              <a:r>
                <a:rPr lang="zh-CN" altLang="zh-CN" sz="1400" b="1" dirty="0">
                  <a:solidFill>
                    <a:srgbClr val="C00000"/>
                  </a:solidFill>
                </a:rPr>
                <a:t>传值时，实参要与形参的类型</a:t>
              </a:r>
              <a:r>
                <a:rPr lang="zh-CN" altLang="zh-CN" sz="1400" b="1" dirty="0" smtClean="0">
                  <a:solidFill>
                    <a:srgbClr val="C00000"/>
                  </a:solidFill>
                </a:rPr>
                <a:t>一致</a:t>
              </a:r>
            </a:p>
          </p:txBody>
        </p:sp>
        <p:pic>
          <p:nvPicPr>
            <p:cNvPr id="7" name="图片 18" descr="书藉图标4_03.jpg"/>
            <p:cNvPicPr>
              <a:picLocks noChangeAspect="1" noChangeArrowheads="1"/>
            </p:cNvPicPr>
            <p:nvPr/>
          </p:nvPicPr>
          <p:blipFill>
            <a:blip r:embed="rId8" cstate="print"/>
            <a:srcRect/>
            <a:stretch>
              <a:fillRect/>
            </a:stretch>
          </p:blipFill>
          <p:spPr bwMode="auto">
            <a:xfrm>
              <a:off x="1676400" y="3298238"/>
              <a:ext cx="895350" cy="468313"/>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28282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09D15EAA-7E31-4205-9DD1-C28E15309699}"/>
                                            </p:graphicEl>
                                          </p:spTgt>
                                        </p:tgtEl>
                                        <p:attrNameLst>
                                          <p:attrName>style.visibility</p:attrName>
                                        </p:attrNameLst>
                                      </p:cBhvr>
                                      <p:to>
                                        <p:strVal val="visible"/>
                                      </p:to>
                                    </p:set>
                                    <p:anim calcmode="lin" valueType="num">
                                      <p:cBhvr>
                                        <p:cTn id="7" dur="500" fill="hold"/>
                                        <p:tgtEl>
                                          <p:spTgt spid="4">
                                            <p:graphicEl>
                                              <a:dgm id="{09D15EAA-7E31-4205-9DD1-C28E15309699}"/>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09D15EAA-7E31-4205-9DD1-C28E15309699}"/>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09D15EAA-7E31-4205-9DD1-C28E15309699}"/>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986134D0-907F-4790-98A0-43128535CD81}"/>
                                            </p:graphicEl>
                                          </p:spTgt>
                                        </p:tgtEl>
                                        <p:attrNameLst>
                                          <p:attrName>style.visibility</p:attrName>
                                        </p:attrNameLst>
                                      </p:cBhvr>
                                      <p:to>
                                        <p:strVal val="visible"/>
                                      </p:to>
                                    </p:set>
                                    <p:anim calcmode="lin" valueType="num">
                                      <p:cBhvr>
                                        <p:cTn id="12" dur="500" fill="hold"/>
                                        <p:tgtEl>
                                          <p:spTgt spid="4">
                                            <p:graphicEl>
                                              <a:dgm id="{986134D0-907F-4790-98A0-43128535CD81}"/>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986134D0-907F-4790-98A0-43128535CD81}"/>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986134D0-907F-4790-98A0-43128535CD81}"/>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graphicEl>
                                              <a:dgm id="{4A8DBB09-0634-451E-97C8-527391F1E6D2}"/>
                                            </p:graphicEl>
                                          </p:spTgt>
                                        </p:tgtEl>
                                        <p:attrNameLst>
                                          <p:attrName>style.visibility</p:attrName>
                                        </p:attrNameLst>
                                      </p:cBhvr>
                                      <p:to>
                                        <p:strVal val="visible"/>
                                      </p:to>
                                    </p:set>
                                    <p:anim calcmode="lin" valueType="num">
                                      <p:cBhvr>
                                        <p:cTn id="17" dur="500" fill="hold"/>
                                        <p:tgtEl>
                                          <p:spTgt spid="4">
                                            <p:graphicEl>
                                              <a:dgm id="{4A8DBB09-0634-451E-97C8-527391F1E6D2}"/>
                                            </p:graphicEl>
                                          </p:spTgt>
                                        </p:tgtEl>
                                        <p:attrNameLst>
                                          <p:attrName>ppt_w</p:attrName>
                                        </p:attrNameLst>
                                      </p:cBhvr>
                                      <p:tavLst>
                                        <p:tav tm="0">
                                          <p:val>
                                            <p:fltVal val="0"/>
                                          </p:val>
                                        </p:tav>
                                        <p:tav tm="100000">
                                          <p:val>
                                            <p:strVal val="#ppt_w"/>
                                          </p:val>
                                        </p:tav>
                                      </p:tavLst>
                                    </p:anim>
                                    <p:anim calcmode="lin" valueType="num">
                                      <p:cBhvr>
                                        <p:cTn id="18" dur="500" fill="hold"/>
                                        <p:tgtEl>
                                          <p:spTgt spid="4">
                                            <p:graphicEl>
                                              <a:dgm id="{4A8DBB09-0634-451E-97C8-527391F1E6D2}"/>
                                            </p:graphicEl>
                                          </p:spTgt>
                                        </p:tgtEl>
                                        <p:attrNameLst>
                                          <p:attrName>ppt_h</p:attrName>
                                        </p:attrNameLst>
                                      </p:cBhvr>
                                      <p:tavLst>
                                        <p:tav tm="0">
                                          <p:val>
                                            <p:fltVal val="0"/>
                                          </p:val>
                                        </p:tav>
                                        <p:tav tm="100000">
                                          <p:val>
                                            <p:strVal val="#ppt_h"/>
                                          </p:val>
                                        </p:tav>
                                      </p:tavLst>
                                    </p:anim>
                                    <p:animEffect transition="in" filter="fade">
                                      <p:cBhvr>
                                        <p:cTn id="19" dur="500"/>
                                        <p:tgtEl>
                                          <p:spTgt spid="4">
                                            <p:graphicEl>
                                              <a:dgm id="{4A8DBB09-0634-451E-97C8-527391F1E6D2}"/>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
                                            <p:graphicEl>
                                              <a:dgm id="{38A40837-7255-4E88-9341-A5B99F512D96}"/>
                                            </p:graphicEl>
                                          </p:spTgt>
                                        </p:tgtEl>
                                        <p:attrNameLst>
                                          <p:attrName>style.visibility</p:attrName>
                                        </p:attrNameLst>
                                      </p:cBhvr>
                                      <p:to>
                                        <p:strVal val="visible"/>
                                      </p:to>
                                    </p:set>
                                    <p:anim calcmode="lin" valueType="num">
                                      <p:cBhvr>
                                        <p:cTn id="24" dur="500" fill="hold"/>
                                        <p:tgtEl>
                                          <p:spTgt spid="4">
                                            <p:graphicEl>
                                              <a:dgm id="{38A40837-7255-4E88-9341-A5B99F512D96}"/>
                                            </p:graphicEl>
                                          </p:spTgt>
                                        </p:tgtEl>
                                        <p:attrNameLst>
                                          <p:attrName>ppt_w</p:attrName>
                                        </p:attrNameLst>
                                      </p:cBhvr>
                                      <p:tavLst>
                                        <p:tav tm="0">
                                          <p:val>
                                            <p:fltVal val="0"/>
                                          </p:val>
                                        </p:tav>
                                        <p:tav tm="100000">
                                          <p:val>
                                            <p:strVal val="#ppt_w"/>
                                          </p:val>
                                        </p:tav>
                                      </p:tavLst>
                                    </p:anim>
                                    <p:anim calcmode="lin" valueType="num">
                                      <p:cBhvr>
                                        <p:cTn id="25" dur="500" fill="hold"/>
                                        <p:tgtEl>
                                          <p:spTgt spid="4">
                                            <p:graphicEl>
                                              <a:dgm id="{38A40837-7255-4E88-9341-A5B99F512D96}"/>
                                            </p:graphicEl>
                                          </p:spTgt>
                                        </p:tgtEl>
                                        <p:attrNameLst>
                                          <p:attrName>ppt_h</p:attrName>
                                        </p:attrNameLst>
                                      </p:cBhvr>
                                      <p:tavLst>
                                        <p:tav tm="0">
                                          <p:val>
                                            <p:fltVal val="0"/>
                                          </p:val>
                                        </p:tav>
                                        <p:tav tm="100000">
                                          <p:val>
                                            <p:strVal val="#ppt_h"/>
                                          </p:val>
                                        </p:tav>
                                      </p:tavLst>
                                    </p:anim>
                                    <p:animEffect transition="in" filter="fade">
                                      <p:cBhvr>
                                        <p:cTn id="26" dur="500"/>
                                        <p:tgtEl>
                                          <p:spTgt spid="4">
                                            <p:graphicEl>
                                              <a:dgm id="{38A40837-7255-4E88-9341-A5B99F512D9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
                                            <p:graphicEl>
                                              <a:dgm id="{5C37A401-895C-489B-A2F2-74F56CFB97D4}"/>
                                            </p:graphicEl>
                                          </p:spTgt>
                                        </p:tgtEl>
                                        <p:attrNameLst>
                                          <p:attrName>style.visibility</p:attrName>
                                        </p:attrNameLst>
                                      </p:cBhvr>
                                      <p:to>
                                        <p:strVal val="visible"/>
                                      </p:to>
                                    </p:set>
                                    <p:anim calcmode="lin" valueType="num">
                                      <p:cBhvr>
                                        <p:cTn id="31" dur="500" fill="hold"/>
                                        <p:tgtEl>
                                          <p:spTgt spid="4">
                                            <p:graphicEl>
                                              <a:dgm id="{5C37A401-895C-489B-A2F2-74F56CFB97D4}"/>
                                            </p:graphicEl>
                                          </p:spTgt>
                                        </p:tgtEl>
                                        <p:attrNameLst>
                                          <p:attrName>ppt_w</p:attrName>
                                        </p:attrNameLst>
                                      </p:cBhvr>
                                      <p:tavLst>
                                        <p:tav tm="0">
                                          <p:val>
                                            <p:fltVal val="0"/>
                                          </p:val>
                                        </p:tav>
                                        <p:tav tm="100000">
                                          <p:val>
                                            <p:strVal val="#ppt_w"/>
                                          </p:val>
                                        </p:tav>
                                      </p:tavLst>
                                    </p:anim>
                                    <p:anim calcmode="lin" valueType="num">
                                      <p:cBhvr>
                                        <p:cTn id="32" dur="500" fill="hold"/>
                                        <p:tgtEl>
                                          <p:spTgt spid="4">
                                            <p:graphicEl>
                                              <a:dgm id="{5C37A401-895C-489B-A2F2-74F56CFB97D4}"/>
                                            </p:graphicEl>
                                          </p:spTgt>
                                        </p:tgtEl>
                                        <p:attrNameLst>
                                          <p:attrName>ppt_h</p:attrName>
                                        </p:attrNameLst>
                                      </p:cBhvr>
                                      <p:tavLst>
                                        <p:tav tm="0">
                                          <p:val>
                                            <p:fltVal val="0"/>
                                          </p:val>
                                        </p:tav>
                                        <p:tav tm="100000">
                                          <p:val>
                                            <p:strVal val="#ppt_h"/>
                                          </p:val>
                                        </p:tav>
                                      </p:tavLst>
                                    </p:anim>
                                    <p:animEffect transition="in" filter="fade">
                                      <p:cBhvr>
                                        <p:cTn id="33" dur="500"/>
                                        <p:tgtEl>
                                          <p:spTgt spid="4">
                                            <p:graphicEl>
                                              <a:dgm id="{5C37A401-895C-489B-A2F2-74F56CFB97D4}"/>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
                                            <p:graphicEl>
                                              <a:dgm id="{21F13FF5-DB3E-412C-B4C3-D482BD551506}"/>
                                            </p:graphicEl>
                                          </p:spTgt>
                                        </p:tgtEl>
                                        <p:attrNameLst>
                                          <p:attrName>style.visibility</p:attrName>
                                        </p:attrNameLst>
                                      </p:cBhvr>
                                      <p:to>
                                        <p:strVal val="visible"/>
                                      </p:to>
                                    </p:set>
                                    <p:anim calcmode="lin" valueType="num">
                                      <p:cBhvr>
                                        <p:cTn id="38" dur="500" fill="hold"/>
                                        <p:tgtEl>
                                          <p:spTgt spid="4">
                                            <p:graphicEl>
                                              <a:dgm id="{21F13FF5-DB3E-412C-B4C3-D482BD551506}"/>
                                            </p:graphicEl>
                                          </p:spTgt>
                                        </p:tgtEl>
                                        <p:attrNameLst>
                                          <p:attrName>ppt_w</p:attrName>
                                        </p:attrNameLst>
                                      </p:cBhvr>
                                      <p:tavLst>
                                        <p:tav tm="0">
                                          <p:val>
                                            <p:fltVal val="0"/>
                                          </p:val>
                                        </p:tav>
                                        <p:tav tm="100000">
                                          <p:val>
                                            <p:strVal val="#ppt_w"/>
                                          </p:val>
                                        </p:tav>
                                      </p:tavLst>
                                    </p:anim>
                                    <p:anim calcmode="lin" valueType="num">
                                      <p:cBhvr>
                                        <p:cTn id="39" dur="500" fill="hold"/>
                                        <p:tgtEl>
                                          <p:spTgt spid="4">
                                            <p:graphicEl>
                                              <a:dgm id="{21F13FF5-DB3E-412C-B4C3-D482BD551506}"/>
                                            </p:graphicEl>
                                          </p:spTgt>
                                        </p:tgtEl>
                                        <p:attrNameLst>
                                          <p:attrName>ppt_h</p:attrName>
                                        </p:attrNameLst>
                                      </p:cBhvr>
                                      <p:tavLst>
                                        <p:tav tm="0">
                                          <p:val>
                                            <p:fltVal val="0"/>
                                          </p:val>
                                        </p:tav>
                                        <p:tav tm="100000">
                                          <p:val>
                                            <p:strVal val="#ppt_h"/>
                                          </p:val>
                                        </p:tav>
                                      </p:tavLst>
                                    </p:anim>
                                    <p:animEffect transition="in" filter="fade">
                                      <p:cBhvr>
                                        <p:cTn id="40" dur="500"/>
                                        <p:tgtEl>
                                          <p:spTgt spid="4">
                                            <p:graphicEl>
                                              <a:dgm id="{21F13FF5-DB3E-412C-B4C3-D482BD551506}"/>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ppt_w</p:attrName>
                                        </p:attrNameLst>
                                      </p:cBhvr>
                                      <p:tavLst>
                                        <p:tav tm="0">
                                          <p:val>
                                            <p:fltVal val="0"/>
                                          </p:val>
                                        </p:tav>
                                        <p:tav tm="100000">
                                          <p:val>
                                            <p:strVal val="#ppt_w"/>
                                          </p:val>
                                        </p:tav>
                                      </p:tavLst>
                                    </p:anim>
                                    <p:anim calcmode="lin" valueType="num">
                                      <p:cBhvr>
                                        <p:cTn id="46" dur="1000" fill="hold"/>
                                        <p:tgtEl>
                                          <p:spTgt spid="5"/>
                                        </p:tgtEl>
                                        <p:attrNameLst>
                                          <p:attrName>ppt_h</p:attrName>
                                        </p:attrNameLst>
                                      </p:cBhvr>
                                      <p:tavLst>
                                        <p:tav tm="0">
                                          <p:val>
                                            <p:fltVal val="0"/>
                                          </p:val>
                                        </p:tav>
                                        <p:tav tm="100000">
                                          <p:val>
                                            <p:strVal val="#ppt_h"/>
                                          </p:val>
                                        </p:tav>
                                      </p:tavLst>
                                    </p:anim>
                                    <p:anim calcmode="lin" valueType="num">
                                      <p:cBhvr>
                                        <p:cTn id="4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667000" y="1925421"/>
            <a:ext cx="3966348" cy="646331"/>
          </a:xfrm>
          <a:prstGeom prst="rect">
            <a:avLst/>
          </a:prstGeom>
          <a:noFill/>
        </p:spPr>
        <p:txBody>
          <a:bodyPr wrap="square" rtlCol="0">
            <a:spAutoFit/>
          </a:bodyPr>
          <a:lstStyle/>
          <a:p>
            <a:pPr>
              <a:spcBef>
                <a:spcPct val="50000"/>
              </a:spcBef>
              <a:buFontTx/>
              <a:buNone/>
              <a:defRPr/>
            </a:pPr>
            <a:r>
              <a:rPr lang="zh-CN" altLang="en-US" sz="3600" dirty="0">
                <a:solidFill>
                  <a:schemeClr val="bg1"/>
                </a:solidFill>
                <a:latin typeface="黑体" pitchFamily="49" charset="-122"/>
                <a:ea typeface="黑体" pitchFamily="49" charset="-122"/>
              </a:rPr>
              <a:t>包含结构的结构</a:t>
            </a:r>
          </a:p>
        </p:txBody>
      </p:sp>
    </p:spTree>
    <p:extLst>
      <p:ext uri="{BB962C8B-B14F-4D97-AF65-F5344CB8AC3E}">
        <p14:creationId xmlns:p14="http://schemas.microsoft.com/office/powerpoint/2010/main" val="1736606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第七章材料\兰博基尼.jpg"/>
          <p:cNvPicPr>
            <a:picLocks noChangeAspect="1" noChangeArrowheads="1"/>
          </p:cNvPicPr>
          <p:nvPr/>
        </p:nvPicPr>
        <p:blipFill>
          <a:blip r:embed="rId2" cstate="print"/>
          <a:srcRect/>
          <a:stretch>
            <a:fillRect/>
          </a:stretch>
        </p:blipFill>
        <p:spPr bwMode="auto">
          <a:xfrm>
            <a:off x="228600" y="1876425"/>
            <a:ext cx="4038600" cy="2524125"/>
          </a:xfrm>
          <a:prstGeom prst="rect">
            <a:avLst/>
          </a:prstGeom>
          <a:noFill/>
        </p:spPr>
      </p:pic>
      <p:pic>
        <p:nvPicPr>
          <p:cNvPr id="3" name="Picture 3" descr="J:\第七章材料\兰博基尼发动机.jpg"/>
          <p:cNvPicPr>
            <a:picLocks noChangeAspect="1" noChangeArrowheads="1"/>
          </p:cNvPicPr>
          <p:nvPr/>
        </p:nvPicPr>
        <p:blipFill>
          <a:blip r:embed="rId3" cstate="print"/>
          <a:srcRect/>
          <a:stretch>
            <a:fillRect/>
          </a:stretch>
        </p:blipFill>
        <p:spPr bwMode="auto">
          <a:xfrm>
            <a:off x="5029200" y="1876425"/>
            <a:ext cx="3675088" cy="2359794"/>
          </a:xfrm>
          <a:prstGeom prst="rect">
            <a:avLst/>
          </a:prstGeom>
          <a:noFill/>
        </p:spPr>
      </p:pic>
    </p:spTree>
    <p:extLst>
      <p:ext uri="{BB962C8B-B14F-4D97-AF65-F5344CB8AC3E}">
        <p14:creationId xmlns:p14="http://schemas.microsoft.com/office/powerpoint/2010/main" val="953726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a:spcBef>
                <a:spcPct val="50000"/>
              </a:spcBef>
              <a:buFontTx/>
              <a:buNone/>
              <a:defRPr/>
            </a:pPr>
            <a:r>
              <a:rPr lang="zh-CN" altLang="en-US" sz="3200" dirty="0">
                <a:latin typeface="黑体" pitchFamily="49" charset="-122"/>
                <a:ea typeface="黑体" pitchFamily="49" charset="-122"/>
              </a:rPr>
              <a:t>包含结构的结构</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矩形 3"/>
          <p:cNvSpPr/>
          <p:nvPr/>
        </p:nvSpPr>
        <p:spPr>
          <a:xfrm>
            <a:off x="1285875" y="1581150"/>
            <a:ext cx="3886200" cy="3139321"/>
          </a:xfrm>
          <a:prstGeom prst="rect">
            <a:avLst/>
          </a:prstGeom>
        </p:spPr>
        <p:txBody>
          <a:bodyPr wrap="square">
            <a:spAutoFit/>
          </a:bodyPr>
          <a:lstStyle/>
          <a:p>
            <a:pPr lvl="0"/>
            <a:r>
              <a:rPr lang="en-US" altLang="zh-CN" sz="1100" dirty="0" err="1">
                <a:solidFill>
                  <a:srgbClr val="0000FF"/>
                </a:solidFill>
              </a:rPr>
              <a:t>struct</a:t>
            </a:r>
            <a:r>
              <a:rPr lang="en-US" altLang="zh-CN" sz="1100" dirty="0"/>
              <a:t> </a:t>
            </a:r>
            <a:r>
              <a:rPr lang="en-US" altLang="zh-CN" sz="1100" dirty="0" smtClean="0"/>
              <a:t>date {</a:t>
            </a:r>
            <a:endParaRPr lang="zh-CN" altLang="zh-CN" sz="1100" dirty="0"/>
          </a:p>
          <a:p>
            <a:pPr lvl="0"/>
            <a:r>
              <a:rPr lang="en-US" altLang="zh-CN" sz="1100" dirty="0"/>
              <a:t>	</a:t>
            </a:r>
            <a:r>
              <a:rPr lang="en-US" altLang="zh-CN" sz="1100" dirty="0" err="1">
                <a:solidFill>
                  <a:srgbClr val="0000FF"/>
                </a:solidFill>
              </a:rPr>
              <a:t>int</a:t>
            </a:r>
            <a:r>
              <a:rPr lang="en-US" altLang="zh-CN" sz="1100" dirty="0"/>
              <a:t> year;							</a:t>
            </a:r>
            <a:r>
              <a:rPr lang="en-US" altLang="zh-CN" sz="1100" dirty="0" err="1">
                <a:solidFill>
                  <a:srgbClr val="0000FF"/>
                </a:solidFill>
              </a:rPr>
              <a:t>int</a:t>
            </a:r>
            <a:r>
              <a:rPr lang="en-US" altLang="zh-CN" sz="1100" dirty="0"/>
              <a:t> month;							</a:t>
            </a:r>
            <a:r>
              <a:rPr lang="en-US" altLang="zh-CN" sz="1100" dirty="0" err="1">
                <a:solidFill>
                  <a:srgbClr val="0000FF"/>
                </a:solidFill>
              </a:rPr>
              <a:t>int</a:t>
            </a:r>
            <a:r>
              <a:rPr lang="en-US" altLang="zh-CN" sz="1100" dirty="0"/>
              <a:t> day;						</a:t>
            </a:r>
          </a:p>
          <a:p>
            <a:pPr lvl="0"/>
            <a:r>
              <a:rPr lang="en-US" altLang="zh-CN" sz="1100" dirty="0" smtClean="0"/>
              <a:t>};</a:t>
            </a:r>
            <a:endParaRPr lang="zh-CN" altLang="zh-CN" sz="1100" dirty="0"/>
          </a:p>
          <a:p>
            <a:pPr lvl="0"/>
            <a:r>
              <a:rPr lang="en-US" altLang="zh-CN" sz="1100" dirty="0" err="1" smtClean="0">
                <a:solidFill>
                  <a:srgbClr val="0000FF"/>
                </a:solidFill>
              </a:rPr>
              <a:t>struct</a:t>
            </a:r>
            <a:r>
              <a:rPr lang="en-US" altLang="zh-CN" sz="1100" dirty="0" smtClean="0"/>
              <a:t> student {</a:t>
            </a:r>
            <a:endParaRPr lang="zh-CN" altLang="zh-CN" sz="1100" dirty="0"/>
          </a:p>
          <a:p>
            <a:pPr lvl="0"/>
            <a:r>
              <a:rPr lang="en-US" altLang="zh-CN" sz="1100" dirty="0"/>
              <a:t>	</a:t>
            </a:r>
            <a:r>
              <a:rPr lang="en-US" altLang="zh-CN" sz="1100" dirty="0">
                <a:solidFill>
                  <a:srgbClr val="0000FF"/>
                </a:solidFill>
              </a:rPr>
              <a:t>char</a:t>
            </a:r>
            <a:r>
              <a:rPr lang="en-US" altLang="zh-CN" sz="1100" dirty="0"/>
              <a:t> name[30];						</a:t>
            </a:r>
            <a:r>
              <a:rPr lang="en-US" altLang="zh-CN" sz="1100" dirty="0" err="1">
                <a:solidFill>
                  <a:srgbClr val="0000FF"/>
                </a:solidFill>
              </a:rPr>
              <a:t>in</a:t>
            </a:r>
            <a:r>
              <a:rPr lang="en-US" altLang="zh-CN" sz="1100" dirty="0" err="1"/>
              <a:t>t</a:t>
            </a:r>
            <a:r>
              <a:rPr lang="en-US" altLang="zh-CN" sz="1100" dirty="0"/>
              <a:t> </a:t>
            </a:r>
            <a:r>
              <a:rPr lang="en-US" altLang="zh-CN" sz="1100" dirty="0" err="1"/>
              <a:t>num</a:t>
            </a:r>
            <a:r>
              <a:rPr lang="en-US" altLang="zh-CN" sz="1100" dirty="0"/>
              <a:t>;							</a:t>
            </a:r>
            <a:r>
              <a:rPr lang="en-US" altLang="zh-CN" sz="1100" dirty="0">
                <a:solidFill>
                  <a:srgbClr val="0000FF"/>
                </a:solidFill>
              </a:rPr>
              <a:t>char</a:t>
            </a:r>
            <a:r>
              <a:rPr lang="en-US" altLang="zh-CN" sz="1100" dirty="0"/>
              <a:t> sex;							</a:t>
            </a:r>
            <a:r>
              <a:rPr lang="en-US" altLang="zh-CN" sz="1100" dirty="0" err="1">
                <a:solidFill>
                  <a:srgbClr val="0000FF"/>
                </a:solidFill>
              </a:rPr>
              <a:t>struct</a:t>
            </a:r>
            <a:r>
              <a:rPr lang="en-US" altLang="zh-CN" sz="1100" dirty="0"/>
              <a:t> date birthday;		</a:t>
            </a:r>
          </a:p>
          <a:p>
            <a:pPr lvl="0"/>
            <a:r>
              <a:rPr lang="en-US" altLang="zh-CN" sz="1100" dirty="0" smtClean="0"/>
              <a:t>}</a:t>
            </a:r>
            <a:r>
              <a:rPr lang="en-US" altLang="zh-CN" sz="1100" dirty="0"/>
              <a:t>student={"SuYuQun",12061212,'W',{1986,12,6}};		</a:t>
            </a:r>
            <a:endParaRPr lang="zh-CN" altLang="zh-CN" sz="1100" dirty="0"/>
          </a:p>
        </p:txBody>
      </p:sp>
      <p:sp>
        <p:nvSpPr>
          <p:cNvPr id="5" name="圆角矩形 4"/>
          <p:cNvSpPr/>
          <p:nvPr/>
        </p:nvSpPr>
        <p:spPr bwMode="auto">
          <a:xfrm>
            <a:off x="2209800" y="4095750"/>
            <a:ext cx="1447800" cy="228600"/>
          </a:xfrm>
          <a:prstGeom prst="roundRect">
            <a:avLst/>
          </a:prstGeom>
          <a:noFill/>
          <a:ln w="28575">
            <a:solidFill>
              <a:srgbClr val="00B0F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sz="1350"/>
          </a:p>
        </p:txBody>
      </p:sp>
      <p:sp>
        <p:nvSpPr>
          <p:cNvPr id="6" name="线形标注 2 5"/>
          <p:cNvSpPr/>
          <p:nvPr/>
        </p:nvSpPr>
        <p:spPr>
          <a:xfrm>
            <a:off x="3810000" y="3554551"/>
            <a:ext cx="1295400" cy="494437"/>
          </a:xfrm>
          <a:prstGeom prst="borderCallout2">
            <a:avLst>
              <a:gd name="adj1" fmla="val 28382"/>
              <a:gd name="adj2" fmla="val -833"/>
              <a:gd name="adj3" fmla="val 32235"/>
              <a:gd name="adj4" fmla="val -18334"/>
              <a:gd name="adj5" fmla="val 112500"/>
              <a:gd name="adj6" fmla="val -4666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包含</a:t>
            </a:r>
            <a:r>
              <a:rPr lang="en-US" altLang="zh-CN" sz="1200" b="1" dirty="0" smtClean="0">
                <a:solidFill>
                  <a:schemeClr val="tx1"/>
                </a:solidFill>
              </a:rPr>
              <a:t>date</a:t>
            </a:r>
            <a:r>
              <a:rPr lang="zh-CN" altLang="en-US" sz="1200" b="1" dirty="0" smtClean="0">
                <a:solidFill>
                  <a:schemeClr val="tx1"/>
                </a:solidFill>
              </a:rPr>
              <a:t>结构体</a:t>
            </a:r>
            <a:endParaRPr lang="zh-CN" altLang="en-US" sz="1200" b="1" dirty="0">
              <a:solidFill>
                <a:schemeClr val="tx1"/>
              </a:solidFill>
            </a:endParaRPr>
          </a:p>
        </p:txBody>
      </p:sp>
      <p:sp>
        <p:nvSpPr>
          <p:cNvPr id="7" name="圆角矩形 6"/>
          <p:cNvSpPr/>
          <p:nvPr/>
        </p:nvSpPr>
        <p:spPr bwMode="auto">
          <a:xfrm>
            <a:off x="1981200" y="4324350"/>
            <a:ext cx="2590800" cy="228600"/>
          </a:xfrm>
          <a:prstGeom prst="roundRect">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sz="1350"/>
          </a:p>
        </p:txBody>
      </p:sp>
      <p:sp>
        <p:nvSpPr>
          <p:cNvPr id="8" name="线形标注 2 7"/>
          <p:cNvSpPr/>
          <p:nvPr/>
        </p:nvSpPr>
        <p:spPr>
          <a:xfrm>
            <a:off x="4648200" y="3784445"/>
            <a:ext cx="1295400" cy="494437"/>
          </a:xfrm>
          <a:prstGeom prst="borderCallout2">
            <a:avLst>
              <a:gd name="adj1" fmla="val 28382"/>
              <a:gd name="adj2" fmla="val -833"/>
              <a:gd name="adj3" fmla="val 32235"/>
              <a:gd name="adj4" fmla="val -18334"/>
              <a:gd name="adj5" fmla="val 112500"/>
              <a:gd name="adj6" fmla="val -46667"/>
            </a:avLst>
          </a:prstGeom>
          <a:solidFill>
            <a:srgbClr val="FFC000"/>
          </a:solidFill>
          <a:ln>
            <a:solidFill>
              <a:srgbClr val="F69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设置初始化</a:t>
            </a:r>
            <a:endParaRPr lang="zh-CN" altLang="en-US" sz="1200" b="1" dirty="0">
              <a:solidFill>
                <a:schemeClr val="tx1"/>
              </a:solidFill>
            </a:endParaRPr>
          </a:p>
        </p:txBody>
      </p:sp>
      <p:sp>
        <p:nvSpPr>
          <p:cNvPr id="9" name="圆角矩形 8"/>
          <p:cNvSpPr/>
          <p:nvPr/>
        </p:nvSpPr>
        <p:spPr bwMode="auto">
          <a:xfrm>
            <a:off x="3657600" y="4324350"/>
            <a:ext cx="800100" cy="183132"/>
          </a:xfrm>
          <a:prstGeom prst="roundRect">
            <a:avLst/>
          </a:prstGeom>
          <a:noFill/>
          <a:ln w="28575">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lang="zh-CN" altLang="en-US" sz="1350"/>
          </a:p>
        </p:txBody>
      </p:sp>
      <p:sp>
        <p:nvSpPr>
          <p:cNvPr id="10" name="线形标注 2 9"/>
          <p:cNvSpPr/>
          <p:nvPr/>
        </p:nvSpPr>
        <p:spPr>
          <a:xfrm>
            <a:off x="5029200" y="3829913"/>
            <a:ext cx="1295400" cy="494437"/>
          </a:xfrm>
          <a:prstGeom prst="borderCallout2">
            <a:avLst>
              <a:gd name="adj1" fmla="val 28382"/>
              <a:gd name="adj2" fmla="val -833"/>
              <a:gd name="adj3" fmla="val 32235"/>
              <a:gd name="adj4" fmla="val -18334"/>
              <a:gd name="adj5" fmla="val 112500"/>
              <a:gd name="adj6" fmla="val -46667"/>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包含</a:t>
            </a:r>
            <a:r>
              <a:rPr lang="en-US" altLang="zh-CN" sz="1200" b="1" dirty="0" smtClean="0">
                <a:solidFill>
                  <a:schemeClr val="tx1"/>
                </a:solidFill>
              </a:rPr>
              <a:t>date</a:t>
            </a:r>
            <a:r>
              <a:rPr lang="zh-CN" altLang="en-US" sz="1200" b="1" dirty="0" smtClean="0">
                <a:solidFill>
                  <a:schemeClr val="tx1"/>
                </a:solidFill>
              </a:rPr>
              <a:t>结构体初始化</a:t>
            </a:r>
            <a:endParaRPr lang="zh-CN" altLang="en-US" sz="1200" b="1" dirty="0">
              <a:solidFill>
                <a:schemeClr val="tx1"/>
              </a:solidFill>
            </a:endParaRPr>
          </a:p>
        </p:txBody>
      </p:sp>
    </p:spTree>
    <p:extLst>
      <p:ext uri="{BB962C8B-B14F-4D97-AF65-F5344CB8AC3E}">
        <p14:creationId xmlns:p14="http://schemas.microsoft.com/office/powerpoint/2010/main" val="242483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2)">
                                      <p:cBhvr>
                                        <p:cTn id="13" dur="1000"/>
                                        <p:tgtEl>
                                          <p:spTgt spid="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grpId="1" nodeType="clickEffect">
                                  <p:stCondLst>
                                    <p:cond delay="0"/>
                                  </p:stCondLst>
                                  <p:childTnLst>
                                    <p:anim calcmode="lin" valueType="num">
                                      <p:cBhvr>
                                        <p:cTn id="21" dur="500"/>
                                        <p:tgtEl>
                                          <p:spTgt spid="5"/>
                                        </p:tgtEl>
                                        <p:attrNameLst>
                                          <p:attrName>ppt_w</p:attrName>
                                        </p:attrNameLst>
                                      </p:cBhvr>
                                      <p:tavLst>
                                        <p:tav tm="0">
                                          <p:val>
                                            <p:strVal val="ppt_w"/>
                                          </p:val>
                                        </p:tav>
                                        <p:tav tm="100000">
                                          <p:val>
                                            <p:fltVal val="0"/>
                                          </p:val>
                                        </p:tav>
                                      </p:tavLst>
                                    </p:anim>
                                    <p:anim calcmode="lin" valueType="num">
                                      <p:cBhvr>
                                        <p:cTn id="22" dur="500"/>
                                        <p:tgtEl>
                                          <p:spTgt spid="5"/>
                                        </p:tgtEl>
                                        <p:attrNameLst>
                                          <p:attrName>ppt_h</p:attrName>
                                        </p:attrNameLst>
                                      </p:cBhvr>
                                      <p:tavLst>
                                        <p:tav tm="0">
                                          <p:val>
                                            <p:strVal val="ppt_h"/>
                                          </p:val>
                                        </p:tav>
                                        <p:tav tm="100000">
                                          <p:val>
                                            <p:fltVal val="0"/>
                                          </p:val>
                                        </p:tav>
                                      </p:tavLst>
                                    </p:anim>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53" presetClass="exit" presetSubtype="32" fill="hold" grpId="1" nodeType="withEffect">
                                  <p:stCondLst>
                                    <p:cond delay="0"/>
                                  </p:stCondLst>
                                  <p:childTnLst>
                                    <p:anim calcmode="lin" valueType="num">
                                      <p:cBhvr>
                                        <p:cTn id="26" dur="500"/>
                                        <p:tgtEl>
                                          <p:spTgt spid="6"/>
                                        </p:tgtEl>
                                        <p:attrNameLst>
                                          <p:attrName>ppt_w</p:attrName>
                                        </p:attrNameLst>
                                      </p:cBhvr>
                                      <p:tavLst>
                                        <p:tav tm="0">
                                          <p:val>
                                            <p:strVal val="ppt_w"/>
                                          </p:val>
                                        </p:tav>
                                        <p:tav tm="100000">
                                          <p:val>
                                            <p:fltVal val="0"/>
                                          </p:val>
                                        </p:tav>
                                      </p:tavLst>
                                    </p:anim>
                                    <p:anim calcmode="lin" valueType="num">
                                      <p:cBhvr>
                                        <p:cTn id="27" dur="500"/>
                                        <p:tgtEl>
                                          <p:spTgt spid="6"/>
                                        </p:tgtEl>
                                        <p:attrNameLst>
                                          <p:attrName>ppt_h</p:attrName>
                                        </p:attrNameLst>
                                      </p:cBhvr>
                                      <p:tavLst>
                                        <p:tav tm="0">
                                          <p:val>
                                            <p:strVal val="ppt_h"/>
                                          </p:val>
                                        </p:tav>
                                        <p:tav tm="100000">
                                          <p:val>
                                            <p:fltVal val="0"/>
                                          </p:val>
                                        </p:tav>
                                      </p:tavLst>
                                    </p:anim>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par>
                          <p:cTn id="30" fill="hold">
                            <p:stCondLst>
                              <p:cond delay="500"/>
                            </p:stCondLst>
                            <p:childTnLst>
                              <p:par>
                                <p:cTn id="31" presetID="21" presetClass="entr" presetSubtype="2"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2)">
                                      <p:cBhvr>
                                        <p:cTn id="33" dur="1000"/>
                                        <p:tgtEl>
                                          <p:spTgt spid="7"/>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7"/>
                                        </p:tgtEl>
                                        <p:attrNameLst>
                                          <p:attrName>ppt_x</p:attrName>
                                        </p:attrNameLst>
                                      </p:cBhvr>
                                      <p:tavLst>
                                        <p:tav tm="0">
                                          <p:val>
                                            <p:strVal val="ppt_x"/>
                                          </p:val>
                                        </p:tav>
                                        <p:tav tm="100000">
                                          <p:val>
                                            <p:strVal val="ppt_x"/>
                                          </p:val>
                                        </p:tav>
                                      </p:tavLst>
                                    </p:anim>
                                    <p:anim calcmode="lin" valueType="num">
                                      <p:cBhvr additive="base">
                                        <p:cTn id="42" dur="500"/>
                                        <p:tgtEl>
                                          <p:spTgt spid="7"/>
                                        </p:tgtEl>
                                        <p:attrNameLst>
                                          <p:attrName>ppt_y</p:attrName>
                                        </p:attrNameLst>
                                      </p:cBhvr>
                                      <p:tavLst>
                                        <p:tav tm="0">
                                          <p:val>
                                            <p:strVal val="ppt_y"/>
                                          </p:val>
                                        </p:tav>
                                        <p:tav tm="100000">
                                          <p:val>
                                            <p:strVal val="1+ppt_h/2"/>
                                          </p:val>
                                        </p:tav>
                                      </p:tavLst>
                                    </p:anim>
                                    <p:set>
                                      <p:cBhvr>
                                        <p:cTn id="43" dur="1" fill="hold">
                                          <p:stCondLst>
                                            <p:cond delay="499"/>
                                          </p:stCondLst>
                                        </p:cTn>
                                        <p:tgtEl>
                                          <p:spTgt spid="7"/>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8"/>
                                        </p:tgtEl>
                                        <p:attrNameLst>
                                          <p:attrName>ppt_x</p:attrName>
                                        </p:attrNameLst>
                                      </p:cBhvr>
                                      <p:tavLst>
                                        <p:tav tm="0">
                                          <p:val>
                                            <p:strVal val="ppt_x"/>
                                          </p:val>
                                        </p:tav>
                                        <p:tav tm="100000">
                                          <p:val>
                                            <p:strVal val="ppt_x"/>
                                          </p:val>
                                        </p:tav>
                                      </p:tavLst>
                                    </p:anim>
                                    <p:anim calcmode="lin" valueType="num">
                                      <p:cBhvr additive="base">
                                        <p:cTn id="46" dur="500"/>
                                        <p:tgtEl>
                                          <p:spTgt spid="8"/>
                                        </p:tgtEl>
                                        <p:attrNameLst>
                                          <p:attrName>ppt_y</p:attrName>
                                        </p:attrNameLst>
                                      </p:cBhvr>
                                      <p:tavLst>
                                        <p:tav tm="0">
                                          <p:val>
                                            <p:strVal val="ppt_y"/>
                                          </p:val>
                                        </p:tav>
                                        <p:tav tm="100000">
                                          <p:val>
                                            <p:strVal val="1+ppt_h/2"/>
                                          </p:val>
                                        </p:tav>
                                      </p:tavLst>
                                    </p:anim>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
                            </p:stCondLst>
                            <p:childTnLst>
                              <p:par>
                                <p:cTn id="49" presetID="21" presetClass="entr" presetSubtype="2"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heel(2)">
                                      <p:cBhvr>
                                        <p:cTn id="51" dur="1000"/>
                                        <p:tgtEl>
                                          <p:spTgt spid="9"/>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5" grpId="1" animBg="1"/>
      <p:bldP spid="6" grpId="0" animBg="1"/>
      <p:bldP spid="6" grpId="1" animBg="1"/>
      <p:bldP spid="7" grpId="0" animBg="1"/>
      <p:bldP spid="7" grpId="1" animBg="1"/>
      <p:bldP spid="8" grpId="0" animBg="1"/>
      <p:bldP spid="8" grpId="1"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17029" y="1925421"/>
            <a:ext cx="2501006" cy="646331"/>
          </a:xfrm>
          <a:prstGeom prst="rect">
            <a:avLst/>
          </a:prstGeom>
          <a:noFill/>
        </p:spPr>
        <p:txBody>
          <a:bodyPr wrap="none" rtlCol="0">
            <a:spAutoFit/>
          </a:bodyPr>
          <a:lstStyle/>
          <a:p>
            <a:pPr algn="ctr"/>
            <a:r>
              <a:rPr lang="zh-CN" altLang="en-US" sz="3600" b="1" dirty="0" smtClean="0">
                <a:solidFill>
                  <a:schemeClr val="bg1"/>
                </a:solidFill>
              </a:rPr>
              <a:t>结构体概念</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911931" y="1925421"/>
            <a:ext cx="1111202" cy="646331"/>
          </a:xfrm>
          <a:prstGeom prst="rect">
            <a:avLst/>
          </a:prstGeom>
          <a:noFill/>
        </p:spPr>
        <p:txBody>
          <a:bodyPr wrap="none" rtlCol="0">
            <a:spAutoFit/>
          </a:bodyPr>
          <a:lstStyle/>
          <a:p>
            <a:pPr algn="ctr"/>
            <a:r>
              <a:rPr lang="zh-CN" altLang="en-US" sz="3600" b="1" dirty="0" smtClean="0">
                <a:solidFill>
                  <a:schemeClr val="bg1"/>
                </a:solidFill>
              </a:rPr>
              <a:t>链表</a:t>
            </a:r>
          </a:p>
        </p:txBody>
      </p:sp>
    </p:spTree>
    <p:extLst>
      <p:ext uri="{BB962C8B-B14F-4D97-AF65-F5344CB8AC3E}">
        <p14:creationId xmlns:p14="http://schemas.microsoft.com/office/powerpoint/2010/main" val="4156524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9375" y="1495425"/>
            <a:ext cx="3323260" cy="33528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62125"/>
            <a:ext cx="4229100" cy="2819400"/>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200" y="1266825"/>
            <a:ext cx="3581400" cy="3581400"/>
          </a:xfrm>
          <a:prstGeom prst="rect">
            <a:avLst/>
          </a:prstGeom>
        </p:spPr>
      </p:pic>
      <p:sp>
        <p:nvSpPr>
          <p:cNvPr id="5" name="标题 8"/>
          <p:cNvSpPr txBox="1">
            <a:spLocks/>
          </p:cNvSpPr>
          <p:nvPr/>
        </p:nvSpPr>
        <p:spPr>
          <a:xfrm>
            <a:off x="1143000" y="819150"/>
            <a:ext cx="55626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生活中的链</a:t>
            </a:r>
            <a:endParaRPr lang="zh-CN" altLang="en-US" sz="3200" dirty="0">
              <a:latin typeface="黑体" pitchFamily="49" charset="-122"/>
              <a:ea typeface="黑体" pitchFamily="49" charset="-122"/>
            </a:endParaRPr>
          </a:p>
        </p:txBody>
      </p:sp>
      <p:pic>
        <p:nvPicPr>
          <p:cNvPr id="6" name="Picture 4" descr="按扭1-56"/>
          <p:cNvPicPr>
            <a:picLocks noChangeAspect="1" noChangeArrowheads="1"/>
          </p:cNvPicPr>
          <p:nvPr/>
        </p:nvPicPr>
        <p:blipFill>
          <a:blip r:embed="rId5"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220650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981075"/>
            <a:ext cx="3842017" cy="3810000"/>
          </a:xfrm>
          <a:prstGeom prst="rect">
            <a:avLst/>
          </a:prstGeom>
        </p:spPr>
      </p:pic>
      <p:sp>
        <p:nvSpPr>
          <p:cNvPr id="3" name="标题 8"/>
          <p:cNvSpPr txBox="1">
            <a:spLocks/>
          </p:cNvSpPr>
          <p:nvPr/>
        </p:nvSpPr>
        <p:spPr>
          <a:xfrm>
            <a:off x="1143000" y="819150"/>
            <a:ext cx="24384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生物链</a:t>
            </a:r>
            <a:endParaRPr lang="zh-CN" altLang="en-US" sz="3200" dirty="0">
              <a:latin typeface="黑体" pitchFamily="49" charset="-122"/>
              <a:ea typeface="黑体" pitchFamily="49" charset="-122"/>
            </a:endParaRPr>
          </a:p>
        </p:txBody>
      </p:sp>
      <p:pic>
        <p:nvPicPr>
          <p:cNvPr id="4" name="Picture 4" descr="按扭1-56"/>
          <p:cNvPicPr>
            <a:picLocks noChangeAspect="1" noChangeArrowheads="1"/>
          </p:cNvPicPr>
          <p:nvPr/>
        </p:nvPicPr>
        <p:blipFill>
          <a:blip r:embed="rId3"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36122911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en-US" altLang="zh-CN" sz="3200" dirty="0" smtClean="0">
                <a:latin typeface="黑体" pitchFamily="49" charset="-122"/>
                <a:ea typeface="黑体" pitchFamily="49" charset="-122"/>
              </a:rPr>
              <a:t>C</a:t>
            </a:r>
            <a:r>
              <a:rPr lang="zh-CN" altLang="en-US" sz="3200" dirty="0" smtClean="0">
                <a:latin typeface="黑体" pitchFamily="49" charset="-122"/>
                <a:ea typeface="黑体" pitchFamily="49" charset="-122"/>
              </a:rPr>
              <a:t>语言中的链表</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aphicFrame>
        <p:nvGraphicFramePr>
          <p:cNvPr id="4" name="表格 3"/>
          <p:cNvGraphicFramePr>
            <a:graphicFrameLocks noGrp="1"/>
          </p:cNvGraphicFramePr>
          <p:nvPr>
            <p:extLst>
              <p:ext uri="{D42A27DB-BD31-4B8C-83A1-F6EECF244321}">
                <p14:modId xmlns:p14="http://schemas.microsoft.com/office/powerpoint/2010/main" val="2734246855"/>
              </p:ext>
            </p:extLst>
          </p:nvPr>
        </p:nvGraphicFramePr>
        <p:xfrm>
          <a:off x="457200" y="2419350"/>
          <a:ext cx="990600" cy="599440"/>
        </p:xfrm>
        <a:graphic>
          <a:graphicData uri="http://schemas.openxmlformats.org/drawingml/2006/table">
            <a:tbl>
              <a:tblPr firstRow="1" bandRow="1">
                <a:tableStyleId>{5C22544A-7EE6-4342-B048-85BDC9FD1C3A}</a:tableStyleId>
              </a:tblPr>
              <a:tblGrid>
                <a:gridCol w="990600"/>
              </a:tblGrid>
              <a:tr h="599440">
                <a:tc>
                  <a:txBody>
                    <a:bodyPr/>
                    <a:lstStyle/>
                    <a:p>
                      <a:pPr algn="ctr"/>
                      <a:r>
                        <a:rPr lang="en-US" altLang="zh-CN" dirty="0" smtClean="0"/>
                        <a:t>1249</a:t>
                      </a:r>
                      <a:endParaRPr lang="zh-CN" altLang="en-US" dirty="0"/>
                    </a:p>
                  </a:txBody>
                  <a:tcPr>
                    <a:solidFill>
                      <a:srgbClr val="92D050"/>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32849855"/>
              </p:ext>
            </p:extLst>
          </p:nvPr>
        </p:nvGraphicFramePr>
        <p:xfrm>
          <a:off x="2362200" y="2062480"/>
          <a:ext cx="1295400" cy="1018540"/>
        </p:xfrm>
        <a:graphic>
          <a:graphicData uri="http://schemas.openxmlformats.org/drawingml/2006/table">
            <a:tbl>
              <a:tblPr firstRow="1" bandRow="1">
                <a:tableStyleId>{5C22544A-7EE6-4342-B048-85BDC9FD1C3A}</a:tableStyleId>
              </a:tblPr>
              <a:tblGrid>
                <a:gridCol w="1295400"/>
              </a:tblGrid>
              <a:tr h="533400">
                <a:tc>
                  <a:txBody>
                    <a:bodyPr/>
                    <a:lstStyle/>
                    <a:p>
                      <a:pPr algn="ctr"/>
                      <a:r>
                        <a:rPr lang="en-US" altLang="zh-CN" dirty="0" smtClean="0"/>
                        <a:t>NO1</a:t>
                      </a:r>
                      <a:endParaRPr lang="zh-CN" altLang="en-US" dirty="0"/>
                    </a:p>
                  </a:txBody>
                  <a:tcPr>
                    <a:solidFill>
                      <a:srgbClr val="92D050"/>
                    </a:solidFill>
                  </a:tcPr>
                </a:tc>
              </a:tr>
              <a:tr h="485140">
                <a:tc>
                  <a:txBody>
                    <a:bodyPr/>
                    <a:lstStyle/>
                    <a:p>
                      <a:pPr algn="ctr"/>
                      <a:r>
                        <a:rPr lang="en-US" altLang="zh-CN" dirty="0" smtClean="0"/>
                        <a:t>1549</a:t>
                      </a:r>
                      <a:endParaRPr lang="zh-CN" altLang="en-US" dirty="0"/>
                    </a:p>
                  </a:txBody>
                  <a:tcPr>
                    <a:solidFill>
                      <a:srgbClr val="00B050"/>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69320447"/>
              </p:ext>
            </p:extLst>
          </p:nvPr>
        </p:nvGraphicFramePr>
        <p:xfrm>
          <a:off x="4495800" y="2062480"/>
          <a:ext cx="1295400" cy="1018540"/>
        </p:xfrm>
        <a:graphic>
          <a:graphicData uri="http://schemas.openxmlformats.org/drawingml/2006/table">
            <a:tbl>
              <a:tblPr firstRow="1" bandRow="1">
                <a:tableStyleId>{5C22544A-7EE6-4342-B048-85BDC9FD1C3A}</a:tableStyleId>
              </a:tblPr>
              <a:tblGrid>
                <a:gridCol w="1295400"/>
              </a:tblGrid>
              <a:tr h="533400">
                <a:tc>
                  <a:txBody>
                    <a:bodyPr/>
                    <a:lstStyle/>
                    <a:p>
                      <a:pPr algn="ctr"/>
                      <a:r>
                        <a:rPr lang="en-US" altLang="zh-CN" dirty="0" smtClean="0"/>
                        <a:t>NO2</a:t>
                      </a:r>
                      <a:endParaRPr lang="zh-CN" altLang="en-US" dirty="0"/>
                    </a:p>
                  </a:txBody>
                  <a:tcPr>
                    <a:solidFill>
                      <a:srgbClr val="00B050"/>
                    </a:solidFill>
                  </a:tcPr>
                </a:tc>
              </a:tr>
              <a:tr h="485140">
                <a:tc>
                  <a:txBody>
                    <a:bodyPr/>
                    <a:lstStyle/>
                    <a:p>
                      <a:pPr algn="ctr"/>
                      <a:r>
                        <a:rPr lang="en-US" altLang="zh-CN" dirty="0" smtClean="0"/>
                        <a:t>1470</a:t>
                      </a:r>
                      <a:endParaRPr lang="zh-CN" altLang="en-US" dirty="0"/>
                    </a:p>
                  </a:txBody>
                  <a:tcPr>
                    <a:solidFill>
                      <a:schemeClr val="accent5">
                        <a:lumMod val="60000"/>
                        <a:lumOff val="40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71862871"/>
              </p:ext>
            </p:extLst>
          </p:nvPr>
        </p:nvGraphicFramePr>
        <p:xfrm>
          <a:off x="6629400" y="2062480"/>
          <a:ext cx="1295400" cy="1042670"/>
        </p:xfrm>
        <a:graphic>
          <a:graphicData uri="http://schemas.openxmlformats.org/drawingml/2006/table">
            <a:tbl>
              <a:tblPr firstRow="1" bandRow="1">
                <a:tableStyleId>{5C22544A-7EE6-4342-B048-85BDC9FD1C3A}</a:tableStyleId>
              </a:tblPr>
              <a:tblGrid>
                <a:gridCol w="1295400"/>
              </a:tblGrid>
              <a:tr h="557530">
                <a:tc>
                  <a:txBody>
                    <a:bodyPr/>
                    <a:lstStyle/>
                    <a:p>
                      <a:pPr algn="ctr"/>
                      <a:r>
                        <a:rPr lang="en-US" altLang="zh-CN" dirty="0" smtClean="0"/>
                        <a:t>NO3</a:t>
                      </a:r>
                      <a:endParaRPr lang="zh-CN" altLang="en-US" dirty="0"/>
                    </a:p>
                  </a:txBody>
                  <a:tcPr>
                    <a:solidFill>
                      <a:schemeClr val="accent5">
                        <a:lumMod val="60000"/>
                        <a:lumOff val="40000"/>
                      </a:schemeClr>
                    </a:solidFill>
                  </a:tcPr>
                </a:tc>
              </a:tr>
              <a:tr h="485140">
                <a:tc>
                  <a:txBody>
                    <a:bodyPr/>
                    <a:lstStyle/>
                    <a:p>
                      <a:pPr algn="ctr"/>
                      <a:r>
                        <a:rPr lang="en-US" altLang="zh-CN" dirty="0" smtClean="0"/>
                        <a:t>NULL</a:t>
                      </a:r>
                      <a:endParaRPr lang="zh-CN" altLang="en-US" dirty="0"/>
                    </a:p>
                  </a:txBody>
                  <a:tcPr>
                    <a:solidFill>
                      <a:schemeClr val="accent5">
                        <a:lumMod val="75000"/>
                      </a:schemeClr>
                    </a:solidFill>
                  </a:tcPr>
                </a:tc>
              </a:tr>
            </a:tbl>
          </a:graphicData>
        </a:graphic>
      </p:graphicFrame>
      <p:cxnSp>
        <p:nvCxnSpPr>
          <p:cNvPr id="9" name="肘形连接符 8"/>
          <p:cNvCxnSpPr/>
          <p:nvPr/>
        </p:nvCxnSpPr>
        <p:spPr>
          <a:xfrm flipV="1">
            <a:off x="1447800" y="2409825"/>
            <a:ext cx="914400" cy="304800"/>
          </a:xfrm>
          <a:prstGeom prst="bentConnector3">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p:nvPr/>
        </p:nvCxnSpPr>
        <p:spPr>
          <a:xfrm flipV="1">
            <a:off x="3657600" y="2419350"/>
            <a:ext cx="838200" cy="304800"/>
          </a:xfrm>
          <a:prstGeom prst="bentConnector3">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flipV="1">
            <a:off x="5791200" y="2443480"/>
            <a:ext cx="838200" cy="304800"/>
          </a:xfrm>
          <a:prstGeom prst="bentConnector3">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9600" y="2114550"/>
            <a:ext cx="68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head</a:t>
            </a:r>
            <a:endParaRPr lang="zh-CN" altLang="en-US" sz="1400" dirty="0">
              <a:solidFill>
                <a:schemeClr val="tx1"/>
              </a:solidFill>
            </a:endParaRPr>
          </a:p>
        </p:txBody>
      </p:sp>
      <p:sp>
        <p:nvSpPr>
          <p:cNvPr id="15" name="矩形 14"/>
          <p:cNvSpPr/>
          <p:nvPr/>
        </p:nvSpPr>
        <p:spPr>
          <a:xfrm>
            <a:off x="2667000" y="1657350"/>
            <a:ext cx="68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1249</a:t>
            </a:r>
            <a:endParaRPr lang="zh-CN" altLang="en-US" sz="1400" dirty="0">
              <a:solidFill>
                <a:schemeClr val="tx1"/>
              </a:solidFill>
            </a:endParaRPr>
          </a:p>
        </p:txBody>
      </p:sp>
      <p:sp>
        <p:nvSpPr>
          <p:cNvPr id="16" name="矩形 15"/>
          <p:cNvSpPr/>
          <p:nvPr/>
        </p:nvSpPr>
        <p:spPr>
          <a:xfrm>
            <a:off x="4800600" y="1743075"/>
            <a:ext cx="68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1549</a:t>
            </a:r>
            <a:endParaRPr lang="zh-CN" altLang="en-US" sz="1400" dirty="0">
              <a:solidFill>
                <a:schemeClr val="tx1"/>
              </a:solidFill>
            </a:endParaRPr>
          </a:p>
        </p:txBody>
      </p:sp>
      <p:sp>
        <p:nvSpPr>
          <p:cNvPr id="17" name="矩形 16"/>
          <p:cNvSpPr/>
          <p:nvPr/>
        </p:nvSpPr>
        <p:spPr>
          <a:xfrm>
            <a:off x="6934200" y="1743075"/>
            <a:ext cx="68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1470</a:t>
            </a:r>
            <a:endParaRPr lang="zh-CN" altLang="en-US" sz="1400" dirty="0">
              <a:solidFill>
                <a:schemeClr val="tx1"/>
              </a:solidFill>
            </a:endParaRPr>
          </a:p>
        </p:txBody>
      </p:sp>
      <p:grpSp>
        <p:nvGrpSpPr>
          <p:cNvPr id="18" name="组合 17"/>
          <p:cNvGrpSpPr/>
          <p:nvPr/>
        </p:nvGrpSpPr>
        <p:grpSpPr>
          <a:xfrm>
            <a:off x="6600825" y="3530134"/>
            <a:ext cx="2209800" cy="1219042"/>
            <a:chOff x="1457325" y="2466835"/>
            <a:chExt cx="2209800" cy="1219042"/>
          </a:xfrm>
        </p:grpSpPr>
        <p:sp>
          <p:nvSpPr>
            <p:cNvPr id="19" name="TextBox 19"/>
            <p:cNvSpPr txBox="1">
              <a:spLocks noChangeArrowheads="1"/>
            </p:cNvSpPr>
            <p:nvPr/>
          </p:nvSpPr>
          <p:spPr bwMode="auto">
            <a:xfrm>
              <a:off x="1457325" y="2700992"/>
              <a:ext cx="2209800" cy="9848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pPr indent="360000"/>
              <a:r>
                <a:rPr lang="zh-CN" altLang="zh-CN" sz="1100" b="1" dirty="0">
                  <a:solidFill>
                    <a:srgbClr val="C00000"/>
                  </a:solidFill>
                </a:rPr>
                <a:t>在链表这种数据结构中，必须利用指针才能实现，因此链表中的节点应该包含一个指针变量来保存下一个节点的地址</a:t>
              </a:r>
              <a:r>
                <a:rPr lang="zh-CN" altLang="zh-CN" sz="1100" b="1" dirty="0" smtClean="0">
                  <a:solidFill>
                    <a:srgbClr val="C00000"/>
                  </a:solidFill>
                </a:rPr>
                <a:t>。</a:t>
              </a:r>
              <a:endParaRPr lang="zh-CN" altLang="en-US" sz="1100" b="1" dirty="0">
                <a:solidFill>
                  <a:srgbClr val="C00000"/>
                </a:solidFill>
              </a:endParaRPr>
            </a:p>
          </p:txBody>
        </p:sp>
        <p:pic>
          <p:nvPicPr>
            <p:cNvPr id="20" name="图片 18" descr="书藉图标4_03.jpg"/>
            <p:cNvPicPr>
              <a:picLocks noChangeAspect="1" noChangeArrowheads="1"/>
            </p:cNvPicPr>
            <p:nvPr/>
          </p:nvPicPr>
          <p:blipFill>
            <a:blip r:embed="rId3" cstate="print"/>
            <a:srcRect/>
            <a:stretch>
              <a:fillRect/>
            </a:stretch>
          </p:blipFill>
          <p:spPr bwMode="auto">
            <a:xfrm>
              <a:off x="1695450" y="2466835"/>
              <a:ext cx="895350" cy="468313"/>
            </a:xfrm>
            <a:prstGeom prst="rect">
              <a:avLst/>
            </a:prstGeom>
            <a:noFill/>
            <a:ln w="9525">
              <a:solidFill>
                <a:srgbClr val="C00000"/>
              </a:solidFill>
              <a:miter lim="800000"/>
              <a:headEnd/>
              <a:tailEnd/>
            </a:ln>
          </p:spPr>
        </p:pic>
      </p:grpSp>
      <p:grpSp>
        <p:nvGrpSpPr>
          <p:cNvPr id="22" name="组合 21"/>
          <p:cNvGrpSpPr/>
          <p:nvPr/>
        </p:nvGrpSpPr>
        <p:grpSpPr>
          <a:xfrm>
            <a:off x="1131307" y="3437159"/>
            <a:ext cx="4717043" cy="1324436"/>
            <a:chOff x="1676400" y="3790950"/>
            <a:chExt cx="4671931" cy="1324436"/>
          </a:xfrm>
        </p:grpSpPr>
        <p:sp>
          <p:nvSpPr>
            <p:cNvPr id="23" name="TextBox 22"/>
            <p:cNvSpPr txBox="1"/>
            <p:nvPr/>
          </p:nvSpPr>
          <p:spPr>
            <a:xfrm>
              <a:off x="2742806" y="3838113"/>
              <a:ext cx="3605525" cy="127727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lvl="0"/>
              <a:r>
                <a:rPr lang="en-US" altLang="zh-CN" sz="1100" dirty="0" err="1">
                  <a:solidFill>
                    <a:srgbClr val="0000FF"/>
                  </a:solidFill>
                </a:rPr>
                <a:t>struct</a:t>
              </a:r>
              <a:r>
                <a:rPr lang="en-US" altLang="zh-CN" sz="1100" dirty="0">
                  <a:solidFill>
                    <a:prstClr val="black"/>
                  </a:solidFill>
                </a:rPr>
                <a:t> Student</a:t>
              </a:r>
              <a:endParaRPr lang="zh-CN" altLang="zh-CN" sz="1100" dirty="0">
                <a:solidFill>
                  <a:prstClr val="black"/>
                </a:solidFill>
              </a:endParaRPr>
            </a:p>
            <a:p>
              <a:pPr lvl="0"/>
              <a:r>
                <a:rPr lang="en-US" altLang="zh-CN" sz="1100" dirty="0">
                  <a:solidFill>
                    <a:prstClr val="black"/>
                  </a:solidFill>
                </a:rPr>
                <a:t>{</a:t>
              </a:r>
              <a:endParaRPr lang="zh-CN" altLang="zh-CN" sz="1100" dirty="0">
                <a:solidFill>
                  <a:prstClr val="black"/>
                </a:solidFill>
              </a:endParaRPr>
            </a:p>
            <a:p>
              <a:pPr lvl="0"/>
              <a:r>
                <a:rPr lang="en-US" altLang="zh-CN" sz="1100" dirty="0">
                  <a:solidFill>
                    <a:prstClr val="black"/>
                  </a:solidFill>
                </a:rPr>
                <a:t>	</a:t>
              </a:r>
              <a:r>
                <a:rPr lang="en-US" altLang="zh-CN" sz="1100" dirty="0">
                  <a:solidFill>
                    <a:srgbClr val="0000FF"/>
                  </a:solidFill>
                </a:rPr>
                <a:t>cha</a:t>
              </a:r>
              <a:r>
                <a:rPr lang="en-US" altLang="zh-CN" sz="1100" dirty="0">
                  <a:solidFill>
                    <a:prstClr val="black"/>
                  </a:solidFill>
                </a:rPr>
                <a:t>r </a:t>
              </a:r>
              <a:r>
                <a:rPr lang="en-US" altLang="zh-CN" sz="1100" dirty="0" err="1">
                  <a:solidFill>
                    <a:prstClr val="black"/>
                  </a:solidFill>
                </a:rPr>
                <a:t>cName</a:t>
              </a:r>
              <a:r>
                <a:rPr lang="en-US" altLang="zh-CN" sz="1100" dirty="0">
                  <a:solidFill>
                    <a:prstClr val="black"/>
                  </a:solidFill>
                </a:rPr>
                <a:t>[20];		</a:t>
              </a:r>
              <a:r>
                <a:rPr lang="en-US" altLang="zh-CN" sz="1100" dirty="0" err="1" smtClean="0">
                  <a:solidFill>
                    <a:srgbClr val="0000FF"/>
                  </a:solidFill>
                </a:rPr>
                <a:t>int</a:t>
              </a:r>
              <a:r>
                <a:rPr lang="en-US" altLang="zh-CN" sz="1100" dirty="0" smtClean="0">
                  <a:solidFill>
                    <a:prstClr val="black"/>
                  </a:solidFill>
                </a:rPr>
                <a:t> </a:t>
              </a:r>
              <a:r>
                <a:rPr lang="en-US" altLang="zh-CN" sz="1100" dirty="0" err="1">
                  <a:solidFill>
                    <a:prstClr val="black"/>
                  </a:solidFill>
                </a:rPr>
                <a:t>iNumber</a:t>
              </a:r>
              <a:r>
                <a:rPr lang="en-US" altLang="zh-CN" sz="1100" dirty="0">
                  <a:solidFill>
                    <a:prstClr val="black"/>
                  </a:solidFill>
                </a:rPr>
                <a:t>;			</a:t>
              </a:r>
              <a:r>
                <a:rPr lang="en-US" altLang="zh-CN" sz="1100" dirty="0" err="1">
                  <a:solidFill>
                    <a:srgbClr val="0000FF"/>
                  </a:solidFill>
                </a:rPr>
                <a:t>struct</a:t>
              </a:r>
              <a:r>
                <a:rPr lang="en-US" altLang="zh-CN" sz="1100" dirty="0">
                  <a:solidFill>
                    <a:prstClr val="black"/>
                  </a:solidFill>
                </a:rPr>
                <a:t> Student* </a:t>
              </a:r>
              <a:r>
                <a:rPr lang="en-US" altLang="zh-CN" sz="1100" dirty="0" err="1">
                  <a:solidFill>
                    <a:prstClr val="black"/>
                  </a:solidFill>
                </a:rPr>
                <a:t>pNext</a:t>
              </a:r>
              <a:r>
                <a:rPr lang="en-US" altLang="zh-CN" sz="1100" dirty="0" smtClean="0">
                  <a:solidFill>
                    <a:prstClr val="black"/>
                  </a:solidFill>
                </a:rPr>
                <a:t>;</a:t>
              </a:r>
              <a:endParaRPr lang="zh-CN" altLang="zh-CN" sz="1100" dirty="0">
                <a:solidFill>
                  <a:prstClr val="black"/>
                </a:solidFill>
              </a:endParaRPr>
            </a:p>
            <a:p>
              <a:pPr lvl="0"/>
              <a:r>
                <a:rPr lang="en-US" altLang="zh-CN" sz="1100" dirty="0">
                  <a:solidFill>
                    <a:prstClr val="black"/>
                  </a:solidFill>
                </a:rPr>
                <a:t>};</a:t>
              </a:r>
              <a:endParaRPr lang="zh-CN" altLang="zh-CN" sz="1100" dirty="0">
                <a:solidFill>
                  <a:prstClr val="black"/>
                </a:solidFill>
              </a:endParaRPr>
            </a:p>
            <a:p>
              <a:endParaRPr lang="zh-CN" altLang="zh-CN" sz="1100" dirty="0"/>
            </a:p>
          </p:txBody>
        </p:sp>
        <p:grpSp>
          <p:nvGrpSpPr>
            <p:cNvPr id="24" name="组合 27"/>
            <p:cNvGrpSpPr/>
            <p:nvPr/>
          </p:nvGrpSpPr>
          <p:grpSpPr>
            <a:xfrm>
              <a:off x="1676400" y="3790950"/>
              <a:ext cx="762000" cy="762000"/>
              <a:chOff x="1752600" y="3790950"/>
              <a:chExt cx="762000" cy="762000"/>
            </a:xfrm>
          </p:grpSpPr>
          <p:pic>
            <p:nvPicPr>
              <p:cNvPr id="25" name="图片 24" descr="按扭-37.png"/>
              <p:cNvPicPr>
                <a:picLocks noChangeAspect="1"/>
              </p:cNvPicPr>
              <p:nvPr/>
            </p:nvPicPr>
            <p:blipFill>
              <a:blip r:embed="rId4" cstate="print"/>
              <a:stretch>
                <a:fillRect/>
              </a:stretch>
            </p:blipFill>
            <p:spPr>
              <a:xfrm>
                <a:off x="1752600" y="3790950"/>
                <a:ext cx="762000" cy="762000"/>
              </a:xfrm>
              <a:prstGeom prst="rect">
                <a:avLst/>
              </a:prstGeom>
            </p:spPr>
          </p:pic>
          <p:sp>
            <p:nvSpPr>
              <p:cNvPr id="26" name="TextBox 25"/>
              <p:cNvSpPr txBox="1"/>
              <p:nvPr/>
            </p:nvSpPr>
            <p:spPr>
              <a:xfrm>
                <a:off x="1924285" y="3929164"/>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grpSp>
    </p:spTree>
    <p:extLst>
      <p:ext uri="{BB962C8B-B14F-4D97-AF65-F5344CB8AC3E}">
        <p14:creationId xmlns:p14="http://schemas.microsoft.com/office/powerpoint/2010/main" val="338960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985396" y="1925421"/>
            <a:ext cx="2964274" cy="646331"/>
          </a:xfrm>
          <a:prstGeom prst="rect">
            <a:avLst/>
          </a:prstGeom>
          <a:noFill/>
        </p:spPr>
        <p:txBody>
          <a:bodyPr wrap="none" rtlCol="0">
            <a:spAutoFit/>
          </a:bodyPr>
          <a:lstStyle/>
          <a:p>
            <a:pPr algn="ctr"/>
            <a:r>
              <a:rPr lang="zh-CN" altLang="en-US" sz="3600" b="1" dirty="0" smtClean="0">
                <a:solidFill>
                  <a:schemeClr val="bg1"/>
                </a:solidFill>
              </a:rPr>
              <a:t>创建动态链表</a:t>
            </a:r>
          </a:p>
        </p:txBody>
      </p:sp>
    </p:spTree>
    <p:extLst>
      <p:ext uri="{BB962C8B-B14F-4D97-AF65-F5344CB8AC3E}">
        <p14:creationId xmlns:p14="http://schemas.microsoft.com/office/powerpoint/2010/main" val="26007404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 y="2552700"/>
            <a:ext cx="3070071" cy="523220"/>
          </a:xfrm>
          <a:prstGeom prst="rect">
            <a:avLst/>
          </a:prstGeom>
          <a:noFill/>
        </p:spPr>
        <p:txBody>
          <a:bodyPr wrap="none" rtlCol="0">
            <a:spAutoFit/>
          </a:bodyPr>
          <a:lstStyle/>
          <a:p>
            <a:r>
              <a:rPr lang="zh-CN" altLang="en-US" sz="2800" b="1" i="1" dirty="0">
                <a:solidFill>
                  <a:srgbClr val="EF6011"/>
                </a:solidFill>
                <a:latin typeface="黑体" pitchFamily="49" charset="-122"/>
                <a:ea typeface="黑体" pitchFamily="49" charset="-122"/>
              </a:rPr>
              <a:t>三</a:t>
            </a:r>
            <a:r>
              <a:rPr lang="zh-CN" altLang="en-US" sz="2800" b="1" i="1" dirty="0" smtClean="0">
                <a:solidFill>
                  <a:srgbClr val="EF6011"/>
                </a:solidFill>
                <a:latin typeface="黑体" pitchFamily="49" charset="-122"/>
                <a:ea typeface="黑体" pitchFamily="49" charset="-122"/>
              </a:rPr>
              <a:t>种创建链表函数</a:t>
            </a:r>
          </a:p>
        </p:txBody>
      </p:sp>
      <p:sp>
        <p:nvSpPr>
          <p:cNvPr id="3" name="TextBox 2"/>
          <p:cNvSpPr txBox="1"/>
          <p:nvPr/>
        </p:nvSpPr>
        <p:spPr>
          <a:xfrm>
            <a:off x="5638800" y="1349245"/>
            <a:ext cx="318247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smtClean="0">
                <a:solidFill>
                  <a:srgbClr val="0000FF"/>
                </a:solidFill>
              </a:rPr>
              <a:t> </a:t>
            </a:r>
            <a:r>
              <a:rPr lang="en-US" altLang="zh-CN" dirty="0">
                <a:solidFill>
                  <a:srgbClr val="0000FF"/>
                </a:solidFill>
              </a:rPr>
              <a:t>void </a:t>
            </a:r>
            <a:r>
              <a:rPr lang="en-US" altLang="zh-CN" dirty="0"/>
              <a:t>*</a:t>
            </a:r>
            <a:r>
              <a:rPr lang="en-US" altLang="zh-CN" dirty="0" err="1"/>
              <a:t>malloc</a:t>
            </a:r>
            <a:r>
              <a:rPr lang="en-US" altLang="zh-CN" dirty="0"/>
              <a:t>(</a:t>
            </a:r>
            <a:r>
              <a:rPr lang="en-US" altLang="zh-CN" dirty="0">
                <a:solidFill>
                  <a:srgbClr val="0000FF"/>
                </a:solidFill>
              </a:rPr>
              <a:t>unsigned </a:t>
            </a:r>
            <a:r>
              <a:rPr lang="en-US" altLang="zh-CN" dirty="0" err="1">
                <a:solidFill>
                  <a:srgbClr val="0000FF"/>
                </a:solidFill>
              </a:rPr>
              <a:t>int</a:t>
            </a:r>
            <a:r>
              <a:rPr lang="en-US" altLang="zh-CN" dirty="0">
                <a:solidFill>
                  <a:srgbClr val="0000FF"/>
                </a:solidFill>
              </a:rPr>
              <a:t> </a:t>
            </a:r>
            <a:r>
              <a:rPr lang="en-US" altLang="zh-CN" dirty="0"/>
              <a:t>size);</a:t>
            </a:r>
            <a:endParaRPr lang="zh-CN" altLang="en-US" dirty="0" smtClean="0"/>
          </a:p>
        </p:txBody>
      </p:sp>
      <p:sp>
        <p:nvSpPr>
          <p:cNvPr id="4" name="圆角矩形标注 3"/>
          <p:cNvSpPr/>
          <p:nvPr/>
        </p:nvSpPr>
        <p:spPr>
          <a:xfrm>
            <a:off x="3810000" y="1428750"/>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smtClean="0">
                <a:solidFill>
                  <a:srgbClr val="FF0000"/>
                </a:solidFill>
              </a:rPr>
              <a:t>使用</a:t>
            </a:r>
            <a:r>
              <a:rPr lang="en-US" altLang="zh-CN" sz="1400" b="1" dirty="0" smtClean="0">
                <a:solidFill>
                  <a:srgbClr val="FF0000"/>
                </a:solidFill>
              </a:rPr>
              <a:t> </a:t>
            </a:r>
            <a:r>
              <a:rPr lang="en-US" altLang="zh-CN" sz="1400" b="1" dirty="0" err="1">
                <a:solidFill>
                  <a:srgbClr val="FF0000"/>
                </a:solidFill>
              </a:rPr>
              <a:t>malloc</a:t>
            </a:r>
            <a:r>
              <a:rPr lang="zh-CN" altLang="zh-CN" sz="1400" b="1" dirty="0">
                <a:solidFill>
                  <a:srgbClr val="FF0000"/>
                </a:solidFill>
              </a:rPr>
              <a:t>函数</a:t>
            </a:r>
            <a:endParaRPr lang="zh-CN" altLang="en-US" sz="1400" b="1" dirty="0">
              <a:solidFill>
                <a:srgbClr val="FF0000"/>
              </a:solidFill>
            </a:endParaRPr>
          </a:p>
        </p:txBody>
      </p:sp>
      <p:sp>
        <p:nvSpPr>
          <p:cNvPr id="5" name="TextBox 4"/>
          <p:cNvSpPr txBox="1"/>
          <p:nvPr/>
        </p:nvSpPr>
        <p:spPr>
          <a:xfrm>
            <a:off x="5715000" y="2473819"/>
            <a:ext cx="326230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smtClean="0">
                <a:solidFill>
                  <a:srgbClr val="0000FF"/>
                </a:solidFill>
              </a:rPr>
              <a:t> </a:t>
            </a:r>
            <a:r>
              <a:rPr lang="en-US" altLang="zh-CN" dirty="0">
                <a:solidFill>
                  <a:srgbClr val="0000FF"/>
                </a:solidFill>
              </a:rPr>
              <a:t>void </a:t>
            </a:r>
            <a:r>
              <a:rPr lang="en-US" altLang="zh-CN" dirty="0" smtClean="0"/>
              <a:t>*</a:t>
            </a:r>
            <a:r>
              <a:rPr lang="en-US" altLang="zh-CN" dirty="0" err="1" smtClean="0"/>
              <a:t>calloc</a:t>
            </a:r>
            <a:r>
              <a:rPr lang="en-US" altLang="zh-CN" dirty="0" smtClean="0"/>
              <a:t> (</a:t>
            </a:r>
            <a:r>
              <a:rPr lang="en-US" altLang="zh-CN" dirty="0">
                <a:solidFill>
                  <a:srgbClr val="0000FF"/>
                </a:solidFill>
              </a:rPr>
              <a:t>unsigned </a:t>
            </a:r>
            <a:r>
              <a:rPr lang="en-US" altLang="zh-CN" dirty="0" err="1">
                <a:solidFill>
                  <a:srgbClr val="0000FF"/>
                </a:solidFill>
              </a:rPr>
              <a:t>int</a:t>
            </a:r>
            <a:r>
              <a:rPr lang="en-US" altLang="zh-CN" dirty="0">
                <a:solidFill>
                  <a:srgbClr val="0000FF"/>
                </a:solidFill>
              </a:rPr>
              <a:t> </a:t>
            </a:r>
            <a:r>
              <a:rPr lang="en-US" altLang="zh-CN" dirty="0"/>
              <a:t>size);</a:t>
            </a:r>
            <a:endParaRPr lang="zh-CN" altLang="en-US" dirty="0" smtClean="0"/>
          </a:p>
        </p:txBody>
      </p:sp>
      <p:sp>
        <p:nvSpPr>
          <p:cNvPr id="6" name="圆角矩形标注 5"/>
          <p:cNvSpPr/>
          <p:nvPr/>
        </p:nvSpPr>
        <p:spPr>
          <a:xfrm>
            <a:off x="3886200" y="2553324"/>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smtClean="0">
                <a:solidFill>
                  <a:srgbClr val="FF0000"/>
                </a:solidFill>
              </a:rPr>
              <a:t>使用</a:t>
            </a:r>
            <a:r>
              <a:rPr lang="en-US" altLang="zh-CN" sz="1400" b="1" dirty="0" smtClean="0">
                <a:solidFill>
                  <a:srgbClr val="FF0000"/>
                </a:solidFill>
              </a:rPr>
              <a:t> </a:t>
            </a:r>
            <a:r>
              <a:rPr lang="en-US" altLang="zh-CN" sz="1400" b="1" dirty="0">
                <a:solidFill>
                  <a:srgbClr val="FF0000"/>
                </a:solidFill>
              </a:rPr>
              <a:t>*</a:t>
            </a:r>
            <a:r>
              <a:rPr lang="en-US" altLang="zh-CN" sz="1400" b="1" dirty="0" err="1">
                <a:solidFill>
                  <a:srgbClr val="FF0000"/>
                </a:solidFill>
              </a:rPr>
              <a:t>calloc</a:t>
            </a:r>
            <a:r>
              <a:rPr lang="zh-CN" altLang="zh-CN" sz="1400" b="1" dirty="0" smtClean="0">
                <a:solidFill>
                  <a:srgbClr val="FF0000"/>
                </a:solidFill>
              </a:rPr>
              <a:t>函数</a:t>
            </a:r>
            <a:endParaRPr lang="zh-CN" altLang="en-US" sz="1400" b="1" dirty="0">
              <a:solidFill>
                <a:srgbClr val="FF0000"/>
              </a:solidFill>
            </a:endParaRPr>
          </a:p>
        </p:txBody>
      </p:sp>
      <p:sp>
        <p:nvSpPr>
          <p:cNvPr id="7" name="TextBox 6"/>
          <p:cNvSpPr txBox="1"/>
          <p:nvPr/>
        </p:nvSpPr>
        <p:spPr>
          <a:xfrm>
            <a:off x="5648325" y="3638550"/>
            <a:ext cx="21160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smtClean="0">
                <a:solidFill>
                  <a:srgbClr val="0000FF"/>
                </a:solidFill>
              </a:rPr>
              <a:t> </a:t>
            </a:r>
            <a:r>
              <a:rPr lang="en-US" altLang="zh-CN" dirty="0">
                <a:solidFill>
                  <a:srgbClr val="0000FF"/>
                </a:solidFill>
              </a:rPr>
              <a:t>void</a:t>
            </a:r>
            <a:r>
              <a:rPr lang="en-US" altLang="zh-CN" dirty="0"/>
              <a:t> free(</a:t>
            </a:r>
            <a:r>
              <a:rPr lang="en-US" altLang="zh-CN" dirty="0">
                <a:solidFill>
                  <a:srgbClr val="0000FF"/>
                </a:solidFill>
              </a:rPr>
              <a:t>void </a:t>
            </a:r>
            <a:r>
              <a:rPr lang="en-US" altLang="zh-CN" dirty="0"/>
              <a:t>*</a:t>
            </a:r>
            <a:r>
              <a:rPr lang="en-US" altLang="zh-CN" dirty="0" err="1"/>
              <a:t>ptr</a:t>
            </a:r>
            <a:r>
              <a:rPr lang="en-US" altLang="zh-CN" dirty="0"/>
              <a:t>);</a:t>
            </a:r>
            <a:endParaRPr lang="zh-CN" altLang="en-US" dirty="0" smtClean="0"/>
          </a:p>
        </p:txBody>
      </p:sp>
      <p:sp>
        <p:nvSpPr>
          <p:cNvPr id="8" name="圆角矩形标注 7"/>
          <p:cNvSpPr/>
          <p:nvPr/>
        </p:nvSpPr>
        <p:spPr>
          <a:xfrm>
            <a:off x="3819525" y="3718055"/>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smtClean="0">
                <a:solidFill>
                  <a:srgbClr val="FF0000"/>
                </a:solidFill>
              </a:rPr>
              <a:t>使用</a:t>
            </a:r>
            <a:r>
              <a:rPr lang="en-US" altLang="zh-CN" sz="1400" b="1" dirty="0" smtClean="0">
                <a:solidFill>
                  <a:srgbClr val="FF0000"/>
                </a:solidFill>
              </a:rPr>
              <a:t> free</a:t>
            </a:r>
            <a:r>
              <a:rPr lang="zh-CN" altLang="zh-CN" sz="1400" b="1" dirty="0" smtClean="0">
                <a:solidFill>
                  <a:srgbClr val="FF0000"/>
                </a:solidFill>
              </a:rPr>
              <a:t>函数</a:t>
            </a:r>
            <a:endParaRPr lang="zh-CN" altLang="en-US" sz="1400" b="1" dirty="0">
              <a:solidFill>
                <a:srgbClr val="FF0000"/>
              </a:solidFill>
            </a:endParaRPr>
          </a:p>
        </p:txBody>
      </p:sp>
      <p:sp>
        <p:nvSpPr>
          <p:cNvPr id="9"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创建动态链表</a:t>
            </a:r>
            <a:endParaRPr lang="zh-CN" altLang="en-US" sz="3200" dirty="0">
              <a:latin typeface="黑体" pitchFamily="49" charset="-122"/>
              <a:ea typeface="黑体" pitchFamily="49" charset="-122"/>
            </a:endParaRPr>
          </a:p>
        </p:txBody>
      </p:sp>
      <p:pic>
        <p:nvPicPr>
          <p:cNvPr id="10" name="Picture 4" descr="按扭1-56"/>
          <p:cNvPicPr>
            <a:picLocks noChangeAspect="1" noChangeArrowheads="1"/>
          </p:cNvPicPr>
          <p:nvPr/>
        </p:nvPicPr>
        <p:blipFill>
          <a:blip r:embed="rId3" cstate="print"/>
          <a:srcRect/>
          <a:stretch>
            <a:fillRect/>
          </a:stretch>
        </p:blipFill>
        <p:spPr bwMode="auto">
          <a:xfrm>
            <a:off x="76200" y="895350"/>
            <a:ext cx="1066800" cy="455613"/>
          </a:xfrm>
          <a:prstGeom prst="rect">
            <a:avLst/>
          </a:prstGeom>
          <a:noFill/>
          <a:ln w="9525">
            <a:noFill/>
            <a:miter lim="800000"/>
            <a:headEnd/>
            <a:tailEnd/>
          </a:ln>
        </p:spPr>
      </p:pic>
    </p:spTree>
    <p:extLst>
      <p:ext uri="{BB962C8B-B14F-4D97-AF65-F5344CB8AC3E}">
        <p14:creationId xmlns:p14="http://schemas.microsoft.com/office/powerpoint/2010/main" val="9938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Left)">
                                      <p:cBhvr>
                                        <p:cTn id="21" dur="500"/>
                                        <p:tgtEl>
                                          <p:spTgt spid="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lide(fromLeft)">
                                      <p:cBhvr>
                                        <p:cTn id="30" dur="500"/>
                                        <p:tgtEl>
                                          <p:spTgt spid="7"/>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创建链表</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3" cstate="print"/>
          <a:srcRect/>
          <a:stretch>
            <a:fillRect/>
          </a:stretch>
        </p:blipFill>
        <p:spPr bwMode="auto">
          <a:xfrm>
            <a:off x="76200" y="895350"/>
            <a:ext cx="1066800" cy="455613"/>
          </a:xfrm>
          <a:prstGeom prst="rect">
            <a:avLst/>
          </a:prstGeom>
          <a:noFill/>
          <a:ln w="9525">
            <a:noFill/>
            <a:miter lim="800000"/>
            <a:headEnd/>
            <a:tailEnd/>
          </a:ln>
        </p:spPr>
      </p:pic>
      <p:sp>
        <p:nvSpPr>
          <p:cNvPr id="4" name="矩形 3"/>
          <p:cNvSpPr/>
          <p:nvPr/>
        </p:nvSpPr>
        <p:spPr>
          <a:xfrm>
            <a:off x="76200" y="1809750"/>
            <a:ext cx="3352800" cy="1569660"/>
          </a:xfrm>
          <a:prstGeom prst="rect">
            <a:avLst/>
          </a:prstGeom>
        </p:spPr>
        <p:txBody>
          <a:bodyPr wrap="square">
            <a:spAutoFit/>
          </a:bodyPr>
          <a:lstStyle/>
          <a:p>
            <a:r>
              <a:rPr lang="en-US" altLang="zh-CN" sz="1600" dirty="0" err="1">
                <a:solidFill>
                  <a:srgbClr val="0000FF"/>
                </a:solidFill>
              </a:rPr>
              <a:t>struct</a:t>
            </a:r>
            <a:r>
              <a:rPr lang="en-US" altLang="zh-CN" sz="1600" dirty="0"/>
              <a:t> Student</a:t>
            </a:r>
            <a:endParaRPr lang="zh-CN" altLang="zh-CN" sz="1600" dirty="0"/>
          </a:p>
          <a:p>
            <a:r>
              <a:rPr lang="en-US" altLang="zh-CN" sz="1600" dirty="0"/>
              <a:t>{</a:t>
            </a:r>
            <a:endParaRPr lang="zh-CN" altLang="zh-CN" sz="1600" dirty="0"/>
          </a:p>
          <a:p>
            <a:r>
              <a:rPr lang="en-US" altLang="zh-CN" sz="1600" dirty="0"/>
              <a:t>	</a:t>
            </a:r>
            <a:r>
              <a:rPr lang="en-US" altLang="zh-CN" sz="1600" dirty="0">
                <a:solidFill>
                  <a:srgbClr val="0000FF"/>
                </a:solidFill>
              </a:rPr>
              <a:t>char</a:t>
            </a:r>
            <a:r>
              <a:rPr lang="en-US" altLang="zh-CN" sz="1600" dirty="0"/>
              <a:t> </a:t>
            </a:r>
            <a:r>
              <a:rPr lang="en-US" altLang="zh-CN" sz="1600" dirty="0" err="1"/>
              <a:t>cName</a:t>
            </a:r>
            <a:r>
              <a:rPr lang="en-US" altLang="zh-CN" sz="1600" dirty="0"/>
              <a:t>[20];		</a:t>
            </a:r>
            <a:r>
              <a:rPr lang="en-US" altLang="zh-CN" sz="1600" dirty="0" err="1" smtClean="0">
                <a:solidFill>
                  <a:srgbClr val="0000FF"/>
                </a:solidFill>
              </a:rPr>
              <a:t>int</a:t>
            </a:r>
            <a:r>
              <a:rPr lang="en-US" altLang="zh-CN" sz="1600" dirty="0" smtClean="0">
                <a:solidFill>
                  <a:srgbClr val="0000FF"/>
                </a:solidFill>
              </a:rPr>
              <a:t> </a:t>
            </a:r>
            <a:r>
              <a:rPr lang="en-US" altLang="zh-CN" sz="1600" dirty="0" err="1"/>
              <a:t>iNumber</a:t>
            </a:r>
            <a:r>
              <a:rPr lang="en-US" altLang="zh-CN" sz="1600" dirty="0"/>
              <a:t>;		</a:t>
            </a:r>
            <a:r>
              <a:rPr lang="en-US" altLang="zh-CN" sz="1600" dirty="0" err="1" smtClean="0">
                <a:solidFill>
                  <a:srgbClr val="0000FF"/>
                </a:solidFill>
              </a:rPr>
              <a:t>struct</a:t>
            </a:r>
            <a:r>
              <a:rPr lang="en-US" altLang="zh-CN" sz="1600" dirty="0" smtClean="0"/>
              <a:t> </a:t>
            </a:r>
            <a:r>
              <a:rPr lang="en-US" altLang="zh-CN" sz="1600" dirty="0"/>
              <a:t>Student* </a:t>
            </a:r>
            <a:r>
              <a:rPr lang="en-US" altLang="zh-CN" sz="1600" dirty="0" err="1"/>
              <a:t>pNext</a:t>
            </a:r>
            <a:r>
              <a:rPr lang="en-US" altLang="zh-CN" sz="1600" dirty="0" smtClean="0"/>
              <a:t>;</a:t>
            </a:r>
            <a:endParaRPr lang="en-US" altLang="zh-CN" sz="1600" dirty="0"/>
          </a:p>
          <a:p>
            <a:r>
              <a:rPr lang="en-US" altLang="zh-CN" sz="1600" dirty="0" smtClean="0"/>
              <a:t>};</a:t>
            </a:r>
            <a:endParaRPr lang="zh-CN" altLang="zh-CN"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066006"/>
            <a:ext cx="4780598" cy="351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758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448664" y="1925421"/>
            <a:ext cx="2037737" cy="646331"/>
          </a:xfrm>
          <a:prstGeom prst="rect">
            <a:avLst/>
          </a:prstGeom>
          <a:noFill/>
        </p:spPr>
        <p:txBody>
          <a:bodyPr wrap="none" rtlCol="0">
            <a:spAutoFit/>
          </a:bodyPr>
          <a:lstStyle/>
          <a:p>
            <a:pPr algn="ctr"/>
            <a:r>
              <a:rPr lang="zh-CN" altLang="en-US" sz="3600" b="1" dirty="0">
                <a:solidFill>
                  <a:schemeClr val="bg1"/>
                </a:solidFill>
              </a:rPr>
              <a:t>输出</a:t>
            </a:r>
            <a:r>
              <a:rPr lang="zh-CN" altLang="en-US" sz="3600" b="1" dirty="0" smtClean="0">
                <a:solidFill>
                  <a:schemeClr val="bg1"/>
                </a:solidFill>
              </a:rPr>
              <a:t>链表</a:t>
            </a:r>
          </a:p>
        </p:txBody>
      </p:sp>
    </p:spTree>
    <p:extLst>
      <p:ext uri="{BB962C8B-B14F-4D97-AF65-F5344CB8AC3E}">
        <p14:creationId xmlns:p14="http://schemas.microsoft.com/office/powerpoint/2010/main" val="1579004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a:latin typeface="黑体" pitchFamily="49" charset="-122"/>
                <a:ea typeface="黑体" pitchFamily="49" charset="-122"/>
              </a:rPr>
              <a:t>输出</a:t>
            </a:r>
            <a:r>
              <a:rPr lang="zh-CN" altLang="en-US" sz="3200" dirty="0" smtClean="0">
                <a:latin typeface="黑体" pitchFamily="49" charset="-122"/>
                <a:ea typeface="黑体" pitchFamily="49" charset="-122"/>
              </a:rPr>
              <a:t>链表</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3" cstate="print"/>
          <a:srcRect/>
          <a:stretch>
            <a:fillRect/>
          </a:stretch>
        </p:blipFill>
        <p:spPr bwMode="auto">
          <a:xfrm>
            <a:off x="76200" y="895350"/>
            <a:ext cx="1066800" cy="455613"/>
          </a:xfrm>
          <a:prstGeom prst="rect">
            <a:avLst/>
          </a:prstGeom>
          <a:noFill/>
          <a:ln w="9525">
            <a:noFill/>
            <a:miter lim="800000"/>
            <a:headEnd/>
            <a:tailEnd/>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28750"/>
            <a:ext cx="70770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753762" y="1925421"/>
            <a:ext cx="3427541" cy="646331"/>
          </a:xfrm>
          <a:prstGeom prst="rect">
            <a:avLst/>
          </a:prstGeom>
          <a:noFill/>
        </p:spPr>
        <p:txBody>
          <a:bodyPr wrap="none" rtlCol="0">
            <a:spAutoFit/>
          </a:bodyPr>
          <a:lstStyle/>
          <a:p>
            <a:pPr algn="ctr"/>
            <a:r>
              <a:rPr lang="zh-CN" altLang="en-US" sz="3600" b="1" dirty="0" smtClean="0">
                <a:solidFill>
                  <a:schemeClr val="bg1"/>
                </a:solidFill>
              </a:rPr>
              <a:t>链表的插入操作</a:t>
            </a:r>
          </a:p>
        </p:txBody>
      </p:sp>
    </p:spTree>
    <p:extLst>
      <p:ext uri="{BB962C8B-B14F-4D97-AF65-F5344CB8AC3E}">
        <p14:creationId xmlns:p14="http://schemas.microsoft.com/office/powerpoint/2010/main" val="2088216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大猫.jpg"/>
          <p:cNvPicPr>
            <a:picLocks noChangeAspect="1"/>
          </p:cNvPicPr>
          <p:nvPr/>
        </p:nvPicPr>
        <p:blipFill>
          <a:blip r:embed="rId2" cstate="print"/>
          <a:stretch>
            <a:fillRect/>
          </a:stretch>
        </p:blipFill>
        <p:spPr>
          <a:xfrm>
            <a:off x="2928926" y="1571618"/>
            <a:ext cx="2664721" cy="3043232"/>
          </a:xfrm>
          <a:prstGeom prst="rect">
            <a:avLst/>
          </a:prstGeom>
        </p:spPr>
      </p:pic>
      <p:sp>
        <p:nvSpPr>
          <p:cNvPr id="7" name="椭圆形标注 6"/>
          <p:cNvSpPr/>
          <p:nvPr/>
        </p:nvSpPr>
        <p:spPr>
          <a:xfrm>
            <a:off x="785786" y="3571882"/>
            <a:ext cx="1214446" cy="714380"/>
          </a:xfrm>
          <a:prstGeom prst="wedgeEllipseCallout">
            <a:avLst>
              <a:gd name="adj1" fmla="val 133264"/>
              <a:gd name="adj2" fmla="val -83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性别</a:t>
            </a:r>
            <a:endParaRPr lang="zh-CN" altLang="en-US" dirty="0"/>
          </a:p>
        </p:txBody>
      </p:sp>
      <p:sp>
        <p:nvSpPr>
          <p:cNvPr id="8" name="椭圆形标注 7"/>
          <p:cNvSpPr/>
          <p:nvPr/>
        </p:nvSpPr>
        <p:spPr>
          <a:xfrm>
            <a:off x="642910" y="1500180"/>
            <a:ext cx="1214446" cy="714380"/>
          </a:xfrm>
          <a:prstGeom prst="wedgeEllipseCallout">
            <a:avLst>
              <a:gd name="adj1" fmla="val 158149"/>
              <a:gd name="adj2" fmla="val 4189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喵名</a:t>
            </a:r>
            <a:endParaRPr lang="zh-CN" altLang="en-US" dirty="0"/>
          </a:p>
        </p:txBody>
      </p:sp>
      <p:sp>
        <p:nvSpPr>
          <p:cNvPr id="9" name="椭圆形标注 8"/>
          <p:cNvSpPr/>
          <p:nvPr/>
        </p:nvSpPr>
        <p:spPr>
          <a:xfrm>
            <a:off x="6643702" y="3571882"/>
            <a:ext cx="1214446" cy="714380"/>
          </a:xfrm>
          <a:prstGeom prst="wedgeEllipseCallout">
            <a:avLst>
              <a:gd name="adj1" fmla="val -147492"/>
              <a:gd name="adj2" fmla="val -7634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体重</a:t>
            </a:r>
            <a:endParaRPr lang="zh-CN" altLang="en-US" dirty="0"/>
          </a:p>
        </p:txBody>
      </p:sp>
      <p:sp>
        <p:nvSpPr>
          <p:cNvPr id="10" name="椭圆形标注 9"/>
          <p:cNvSpPr/>
          <p:nvPr/>
        </p:nvSpPr>
        <p:spPr>
          <a:xfrm>
            <a:off x="6929454" y="1571618"/>
            <a:ext cx="1214446" cy="714380"/>
          </a:xfrm>
          <a:prstGeom prst="wedgeEllipseCallout">
            <a:avLst>
              <a:gd name="adj1" fmla="val -176206"/>
              <a:gd name="adj2" fmla="val 48398"/>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喵龄</a:t>
            </a:r>
            <a:endParaRPr lang="zh-CN" altLang="en-US" dirty="0"/>
          </a:p>
        </p:txBody>
      </p:sp>
      <p:sp>
        <p:nvSpPr>
          <p:cNvPr id="11" name="TextBox 10"/>
          <p:cNvSpPr txBox="1"/>
          <p:nvPr/>
        </p:nvSpPr>
        <p:spPr>
          <a:xfrm>
            <a:off x="3571868" y="928676"/>
            <a:ext cx="1785950" cy="461665"/>
          </a:xfrm>
          <a:prstGeom prst="rect">
            <a:avLst/>
          </a:prstGeom>
          <a:noFill/>
        </p:spPr>
        <p:txBody>
          <a:bodyPr wrap="square" rtlCol="0">
            <a:spAutoFit/>
          </a:bodyPr>
          <a:lstStyle/>
          <a:p>
            <a:r>
              <a:rPr lang="zh-CN" altLang="en-US" sz="2400" b="1" cap="all" dirty="0" smtClean="0">
                <a:ln w="9000" cmpd="sng">
                  <a:solidFill>
                    <a:schemeClr val="accent4">
                      <a:shade val="50000"/>
                      <a:satMod val="120000"/>
                    </a:schemeClr>
                  </a:solidFill>
                  <a:prstDash val="sysDot"/>
                </a:ln>
                <a:solidFill>
                  <a:schemeClr val="accent2">
                    <a:lumMod val="75000"/>
                  </a:schemeClr>
                </a:solidFill>
                <a:effectLst>
                  <a:glow rad="139700">
                    <a:schemeClr val="accent3">
                      <a:satMod val="175000"/>
                      <a:alpha val="40000"/>
                    </a:schemeClr>
                  </a:glow>
                  <a:reflection blurRad="12700" stA="28000" endPos="45000" dist="1000" dir="5400000" sy="-100000" algn="bl" rotWithShape="0"/>
                </a:effectLst>
              </a:rPr>
              <a:t>基本信息</a:t>
            </a:r>
            <a:endParaRPr lang="zh-CN" altLang="en-US" sz="2400" b="1" cap="all" dirty="0">
              <a:ln w="9000" cmpd="sng">
                <a:solidFill>
                  <a:schemeClr val="accent4">
                    <a:shade val="50000"/>
                    <a:satMod val="120000"/>
                  </a:schemeClr>
                </a:solidFill>
                <a:prstDash val="sysDot"/>
              </a:ln>
              <a:solidFill>
                <a:schemeClr val="accent2">
                  <a:lumMod val="75000"/>
                </a:schemeClr>
              </a:solidFill>
              <a:effectLst>
                <a:glow rad="139700">
                  <a:schemeClr val="accent3">
                    <a:satMod val="175000"/>
                    <a:alpha val="40000"/>
                  </a:schemeClr>
                </a:glow>
                <a:reflection blurRad="12700" stA="28000" endPos="45000" dist="1000" dir="5400000" sy="-100000" algn="bl" rotWithShape="0"/>
              </a:effectLst>
            </a:endParaRPr>
          </a:p>
        </p:txBody>
      </p:sp>
    </p:spTree>
    <p:extLst>
      <p:ext uri="{BB962C8B-B14F-4D97-AF65-F5344CB8AC3E}">
        <p14:creationId xmlns:p14="http://schemas.microsoft.com/office/powerpoint/2010/main" val="367218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链表相关操作</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grpSp>
        <p:nvGrpSpPr>
          <p:cNvPr id="6" name="组合 5"/>
          <p:cNvGrpSpPr/>
          <p:nvPr/>
        </p:nvGrpSpPr>
        <p:grpSpPr>
          <a:xfrm>
            <a:off x="6048375" y="2190750"/>
            <a:ext cx="342900" cy="1371600"/>
            <a:chOff x="6048375" y="2190750"/>
            <a:chExt cx="342900" cy="1371600"/>
          </a:xfrm>
        </p:grpSpPr>
        <p:sp>
          <p:nvSpPr>
            <p:cNvPr id="4" name="矩形 3"/>
            <p:cNvSpPr/>
            <p:nvPr/>
          </p:nvSpPr>
          <p:spPr>
            <a:xfrm>
              <a:off x="6105525" y="2419350"/>
              <a:ext cx="228600" cy="1143000"/>
            </a:xfrm>
            <a:prstGeom prst="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p:nvSpPr>
          <p:spPr>
            <a:xfrm>
              <a:off x="6048375" y="2190750"/>
              <a:ext cx="342900" cy="228600"/>
            </a:xfrm>
            <a:prstGeom prst="wedgeEllipseCallout">
              <a:avLst>
                <a:gd name="adj1" fmla="val -4166"/>
                <a:gd name="adj2" fmla="val -108333"/>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143000" y="1885950"/>
            <a:ext cx="2438400" cy="2357121"/>
            <a:chOff x="1143000" y="1885950"/>
            <a:chExt cx="2438400" cy="2357121"/>
          </a:xfrm>
        </p:grpSpPr>
        <p:pic>
          <p:nvPicPr>
            <p:cNvPr id="3074" name="Picture 2" descr="C:\Program Files\Microsoft Office\MEDIA\CAGCAT10\j01996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885950"/>
              <a:ext cx="2438400" cy="2357121"/>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1152525" y="3409950"/>
              <a:ext cx="2057400" cy="2286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r>
                <a:rPr lang="en-US" altLang="zh-CN" dirty="0" smtClean="0">
                  <a:solidFill>
                    <a:srgbClr val="0000FF"/>
                  </a:solidFill>
                </a:rPr>
                <a:t>1  2   3   4   5   6  7 </a:t>
              </a:r>
              <a:endParaRPr lang="zh-CN" altLang="en-US" dirty="0">
                <a:solidFill>
                  <a:srgbClr val="0000FF"/>
                </a:solidFill>
              </a:endParaRPr>
            </a:p>
          </p:txBody>
        </p:sp>
      </p:grpSp>
      <p:cxnSp>
        <p:nvCxnSpPr>
          <p:cNvPr id="19" name="曲线连接符 18"/>
          <p:cNvCxnSpPr>
            <a:stCxn id="4" idx="1"/>
          </p:cNvCxnSpPr>
          <p:nvPr/>
        </p:nvCxnSpPr>
        <p:spPr>
          <a:xfrm rot="10800000" flipV="1">
            <a:off x="2590801" y="2990850"/>
            <a:ext cx="3514725" cy="533400"/>
          </a:xfrm>
          <a:prstGeom prst="curvedConnector3">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上凸带形 19"/>
          <p:cNvSpPr/>
          <p:nvPr/>
        </p:nvSpPr>
        <p:spPr>
          <a:xfrm>
            <a:off x="5638800" y="896143"/>
            <a:ext cx="3152775" cy="611187"/>
          </a:xfrm>
          <a:prstGeom prst="ribbon2">
            <a:avLst/>
          </a:prstGeom>
          <a:solidFill>
            <a:srgbClr val="FFC000"/>
          </a:solidFill>
          <a:ln>
            <a:solidFill>
              <a:srgbClr val="F69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将这根蜡烛插入第</a:t>
            </a:r>
            <a:r>
              <a:rPr lang="en-US" altLang="zh-CN" sz="1200" b="1" dirty="0">
                <a:solidFill>
                  <a:schemeClr val="tx1"/>
                </a:solidFill>
              </a:rPr>
              <a:t>4</a:t>
            </a:r>
            <a:r>
              <a:rPr lang="zh-CN" altLang="en-US" sz="1200" b="1" dirty="0" smtClean="0">
                <a:solidFill>
                  <a:schemeClr val="tx1"/>
                </a:solidFill>
              </a:rPr>
              <a:t>只蜡烛之后</a:t>
            </a:r>
            <a:endParaRPr lang="zh-CN" altLang="en-US" sz="1200" b="1" dirty="0">
              <a:solidFill>
                <a:schemeClr val="tx1"/>
              </a:solidFill>
            </a:endParaRPr>
          </a:p>
        </p:txBody>
      </p:sp>
      <p:sp>
        <p:nvSpPr>
          <p:cNvPr id="7" name="右箭头 6"/>
          <p:cNvSpPr/>
          <p:nvPr/>
        </p:nvSpPr>
        <p:spPr>
          <a:xfrm>
            <a:off x="2514600" y="2038350"/>
            <a:ext cx="457200" cy="2667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6265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链表插入操作</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09749"/>
            <a:ext cx="7924800" cy="252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3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753762" y="1925421"/>
            <a:ext cx="3427541" cy="646331"/>
          </a:xfrm>
          <a:prstGeom prst="rect">
            <a:avLst/>
          </a:prstGeom>
          <a:noFill/>
        </p:spPr>
        <p:txBody>
          <a:bodyPr wrap="none" rtlCol="0">
            <a:spAutoFit/>
          </a:bodyPr>
          <a:lstStyle/>
          <a:p>
            <a:pPr algn="ctr"/>
            <a:r>
              <a:rPr lang="zh-CN" altLang="en-US" sz="3600" b="1" dirty="0" smtClean="0">
                <a:solidFill>
                  <a:schemeClr val="bg1"/>
                </a:solidFill>
              </a:rPr>
              <a:t>链表的删除操作</a:t>
            </a:r>
          </a:p>
        </p:txBody>
      </p:sp>
    </p:spTree>
    <p:extLst>
      <p:ext uri="{BB962C8B-B14F-4D97-AF65-F5344CB8AC3E}">
        <p14:creationId xmlns:p14="http://schemas.microsoft.com/office/powerpoint/2010/main" val="34388434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链表相关操作</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20" name="上凸带形 19"/>
          <p:cNvSpPr/>
          <p:nvPr/>
        </p:nvSpPr>
        <p:spPr>
          <a:xfrm>
            <a:off x="5638800" y="896143"/>
            <a:ext cx="3152775" cy="611187"/>
          </a:xfrm>
          <a:prstGeom prst="ribbon2">
            <a:avLst/>
          </a:prstGeom>
          <a:solidFill>
            <a:srgbClr val="FFC000"/>
          </a:solidFill>
          <a:ln>
            <a:solidFill>
              <a:srgbClr val="F69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第</a:t>
            </a:r>
            <a:r>
              <a:rPr lang="en-US" altLang="zh-CN" sz="1200" b="1" dirty="0" smtClean="0">
                <a:solidFill>
                  <a:schemeClr val="tx1"/>
                </a:solidFill>
              </a:rPr>
              <a:t>2</a:t>
            </a:r>
            <a:r>
              <a:rPr lang="zh-CN" altLang="en-US" sz="1200" b="1" dirty="0" smtClean="0">
                <a:solidFill>
                  <a:schemeClr val="tx1"/>
                </a:solidFill>
              </a:rPr>
              <a:t>个人要离开队伍</a:t>
            </a:r>
            <a:endParaRPr lang="zh-CN" altLang="en-US" sz="1200" b="1"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2038350"/>
            <a:ext cx="5048250" cy="2095500"/>
          </a:xfrm>
          <a:prstGeom prst="rect">
            <a:avLst/>
          </a:prstGeom>
        </p:spPr>
      </p:pic>
    </p:spTree>
    <p:extLst>
      <p:ext uri="{BB962C8B-B14F-4D97-AF65-F5344CB8AC3E}">
        <p14:creationId xmlns:p14="http://schemas.microsoft.com/office/powerpoint/2010/main" val="2770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3048000" cy="609600"/>
          </a:xfrm>
          <a:prstGeom prst="rect">
            <a:avLst/>
          </a:prstGeom>
        </p:spPr>
        <p:txBody>
          <a:bodyPr/>
          <a:lstStyle/>
          <a:p>
            <a:pPr>
              <a:spcBef>
                <a:spcPct val="50000"/>
              </a:spcBef>
              <a:buFontTx/>
              <a:buNone/>
              <a:defRPr/>
            </a:pPr>
            <a:r>
              <a:rPr lang="zh-CN" altLang="en-US" sz="3200" dirty="0" smtClean="0">
                <a:latin typeface="黑体" pitchFamily="49" charset="-122"/>
                <a:ea typeface="黑体" pitchFamily="49" charset="-122"/>
              </a:rPr>
              <a:t>链表删除操作</a:t>
            </a:r>
            <a:endParaRPr lang="zh-CN" altLang="en-US" sz="3200" dirty="0">
              <a:latin typeface="黑体" pitchFamily="49" charset="-122"/>
              <a:ea typeface="黑体" pitchFamily="49" charset="-122"/>
            </a:endParaRP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57325"/>
            <a:ext cx="8077200" cy="342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5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lang="zh-CN" altLang="en-US" sz="3200" dirty="0">
                <a:latin typeface="+mj-lt"/>
                <a:ea typeface="+mj-ea"/>
                <a:cs typeface="+mj-cs"/>
              </a:rPr>
              <a:t>声明</a:t>
            </a: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结构体 </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2557653" y="1657350"/>
            <a:ext cx="5443345"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b="1" dirty="0" err="1">
                <a:solidFill>
                  <a:srgbClr val="0000FF"/>
                </a:solidFill>
                <a:latin typeface="+mn-ea"/>
              </a:rPr>
              <a:t>struct</a:t>
            </a:r>
            <a:r>
              <a:rPr lang="en-US" altLang="zh-CN" sz="2400" dirty="0"/>
              <a:t> </a:t>
            </a:r>
            <a:r>
              <a:rPr lang="zh-CN" altLang="zh-CN" sz="2400" dirty="0"/>
              <a:t>结构体名</a:t>
            </a:r>
          </a:p>
          <a:p>
            <a:r>
              <a:rPr lang="en-US" altLang="zh-CN" sz="2400" dirty="0"/>
              <a:t>{</a:t>
            </a:r>
            <a:endParaRPr lang="zh-CN" altLang="zh-CN" sz="2400" dirty="0"/>
          </a:p>
          <a:p>
            <a:r>
              <a:rPr lang="en-US" altLang="zh-CN" sz="2400" dirty="0"/>
              <a:t>	</a:t>
            </a:r>
            <a:r>
              <a:rPr lang="zh-CN" altLang="zh-CN" sz="2400" dirty="0"/>
              <a:t>成员列表</a:t>
            </a:r>
          </a:p>
          <a:p>
            <a:r>
              <a:rPr lang="en-US" altLang="zh-CN" sz="2400" dirty="0"/>
              <a:t>}; </a:t>
            </a:r>
            <a:endParaRPr lang="zh-CN" altLang="zh-CN" sz="2400" dirty="0"/>
          </a:p>
        </p:txBody>
      </p:sp>
      <p:grpSp>
        <p:nvGrpSpPr>
          <p:cNvPr id="5" name="组合 7"/>
          <p:cNvGrpSpPr/>
          <p:nvPr/>
        </p:nvGrpSpPr>
        <p:grpSpPr>
          <a:xfrm>
            <a:off x="1107869" y="1047750"/>
            <a:ext cx="1252730" cy="1862330"/>
            <a:chOff x="381000" y="1428750"/>
            <a:chExt cx="1252730" cy="1862330"/>
          </a:xfrm>
        </p:grpSpPr>
        <p:pic>
          <p:nvPicPr>
            <p:cNvPr id="6" name="图片 5" descr="按扭-17.png"/>
            <p:cNvPicPr>
              <a:picLocks noChangeAspect="1"/>
            </p:cNvPicPr>
            <p:nvPr/>
          </p:nvPicPr>
          <p:blipFill>
            <a:blip r:embed="rId3" cstate="print"/>
            <a:stretch>
              <a:fillRect/>
            </a:stretch>
          </p:blipFill>
          <p:spPr>
            <a:xfrm>
              <a:off x="381000" y="1428750"/>
              <a:ext cx="1252730" cy="1862330"/>
            </a:xfrm>
            <a:prstGeom prst="rect">
              <a:avLst/>
            </a:prstGeom>
          </p:spPr>
        </p:pic>
        <p:sp>
          <p:nvSpPr>
            <p:cNvPr id="7" name="TextBox 6"/>
            <p:cNvSpPr txBox="1"/>
            <p:nvPr/>
          </p:nvSpPr>
          <p:spPr>
            <a:xfrm>
              <a:off x="649069" y="2156883"/>
              <a:ext cx="646331" cy="369332"/>
            </a:xfrm>
            <a:prstGeom prst="rect">
              <a:avLst/>
            </a:prstGeom>
            <a:noFill/>
          </p:spPr>
          <p:txBody>
            <a:bodyPr wrap="none" rtlCol="0">
              <a:spAutoFit/>
            </a:bodyPr>
            <a:lstStyle/>
            <a:p>
              <a:r>
                <a:rPr lang="zh-CN" altLang="en-US" b="1" dirty="0" smtClean="0">
                  <a:solidFill>
                    <a:schemeClr val="bg1"/>
                  </a:solidFill>
                  <a:latin typeface="黑体" pitchFamily="49" charset="-122"/>
                  <a:ea typeface="黑体" pitchFamily="49" charset="-122"/>
                </a:rPr>
                <a:t>语法</a:t>
              </a:r>
            </a:p>
          </p:txBody>
        </p:sp>
      </p:grpSp>
      <p:grpSp>
        <p:nvGrpSpPr>
          <p:cNvPr id="8" name="组合 7"/>
          <p:cNvGrpSpPr/>
          <p:nvPr/>
        </p:nvGrpSpPr>
        <p:grpSpPr>
          <a:xfrm>
            <a:off x="6057900" y="3227010"/>
            <a:ext cx="2209800" cy="1649107"/>
            <a:chOff x="1447800" y="3298238"/>
            <a:chExt cx="2209800" cy="1649107"/>
          </a:xfrm>
        </p:grpSpPr>
        <p:sp>
          <p:nvSpPr>
            <p:cNvPr id="9" name="TextBox 19"/>
            <p:cNvSpPr txBox="1">
              <a:spLocks noChangeArrowheads="1"/>
            </p:cNvSpPr>
            <p:nvPr/>
          </p:nvSpPr>
          <p:spPr bwMode="auto">
            <a:xfrm>
              <a:off x="1447800" y="3562350"/>
              <a:ext cx="2209800" cy="138499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altLang="zh-CN" sz="1400" dirty="0" smtClean="0"/>
            </a:p>
            <a:p>
              <a:pPr indent="360000"/>
              <a:r>
                <a:rPr lang="zh-CN" altLang="zh-CN" sz="1400" dirty="0" smtClean="0">
                  <a:solidFill>
                    <a:srgbClr val="C00000"/>
                  </a:solidFill>
                  <a:latin typeface="黑体" pitchFamily="49" charset="-122"/>
                  <a:ea typeface="黑体" pitchFamily="49" charset="-122"/>
                </a:rPr>
                <a:t>在</a:t>
              </a:r>
              <a:r>
                <a:rPr lang="zh-CN" altLang="zh-CN" sz="1400" dirty="0">
                  <a:solidFill>
                    <a:srgbClr val="C00000"/>
                  </a:solidFill>
                  <a:latin typeface="黑体" pitchFamily="49" charset="-122"/>
                  <a:ea typeface="黑体" pitchFamily="49" charset="-122"/>
                </a:rPr>
                <a:t>声明结构体时，要注意大括号最后面有一个分号“</a:t>
              </a:r>
              <a:r>
                <a:rPr lang="en-US" altLang="zh-CN" sz="1400" dirty="0">
                  <a:solidFill>
                    <a:srgbClr val="C00000"/>
                  </a:solidFill>
                  <a:latin typeface="黑体" pitchFamily="49" charset="-122"/>
                  <a:ea typeface="黑体" pitchFamily="49" charset="-122"/>
                </a:rPr>
                <a:t>;</a:t>
              </a:r>
              <a:r>
                <a:rPr lang="zh-CN" altLang="zh-CN" sz="1400" dirty="0">
                  <a:solidFill>
                    <a:srgbClr val="C00000"/>
                  </a:solidFill>
                  <a:latin typeface="黑体" pitchFamily="49" charset="-122"/>
                  <a:ea typeface="黑体" pitchFamily="49" charset="-122"/>
                </a:rPr>
                <a:t>”，在编程时千万不要忘记</a:t>
              </a:r>
              <a:endParaRPr lang="zh-CN" altLang="en-US" sz="1400" dirty="0">
                <a:solidFill>
                  <a:srgbClr val="C00000"/>
                </a:solidFill>
                <a:latin typeface="黑体" pitchFamily="49" charset="-122"/>
                <a:ea typeface="黑体" pitchFamily="49" charset="-122"/>
              </a:endParaRPr>
            </a:p>
            <a:p>
              <a:pPr indent="360000"/>
              <a:endParaRPr lang="zh-CN" altLang="zh-CN" sz="1400" b="1" dirty="0" smtClean="0">
                <a:solidFill>
                  <a:srgbClr val="C00000"/>
                </a:solidFill>
                <a:latin typeface="仿宋" pitchFamily="49" charset="-122"/>
                <a:ea typeface="仿宋" pitchFamily="49" charset="-122"/>
              </a:endParaRPr>
            </a:p>
          </p:txBody>
        </p:sp>
        <p:pic>
          <p:nvPicPr>
            <p:cNvPr id="10" name="图片 18" descr="书藉图标4_03.jpg"/>
            <p:cNvPicPr>
              <a:picLocks noChangeAspect="1" noChangeArrowheads="1"/>
            </p:cNvPicPr>
            <p:nvPr/>
          </p:nvPicPr>
          <p:blipFill>
            <a:blip r:embed="rId4" cstate="print"/>
            <a:srcRect/>
            <a:stretch>
              <a:fillRect/>
            </a:stretch>
          </p:blipFill>
          <p:spPr bwMode="auto">
            <a:xfrm>
              <a:off x="1676400" y="3298238"/>
              <a:ext cx="895350" cy="468313"/>
            </a:xfrm>
            <a:prstGeom prst="rect">
              <a:avLst/>
            </a:prstGeom>
            <a:noFill/>
            <a:ln w="9525">
              <a:solidFill>
                <a:srgbClr val="C00000"/>
              </a:solidFill>
              <a:miter lim="800000"/>
              <a:headEnd/>
              <a:tailEnd/>
            </a:ln>
          </p:spPr>
        </p:pic>
      </p:grpSp>
      <p:sp>
        <p:nvSpPr>
          <p:cNvPr id="12" name="爆炸形 1 11"/>
          <p:cNvSpPr/>
          <p:nvPr/>
        </p:nvSpPr>
        <p:spPr>
          <a:xfrm>
            <a:off x="762000" y="3333750"/>
            <a:ext cx="4267200" cy="1542367"/>
          </a:xfrm>
          <a:prstGeom prst="irregularSeal1">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FF"/>
                </a:solidFill>
              </a:rPr>
              <a:t>关键字：</a:t>
            </a:r>
            <a:r>
              <a:rPr lang="en-US" altLang="zh-CN" dirty="0" err="1" smtClean="0">
                <a:solidFill>
                  <a:srgbClr val="0000FF"/>
                </a:solidFill>
              </a:rPr>
              <a:t>struct</a:t>
            </a:r>
            <a:endParaRPr lang="zh-CN" altLang="en-US" dirty="0">
              <a:solidFill>
                <a:srgbClr val="0000FF"/>
              </a:solidFill>
            </a:endParaRPr>
          </a:p>
        </p:txBody>
      </p:sp>
    </p:spTree>
    <p:extLst>
      <p:ext uri="{BB962C8B-B14F-4D97-AF65-F5344CB8AC3E}">
        <p14:creationId xmlns:p14="http://schemas.microsoft.com/office/powerpoint/2010/main" val="341356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80">
                                          <p:stCondLst>
                                            <p:cond delay="0"/>
                                          </p:stCondLst>
                                        </p:cTn>
                                        <p:tgtEl>
                                          <p:spTgt spid="12"/>
                                        </p:tgtEl>
                                      </p:cBhvr>
                                    </p:animEffect>
                                    <p:anim calcmode="lin" valueType="num">
                                      <p:cBhvr>
                                        <p:cTn id="1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1" dur="26">
                                          <p:stCondLst>
                                            <p:cond delay="650"/>
                                          </p:stCondLst>
                                        </p:cTn>
                                        <p:tgtEl>
                                          <p:spTgt spid="12"/>
                                        </p:tgtEl>
                                      </p:cBhvr>
                                      <p:to x="100000" y="60000"/>
                                    </p:animScale>
                                    <p:animScale>
                                      <p:cBhvr>
                                        <p:cTn id="22" dur="166" decel="50000">
                                          <p:stCondLst>
                                            <p:cond delay="676"/>
                                          </p:stCondLst>
                                        </p:cTn>
                                        <p:tgtEl>
                                          <p:spTgt spid="12"/>
                                        </p:tgtEl>
                                      </p:cBhvr>
                                      <p:to x="100000" y="100000"/>
                                    </p:animScale>
                                    <p:animScale>
                                      <p:cBhvr>
                                        <p:cTn id="23" dur="26">
                                          <p:stCondLst>
                                            <p:cond delay="1312"/>
                                          </p:stCondLst>
                                        </p:cTn>
                                        <p:tgtEl>
                                          <p:spTgt spid="12"/>
                                        </p:tgtEl>
                                      </p:cBhvr>
                                      <p:to x="100000" y="80000"/>
                                    </p:animScale>
                                    <p:animScale>
                                      <p:cBhvr>
                                        <p:cTn id="24" dur="166" decel="50000">
                                          <p:stCondLst>
                                            <p:cond delay="1338"/>
                                          </p:stCondLst>
                                        </p:cTn>
                                        <p:tgtEl>
                                          <p:spTgt spid="12"/>
                                        </p:tgtEl>
                                      </p:cBhvr>
                                      <p:to x="100000" y="100000"/>
                                    </p:animScale>
                                    <p:animScale>
                                      <p:cBhvr>
                                        <p:cTn id="25" dur="26">
                                          <p:stCondLst>
                                            <p:cond delay="1642"/>
                                          </p:stCondLst>
                                        </p:cTn>
                                        <p:tgtEl>
                                          <p:spTgt spid="12"/>
                                        </p:tgtEl>
                                      </p:cBhvr>
                                      <p:to x="100000" y="90000"/>
                                    </p:animScale>
                                    <p:animScale>
                                      <p:cBhvr>
                                        <p:cTn id="26" dur="166" decel="50000">
                                          <p:stCondLst>
                                            <p:cond delay="1668"/>
                                          </p:stCondLst>
                                        </p:cTn>
                                        <p:tgtEl>
                                          <p:spTgt spid="12"/>
                                        </p:tgtEl>
                                      </p:cBhvr>
                                      <p:to x="100000" y="100000"/>
                                    </p:animScale>
                                    <p:animScale>
                                      <p:cBhvr>
                                        <p:cTn id="27" dur="26">
                                          <p:stCondLst>
                                            <p:cond delay="1808"/>
                                          </p:stCondLst>
                                        </p:cTn>
                                        <p:tgtEl>
                                          <p:spTgt spid="12"/>
                                        </p:tgtEl>
                                      </p:cBhvr>
                                      <p:to x="100000" y="95000"/>
                                    </p:animScale>
                                    <p:animScale>
                                      <p:cBhvr>
                                        <p:cTn id="28" dur="166" decel="50000">
                                          <p:stCondLst>
                                            <p:cond delay="1834"/>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522127" y="1925421"/>
            <a:ext cx="3890809" cy="646331"/>
          </a:xfrm>
          <a:prstGeom prst="rect">
            <a:avLst/>
          </a:prstGeom>
          <a:noFill/>
        </p:spPr>
        <p:txBody>
          <a:bodyPr wrap="none" rtlCol="0">
            <a:spAutoFit/>
          </a:bodyPr>
          <a:lstStyle/>
          <a:p>
            <a:pPr algn="ctr"/>
            <a:r>
              <a:rPr lang="zh-CN" altLang="en-US" sz="3600" b="1" dirty="0" smtClean="0">
                <a:solidFill>
                  <a:schemeClr val="bg1"/>
                </a:solidFill>
              </a:rPr>
              <a:t>结构体变量的定义</a:t>
            </a:r>
          </a:p>
        </p:txBody>
      </p:sp>
    </p:spTree>
    <p:extLst>
      <p:ext uri="{BB962C8B-B14F-4D97-AF65-F5344CB8AC3E}">
        <p14:creationId xmlns:p14="http://schemas.microsoft.com/office/powerpoint/2010/main" val="32713190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结构体定义 </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66675" y="2552700"/>
            <a:ext cx="2348720" cy="523220"/>
          </a:xfrm>
          <a:prstGeom prst="rect">
            <a:avLst/>
          </a:prstGeom>
          <a:noFill/>
        </p:spPr>
        <p:txBody>
          <a:bodyPr wrap="none" rtlCol="0">
            <a:spAutoFit/>
          </a:bodyPr>
          <a:lstStyle/>
          <a:p>
            <a:r>
              <a:rPr lang="zh-CN" altLang="en-US" sz="2800" b="1" i="1" dirty="0" smtClean="0">
                <a:solidFill>
                  <a:srgbClr val="EF6011"/>
                </a:solidFill>
                <a:latin typeface="黑体" pitchFamily="49" charset="-122"/>
                <a:ea typeface="黑体" pitchFamily="49" charset="-122"/>
              </a:rPr>
              <a:t>三种</a:t>
            </a:r>
            <a:r>
              <a:rPr lang="zh-CN" altLang="en-US" sz="2800" b="1" i="1" dirty="0">
                <a:solidFill>
                  <a:srgbClr val="EF6011"/>
                </a:solidFill>
                <a:latin typeface="黑体" pitchFamily="49" charset="-122"/>
                <a:ea typeface="黑体" pitchFamily="49" charset="-122"/>
              </a:rPr>
              <a:t>定义</a:t>
            </a:r>
            <a:r>
              <a:rPr lang="zh-CN" altLang="en-US" sz="2800" b="1" i="1" dirty="0" smtClean="0">
                <a:solidFill>
                  <a:srgbClr val="EF6011"/>
                </a:solidFill>
                <a:latin typeface="黑体" pitchFamily="49" charset="-122"/>
                <a:ea typeface="黑体" pitchFamily="49" charset="-122"/>
              </a:rPr>
              <a:t>方法</a:t>
            </a:r>
          </a:p>
        </p:txBody>
      </p:sp>
      <p:sp>
        <p:nvSpPr>
          <p:cNvPr id="5" name="TextBox 4"/>
          <p:cNvSpPr txBox="1"/>
          <p:nvPr/>
        </p:nvSpPr>
        <p:spPr>
          <a:xfrm>
            <a:off x="4659489" y="1632852"/>
            <a:ext cx="259038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err="1">
                <a:solidFill>
                  <a:srgbClr val="0000FF"/>
                </a:solidFill>
              </a:rPr>
              <a:t>struct</a:t>
            </a:r>
            <a:r>
              <a:rPr lang="en-US" altLang="zh-CN" dirty="0"/>
              <a:t> Product product1</a:t>
            </a:r>
            <a:r>
              <a:rPr lang="en-US" altLang="zh-CN" dirty="0" smtClean="0"/>
              <a:t>;</a:t>
            </a:r>
          </a:p>
          <a:p>
            <a:r>
              <a:rPr lang="en-US" altLang="zh-CN" dirty="0" err="1">
                <a:solidFill>
                  <a:srgbClr val="0000FF"/>
                </a:solidFill>
              </a:rPr>
              <a:t>struct</a:t>
            </a:r>
            <a:r>
              <a:rPr lang="en-US" altLang="zh-CN" dirty="0"/>
              <a:t> Product </a:t>
            </a:r>
            <a:r>
              <a:rPr lang="en-US" altLang="zh-CN" dirty="0" smtClean="0"/>
              <a:t>product2;</a:t>
            </a:r>
            <a:r>
              <a:rPr lang="en-US" altLang="zh-CN" b="1" dirty="0" smtClean="0"/>
              <a:t>  </a:t>
            </a:r>
            <a:endParaRPr lang="zh-CN" altLang="en-US" dirty="0" smtClean="0"/>
          </a:p>
        </p:txBody>
      </p:sp>
      <p:sp>
        <p:nvSpPr>
          <p:cNvPr id="6" name="圆角矩形标注 5"/>
          <p:cNvSpPr/>
          <p:nvPr/>
        </p:nvSpPr>
        <p:spPr>
          <a:xfrm>
            <a:off x="2895600" y="1994981"/>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a:solidFill>
                  <a:srgbClr val="FF0000"/>
                </a:solidFill>
              </a:rPr>
              <a:t>声明结构体类型，再定义变量</a:t>
            </a:r>
            <a:endParaRPr lang="zh-CN" altLang="en-US" sz="1400" b="1" dirty="0">
              <a:solidFill>
                <a:srgbClr val="FF0000"/>
              </a:solidFill>
            </a:endParaRPr>
          </a:p>
        </p:txBody>
      </p:sp>
      <p:sp>
        <p:nvSpPr>
          <p:cNvPr id="7" name="TextBox 6"/>
          <p:cNvSpPr txBox="1"/>
          <p:nvPr/>
        </p:nvSpPr>
        <p:spPr>
          <a:xfrm>
            <a:off x="4811886" y="2556956"/>
            <a:ext cx="2579513"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err="1">
                <a:solidFill>
                  <a:srgbClr val="0000FF"/>
                </a:solidFill>
              </a:rPr>
              <a:t>struct</a:t>
            </a:r>
            <a:r>
              <a:rPr lang="en-US" altLang="zh-CN" sz="1400" dirty="0"/>
              <a:t> </a:t>
            </a:r>
            <a:r>
              <a:rPr lang="zh-CN" altLang="zh-CN" sz="1400" dirty="0"/>
              <a:t>结构体名</a:t>
            </a:r>
          </a:p>
          <a:p>
            <a:r>
              <a:rPr lang="en-US" altLang="zh-CN" sz="1400" dirty="0"/>
              <a:t>{</a:t>
            </a:r>
            <a:endParaRPr lang="zh-CN" altLang="zh-CN" sz="1400" dirty="0"/>
          </a:p>
          <a:p>
            <a:r>
              <a:rPr lang="en-US" altLang="zh-CN" sz="1400" dirty="0"/>
              <a:t> </a:t>
            </a:r>
            <a:r>
              <a:rPr lang="en-US" altLang="zh-CN" sz="1400" dirty="0" smtClean="0"/>
              <a:t>       </a:t>
            </a:r>
            <a:r>
              <a:rPr lang="zh-CN" altLang="zh-CN" sz="1400" dirty="0" smtClean="0"/>
              <a:t>成员</a:t>
            </a:r>
            <a:r>
              <a:rPr lang="zh-CN" altLang="zh-CN" sz="1400" dirty="0"/>
              <a:t>列表</a:t>
            </a:r>
            <a:r>
              <a:rPr lang="en-US" altLang="zh-CN" sz="1400" dirty="0"/>
              <a:t>;</a:t>
            </a:r>
            <a:endParaRPr lang="zh-CN" altLang="zh-CN" sz="1400" dirty="0"/>
          </a:p>
          <a:p>
            <a:r>
              <a:rPr lang="en-US" altLang="zh-CN" sz="1400" dirty="0"/>
              <a:t>}</a:t>
            </a:r>
            <a:r>
              <a:rPr lang="zh-CN" altLang="zh-CN" sz="1400" dirty="0"/>
              <a:t>变量名列表</a:t>
            </a:r>
            <a:r>
              <a:rPr lang="en-US" altLang="zh-CN" sz="1400" dirty="0"/>
              <a:t> ; </a:t>
            </a:r>
            <a:endParaRPr lang="zh-CN" altLang="zh-CN" sz="1400" dirty="0"/>
          </a:p>
        </p:txBody>
      </p:sp>
      <p:sp>
        <p:nvSpPr>
          <p:cNvPr id="8" name="圆角矩形标注 7"/>
          <p:cNvSpPr/>
          <p:nvPr/>
        </p:nvSpPr>
        <p:spPr>
          <a:xfrm>
            <a:off x="2952750" y="2852320"/>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a:solidFill>
                  <a:srgbClr val="FF0000"/>
                </a:solidFill>
              </a:rPr>
              <a:t>在声明结构类型时，同时定义变量</a:t>
            </a:r>
            <a:endParaRPr lang="zh-CN" altLang="en-US" sz="1400" b="1" dirty="0">
              <a:solidFill>
                <a:srgbClr val="FF0000"/>
              </a:solidFill>
            </a:endParaRPr>
          </a:p>
        </p:txBody>
      </p:sp>
      <p:sp>
        <p:nvSpPr>
          <p:cNvPr id="9" name="TextBox 8"/>
          <p:cNvSpPr txBox="1"/>
          <p:nvPr/>
        </p:nvSpPr>
        <p:spPr>
          <a:xfrm>
            <a:off x="4876800" y="3828246"/>
            <a:ext cx="2579513"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400" dirty="0" err="1">
                <a:solidFill>
                  <a:srgbClr val="0000FF"/>
                </a:solidFill>
              </a:rPr>
              <a:t>struct</a:t>
            </a:r>
            <a:r>
              <a:rPr lang="en-US" altLang="zh-CN" sz="1400" dirty="0"/>
              <a:t> </a:t>
            </a:r>
            <a:r>
              <a:rPr lang="en-US" altLang="zh-CN" sz="1400" dirty="0" smtClean="0"/>
              <a:t> </a:t>
            </a:r>
            <a:endParaRPr lang="zh-CN" altLang="zh-CN" sz="1400" dirty="0"/>
          </a:p>
          <a:p>
            <a:r>
              <a:rPr lang="en-US" altLang="zh-CN" sz="1400" dirty="0"/>
              <a:t>{</a:t>
            </a:r>
            <a:endParaRPr lang="zh-CN" altLang="zh-CN" sz="1400" dirty="0"/>
          </a:p>
          <a:p>
            <a:r>
              <a:rPr lang="en-US" altLang="zh-CN" sz="1400" dirty="0"/>
              <a:t> </a:t>
            </a:r>
            <a:r>
              <a:rPr lang="en-US" altLang="zh-CN" sz="1400" dirty="0" smtClean="0"/>
              <a:t>       </a:t>
            </a:r>
            <a:r>
              <a:rPr lang="zh-CN" altLang="zh-CN" sz="1400" dirty="0" smtClean="0"/>
              <a:t>成员</a:t>
            </a:r>
            <a:r>
              <a:rPr lang="zh-CN" altLang="zh-CN" sz="1400" dirty="0"/>
              <a:t>列表</a:t>
            </a:r>
            <a:r>
              <a:rPr lang="en-US" altLang="zh-CN" sz="1400" dirty="0"/>
              <a:t>;</a:t>
            </a:r>
            <a:endParaRPr lang="zh-CN" altLang="zh-CN" sz="1400" dirty="0"/>
          </a:p>
          <a:p>
            <a:r>
              <a:rPr lang="en-US" altLang="zh-CN" sz="1400" dirty="0"/>
              <a:t>}</a:t>
            </a:r>
            <a:r>
              <a:rPr lang="zh-CN" altLang="zh-CN" sz="1400" dirty="0"/>
              <a:t>变量名列表</a:t>
            </a:r>
            <a:r>
              <a:rPr lang="en-US" altLang="zh-CN" sz="1400" dirty="0"/>
              <a:t> ; </a:t>
            </a:r>
            <a:endParaRPr lang="zh-CN" altLang="zh-CN" sz="1400" dirty="0"/>
          </a:p>
        </p:txBody>
      </p:sp>
      <p:sp>
        <p:nvSpPr>
          <p:cNvPr id="10" name="圆角矩形标注 9"/>
          <p:cNvSpPr/>
          <p:nvPr/>
        </p:nvSpPr>
        <p:spPr>
          <a:xfrm>
            <a:off x="2952750" y="4115603"/>
            <a:ext cx="1524000" cy="609600"/>
          </a:xfrm>
          <a:prstGeom prst="wedgeRoundRectCallout">
            <a:avLst>
              <a:gd name="adj1" fmla="val 73613"/>
              <a:gd name="adj2" fmla="val -3194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zh-CN" sz="1400" b="1" dirty="0">
                <a:solidFill>
                  <a:srgbClr val="FF0000"/>
                </a:solidFill>
              </a:rPr>
              <a:t>直接定义结构体类型变量</a:t>
            </a:r>
            <a:endParaRPr lang="zh-CN" altLang="en-US" sz="1400" b="1" dirty="0">
              <a:solidFill>
                <a:srgbClr val="FF0000"/>
              </a:solidFill>
            </a:endParaRPr>
          </a:p>
        </p:txBody>
      </p:sp>
    </p:spTree>
    <p:extLst>
      <p:ext uri="{BB962C8B-B14F-4D97-AF65-F5344CB8AC3E}">
        <p14:creationId xmlns:p14="http://schemas.microsoft.com/office/powerpoint/2010/main" val="397407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lide(fromLeft)">
                                      <p:cBhvr>
                                        <p:cTn id="30" dur="500"/>
                                        <p:tgtEl>
                                          <p:spTgt spid="9"/>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17028" y="1925421"/>
            <a:ext cx="2501006" cy="646331"/>
          </a:xfrm>
          <a:prstGeom prst="rect">
            <a:avLst/>
          </a:prstGeom>
          <a:noFill/>
        </p:spPr>
        <p:txBody>
          <a:bodyPr wrap="none" rtlCol="0">
            <a:spAutoFit/>
          </a:bodyPr>
          <a:lstStyle/>
          <a:p>
            <a:pPr algn="ctr"/>
            <a:r>
              <a:rPr lang="zh-CN" altLang="en-US" sz="3600" b="1" dirty="0" smtClean="0">
                <a:solidFill>
                  <a:schemeClr val="bg1"/>
                </a:solidFill>
              </a:rPr>
              <a:t>结构体</a:t>
            </a:r>
            <a:r>
              <a:rPr lang="zh-CN" altLang="en-US" sz="3600" b="1" dirty="0">
                <a:solidFill>
                  <a:schemeClr val="bg1"/>
                </a:solidFill>
              </a:rPr>
              <a:t>引用</a:t>
            </a:r>
            <a:endParaRPr lang="zh-CN" altLang="en-US" sz="3600" b="1" dirty="0" smtClean="0">
              <a:solidFill>
                <a:schemeClr val="bg1"/>
              </a:solidFill>
            </a:endParaRPr>
          </a:p>
        </p:txBody>
      </p:sp>
    </p:spTree>
    <p:extLst>
      <p:ext uri="{BB962C8B-B14F-4D97-AF65-F5344CB8AC3E}">
        <p14:creationId xmlns:p14="http://schemas.microsoft.com/office/powerpoint/2010/main" val="32713190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143000" y="819150"/>
            <a:ext cx="5562600" cy="609600"/>
          </a:xfrm>
          <a:prstGeom prst="rect">
            <a:avLst/>
          </a:prstGeom>
        </p:spPr>
        <p:txBody>
          <a:bodyPr/>
          <a:lstStyle/>
          <a:p>
            <a:pPr lvl="0">
              <a:defRPr/>
            </a:pPr>
            <a:r>
              <a:rPr kumimoji="0" lang="zh-CN" altLang="en-US" sz="3200" b="0" i="0" u="none" strike="noStrike" kern="1200" cap="none" spc="0" normalizeH="0" baseline="0" noProof="0" dirty="0" smtClean="0">
                <a:ln>
                  <a:noFill/>
                </a:ln>
                <a:solidFill>
                  <a:schemeClr val="tx1"/>
                </a:solidFill>
                <a:effectLst/>
                <a:uLnTx/>
                <a:uFillTx/>
                <a:latin typeface="+mj-lt"/>
                <a:ea typeface="+mj-ea"/>
                <a:cs typeface="+mj-cs"/>
              </a:rPr>
              <a:t>结构体变量引用 </a:t>
            </a:r>
          </a:p>
        </p:txBody>
      </p:sp>
      <p:pic>
        <p:nvPicPr>
          <p:cNvPr id="3" name="Picture 4" descr="按扭1-56"/>
          <p:cNvPicPr>
            <a:picLocks noChangeAspect="1" noChangeArrowheads="1"/>
          </p:cNvPicPr>
          <p:nvPr/>
        </p:nvPicPr>
        <p:blipFill>
          <a:blip r:embed="rId2" cstate="print"/>
          <a:srcRect/>
          <a:stretch>
            <a:fillRect/>
          </a:stretch>
        </p:blipFill>
        <p:spPr bwMode="auto">
          <a:xfrm>
            <a:off x="76200" y="895350"/>
            <a:ext cx="1066800" cy="455613"/>
          </a:xfrm>
          <a:prstGeom prst="rect">
            <a:avLst/>
          </a:prstGeom>
          <a:noFill/>
          <a:ln w="9525">
            <a:noFill/>
            <a:miter lim="800000"/>
            <a:headEnd/>
            <a:tailEnd/>
          </a:ln>
        </p:spPr>
      </p:pic>
      <p:sp>
        <p:nvSpPr>
          <p:cNvPr id="4" name="TextBox 3"/>
          <p:cNvSpPr txBox="1"/>
          <p:nvPr/>
        </p:nvSpPr>
        <p:spPr>
          <a:xfrm>
            <a:off x="2286000" y="3634716"/>
            <a:ext cx="5443345"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b="1" dirty="0" smtClean="0">
                <a:solidFill>
                  <a:srgbClr val="0000FF"/>
                </a:solidFill>
                <a:latin typeface="+mn-ea"/>
              </a:rPr>
              <a:t> </a:t>
            </a:r>
            <a:r>
              <a:rPr lang="en-US" altLang="zh-CN" sz="2400" dirty="0" smtClean="0"/>
              <a:t> </a:t>
            </a:r>
            <a:r>
              <a:rPr lang="zh-CN" altLang="zh-CN" sz="2400" dirty="0" smtClean="0"/>
              <a:t>结构体</a:t>
            </a:r>
            <a:r>
              <a:rPr lang="zh-CN" altLang="en-US" sz="2400" dirty="0" smtClean="0"/>
              <a:t>变量</a:t>
            </a:r>
            <a:r>
              <a:rPr lang="zh-CN" altLang="zh-CN" sz="2400" dirty="0" smtClean="0"/>
              <a:t>名</a:t>
            </a:r>
            <a:r>
              <a:rPr lang="en-US" altLang="zh-CN" sz="2400" dirty="0" smtClean="0"/>
              <a:t>.</a:t>
            </a:r>
            <a:r>
              <a:rPr lang="zh-CN" altLang="zh-CN" sz="2400" dirty="0" smtClean="0"/>
              <a:t>成员列表</a:t>
            </a:r>
            <a:endParaRPr lang="zh-CN" altLang="zh-CN" sz="2400" dirty="0"/>
          </a:p>
        </p:txBody>
      </p:sp>
      <p:grpSp>
        <p:nvGrpSpPr>
          <p:cNvPr id="5" name="组合 7"/>
          <p:cNvGrpSpPr/>
          <p:nvPr/>
        </p:nvGrpSpPr>
        <p:grpSpPr>
          <a:xfrm>
            <a:off x="914400" y="2952750"/>
            <a:ext cx="1252730" cy="1862330"/>
            <a:chOff x="381000" y="1428750"/>
            <a:chExt cx="1252730" cy="1862330"/>
          </a:xfrm>
        </p:grpSpPr>
        <p:pic>
          <p:nvPicPr>
            <p:cNvPr id="6" name="图片 5" descr="按扭-17.png"/>
            <p:cNvPicPr>
              <a:picLocks noChangeAspect="1"/>
            </p:cNvPicPr>
            <p:nvPr/>
          </p:nvPicPr>
          <p:blipFill>
            <a:blip r:embed="rId3" cstate="print"/>
            <a:stretch>
              <a:fillRect/>
            </a:stretch>
          </p:blipFill>
          <p:spPr>
            <a:xfrm>
              <a:off x="381000" y="1428750"/>
              <a:ext cx="1252730" cy="1862330"/>
            </a:xfrm>
            <a:prstGeom prst="rect">
              <a:avLst/>
            </a:prstGeom>
          </p:spPr>
        </p:pic>
        <p:sp>
          <p:nvSpPr>
            <p:cNvPr id="7" name="TextBox 6"/>
            <p:cNvSpPr txBox="1"/>
            <p:nvPr/>
          </p:nvSpPr>
          <p:spPr>
            <a:xfrm>
              <a:off x="649069" y="2156883"/>
              <a:ext cx="646331" cy="369332"/>
            </a:xfrm>
            <a:prstGeom prst="rect">
              <a:avLst/>
            </a:prstGeom>
            <a:noFill/>
          </p:spPr>
          <p:txBody>
            <a:bodyPr wrap="none" rtlCol="0">
              <a:spAutoFit/>
            </a:bodyPr>
            <a:lstStyle/>
            <a:p>
              <a:r>
                <a:rPr lang="zh-CN" altLang="en-US" b="1" dirty="0" smtClean="0">
                  <a:solidFill>
                    <a:schemeClr val="bg1"/>
                  </a:solidFill>
                  <a:latin typeface="黑体" pitchFamily="49" charset="-122"/>
                  <a:ea typeface="黑体" pitchFamily="49" charset="-122"/>
                </a:rPr>
                <a:t>语法</a:t>
              </a:r>
            </a:p>
          </p:txBody>
        </p:sp>
      </p:grpSp>
      <p:sp>
        <p:nvSpPr>
          <p:cNvPr id="13" name="矩形 12"/>
          <p:cNvSpPr/>
          <p:nvPr/>
        </p:nvSpPr>
        <p:spPr>
          <a:xfrm>
            <a:off x="2167130" y="1552575"/>
            <a:ext cx="4343400" cy="762000"/>
          </a:xfrm>
          <a:prstGeom prst="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printf</a:t>
            </a:r>
            <a:r>
              <a:rPr lang="en-US" altLang="zh-CN" dirty="0">
                <a:solidFill>
                  <a:schemeClr val="tx1"/>
                </a:solidFill>
              </a:rPr>
              <a:t>("%s%s%s%d%s",product1);</a:t>
            </a:r>
            <a:endParaRPr lang="zh-CN" altLang="zh-CN" dirty="0">
              <a:solidFill>
                <a:schemeClr val="tx1"/>
              </a:solidFill>
            </a:endParaRPr>
          </a:p>
          <a:p>
            <a:r>
              <a:rPr lang="en-US" altLang="zh-CN" dirty="0" err="1">
                <a:solidFill>
                  <a:schemeClr val="tx1"/>
                </a:solidFill>
              </a:rPr>
              <a:t>printf</a:t>
            </a:r>
            <a:r>
              <a:rPr lang="en-US" altLang="zh-CN" dirty="0">
                <a:solidFill>
                  <a:schemeClr val="tx1"/>
                </a:solidFill>
              </a:rPr>
              <a:t>("%s%s%s%d%s",product2);</a:t>
            </a:r>
            <a:endParaRPr lang="zh-CN" altLang="en-US" dirty="0">
              <a:solidFill>
                <a:schemeClr val="tx1"/>
              </a:solidFill>
            </a:endParaRPr>
          </a:p>
        </p:txBody>
      </p:sp>
      <p:pic>
        <p:nvPicPr>
          <p:cNvPr id="14" name="图片 13" descr="按扭-54.png"/>
          <p:cNvPicPr>
            <a:picLocks noChangeAspect="1"/>
          </p:cNvPicPr>
          <p:nvPr/>
        </p:nvPicPr>
        <p:blipFill>
          <a:blip r:embed="rId4" cstate="print"/>
          <a:stretch>
            <a:fillRect/>
          </a:stretch>
        </p:blipFill>
        <p:spPr>
          <a:xfrm>
            <a:off x="5943598" y="1467992"/>
            <a:ext cx="931165" cy="931165"/>
          </a:xfrm>
          <a:prstGeom prst="rect">
            <a:avLst/>
          </a:prstGeom>
        </p:spPr>
      </p:pic>
      <p:sp>
        <p:nvSpPr>
          <p:cNvPr id="15" name="矩形 14"/>
          <p:cNvSpPr/>
          <p:nvPr/>
        </p:nvSpPr>
        <p:spPr>
          <a:xfrm>
            <a:off x="2148080" y="2571750"/>
            <a:ext cx="4343400" cy="457200"/>
          </a:xfrm>
          <a:prstGeom prst="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 </a:t>
            </a:r>
            <a:r>
              <a:rPr lang="en-US" altLang="zh-CN" dirty="0">
                <a:solidFill>
                  <a:schemeClr val="tx1"/>
                </a:solidFill>
              </a:rPr>
              <a:t>product1.cName="Icebox</a:t>
            </a:r>
            <a:r>
              <a:rPr lang="en-US" altLang="zh-CN" dirty="0" smtClean="0">
                <a:solidFill>
                  <a:schemeClr val="tx1"/>
                </a:solidFill>
              </a:rPr>
              <a:t>";</a:t>
            </a:r>
            <a:endParaRPr lang="zh-CN" altLang="zh-CN" dirty="0">
              <a:solidFill>
                <a:schemeClr val="tx1"/>
              </a:solidFill>
            </a:endParaRPr>
          </a:p>
        </p:txBody>
      </p:sp>
      <p:pic>
        <p:nvPicPr>
          <p:cNvPr id="16" name="图片 15" descr="按扭-13.png"/>
          <p:cNvPicPr>
            <a:picLocks noChangeAspect="1"/>
          </p:cNvPicPr>
          <p:nvPr/>
        </p:nvPicPr>
        <p:blipFill>
          <a:blip r:embed="rId5" cstate="print"/>
          <a:stretch>
            <a:fillRect/>
          </a:stretch>
        </p:blipFill>
        <p:spPr>
          <a:xfrm>
            <a:off x="5774435" y="2478785"/>
            <a:ext cx="1100330" cy="1100330"/>
          </a:xfrm>
          <a:prstGeom prst="rect">
            <a:avLst/>
          </a:prstGeom>
        </p:spPr>
      </p:pic>
    </p:spTree>
    <p:extLst>
      <p:ext uri="{BB962C8B-B14F-4D97-AF65-F5344CB8AC3E}">
        <p14:creationId xmlns:p14="http://schemas.microsoft.com/office/powerpoint/2010/main" val="346161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strVal val="4*#ppt_w"/>
                                          </p:val>
                                        </p:tav>
                                        <p:tav tm="100000">
                                          <p:val>
                                            <p:strVal val="#ppt_w"/>
                                          </p:val>
                                        </p:tav>
                                      </p:tavLst>
                                    </p:anim>
                                    <p:anim calcmode="lin" valueType="num">
                                      <p:cBhvr>
                                        <p:cTn id="13"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500"/>
                            </p:stCondLst>
                            <p:childTnLst>
                              <p:par>
                                <p:cTn id="20" presetID="23" presetClass="entr" presetSubtype="32"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strVal val="4*#ppt_w"/>
                                          </p:val>
                                        </p:tav>
                                        <p:tav tm="100000">
                                          <p:val>
                                            <p:strVal val="#ppt_w"/>
                                          </p:val>
                                        </p:tav>
                                      </p:tavLst>
                                    </p:anim>
                                    <p:anim calcmode="lin" valueType="num">
                                      <p:cBhvr>
                                        <p:cTn id="23"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17164</TotalTime>
  <Words>1488</Words>
  <Application>Microsoft Office PowerPoint</Application>
  <PresentationFormat>全屏显示(16:9)</PresentationFormat>
  <Paragraphs>203</Paragraphs>
  <Slides>45</Slides>
  <Notes>5</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李菁菁</dc:creator>
  <cp:lastModifiedBy>h</cp:lastModifiedBy>
  <cp:revision>1773</cp:revision>
  <cp:lastPrinted>1601-01-01T00:00:00Z</cp:lastPrinted>
  <dcterms:created xsi:type="dcterms:W3CDTF">2014-11-20T08:27:06Z</dcterms:created>
  <dcterms:modified xsi:type="dcterms:W3CDTF">2017-08-09T01:11:41Z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