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688" r:id="rId3"/>
    <p:sldId id="759" r:id="rId4"/>
    <p:sldId id="756" r:id="rId5"/>
    <p:sldId id="758" r:id="rId6"/>
    <p:sldId id="760" r:id="rId7"/>
    <p:sldId id="761" r:id="rId8"/>
    <p:sldId id="768" r:id="rId9"/>
    <p:sldId id="757" r:id="rId10"/>
    <p:sldId id="762" r:id="rId11"/>
    <p:sldId id="763" r:id="rId12"/>
    <p:sldId id="764" r:id="rId13"/>
    <p:sldId id="765" r:id="rId14"/>
    <p:sldId id="766" r:id="rId15"/>
    <p:sldId id="767" r:id="rId16"/>
    <p:sldId id="750" r:id="rId17"/>
    <p:sldId id="670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33"/>
    <a:srgbClr val="0000FF"/>
    <a:srgbClr val="125810"/>
    <a:srgbClr val="FF7D7D"/>
    <a:srgbClr val="20A31D"/>
    <a:srgbClr val="F6910A"/>
    <a:srgbClr val="FFFFFF"/>
    <a:srgbClr val="EF6011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4636" autoAdjust="0"/>
  </p:normalViewPr>
  <p:slideViewPr>
    <p:cSldViewPr>
      <p:cViewPr>
        <p:scale>
          <a:sx n="100" d="100"/>
          <a:sy n="100" d="100"/>
        </p:scale>
        <p:origin x="-78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E3EAC-8028-4495-B7DD-EF8EE569D6D3}" type="doc">
      <dgm:prSet loTypeId="urn:microsoft.com/office/officeart/2005/8/layout/matrix2" loCatId="matrix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10B2389-4BD9-4BA2-8B18-A06E6B69FB58}">
      <dgm:prSet phldrT="[文本]"/>
      <dgm:spPr/>
      <dgm:t>
        <a:bodyPr/>
        <a:lstStyle/>
        <a:p>
          <a:r>
            <a:rPr lang="zh-CN" dirty="0" smtClean="0"/>
            <a:t>共用体中</a:t>
          </a:r>
        </a:p>
        <a:p>
          <a:r>
            <a:rPr lang="zh-CN" dirty="0" smtClean="0"/>
            <a:t>只有一个成员起作用，其他成员不起作用</a:t>
          </a:r>
          <a:endParaRPr lang="zh-CN" altLang="en-US" dirty="0"/>
        </a:p>
      </dgm:t>
    </dgm:pt>
    <dgm:pt modelId="{2E27A248-89A5-4FB4-9E7C-50272B6C289D}" type="parTrans" cxnId="{6F02008E-93ED-4FF4-8033-099E79920B7A}">
      <dgm:prSet/>
      <dgm:spPr/>
      <dgm:t>
        <a:bodyPr/>
        <a:lstStyle/>
        <a:p>
          <a:endParaRPr lang="zh-CN" altLang="en-US"/>
        </a:p>
      </dgm:t>
    </dgm:pt>
    <dgm:pt modelId="{AC1530E5-0FEA-4D49-B4D4-1FD8E41F7FBE}" type="sibTrans" cxnId="{6F02008E-93ED-4FF4-8033-099E79920B7A}">
      <dgm:prSet/>
      <dgm:spPr/>
      <dgm:t>
        <a:bodyPr/>
        <a:lstStyle/>
        <a:p>
          <a:endParaRPr lang="zh-CN" altLang="en-US"/>
        </a:p>
      </dgm:t>
    </dgm:pt>
    <dgm:pt modelId="{DABB6766-6B60-402A-BA55-1E2210FD1377}">
      <dgm:prSet phldrT="[文本]"/>
      <dgm:spPr/>
      <dgm:t>
        <a:bodyPr/>
        <a:lstStyle/>
        <a:p>
          <a:r>
            <a:rPr lang="zh-CN" dirty="0" smtClean="0"/>
            <a:t>共用体变量</a:t>
          </a:r>
          <a:r>
            <a:rPr lang="zh-CN" altLang="en-US" dirty="0" smtClean="0"/>
            <a:t>只有</a:t>
          </a:r>
          <a:r>
            <a:rPr lang="zh-CN" dirty="0" smtClean="0"/>
            <a:t>最后一次的成员</a:t>
          </a:r>
          <a:r>
            <a:rPr lang="zh-CN" altLang="zh-CN" dirty="0" smtClean="0"/>
            <a:t>起作用</a:t>
          </a:r>
          <a:endParaRPr lang="zh-CN" altLang="en-US" dirty="0"/>
        </a:p>
      </dgm:t>
    </dgm:pt>
    <dgm:pt modelId="{988174BC-53BF-470C-AD97-B1BD8CFDDEF4}" type="parTrans" cxnId="{8623F5D3-6117-4393-93EB-255E14278E3F}">
      <dgm:prSet/>
      <dgm:spPr/>
      <dgm:t>
        <a:bodyPr/>
        <a:lstStyle/>
        <a:p>
          <a:endParaRPr lang="zh-CN" altLang="en-US"/>
        </a:p>
      </dgm:t>
    </dgm:pt>
    <dgm:pt modelId="{75B4359D-B99C-454B-858D-570F45903B97}" type="sibTrans" cxnId="{8623F5D3-6117-4393-93EB-255E14278E3F}">
      <dgm:prSet/>
      <dgm:spPr/>
      <dgm:t>
        <a:bodyPr/>
        <a:lstStyle/>
        <a:p>
          <a:endParaRPr lang="zh-CN" altLang="en-US"/>
        </a:p>
      </dgm:t>
    </dgm:pt>
    <dgm:pt modelId="{99B32B80-DC71-4B0A-961F-8DE312C7DB63}">
      <dgm:prSet phldrT="[文本]"/>
      <dgm:spPr/>
      <dgm:t>
        <a:bodyPr/>
        <a:lstStyle/>
        <a:p>
          <a:r>
            <a:rPr lang="zh-CN" dirty="0" smtClean="0"/>
            <a:t>共用体变量的地址和它的各成员的地址是一样的</a:t>
          </a:r>
          <a:endParaRPr lang="zh-CN" altLang="en-US" dirty="0"/>
        </a:p>
      </dgm:t>
    </dgm:pt>
    <dgm:pt modelId="{17F04D8B-AFD6-445C-89E8-1326A0514BF9}" type="parTrans" cxnId="{D67695FA-F69A-4CD7-BDDE-AB9F98235A31}">
      <dgm:prSet/>
      <dgm:spPr/>
      <dgm:t>
        <a:bodyPr/>
        <a:lstStyle/>
        <a:p>
          <a:endParaRPr lang="zh-CN" altLang="en-US"/>
        </a:p>
      </dgm:t>
    </dgm:pt>
    <dgm:pt modelId="{92E098DF-C8E8-450A-9486-18E59E91857C}" type="sibTrans" cxnId="{D67695FA-F69A-4CD7-BDDE-AB9F98235A31}">
      <dgm:prSet/>
      <dgm:spPr/>
      <dgm:t>
        <a:bodyPr/>
        <a:lstStyle/>
        <a:p>
          <a:endParaRPr lang="zh-CN" altLang="en-US"/>
        </a:p>
      </dgm:t>
    </dgm:pt>
    <dgm:pt modelId="{5F0A72B3-8571-4B66-BA45-FCC3ADF1037C}">
      <dgm:prSet phldrT="[文本]"/>
      <dgm:spPr/>
      <dgm:t>
        <a:bodyPr/>
        <a:lstStyle/>
        <a:p>
          <a:r>
            <a:rPr lang="zh-CN" dirty="0" smtClean="0"/>
            <a:t>不能对共用体变量名赋值</a:t>
          </a:r>
          <a:endParaRPr lang="zh-CN" altLang="en-US" dirty="0"/>
        </a:p>
      </dgm:t>
    </dgm:pt>
    <dgm:pt modelId="{EE4A2A6A-3384-489C-8E4A-1C698A235F28}" type="parTrans" cxnId="{C197A637-42AE-42C6-8A3E-888051D1E829}">
      <dgm:prSet/>
      <dgm:spPr/>
      <dgm:t>
        <a:bodyPr/>
        <a:lstStyle/>
        <a:p>
          <a:endParaRPr lang="zh-CN" altLang="en-US"/>
        </a:p>
      </dgm:t>
    </dgm:pt>
    <dgm:pt modelId="{5C8FE540-464B-402F-80AA-C15E15166350}" type="sibTrans" cxnId="{C197A637-42AE-42C6-8A3E-888051D1E829}">
      <dgm:prSet/>
      <dgm:spPr/>
      <dgm:t>
        <a:bodyPr/>
        <a:lstStyle/>
        <a:p>
          <a:endParaRPr lang="zh-CN" altLang="en-US"/>
        </a:p>
      </dgm:t>
    </dgm:pt>
    <dgm:pt modelId="{97D959AE-9009-44A1-BF8F-5CC41AB780C1}" type="pres">
      <dgm:prSet presAssocID="{BF0E3EAC-8028-4495-B7DD-EF8EE569D6D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0916B1-1B2E-4CDE-A405-9C89EAF36068}" type="pres">
      <dgm:prSet presAssocID="{BF0E3EAC-8028-4495-B7DD-EF8EE569D6D3}" presName="axisShape" presStyleLbl="bgShp" presStyleIdx="0" presStyleCnt="1" custScaleX="154762"/>
      <dgm:spPr/>
    </dgm:pt>
    <dgm:pt modelId="{299DC368-52C6-46A2-830F-C067E94617B5}" type="pres">
      <dgm:prSet presAssocID="{BF0E3EAC-8028-4495-B7DD-EF8EE569D6D3}" presName="rect1" presStyleLbl="node1" presStyleIdx="0" presStyleCnt="4" custScaleX="135357" custScaleY="108690" custLinFactNeighborX="-17857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C927E-8F99-4C19-8997-18D4ADDF397D}" type="pres">
      <dgm:prSet presAssocID="{BF0E3EAC-8028-4495-B7DD-EF8EE569D6D3}" presName="rect2" presStyleLbl="node1" presStyleIdx="1" presStyleCnt="4" custScaleX="135356" custScaleY="105595" custLinFactNeighborX="1345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9DF54-A084-4E14-B304-9E2F9B8B4250}" type="pres">
      <dgm:prSet presAssocID="{BF0E3EAC-8028-4495-B7DD-EF8EE569D6D3}" presName="rect3" presStyleLbl="node1" presStyleIdx="2" presStyleCnt="4" custScaleX="144405" custScaleY="105595" custLinFactNeighborX="-20833" custLinFactNeighborY="1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7A8D5-2750-43FD-8108-C5CACD00B75A}" type="pres">
      <dgm:prSet presAssocID="{BF0E3EAC-8028-4495-B7DD-EF8EE569D6D3}" presName="rect4" presStyleLbl="node1" presStyleIdx="3" presStyleCnt="4" custScaleX="138451" custScaleY="111905" custLinFactNeighborX="17858" custLinFactNeighborY="43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C386B-9772-42EE-BBAC-71C26F348BE0}" type="presOf" srcId="{99B32B80-DC71-4B0A-961F-8DE312C7DB63}" destId="{B3E9DF54-A084-4E14-B304-9E2F9B8B4250}" srcOrd="0" destOrd="0" presId="urn:microsoft.com/office/officeart/2005/8/layout/matrix2"/>
    <dgm:cxn modelId="{8623F5D3-6117-4393-93EB-255E14278E3F}" srcId="{BF0E3EAC-8028-4495-B7DD-EF8EE569D6D3}" destId="{DABB6766-6B60-402A-BA55-1E2210FD1377}" srcOrd="1" destOrd="0" parTransId="{988174BC-53BF-470C-AD97-B1BD8CFDDEF4}" sibTransId="{75B4359D-B99C-454B-858D-570F45903B97}"/>
    <dgm:cxn modelId="{6F02008E-93ED-4FF4-8033-099E79920B7A}" srcId="{BF0E3EAC-8028-4495-B7DD-EF8EE569D6D3}" destId="{110B2389-4BD9-4BA2-8B18-A06E6B69FB58}" srcOrd="0" destOrd="0" parTransId="{2E27A248-89A5-4FB4-9E7C-50272B6C289D}" sibTransId="{AC1530E5-0FEA-4D49-B4D4-1FD8E41F7FBE}"/>
    <dgm:cxn modelId="{E7CE5B83-4814-4694-90D4-15535CDB0EF1}" type="presOf" srcId="{110B2389-4BD9-4BA2-8B18-A06E6B69FB58}" destId="{299DC368-52C6-46A2-830F-C067E94617B5}" srcOrd="0" destOrd="0" presId="urn:microsoft.com/office/officeart/2005/8/layout/matrix2"/>
    <dgm:cxn modelId="{02629E8E-FB6B-4FC7-9D29-877550CFA2E9}" type="presOf" srcId="{DABB6766-6B60-402A-BA55-1E2210FD1377}" destId="{EA5C927E-8F99-4C19-8997-18D4ADDF397D}" srcOrd="0" destOrd="0" presId="urn:microsoft.com/office/officeart/2005/8/layout/matrix2"/>
    <dgm:cxn modelId="{F7A56D15-C2BA-4A56-8AC6-49279522CA9F}" type="presOf" srcId="{5F0A72B3-8571-4B66-BA45-FCC3ADF1037C}" destId="{A207A8D5-2750-43FD-8108-C5CACD00B75A}" srcOrd="0" destOrd="0" presId="urn:microsoft.com/office/officeart/2005/8/layout/matrix2"/>
    <dgm:cxn modelId="{D67695FA-F69A-4CD7-BDDE-AB9F98235A31}" srcId="{BF0E3EAC-8028-4495-B7DD-EF8EE569D6D3}" destId="{99B32B80-DC71-4B0A-961F-8DE312C7DB63}" srcOrd="2" destOrd="0" parTransId="{17F04D8B-AFD6-445C-89E8-1326A0514BF9}" sibTransId="{92E098DF-C8E8-450A-9486-18E59E91857C}"/>
    <dgm:cxn modelId="{C197A637-42AE-42C6-8A3E-888051D1E829}" srcId="{BF0E3EAC-8028-4495-B7DD-EF8EE569D6D3}" destId="{5F0A72B3-8571-4B66-BA45-FCC3ADF1037C}" srcOrd="3" destOrd="0" parTransId="{EE4A2A6A-3384-489C-8E4A-1C698A235F28}" sibTransId="{5C8FE540-464B-402F-80AA-C15E15166350}"/>
    <dgm:cxn modelId="{E21AFB24-629B-4EB1-9D15-F9577203F188}" type="presOf" srcId="{BF0E3EAC-8028-4495-B7DD-EF8EE569D6D3}" destId="{97D959AE-9009-44A1-BF8F-5CC41AB780C1}" srcOrd="0" destOrd="0" presId="urn:microsoft.com/office/officeart/2005/8/layout/matrix2"/>
    <dgm:cxn modelId="{549DC7F6-2310-4F56-A714-D2D5AC2C3325}" type="presParOf" srcId="{97D959AE-9009-44A1-BF8F-5CC41AB780C1}" destId="{C90916B1-1B2E-4CDE-A405-9C89EAF36068}" srcOrd="0" destOrd="0" presId="urn:microsoft.com/office/officeart/2005/8/layout/matrix2"/>
    <dgm:cxn modelId="{A762E952-D2ED-4405-9A72-1899DDB67CDA}" type="presParOf" srcId="{97D959AE-9009-44A1-BF8F-5CC41AB780C1}" destId="{299DC368-52C6-46A2-830F-C067E94617B5}" srcOrd="1" destOrd="0" presId="urn:microsoft.com/office/officeart/2005/8/layout/matrix2"/>
    <dgm:cxn modelId="{7F08AFED-D5CF-4382-A28B-DC8420EF3A97}" type="presParOf" srcId="{97D959AE-9009-44A1-BF8F-5CC41AB780C1}" destId="{EA5C927E-8F99-4C19-8997-18D4ADDF397D}" srcOrd="2" destOrd="0" presId="urn:microsoft.com/office/officeart/2005/8/layout/matrix2"/>
    <dgm:cxn modelId="{E62589B3-BD62-47ED-8387-F13801A7CA66}" type="presParOf" srcId="{97D959AE-9009-44A1-BF8F-5CC41AB780C1}" destId="{B3E9DF54-A084-4E14-B304-9E2F9B8B4250}" srcOrd="3" destOrd="0" presId="urn:microsoft.com/office/officeart/2005/8/layout/matrix2"/>
    <dgm:cxn modelId="{8944BF26-98AE-44C5-BB82-F31F427BF7FE}" type="presParOf" srcId="{97D959AE-9009-44A1-BF8F-5CC41AB780C1}" destId="{A207A8D5-2750-43FD-8108-C5CACD00B7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0916B1-1B2E-4CDE-A405-9C89EAF36068}">
      <dsp:nvSpPr>
        <dsp:cNvPr id="0" name=""/>
        <dsp:cNvSpPr/>
      </dsp:nvSpPr>
      <dsp:spPr>
        <a:xfrm>
          <a:off x="1142998" y="0"/>
          <a:ext cx="4953003" cy="32004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DC368-52C6-46A2-830F-C067E94617B5}">
      <dsp:nvSpPr>
        <dsp:cNvPr id="0" name=""/>
        <dsp:cNvSpPr/>
      </dsp:nvSpPr>
      <dsp:spPr>
        <a:xfrm>
          <a:off x="1772414" y="152403"/>
          <a:ext cx="1732786" cy="1391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共用体中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只有一个成员起作用，其他成员不起作用</a:t>
          </a:r>
          <a:endParaRPr lang="zh-CN" altLang="en-US" sz="1500" kern="1200" dirty="0"/>
        </a:p>
      </dsp:txBody>
      <dsp:txXfrm>
        <a:off x="1772414" y="152403"/>
        <a:ext cx="1732786" cy="1391405"/>
      </dsp:txXfrm>
    </dsp:sp>
    <dsp:sp modelId="{EA5C927E-8F99-4C19-8997-18D4ADDF397D}">
      <dsp:nvSpPr>
        <dsp:cNvPr id="0" name=""/>
        <dsp:cNvSpPr/>
      </dsp:nvSpPr>
      <dsp:spPr>
        <a:xfrm>
          <a:off x="3677427" y="172213"/>
          <a:ext cx="1732773" cy="1351784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共用体变量</a:t>
          </a:r>
          <a:r>
            <a:rPr lang="zh-CN" altLang="en-US" sz="1500" kern="1200" dirty="0" smtClean="0"/>
            <a:t>只有</a:t>
          </a:r>
          <a:r>
            <a:rPr lang="zh-CN" sz="1500" kern="1200" dirty="0" smtClean="0"/>
            <a:t>最后一次的成员</a:t>
          </a:r>
          <a:r>
            <a:rPr lang="zh-CN" altLang="zh-CN" sz="1500" kern="1200" dirty="0" smtClean="0"/>
            <a:t>起作用</a:t>
          </a:r>
          <a:endParaRPr lang="zh-CN" altLang="en-US" sz="1500" kern="1200" dirty="0"/>
        </a:p>
      </dsp:txBody>
      <dsp:txXfrm>
        <a:off x="3677427" y="172213"/>
        <a:ext cx="1732773" cy="1351784"/>
      </dsp:txXfrm>
    </dsp:sp>
    <dsp:sp modelId="{B3E9DF54-A084-4E14-B304-9E2F9B8B4250}">
      <dsp:nvSpPr>
        <dsp:cNvPr id="0" name=""/>
        <dsp:cNvSpPr/>
      </dsp:nvSpPr>
      <dsp:spPr>
        <a:xfrm>
          <a:off x="1676402" y="1696218"/>
          <a:ext cx="1848615" cy="1351784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共用体变量的地址和它的各成员的地址是一样的</a:t>
          </a:r>
          <a:endParaRPr lang="zh-CN" altLang="en-US" sz="1400" kern="1200" dirty="0"/>
        </a:p>
      </dsp:txBody>
      <dsp:txXfrm>
        <a:off x="1676402" y="1696218"/>
        <a:ext cx="1848615" cy="1351784"/>
      </dsp:txXfrm>
    </dsp:sp>
    <dsp:sp modelId="{A207A8D5-2750-43FD-8108-C5CACD00B75A}">
      <dsp:nvSpPr>
        <dsp:cNvPr id="0" name=""/>
        <dsp:cNvSpPr/>
      </dsp:nvSpPr>
      <dsp:spPr>
        <a:xfrm>
          <a:off x="3714007" y="1691635"/>
          <a:ext cx="1772394" cy="143256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不能对共用体变量名赋值</a:t>
          </a:r>
          <a:endParaRPr lang="zh-CN" altLang="en-US" sz="1400" kern="1200" dirty="0"/>
        </a:p>
      </dsp:txBody>
      <dsp:txXfrm>
        <a:off x="3714007" y="1691635"/>
        <a:ext cx="1772394" cy="1432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为定义的共用体变量，而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是共用体类型。还可以像结构体那样将类型的声明和变量定义分开：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共用体定义变量的方式与结构体定义变量的方式很相似，不过一定要注意的是，结构体变量的大小是其所包括的所有数据成员大小的总和，其中每个成员分别占有自己的内存单元；而共用体的大小为所包含数据成员中最大内存长度的大小。例如上面定义的共用体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的大小就与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类型的大小相等。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433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为定义的共用体变量，而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是共用体类型。还可以像结构体那样将类型的声明和变量定义分开：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共用体定义变量的方式与结构体定义变量的方式很相似，不过一定要注意的是，结构体变量的大小是其所包括的所有数据成员大小的总和，其中每个成员分别占有自己的内存单元；而共用体的大小为所包含数据成员中最大内存长度的大小。例如上面定义的共用体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的大小就与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类型的大小相等。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433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在使用结构体类型时，需要注意以下特点：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同一个内存段可以用来存放几种不同类型的成员，但是每一次只能存放其中一种，而不是同时存放所有的类型。也就是说在共用体中，只有一个成员起作用，其他成员不起作用。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共用体变量中起作用的成员是最后一次存放的成员，在存入一个新的成员后原有的成员就失去作用。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共用体变量的地址和它的各成员的地址是一样的。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不能对共用体变量名赋值，也不能企图引用变量名来得到一个值。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771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在定义枚举类型的变量时，可以为某个特定的标识符指定其对应的整型值，紧随其后的标识符对应的值依次加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这样的话，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53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600" y="864453"/>
            <a:ext cx="1414513" cy="553998"/>
            <a:chOff x="228600" y="1037451"/>
            <a:chExt cx="1414513" cy="553998"/>
          </a:xfrm>
        </p:grpSpPr>
        <p:sp>
          <p:nvSpPr>
            <p:cNvPr id="3" name="十字星 2"/>
            <p:cNvSpPr/>
            <p:nvPr/>
          </p:nvSpPr>
          <p:spPr>
            <a:xfrm>
              <a:off x="228600" y="1123950"/>
              <a:ext cx="323850" cy="381000"/>
            </a:xfrm>
            <a:prstGeom prst="star4">
              <a:avLst/>
            </a:prstGeom>
            <a:solidFill>
              <a:srgbClr val="92D050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85800" y="1037451"/>
              <a:ext cx="9573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示例</a:t>
              </a:r>
              <a:endParaRPr lang="zh-CN" altLang="en-US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61950" y="1504950"/>
            <a:ext cx="7658100" cy="249299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#include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</a:p>
          <a:p>
            <a:endParaRPr lang="en-US" altLang="zh-CN" sz="1200" dirty="0"/>
          </a:p>
          <a:p>
            <a:r>
              <a:rPr lang="en-US" altLang="zh-CN" sz="1200" dirty="0">
                <a:solidFill>
                  <a:srgbClr val="0000FF"/>
                </a:solidFill>
              </a:rPr>
              <a:t>union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DataUnion</a:t>
            </a:r>
            <a:r>
              <a:rPr lang="en-US" altLang="zh-CN" sz="1200" dirty="0" smtClean="0"/>
              <a:t> {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>
                <a:solidFill>
                  <a:srgbClr val="0000FF"/>
                </a:solidFill>
              </a:rPr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iInt</a:t>
            </a:r>
            <a:r>
              <a:rPr lang="en-US" altLang="zh-CN" sz="1200" dirty="0"/>
              <a:t>;								</a:t>
            </a:r>
            <a:r>
              <a:rPr lang="en-US" altLang="zh-CN" sz="1200" dirty="0">
                <a:solidFill>
                  <a:srgbClr val="0000FF"/>
                </a:solidFill>
              </a:rPr>
              <a:t>char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cChar</a:t>
            </a:r>
            <a:r>
              <a:rPr lang="en-US" altLang="zh-CN" sz="1200" dirty="0"/>
              <a:t>;			</a:t>
            </a:r>
          </a:p>
          <a:p>
            <a:r>
              <a:rPr lang="en-US" altLang="zh-CN" sz="1200" dirty="0"/>
              <a:t>};</a:t>
            </a:r>
          </a:p>
          <a:p>
            <a:endParaRPr lang="en-US" altLang="zh-CN" sz="1200" dirty="0"/>
          </a:p>
          <a:p>
            <a:r>
              <a:rPr lang="en-US" altLang="zh-CN" sz="1200" dirty="0" err="1">
                <a:solidFill>
                  <a:srgbClr val="0000FF"/>
                </a:solidFill>
              </a:rPr>
              <a:t>int</a:t>
            </a:r>
            <a:r>
              <a:rPr lang="en-US" altLang="zh-CN" sz="1200" dirty="0"/>
              <a:t> main</a:t>
            </a:r>
            <a:r>
              <a:rPr lang="en-US" altLang="zh-CN" sz="1200" dirty="0" smtClean="0"/>
              <a:t>(){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FF"/>
                </a:solidFill>
              </a:rPr>
              <a:t>union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DataUnion</a:t>
            </a:r>
            <a:r>
              <a:rPr lang="en-US" altLang="zh-CN" sz="1200" dirty="0"/>
              <a:t> Union={97};					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iInt</a:t>
            </a:r>
            <a:r>
              <a:rPr lang="en-US" altLang="zh-CN" sz="1200" dirty="0"/>
              <a:t>: %d\n",</a:t>
            </a:r>
            <a:r>
              <a:rPr lang="en-US" altLang="zh-CN" sz="1200" dirty="0" err="1"/>
              <a:t>Union.iInt</a:t>
            </a:r>
            <a:r>
              <a:rPr lang="en-US" altLang="zh-CN" sz="1200" dirty="0"/>
              <a:t>);				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cChar</a:t>
            </a:r>
            <a:r>
              <a:rPr lang="en-US" altLang="zh-CN" sz="1200" dirty="0"/>
              <a:t>: %c\n",</a:t>
            </a:r>
            <a:r>
              <a:rPr lang="en-US" altLang="zh-CN" sz="1200" dirty="0" err="1"/>
              <a:t>Union.cChar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FF"/>
                </a:solidFill>
              </a:rPr>
              <a:t>return</a:t>
            </a:r>
            <a:r>
              <a:rPr lang="en-US" altLang="zh-CN" sz="1200" dirty="0"/>
              <a:t>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0988" y="2952750"/>
            <a:ext cx="2061812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3733800" y="1790700"/>
            <a:ext cx="1905000" cy="476250"/>
          </a:xfrm>
          <a:prstGeom prst="borderCallout1">
            <a:avLst>
              <a:gd name="adj1" fmla="val 50750"/>
              <a:gd name="adj2" fmla="val -1833"/>
              <a:gd name="adj3" fmla="val 237227"/>
              <a:gd name="adj4" fmla="val -48052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共用体初始化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3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248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2128" y="192542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共用体类型的特点</a:t>
            </a:r>
          </a:p>
        </p:txBody>
      </p:sp>
    </p:spTree>
    <p:extLst>
      <p:ext uri="{BB962C8B-B14F-4D97-AF65-F5344CB8AC3E}">
        <p14:creationId xmlns:p14="http://schemas.microsoft.com/office/powerpoint/2010/main" xmlns="" val="422751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数据特点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2895053646"/>
              </p:ext>
            </p:extLst>
          </p:nvPr>
        </p:nvGraphicFramePr>
        <p:xfrm>
          <a:off x="685800" y="1504950"/>
          <a:ext cx="7239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9294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16B1-1B2E-4CDE-A405-9C89EAF36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C90916B1-1B2E-4CDE-A405-9C89EAF36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90916B1-1B2E-4CDE-A405-9C89EAF36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90916B1-1B2E-4CDE-A405-9C89EAF36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C90916B1-1B2E-4CDE-A405-9C89EAF36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DC368-52C6-46A2-830F-C067E9461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299DC368-52C6-46A2-830F-C067E9461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299DC368-52C6-46A2-830F-C067E9461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99DC368-52C6-46A2-830F-C067E9461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99DC368-52C6-46A2-830F-C067E9461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5C927E-8F99-4C19-8997-18D4ADDF3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EA5C927E-8F99-4C19-8997-18D4ADDF3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EA5C927E-8F99-4C19-8997-18D4ADDF3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EA5C927E-8F99-4C19-8997-18D4ADDF3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EA5C927E-8F99-4C19-8997-18D4ADDF3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9DF54-A084-4E14-B304-9E2F9B8B4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B3E9DF54-A084-4E14-B304-9E2F9B8B4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B3E9DF54-A084-4E14-B304-9E2F9B8B4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B3E9DF54-A084-4E14-B304-9E2F9B8B4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B3E9DF54-A084-4E14-B304-9E2F9B8B4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07A8D5-2750-43FD-8108-C5CACD00B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A207A8D5-2750-43FD-8108-C5CACD00B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A207A8D5-2750-43FD-8108-C5CACD00B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A207A8D5-2750-43FD-8108-C5CACD00B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A207A8D5-2750-43FD-8108-C5CACD00B7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3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枚举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xmlns="" val="233168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latin typeface="+mj-lt"/>
                <a:ea typeface="+mj-ea"/>
                <a:cs typeface="+mj-cs"/>
              </a:rPr>
              <a:t>枚举类型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爆炸形 1 3"/>
          <p:cNvSpPr/>
          <p:nvPr/>
        </p:nvSpPr>
        <p:spPr>
          <a:xfrm>
            <a:off x="1038225" y="1504950"/>
            <a:ext cx="2971800" cy="1143000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关键字：</a:t>
            </a:r>
            <a:r>
              <a:rPr lang="en-US" altLang="zh-CN" dirty="0" err="1" smtClean="0">
                <a:solidFill>
                  <a:schemeClr val="tx1"/>
                </a:solidFill>
              </a:rPr>
              <a:t>enum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9600" y="3257550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6" name="矩形 5"/>
          <p:cNvSpPr/>
          <p:nvPr/>
        </p:nvSpPr>
        <p:spPr>
          <a:xfrm>
            <a:off x="1676400" y="3257550"/>
            <a:ext cx="3733800" cy="381000"/>
          </a:xfrm>
          <a:prstGeom prst="rect">
            <a:avLst/>
          </a:prstGeom>
          <a:gradFill flip="none" rotWithShape="1">
            <a:gsLst>
              <a:gs pos="0">
                <a:srgbClr val="FF7D7D">
                  <a:tint val="66000"/>
                  <a:satMod val="160000"/>
                </a:srgbClr>
              </a:gs>
              <a:gs pos="50000">
                <a:srgbClr val="FF7D7D">
                  <a:tint val="44500"/>
                  <a:satMod val="160000"/>
                </a:srgbClr>
              </a:gs>
              <a:gs pos="100000">
                <a:srgbClr val="FF7D7D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chemeClr val="tx1"/>
                </a:solidFill>
              </a:rPr>
              <a:t> Colors(</a:t>
            </a:r>
            <a:r>
              <a:rPr lang="en-US" altLang="zh-CN" dirty="0" err="1">
                <a:solidFill>
                  <a:schemeClr val="tx1"/>
                </a:solidFill>
              </a:rPr>
              <a:t>Red,Green,Blue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95950" y="2813996"/>
            <a:ext cx="2209800" cy="1433663"/>
            <a:chOff x="1447800" y="3298238"/>
            <a:chExt cx="2209800" cy="1433663"/>
          </a:xfrm>
        </p:grpSpPr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indent="360000"/>
              <a:endParaRPr lang="en-US" altLang="zh-CN" sz="1400" dirty="0"/>
            </a:p>
            <a:p>
              <a:pPr indent="360000"/>
              <a:r>
                <a:rPr lang="zh-CN" altLang="zh-CN" sz="14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每个</a:t>
              </a:r>
              <a:r>
                <a:rPr lang="zh-CN" altLang="zh-CN" sz="1400" b="1" dirty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标识符都必须是唯一的，而且不能采用关键字或当前作用域内的其他相同的</a:t>
              </a:r>
              <a:r>
                <a:rPr lang="zh-CN" altLang="zh-CN" sz="14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标识符</a:t>
              </a:r>
            </a:p>
          </p:txBody>
        </p:sp>
        <p:pic>
          <p:nvPicPr>
            <p:cNvPr id="10" name="图片 18" descr="书藉图标4_0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  <p:sp>
        <p:nvSpPr>
          <p:cNvPr id="12" name="燕尾形箭头 11"/>
          <p:cNvSpPr/>
          <p:nvPr/>
        </p:nvSpPr>
        <p:spPr>
          <a:xfrm flipH="1">
            <a:off x="4953000" y="3942859"/>
            <a:ext cx="609600" cy="304800"/>
          </a:xfrm>
          <a:prstGeom prst="notchedRightArrow">
            <a:avLst/>
          </a:prstGeom>
          <a:solidFill>
            <a:srgbClr val="00B050"/>
          </a:solidFill>
          <a:ln>
            <a:solidFill>
              <a:srgbClr val="1258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8225" y="3904759"/>
            <a:ext cx="3733800" cy="381000"/>
          </a:xfrm>
          <a:prstGeom prst="rect">
            <a:avLst/>
          </a:prstGeom>
          <a:gradFill flip="none" rotWithShape="1">
            <a:gsLst>
              <a:gs pos="0">
                <a:srgbClr val="FF7D7D">
                  <a:tint val="66000"/>
                  <a:satMod val="160000"/>
                </a:srgbClr>
              </a:gs>
              <a:gs pos="50000">
                <a:srgbClr val="FF7D7D">
                  <a:tint val="44500"/>
                  <a:satMod val="160000"/>
                </a:srgbClr>
              </a:gs>
              <a:gs pos="100000">
                <a:srgbClr val="FF7D7D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Colors(Red=1,Green,Blue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0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6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600" y="864453"/>
            <a:ext cx="1414513" cy="553998"/>
            <a:chOff x="228600" y="1037451"/>
            <a:chExt cx="1414513" cy="553998"/>
          </a:xfrm>
        </p:grpSpPr>
        <p:sp>
          <p:nvSpPr>
            <p:cNvPr id="3" name="十字星 2"/>
            <p:cNvSpPr/>
            <p:nvPr/>
          </p:nvSpPr>
          <p:spPr>
            <a:xfrm>
              <a:off x="228600" y="1123950"/>
              <a:ext cx="323850" cy="381000"/>
            </a:xfrm>
            <a:prstGeom prst="star4">
              <a:avLst/>
            </a:prstGeom>
            <a:solidFill>
              <a:srgbClr val="92D050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85800" y="1037451"/>
              <a:ext cx="9573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示例</a:t>
              </a:r>
              <a:endParaRPr lang="zh-CN" altLang="en-US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28600" y="1418451"/>
            <a:ext cx="5276850" cy="3485570"/>
          </a:xfrm>
          <a:prstGeom prst="rect">
            <a:avLst/>
          </a:prstGeom>
          <a:gradFill flip="none" rotWithShape="1">
            <a:gsLst>
              <a:gs pos="0">
                <a:srgbClr val="990033">
                  <a:tint val="66000"/>
                  <a:satMod val="160000"/>
                </a:srgbClr>
              </a:gs>
              <a:gs pos="50000">
                <a:srgbClr val="990033">
                  <a:tint val="44500"/>
                  <a:satMod val="160000"/>
                </a:srgbClr>
              </a:gs>
              <a:gs pos="100000">
                <a:srgbClr val="990033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</a:rPr>
              <a:t>#includ</a:t>
            </a:r>
            <a:r>
              <a:rPr lang="en-US" altLang="zh-CN" sz="1050" dirty="0"/>
              <a:t>e&lt;</a:t>
            </a:r>
            <a:r>
              <a:rPr lang="en-US" altLang="zh-CN" sz="1050" dirty="0" err="1"/>
              <a:t>stdio.h</a:t>
            </a:r>
            <a:r>
              <a:rPr lang="en-US" altLang="zh-CN" sz="1050" dirty="0"/>
              <a:t>&gt;</a:t>
            </a:r>
          </a:p>
          <a:p>
            <a:r>
              <a:rPr lang="en-US" altLang="zh-CN" sz="1050" dirty="0" err="1" smtClean="0">
                <a:solidFill>
                  <a:srgbClr val="0000FF"/>
                </a:solidFill>
              </a:rPr>
              <a:t>enum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Color{Red=1,Blue,Green} color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 err="1">
                <a:solidFill>
                  <a:srgbClr val="0000FF"/>
                </a:solidFill>
              </a:rPr>
              <a:t>int</a:t>
            </a:r>
            <a:r>
              <a:rPr lang="en-US" altLang="zh-CN" sz="1050" dirty="0"/>
              <a:t> main</a:t>
            </a:r>
            <a:r>
              <a:rPr lang="en-US" altLang="zh-CN" sz="1050" dirty="0" smtClean="0"/>
              <a:t>(){</a:t>
            </a:r>
            <a:endParaRPr lang="en-US" altLang="zh-CN" sz="1050" dirty="0"/>
          </a:p>
          <a:p>
            <a:r>
              <a:rPr lang="en-US" altLang="zh-CN" sz="1050" dirty="0"/>
              <a:t>	</a:t>
            </a:r>
            <a:r>
              <a:rPr lang="en-US" altLang="zh-CN" sz="1050" dirty="0" err="1">
                <a:solidFill>
                  <a:srgbClr val="0000FF"/>
                </a:solidFill>
              </a:rPr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icolor</a:t>
            </a:r>
            <a:r>
              <a:rPr lang="en-US" altLang="zh-CN" sz="1050" dirty="0"/>
              <a:t>;			</a:t>
            </a:r>
            <a:r>
              <a:rPr lang="en-US" altLang="zh-CN" sz="1050" dirty="0" smtClean="0"/>
              <a:t> </a:t>
            </a:r>
            <a:endParaRPr lang="en-US" altLang="zh-CN" sz="1050" dirty="0"/>
          </a:p>
          <a:p>
            <a:r>
              <a:rPr lang="en-US" altLang="zh-CN" sz="1050" dirty="0"/>
              <a:t>	</a:t>
            </a:r>
            <a:r>
              <a:rPr lang="en-US" altLang="zh-CN" sz="1050" dirty="0" err="1">
                <a:solidFill>
                  <a:srgbClr val="0000FF"/>
                </a:solidFill>
              </a:rPr>
              <a:t>scanf</a:t>
            </a:r>
            <a:r>
              <a:rPr lang="en-US" altLang="zh-CN" sz="1050" dirty="0"/>
              <a:t>("%d",&amp;</a:t>
            </a:r>
            <a:r>
              <a:rPr lang="en-US" altLang="zh-CN" sz="1050" dirty="0" err="1"/>
              <a:t>icolor</a:t>
            </a:r>
            <a:r>
              <a:rPr lang="en-US" altLang="zh-CN" sz="1050" dirty="0"/>
              <a:t>);	</a:t>
            </a:r>
            <a:r>
              <a:rPr lang="en-US" altLang="zh-CN" sz="1050" dirty="0" smtClean="0"/>
              <a:t> </a:t>
            </a:r>
            <a:endParaRPr lang="en-US" altLang="zh-CN" sz="1050" dirty="0"/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switch</a:t>
            </a:r>
            <a:r>
              <a:rPr lang="en-US" altLang="zh-CN" sz="1050" dirty="0"/>
              <a:t>(</a:t>
            </a:r>
            <a:r>
              <a:rPr lang="en-US" altLang="zh-CN" sz="1050" dirty="0" err="1"/>
              <a:t>icolor</a:t>
            </a:r>
            <a:r>
              <a:rPr lang="en-US" altLang="zh-CN" sz="1050" dirty="0" smtClean="0"/>
              <a:t>){</a:t>
            </a:r>
            <a:endParaRPr lang="en-US" altLang="zh-CN" sz="1050" dirty="0"/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case</a:t>
            </a:r>
            <a:r>
              <a:rPr lang="en-US" altLang="zh-CN" sz="1050" dirty="0"/>
              <a:t> Red:		</a:t>
            </a:r>
            <a:endParaRPr lang="en-US" altLang="zh-CN" sz="1050" dirty="0" smtClean="0"/>
          </a:p>
          <a:p>
            <a:r>
              <a:rPr lang="en-US" altLang="zh-CN" sz="1050" dirty="0"/>
              <a:t>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("the choice is Red\n");</a:t>
            </a:r>
          </a:p>
          <a:p>
            <a:r>
              <a:rPr lang="en-US" altLang="zh-CN" sz="1050" dirty="0"/>
              <a:t>		</a:t>
            </a:r>
            <a:r>
              <a:rPr lang="en-US" altLang="zh-CN" sz="1050" dirty="0">
                <a:solidFill>
                  <a:srgbClr val="0000FF"/>
                </a:solidFill>
              </a:rPr>
              <a:t>break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case</a:t>
            </a:r>
            <a:r>
              <a:rPr lang="en-US" altLang="zh-CN" sz="1050" dirty="0"/>
              <a:t> Blue:		</a:t>
            </a:r>
            <a:r>
              <a:rPr lang="en-US" altLang="zh-CN" sz="1050" dirty="0" smtClean="0"/>
              <a:t> </a:t>
            </a:r>
            <a:endParaRPr lang="en-US" altLang="zh-CN" sz="1050" dirty="0"/>
          </a:p>
          <a:p>
            <a:r>
              <a:rPr lang="en-US" altLang="zh-CN" sz="1050" dirty="0"/>
              <a:t>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("the choice is Blue\n");</a:t>
            </a:r>
          </a:p>
          <a:p>
            <a:r>
              <a:rPr lang="en-US" altLang="zh-CN" sz="1050" dirty="0"/>
              <a:t>		</a:t>
            </a:r>
            <a:r>
              <a:rPr lang="en-US" altLang="zh-CN" sz="1050" dirty="0">
                <a:solidFill>
                  <a:srgbClr val="0000FF"/>
                </a:solidFill>
              </a:rPr>
              <a:t>break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case</a:t>
            </a:r>
            <a:r>
              <a:rPr lang="en-US" altLang="zh-CN" sz="1050" dirty="0"/>
              <a:t> Green:		</a:t>
            </a:r>
            <a:r>
              <a:rPr lang="en-US" altLang="zh-CN" sz="1050" dirty="0" smtClean="0"/>
              <a:t> </a:t>
            </a:r>
            <a:endParaRPr lang="en-US" altLang="zh-CN" sz="1050" dirty="0"/>
          </a:p>
          <a:p>
            <a:r>
              <a:rPr lang="en-US" altLang="zh-CN" sz="1050" dirty="0"/>
              <a:t>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("the choice is Green\n");</a:t>
            </a:r>
          </a:p>
          <a:p>
            <a:r>
              <a:rPr lang="en-US" altLang="zh-CN" sz="1050" dirty="0"/>
              <a:t>		</a:t>
            </a:r>
            <a:r>
              <a:rPr lang="en-US" altLang="zh-CN" sz="1050" dirty="0">
                <a:solidFill>
                  <a:srgbClr val="0000FF"/>
                </a:solidFill>
              </a:rPr>
              <a:t>break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default</a:t>
            </a:r>
            <a:r>
              <a:rPr lang="en-US" altLang="zh-CN" sz="1050" dirty="0"/>
              <a:t>:</a:t>
            </a:r>
          </a:p>
          <a:p>
            <a:r>
              <a:rPr lang="en-US" altLang="zh-CN" sz="1050" dirty="0"/>
              <a:t>		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("???\n");</a:t>
            </a:r>
          </a:p>
          <a:p>
            <a:r>
              <a:rPr lang="en-US" altLang="zh-CN" sz="1050" dirty="0"/>
              <a:t>		</a:t>
            </a:r>
            <a:r>
              <a:rPr lang="en-US" altLang="zh-CN" sz="1050" dirty="0">
                <a:solidFill>
                  <a:srgbClr val="0000FF"/>
                </a:solidFill>
              </a:rPr>
              <a:t>break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	}</a:t>
            </a:r>
          </a:p>
          <a:p>
            <a:r>
              <a:rPr lang="en-US" altLang="zh-CN" sz="1050" dirty="0"/>
              <a:t>	</a:t>
            </a:r>
            <a:r>
              <a:rPr lang="en-US" altLang="zh-CN" sz="1050" dirty="0">
                <a:solidFill>
                  <a:srgbClr val="0000FF"/>
                </a:solidFill>
              </a:rPr>
              <a:t>return</a:t>
            </a:r>
            <a:r>
              <a:rPr lang="en-US" altLang="zh-CN" sz="1050" dirty="0"/>
              <a:t> 0;</a:t>
            </a:r>
          </a:p>
          <a:p>
            <a:r>
              <a:rPr lang="en-US" altLang="zh-CN" sz="1050" dirty="0" smtClean="0"/>
              <a:t>}</a:t>
            </a:r>
            <a:endParaRPr lang="en-US" altLang="zh-CN" sz="1050" dirty="0"/>
          </a:p>
        </p:txBody>
      </p:sp>
      <p:sp>
        <p:nvSpPr>
          <p:cNvPr id="6" name="燕尾形箭头 5"/>
          <p:cNvSpPr/>
          <p:nvPr/>
        </p:nvSpPr>
        <p:spPr>
          <a:xfrm>
            <a:off x="5715000" y="2800350"/>
            <a:ext cx="838200" cy="360886"/>
          </a:xfrm>
          <a:prstGeom prst="notchedRightArrow">
            <a:avLst/>
          </a:prstGeom>
          <a:solidFill>
            <a:srgbClr val="FF99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9400" y="2571750"/>
            <a:ext cx="15240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</a:t>
            </a:r>
          </a:p>
          <a:p>
            <a:pPr algn="ctr"/>
            <a:r>
              <a:rPr lang="en-US" altLang="zh-CN" sz="1600" dirty="0" smtClean="0"/>
              <a:t>the color is blue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370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2870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6002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00" y="1694587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本章的讲解了有关共用体和枚举类型这两方面的内容，需要注意两者间的最大区别：共用体的大小是所有成员数据大小的总和，而枚举类型的大小与成员数据中最大的大小相同。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286869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共用体与枚举类型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29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共用体概念</a:t>
            </a:r>
          </a:p>
        </p:txBody>
      </p:sp>
    </p:spTree>
    <p:extLst>
      <p:ext uri="{BB962C8B-B14F-4D97-AF65-F5344CB8AC3E}">
        <p14:creationId xmlns:p14="http://schemas.microsoft.com/office/powerpoint/2010/main" xmlns="" val="115971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 descr="xin_12060305173846020543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2791" y="1849084"/>
            <a:ext cx="3894138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8" descr="F32A9AB5-28A6-40DD-97A1-1E8314B08D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49084"/>
            <a:ext cx="35318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2742835" y="1293598"/>
            <a:ext cx="3170205" cy="1752600"/>
            <a:chOff x="3276600" y="1428750"/>
            <a:chExt cx="3170205" cy="1752600"/>
          </a:xfrm>
        </p:grpSpPr>
        <p:sp>
          <p:nvSpPr>
            <p:cNvPr id="5" name="圆角矩形 4"/>
            <p:cNvSpPr/>
            <p:nvPr/>
          </p:nvSpPr>
          <p:spPr>
            <a:xfrm>
              <a:off x="4343400" y="1428750"/>
              <a:ext cx="2103405" cy="644664"/>
            </a:xfrm>
            <a:prstGeom prst="roundRect">
              <a:avLst>
                <a:gd name="adj" fmla="val 33294"/>
              </a:avLst>
            </a:prstGeom>
            <a:ln>
              <a:noFill/>
            </a:ln>
          </p:spPr>
          <p:txBody>
            <a:bodyPr wrap="non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zh-CN" altLang="en-US" sz="2800" b="1" cap="all" dirty="0" smtClean="0">
                  <a:ln w="0"/>
                  <a:solidFill>
                    <a:srgbClr val="7030A0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共享的</a:t>
              </a:r>
              <a:r>
                <a:rPr lang="zh-CN" altLang="en-US" sz="2800" b="1" cap="all" dirty="0">
                  <a:ln w="0"/>
                  <a:solidFill>
                    <a:srgbClr val="7030A0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空间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0800000" flipV="1">
              <a:off x="3276600" y="2038350"/>
              <a:ext cx="1219200" cy="1143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67141" y="4554711"/>
            <a:ext cx="28654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（行为艺术家</a:t>
            </a:r>
            <a:r>
              <a:rPr lang="en-US" sz="1200" dirty="0">
                <a:latin typeface="黑体" pitchFamily="49" charset="-122"/>
                <a:ea typeface="黑体" pitchFamily="49" charset="-122"/>
              </a:rPr>
              <a:t>Johan </a:t>
            </a:r>
            <a:r>
              <a:rPr lang="en-US" sz="1200" dirty="0" err="1">
                <a:latin typeface="黑体" pitchFamily="49" charset="-122"/>
                <a:ea typeface="黑体" pitchFamily="49" charset="-122"/>
              </a:rPr>
              <a:t>Lorbeer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先生作品）</a:t>
            </a:r>
          </a:p>
        </p:txBody>
      </p:sp>
    </p:spTree>
    <p:extLst>
      <p:ext uri="{BB962C8B-B14F-4D97-AF65-F5344CB8AC3E}">
        <p14:creationId xmlns:p14="http://schemas.microsoft.com/office/powerpoint/2010/main" xmlns="" val="82683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共用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体的定义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45833" y="1482893"/>
            <a:ext cx="6101164" cy="1862330"/>
            <a:chOff x="1137836" y="1685925"/>
            <a:chExt cx="6101164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667000" y="2016925"/>
              <a:ext cx="4572000" cy="1200329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union</a:t>
              </a:r>
              <a:r>
                <a:rPr lang="en-US" altLang="zh-CN" dirty="0"/>
                <a:t> </a:t>
              </a:r>
              <a:r>
                <a:rPr lang="zh-CN" altLang="zh-CN" dirty="0"/>
                <a:t>共用体名</a:t>
              </a:r>
            </a:p>
            <a:p>
              <a:r>
                <a:rPr lang="en-US" altLang="zh-CN" dirty="0"/>
                <a:t>{</a:t>
              </a:r>
              <a:endParaRPr lang="zh-CN" altLang="zh-CN" dirty="0"/>
            </a:p>
            <a:p>
              <a:r>
                <a:rPr lang="en-US" altLang="zh-CN" dirty="0"/>
                <a:t>	</a:t>
              </a:r>
              <a:r>
                <a:rPr lang="zh-CN" altLang="zh-CN" dirty="0"/>
                <a:t>成员列表</a:t>
              </a:r>
            </a:p>
            <a:p>
              <a:r>
                <a:rPr lang="en-US" altLang="zh-CN" dirty="0"/>
                <a:t>}</a:t>
              </a:r>
              <a:r>
                <a:rPr lang="zh-CN" altLang="zh-CN" dirty="0"/>
                <a:t>变量列表</a:t>
              </a:r>
              <a:r>
                <a:rPr lang="en-US" altLang="zh-CN" dirty="0"/>
                <a:t>;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36257" y="3333750"/>
            <a:ext cx="5602743" cy="1569660"/>
            <a:chOff x="1676400" y="3675787"/>
            <a:chExt cx="6283457" cy="1569660"/>
          </a:xfrm>
        </p:grpSpPr>
        <p:sp>
          <p:nvSpPr>
            <p:cNvPr id="12" name="TextBox 11"/>
            <p:cNvSpPr txBox="1"/>
            <p:nvPr/>
          </p:nvSpPr>
          <p:spPr>
            <a:xfrm>
              <a:off x="2750094" y="3675787"/>
              <a:ext cx="5209763" cy="15696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union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DataUnion</a:t>
              </a:r>
              <a:endParaRPr lang="zh-CN" altLang="zh-CN" sz="1600" dirty="0"/>
            </a:p>
            <a:p>
              <a:r>
                <a:rPr lang="en-US" altLang="zh-CN" sz="1600" dirty="0"/>
                <a:t>{</a:t>
              </a:r>
              <a:endParaRPr lang="zh-CN" altLang="zh-CN" sz="1600" dirty="0"/>
            </a:p>
            <a:p>
              <a:r>
                <a:rPr lang="en-US" altLang="zh-CN" sz="1600" dirty="0"/>
                <a:t>	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iInt</a:t>
              </a:r>
              <a:r>
                <a:rPr lang="en-US" altLang="zh-CN" sz="1600" dirty="0"/>
                <a:t>;</a:t>
              </a:r>
              <a:endParaRPr lang="zh-CN" altLang="zh-CN" sz="1600" dirty="0"/>
            </a:p>
            <a:p>
              <a:r>
                <a:rPr lang="en-US" altLang="zh-CN" sz="1600" dirty="0"/>
                <a:t>	</a:t>
              </a:r>
              <a:r>
                <a:rPr lang="en-US" altLang="zh-CN" sz="1600" dirty="0">
                  <a:solidFill>
                    <a:srgbClr val="0000FF"/>
                  </a:solidFill>
                </a:rPr>
                <a:t>char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cChar</a:t>
              </a:r>
              <a:r>
                <a:rPr lang="en-US" altLang="zh-CN" sz="1600" dirty="0"/>
                <a:t>;</a:t>
              </a:r>
              <a:endParaRPr lang="zh-CN" altLang="zh-CN" sz="1600" dirty="0"/>
            </a:p>
            <a:p>
              <a:r>
                <a:rPr lang="en-US" altLang="zh-CN" sz="1600" dirty="0"/>
                <a:t>	</a:t>
              </a:r>
              <a:r>
                <a:rPr lang="en-US" altLang="zh-CN" sz="1600" dirty="0">
                  <a:solidFill>
                    <a:srgbClr val="0000FF"/>
                  </a:solidFill>
                </a:rPr>
                <a:t>float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fFloat</a:t>
              </a:r>
              <a:r>
                <a:rPr lang="en-US" altLang="zh-CN" sz="1600" dirty="0"/>
                <a:t>;</a:t>
              </a:r>
              <a:endParaRPr lang="zh-CN" altLang="zh-CN" sz="1600" dirty="0"/>
            </a:p>
            <a:p>
              <a:r>
                <a:rPr lang="en-US" altLang="zh-CN" sz="1600" dirty="0"/>
                <a:t>}variable;</a:t>
              </a:r>
              <a:endParaRPr lang="zh-CN" altLang="zh-CN" sz="1600" dirty="0"/>
            </a:p>
          </p:txBody>
        </p:sp>
        <p:grpSp>
          <p:nvGrpSpPr>
            <p:cNvPr id="13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4" name="图片 13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920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2127" y="192542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共用体变量的引用</a:t>
            </a:r>
          </a:p>
        </p:txBody>
      </p:sp>
    </p:spTree>
    <p:extLst>
      <p:ext uri="{BB962C8B-B14F-4D97-AF65-F5344CB8AC3E}">
        <p14:creationId xmlns:p14="http://schemas.microsoft.com/office/powerpoint/2010/main" xmlns="" val="150653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1145833" y="1482893"/>
            <a:ext cx="6083642" cy="1862330"/>
            <a:chOff x="1137836" y="1685925"/>
            <a:chExt cx="6083642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649478" y="2400609"/>
              <a:ext cx="4572000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r>
                <a:rPr lang="zh-CN" altLang="zh-CN" dirty="0"/>
                <a:t>共用体变量</a:t>
              </a:r>
              <a:r>
                <a:rPr lang="en-US" altLang="zh-CN" dirty="0"/>
                <a:t>.</a:t>
              </a:r>
              <a:r>
                <a:rPr lang="zh-CN" altLang="zh-CN" dirty="0"/>
                <a:t>成员名</a:t>
              </a:r>
              <a:r>
                <a:rPr lang="en-US" altLang="zh-CN" dirty="0"/>
                <a:t>; </a:t>
              </a:r>
              <a:endParaRPr lang="zh-CN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36257" y="3333750"/>
            <a:ext cx="5602743" cy="877163"/>
            <a:chOff x="1676400" y="3675787"/>
            <a:chExt cx="6283457" cy="877163"/>
          </a:xfrm>
        </p:grpSpPr>
        <p:sp>
          <p:nvSpPr>
            <p:cNvPr id="12" name="TextBox 11"/>
            <p:cNvSpPr txBox="1"/>
            <p:nvPr/>
          </p:nvSpPr>
          <p:spPr>
            <a:xfrm>
              <a:off x="2750094" y="3675787"/>
              <a:ext cx="5209763" cy="8309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variable.iInt</a:t>
              </a:r>
              <a:r>
                <a:rPr lang="en-US" altLang="zh-CN" sz="1600" dirty="0"/>
                <a:t>;</a:t>
              </a:r>
              <a:endParaRPr lang="zh-CN" altLang="zh-CN" sz="1600" dirty="0"/>
            </a:p>
            <a:p>
              <a:r>
                <a:rPr lang="en-US" altLang="zh-CN" sz="1600" dirty="0" err="1"/>
                <a:t>variable.cChar</a:t>
              </a:r>
              <a:r>
                <a:rPr lang="en-US" altLang="zh-CN" sz="1600" dirty="0"/>
                <a:t>;</a:t>
              </a:r>
              <a:endParaRPr lang="zh-CN" altLang="zh-CN" sz="1600" dirty="0"/>
            </a:p>
            <a:p>
              <a:r>
                <a:rPr lang="en-US" altLang="zh-CN" sz="1600" dirty="0" err="1"/>
                <a:t>variable.fFloat</a:t>
              </a:r>
              <a:r>
                <a:rPr lang="en-US" altLang="zh-CN" sz="1600" dirty="0"/>
                <a:t>; </a:t>
              </a:r>
              <a:endParaRPr lang="zh-CN" altLang="zh-CN" sz="1600" dirty="0"/>
            </a:p>
          </p:txBody>
        </p:sp>
        <p:grpSp>
          <p:nvGrpSpPr>
            <p:cNvPr id="13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4" name="图片 13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6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xmlns="" val="2507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57294"/>
            <a:ext cx="64770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493" y="1925421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共用体变量的初始化</a:t>
            </a:r>
          </a:p>
        </p:txBody>
      </p:sp>
    </p:spTree>
    <p:extLst>
      <p:ext uri="{BB962C8B-B14F-4D97-AF65-F5344CB8AC3E}">
        <p14:creationId xmlns:p14="http://schemas.microsoft.com/office/powerpoint/2010/main" xmlns="" val="241200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初始化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1581150"/>
            <a:ext cx="7467600" cy="10668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00FF"/>
                </a:solidFill>
              </a:rPr>
              <a:t>初始化的值放在一对大括号中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19675" y="2887663"/>
            <a:ext cx="2209800" cy="1649107"/>
            <a:chOff x="1447800" y="3298238"/>
            <a:chExt cx="2209800" cy="1649107"/>
          </a:xfrm>
        </p:grpSpPr>
        <p:sp>
          <p:nvSpPr>
            <p:cNvPr id="7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3849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/>
            </a:p>
            <a:p>
              <a:pPr indent="360000"/>
              <a:r>
                <a:rPr lang="zh-CN" altLang="zh-CN" sz="14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对</a:t>
              </a:r>
              <a:r>
                <a:rPr lang="zh-CN" altLang="zh-CN" sz="1400" b="1" dirty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共用体变量初始化时，只需要一个初始化值就足够了，其类型必须和共用体的第一个成员的类型相一致</a:t>
              </a:r>
              <a:r>
                <a:rPr lang="zh-CN" altLang="zh-CN" sz="1400" b="1" dirty="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</a:rPr>
                <a:t>。</a:t>
              </a:r>
              <a:endParaRPr lang="zh-CN" altLang="en-US" sz="1400" b="1" dirty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pic>
          <p:nvPicPr>
            <p:cNvPr id="8" name="图片 18" descr="书藉图标4_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1104900" y="3121819"/>
            <a:ext cx="1676400" cy="1183493"/>
            <a:chOff x="3429000" y="2876550"/>
            <a:chExt cx="1389025" cy="914400"/>
          </a:xfrm>
        </p:grpSpPr>
        <p:pic>
          <p:nvPicPr>
            <p:cNvPr id="11" name="图片 10" descr="凤姐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876550"/>
              <a:ext cx="1371600" cy="914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094750" y="28845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嘿嘿嘿</a:t>
              </a:r>
              <a:endParaRPr lang="zh-CN" altLang="en-US" sz="1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1940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16208</TotalTime>
  <Words>1046</Words>
  <Application>Microsoft Office PowerPoint</Application>
  <PresentationFormat>全屏显示(16:9)</PresentationFormat>
  <Paragraphs>103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1711</cp:revision>
  <cp:lastPrinted>1601-01-01T00:00:00Z</cp:lastPrinted>
  <dcterms:created xsi:type="dcterms:W3CDTF">2014-11-20T08:27:06Z</dcterms:created>
  <dcterms:modified xsi:type="dcterms:W3CDTF">2017-08-17T02:13:57Z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