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handoutMasterIdLst>
    <p:handoutMasterId r:id="rId36"/>
  </p:handoutMasterIdLst>
  <p:sldIdLst>
    <p:sldId id="256" r:id="rId2"/>
    <p:sldId id="688" r:id="rId3"/>
    <p:sldId id="700" r:id="rId4"/>
    <p:sldId id="768" r:id="rId5"/>
    <p:sldId id="787" r:id="rId6"/>
    <p:sldId id="789" r:id="rId7"/>
    <p:sldId id="788" r:id="rId8"/>
    <p:sldId id="791" r:id="rId9"/>
    <p:sldId id="810" r:id="rId10"/>
    <p:sldId id="790" r:id="rId11"/>
    <p:sldId id="792" r:id="rId12"/>
    <p:sldId id="793" r:id="rId13"/>
    <p:sldId id="794" r:id="rId14"/>
    <p:sldId id="795" r:id="rId15"/>
    <p:sldId id="796" r:id="rId16"/>
    <p:sldId id="797" r:id="rId17"/>
    <p:sldId id="798" r:id="rId18"/>
    <p:sldId id="799" r:id="rId19"/>
    <p:sldId id="811" r:id="rId20"/>
    <p:sldId id="800" r:id="rId21"/>
    <p:sldId id="801" r:id="rId22"/>
    <p:sldId id="802" r:id="rId23"/>
    <p:sldId id="812" r:id="rId24"/>
    <p:sldId id="804" r:id="rId25"/>
    <p:sldId id="813" r:id="rId26"/>
    <p:sldId id="806" r:id="rId27"/>
    <p:sldId id="814" r:id="rId28"/>
    <p:sldId id="807" r:id="rId29"/>
    <p:sldId id="815" r:id="rId30"/>
    <p:sldId id="808" r:id="rId31"/>
    <p:sldId id="809" r:id="rId32"/>
    <p:sldId id="750" r:id="rId33"/>
    <p:sldId id="670" r:id="rId3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7D7D"/>
    <a:srgbClr val="20A31D"/>
    <a:srgbClr val="FF9900"/>
    <a:srgbClr val="008000"/>
    <a:srgbClr val="F6910A"/>
    <a:srgbClr val="990033"/>
    <a:srgbClr val="125810"/>
    <a:srgbClr val="FFFFFF"/>
    <a:srgbClr val="EF6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6" autoAdjust="0"/>
    <p:restoredTop sz="90068" autoAdjust="0"/>
  </p:normalViewPr>
  <p:slideViewPr>
    <p:cSldViewPr>
      <p:cViewPr>
        <p:scale>
          <a:sx n="100" d="100"/>
          <a:sy n="100" d="100"/>
        </p:scale>
        <p:origin x="-72" y="-31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551B07-053C-4504-B80B-B6D432FE3B4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1B359F31-2DC1-49FB-AE28-31009A8A17DC}">
      <dgm:prSet phldrT="[文本]" custT="1"/>
      <dgm:spPr/>
      <dgm:t>
        <a:bodyPr/>
        <a:lstStyle/>
        <a:p>
          <a:r>
            <a:rPr lang="zh-CN" altLang="en-US" sz="2000" dirty="0" smtClean="0"/>
            <a:t>宏扩展必须使用括号来保护表达式中低优先级的操作符</a:t>
          </a:r>
          <a:endParaRPr lang="zh-CN" altLang="en-US" sz="2000" dirty="0"/>
        </a:p>
      </dgm:t>
    </dgm:pt>
    <dgm:pt modelId="{50BABF30-44A0-4AB5-B096-FC14E465CC45}" type="parTrans" cxnId="{356B52BA-E5D8-4443-8BA4-A083E52524B8}">
      <dgm:prSet/>
      <dgm:spPr/>
      <dgm:t>
        <a:bodyPr/>
        <a:lstStyle/>
        <a:p>
          <a:endParaRPr lang="zh-CN" altLang="en-US"/>
        </a:p>
      </dgm:t>
    </dgm:pt>
    <dgm:pt modelId="{48C1E77C-0019-4B24-9111-44D4248CD2CF}" type="sibTrans" cxnId="{356B52BA-E5D8-4443-8BA4-A083E52524B8}">
      <dgm:prSet/>
      <dgm:spPr/>
      <dgm:t>
        <a:bodyPr/>
        <a:lstStyle/>
        <a:p>
          <a:endParaRPr lang="zh-CN" altLang="en-US"/>
        </a:p>
      </dgm:t>
    </dgm:pt>
    <dgm:pt modelId="{D90FF17B-1E85-4555-B308-F6256A8C7535}">
      <dgm:prSet phldrT="[文本]" custT="1"/>
      <dgm:spPr/>
      <dgm:t>
        <a:bodyPr/>
        <a:lstStyle/>
        <a:p>
          <a:r>
            <a:rPr lang="zh-CN" altLang="en-US" sz="2000" dirty="0" smtClean="0"/>
            <a:t>带参宏定义不必作类型定义</a:t>
          </a:r>
          <a:endParaRPr lang="zh-CN" altLang="en-US" sz="2000" dirty="0"/>
        </a:p>
      </dgm:t>
    </dgm:pt>
    <dgm:pt modelId="{1EC49413-1D0A-47DA-B8E9-A20B39122080}" type="parTrans" cxnId="{CBE38E94-9B70-4B39-B1FD-E89632948505}">
      <dgm:prSet/>
      <dgm:spPr/>
      <dgm:t>
        <a:bodyPr/>
        <a:lstStyle/>
        <a:p>
          <a:endParaRPr lang="zh-CN" altLang="en-US"/>
        </a:p>
      </dgm:t>
    </dgm:pt>
    <dgm:pt modelId="{F898AFB9-698A-444B-93A6-390247F85869}" type="sibTrans" cxnId="{CBE38E94-9B70-4B39-B1FD-E89632948505}">
      <dgm:prSet/>
      <dgm:spPr/>
      <dgm:t>
        <a:bodyPr/>
        <a:lstStyle/>
        <a:p>
          <a:endParaRPr lang="zh-CN" altLang="en-US"/>
        </a:p>
      </dgm:t>
    </dgm:pt>
    <dgm:pt modelId="{392434C4-21E0-45AB-9925-2AA9DD3BDAC7}">
      <dgm:prSet custT="1"/>
      <dgm:spPr/>
      <dgm:t>
        <a:bodyPr/>
        <a:lstStyle/>
        <a:p>
          <a:r>
            <a:rPr lang="zh-CN" altLang="en-US" sz="2000" dirty="0" smtClean="0"/>
            <a:t>在宏定义时，宏名与带参数的括号之间不可以加空格</a:t>
          </a:r>
          <a:endParaRPr lang="zh-CN" altLang="en-US" sz="2000" dirty="0"/>
        </a:p>
      </dgm:t>
    </dgm:pt>
    <dgm:pt modelId="{F7AE798C-B9ED-4E77-B082-9F3F9402B3FC}" type="parTrans" cxnId="{226665D1-B0B8-4F53-B97A-50C2906DBD02}">
      <dgm:prSet/>
      <dgm:spPr/>
      <dgm:t>
        <a:bodyPr/>
        <a:lstStyle/>
        <a:p>
          <a:endParaRPr lang="zh-CN" altLang="en-US"/>
        </a:p>
      </dgm:t>
    </dgm:pt>
    <dgm:pt modelId="{DEBB00DE-8931-4B6F-9BB5-C65293254774}" type="sibTrans" cxnId="{226665D1-B0B8-4F53-B97A-50C2906DBD02}">
      <dgm:prSet/>
      <dgm:spPr/>
      <dgm:t>
        <a:bodyPr/>
        <a:lstStyle/>
        <a:p>
          <a:endParaRPr lang="zh-CN" altLang="en-US"/>
        </a:p>
      </dgm:t>
    </dgm:pt>
    <dgm:pt modelId="{0CE431A6-2459-4B7F-831A-9C41EA0D3479}" type="pres">
      <dgm:prSet presAssocID="{72551B07-053C-4504-B80B-B6D432FE3B4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65D35B-CB3B-4B59-8093-4BF6677695A4}" type="pres">
      <dgm:prSet presAssocID="{1B359F31-2DC1-49FB-AE28-31009A8A17D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A617D0-70A4-4C92-B32E-235939803C42}" type="pres">
      <dgm:prSet presAssocID="{48C1E77C-0019-4B24-9111-44D4248CD2CF}" presName="spacer" presStyleCnt="0"/>
      <dgm:spPr/>
    </dgm:pt>
    <dgm:pt modelId="{24416906-1CBF-4757-A21E-842A6E0D53CA}" type="pres">
      <dgm:prSet presAssocID="{392434C4-21E0-45AB-9925-2AA9DD3BDAC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3C2A24-BF74-498C-A324-825001FEC729}" type="pres">
      <dgm:prSet presAssocID="{DEBB00DE-8931-4B6F-9BB5-C65293254774}" presName="spacer" presStyleCnt="0"/>
      <dgm:spPr/>
    </dgm:pt>
    <dgm:pt modelId="{D74125AC-1183-4594-A30F-2D0E325CDEF8}" type="pres">
      <dgm:prSet presAssocID="{D90FF17B-1E85-4555-B308-F6256A8C753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56B52BA-E5D8-4443-8BA4-A083E52524B8}" srcId="{72551B07-053C-4504-B80B-B6D432FE3B4F}" destId="{1B359F31-2DC1-49FB-AE28-31009A8A17DC}" srcOrd="0" destOrd="0" parTransId="{50BABF30-44A0-4AB5-B096-FC14E465CC45}" sibTransId="{48C1E77C-0019-4B24-9111-44D4248CD2CF}"/>
    <dgm:cxn modelId="{226665D1-B0B8-4F53-B97A-50C2906DBD02}" srcId="{72551B07-053C-4504-B80B-B6D432FE3B4F}" destId="{392434C4-21E0-45AB-9925-2AA9DD3BDAC7}" srcOrd="1" destOrd="0" parTransId="{F7AE798C-B9ED-4E77-B082-9F3F9402B3FC}" sibTransId="{DEBB00DE-8931-4B6F-9BB5-C65293254774}"/>
    <dgm:cxn modelId="{039C9067-6FAD-4772-8A33-D3E80A421487}" type="presOf" srcId="{D90FF17B-1E85-4555-B308-F6256A8C7535}" destId="{D74125AC-1183-4594-A30F-2D0E325CDEF8}" srcOrd="0" destOrd="0" presId="urn:microsoft.com/office/officeart/2005/8/layout/vList2"/>
    <dgm:cxn modelId="{CBE38E94-9B70-4B39-B1FD-E89632948505}" srcId="{72551B07-053C-4504-B80B-B6D432FE3B4F}" destId="{D90FF17B-1E85-4555-B308-F6256A8C7535}" srcOrd="2" destOrd="0" parTransId="{1EC49413-1D0A-47DA-B8E9-A20B39122080}" sibTransId="{F898AFB9-698A-444B-93A6-390247F85869}"/>
    <dgm:cxn modelId="{A2CB0D55-9C67-4F2D-832F-B6E4819FFEB5}" type="presOf" srcId="{392434C4-21E0-45AB-9925-2AA9DD3BDAC7}" destId="{24416906-1CBF-4757-A21E-842A6E0D53CA}" srcOrd="0" destOrd="0" presId="urn:microsoft.com/office/officeart/2005/8/layout/vList2"/>
    <dgm:cxn modelId="{17272FF6-4D41-454E-9303-E64DB734CFAC}" type="presOf" srcId="{72551B07-053C-4504-B80B-B6D432FE3B4F}" destId="{0CE431A6-2459-4B7F-831A-9C41EA0D3479}" srcOrd="0" destOrd="0" presId="urn:microsoft.com/office/officeart/2005/8/layout/vList2"/>
    <dgm:cxn modelId="{FFEB292D-FE94-4EBC-BAB2-63CC2DDE1ADC}" type="presOf" srcId="{1B359F31-2DC1-49FB-AE28-31009A8A17DC}" destId="{8E65D35B-CB3B-4B59-8093-4BF6677695A4}" srcOrd="0" destOrd="0" presId="urn:microsoft.com/office/officeart/2005/8/layout/vList2"/>
    <dgm:cxn modelId="{4789AECB-57AF-4685-90FF-178B9F9FEDE3}" type="presParOf" srcId="{0CE431A6-2459-4B7F-831A-9C41EA0D3479}" destId="{8E65D35B-CB3B-4B59-8093-4BF6677695A4}" srcOrd="0" destOrd="0" presId="urn:microsoft.com/office/officeart/2005/8/layout/vList2"/>
    <dgm:cxn modelId="{5CECA622-DDE9-46D7-9809-E77865040113}" type="presParOf" srcId="{0CE431A6-2459-4B7F-831A-9C41EA0D3479}" destId="{5DA617D0-70A4-4C92-B32E-235939803C42}" srcOrd="1" destOrd="0" presId="urn:microsoft.com/office/officeart/2005/8/layout/vList2"/>
    <dgm:cxn modelId="{A107C761-C983-4DB5-957A-CAC37924897A}" type="presParOf" srcId="{0CE431A6-2459-4B7F-831A-9C41EA0D3479}" destId="{24416906-1CBF-4757-A21E-842A6E0D53CA}" srcOrd="2" destOrd="0" presId="urn:microsoft.com/office/officeart/2005/8/layout/vList2"/>
    <dgm:cxn modelId="{4C1624B8-A6FB-4921-9F14-5CC64352F560}" type="presParOf" srcId="{0CE431A6-2459-4B7F-831A-9C41EA0D3479}" destId="{1B3C2A24-BF74-498C-A324-825001FEC729}" srcOrd="3" destOrd="0" presId="urn:microsoft.com/office/officeart/2005/8/layout/vList2"/>
    <dgm:cxn modelId="{9303A358-29A0-47ED-A929-A5671FB262AD}" type="presParOf" srcId="{0CE431A6-2459-4B7F-831A-9C41EA0D3479}" destId="{D74125AC-1183-4594-A30F-2D0E325CDEF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65D35B-CB3B-4B59-8093-4BF6677695A4}">
      <dsp:nvSpPr>
        <dsp:cNvPr id="0" name=""/>
        <dsp:cNvSpPr/>
      </dsp:nvSpPr>
      <dsp:spPr>
        <a:xfrm>
          <a:off x="0" y="21240"/>
          <a:ext cx="7467600" cy="954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宏扩展必须使用括号来保护表达式中低优先级的操作符</a:t>
          </a:r>
          <a:endParaRPr lang="zh-CN" altLang="en-US" sz="2000" kern="1200" dirty="0"/>
        </a:p>
      </dsp:txBody>
      <dsp:txXfrm>
        <a:off x="46606" y="67846"/>
        <a:ext cx="7374388" cy="861508"/>
      </dsp:txXfrm>
    </dsp:sp>
    <dsp:sp modelId="{24416906-1CBF-4757-A21E-842A6E0D53CA}">
      <dsp:nvSpPr>
        <dsp:cNvPr id="0" name=""/>
        <dsp:cNvSpPr/>
      </dsp:nvSpPr>
      <dsp:spPr>
        <a:xfrm>
          <a:off x="0" y="1122840"/>
          <a:ext cx="7467600" cy="95472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在宏定义时，宏名与带参数的括号之间不可以加空格</a:t>
          </a:r>
          <a:endParaRPr lang="zh-CN" altLang="en-US" sz="2000" kern="1200" dirty="0"/>
        </a:p>
      </dsp:txBody>
      <dsp:txXfrm>
        <a:off x="46606" y="1169446"/>
        <a:ext cx="7374388" cy="861508"/>
      </dsp:txXfrm>
    </dsp:sp>
    <dsp:sp modelId="{D74125AC-1183-4594-A30F-2D0E325CDEF8}">
      <dsp:nvSpPr>
        <dsp:cNvPr id="0" name=""/>
        <dsp:cNvSpPr/>
      </dsp:nvSpPr>
      <dsp:spPr>
        <a:xfrm>
          <a:off x="0" y="2224440"/>
          <a:ext cx="7467600" cy="95472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带参宏定义不必作类型定义</a:t>
          </a:r>
          <a:endParaRPr lang="zh-CN" altLang="en-US" sz="2000" kern="1200" dirty="0"/>
        </a:p>
      </dsp:txBody>
      <dsp:txXfrm>
        <a:off x="46606" y="2271046"/>
        <a:ext cx="7374388" cy="8615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35E7B8C-6494-44A5-8D1C-A56E7EA14E4E}" type="datetimeFigureOut">
              <a:rPr lang="zh-CN" altLang="en-US"/>
              <a:pPr>
                <a:defRPr/>
              </a:pPr>
              <a:t>2017/8/14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5603E0E3-A6A5-4248-A7BB-3D0531AB2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658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81DAF6D0-16B2-4DFB-B9CD-777FC0C30284}" type="datetimeFigureOut">
              <a:rPr lang="zh-CN" altLang="en-US"/>
              <a:pPr>
                <a:defRPr/>
              </a:pPr>
              <a:t>2017/8/14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D57F44F4-ED3E-41D0-994F-61CD2CD6D7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115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表示这是一条预处理命令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宏名是一个标识符，必须符合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语言标识符的规定。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字符串这里可以是常数、表达式、格式字符串等。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867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如果在串中含有宏名，则不进行替换</a:t>
            </a: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#define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命令出现在程序中函数的外面，宏名的有效范围为定义命令之后到此源文件结束。</a:t>
            </a: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如果串长于一行，可以在该行末尾用一反斜杠“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”续行。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480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144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上面给出了双引号和尖括号的形式，这两者之间的区别是，用尖括号时，系统到存放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库函数头文件所在的目录中寻找要包含的文件，这为标准方式；用双引号时，系统先在用户当前目录中寻找要包含的文件，若找不到，再到存放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库函数头文件所在的目录中寻找要包含的文件。通常情况下，如果为调用库函数用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命令来包含相关的头文件，则用尖括号可以节省查找的时间。如果要包含的是用户自己编写的文件，一般用双引号，用户自己编写的文件通常是在当前目录中。如果文件不在当前目录中，双引号可给出文件路径。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853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经常用在文件头部的被包含的文件称为“标题文件”或“头部文件”，一般以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.h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为后缀，如本实例中的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f1.h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一般情况下将如下内容放到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.h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文件中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64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使用文件包含为实现程序修改提供了方便，当需要修改一些参数时不必修改每个程序，只需修改一个文件（头部文件）即可。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关于“文件包含”有以下几点需要注意：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993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其含义是：如果宏替换名已被定义过，则对“语句段”进行编译；如果未定义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ifdef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后面的宏替换名，则不对语句段进行编译。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其含义是：如果宏替换名已被定义过，则对“语句段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”进行编译；如果未定义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ifdef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后面的宏替换名，则对“语句段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”进行编译。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611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49297-E2A2-40AF-9E1B-A3EECB6CC5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0215E-09DE-49F6-A899-D0B752F4D8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B94C7-BE1E-41CC-9671-10E08452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18E83-50D3-4055-A07C-61C0679FC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8C413-D41F-41F4-BA82-338FAF84B1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FE9A0-C1A2-46AB-87DF-2AF345B96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9FE6A-1826-4FCA-B15C-9DB81D71F4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F735-0401-4A13-BB22-EE0E128B2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5DAF0-E06D-4F00-8449-3922B9447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94D9A-770F-4F32-8BC2-E5D497E061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BAA97-851D-4C9E-AFB0-614FC9910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1C0C3990-52CD-4777-978F-F80E115A02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带参数的宏定义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3"/>
          <p:cNvGrpSpPr/>
          <p:nvPr/>
        </p:nvGrpSpPr>
        <p:grpSpPr>
          <a:xfrm>
            <a:off x="1600200" y="1809750"/>
            <a:ext cx="5030988" cy="1862330"/>
            <a:chOff x="1185461" y="1679415"/>
            <a:chExt cx="4928939" cy="1862330"/>
          </a:xfrm>
        </p:grpSpPr>
        <p:grpSp>
          <p:nvGrpSpPr>
            <p:cNvPr id="5" name="组合 7"/>
            <p:cNvGrpSpPr/>
            <p:nvPr/>
          </p:nvGrpSpPr>
          <p:grpSpPr>
            <a:xfrm>
              <a:off x="1185461" y="1679415"/>
              <a:ext cx="1252730" cy="1862330"/>
              <a:chOff x="428625" y="1422240"/>
              <a:chExt cx="1252730" cy="1862330"/>
            </a:xfrm>
          </p:grpSpPr>
          <p:pic>
            <p:nvPicPr>
              <p:cNvPr id="7" name="图片 6" descr="按扭-17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28625" y="1422240"/>
                <a:ext cx="1252730" cy="1862330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731822" y="2138376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仿宋" pitchFamily="49" charset="-122"/>
                    <a:ea typeface="仿宋" pitchFamily="49" charset="-122"/>
                  </a:rPr>
                  <a:t>语法</a:t>
                </a: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2638424" y="2396776"/>
              <a:ext cx="3475976" cy="369332"/>
            </a:xfrm>
            <a:prstGeom prst="rect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</a:rPr>
                <a:t>#define  </a:t>
              </a:r>
              <a:r>
                <a:rPr lang="zh-CN" altLang="en-US" dirty="0"/>
                <a:t>宏</a:t>
              </a:r>
              <a:r>
                <a:rPr lang="zh-CN" altLang="en-US" dirty="0" smtClean="0"/>
                <a:t>名</a:t>
              </a:r>
              <a:r>
                <a:rPr lang="en-US" altLang="zh-CN" dirty="0" smtClean="0"/>
                <a:t>(</a:t>
              </a:r>
              <a:r>
                <a:rPr lang="zh-CN" altLang="en-US" dirty="0" smtClean="0"/>
                <a:t>参数列表</a:t>
              </a:r>
              <a:r>
                <a:rPr lang="en-US" altLang="zh-CN" dirty="0" smtClean="0"/>
                <a:t>)</a:t>
              </a:r>
              <a:r>
                <a:rPr lang="zh-CN" altLang="en-US" dirty="0" smtClean="0"/>
                <a:t> 字符串</a:t>
              </a:r>
              <a:endParaRPr lang="zh-CN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395227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带参数的宏定义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051440708"/>
              </p:ext>
            </p:extLst>
          </p:nvPr>
        </p:nvGraphicFramePr>
        <p:xfrm>
          <a:off x="762000" y="1581150"/>
          <a:ext cx="74676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819150"/>
            <a:ext cx="5905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5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E65D35B-CB3B-4B59-8093-4BF6677695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8E65D35B-CB3B-4B59-8093-4BF6677695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4416906-1CBF-4757-A21E-842A6E0D53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24416906-1CBF-4757-A21E-842A6E0D53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74125AC-1183-4594-A30F-2D0E325CDE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D74125AC-1183-4594-A30F-2D0E325CDE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4025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0400" y="1925421"/>
            <a:ext cx="3505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#include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144868678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57200" y="1885950"/>
            <a:ext cx="762000" cy="3810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例如</a:t>
            </a:r>
          </a:p>
        </p:txBody>
      </p:sp>
      <p:sp>
        <p:nvSpPr>
          <p:cNvPr id="3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dirty="0"/>
              <a:t>#include</a:t>
            </a:r>
            <a:r>
              <a:rPr lang="zh-CN" altLang="en-US" sz="3200" dirty="0"/>
              <a:t>指令</a:t>
            </a:r>
          </a:p>
        </p:txBody>
      </p:sp>
      <p:pic>
        <p:nvPicPr>
          <p:cNvPr id="4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752600" y="1817636"/>
            <a:ext cx="5638800" cy="461665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1200" dirty="0" smtClean="0"/>
              <a:t>“</a:t>
            </a:r>
            <a:r>
              <a:rPr lang="en-US" altLang="zh-CN" sz="1200" dirty="0" err="1" smtClean="0"/>
              <a:t>stdio.h</a:t>
            </a:r>
            <a:r>
              <a:rPr lang="en-US" altLang="zh-CN" sz="1200" dirty="0" smtClean="0"/>
              <a:t>”</a:t>
            </a:r>
          </a:p>
          <a:p>
            <a:r>
              <a:rPr lang="en-US" altLang="zh-CN" sz="1200" dirty="0" smtClean="0">
                <a:solidFill>
                  <a:srgbClr val="0000FF"/>
                </a:solidFill>
              </a:rPr>
              <a:t>#include </a:t>
            </a:r>
            <a:r>
              <a:rPr lang="en-US" altLang="zh-CN" sz="1200" dirty="0" smtClean="0"/>
              <a:t>&lt;</a:t>
            </a:r>
            <a:r>
              <a:rPr lang="en-US" altLang="zh-CN" sz="1200" dirty="0" err="1" smtClean="0"/>
              <a:t>stdio.h</a:t>
            </a:r>
            <a:r>
              <a:rPr lang="en-US" altLang="zh-CN" sz="1200" dirty="0" smtClean="0"/>
              <a:t>&gt;</a:t>
            </a:r>
            <a:endParaRPr lang="zh-CN" altLang="zh-CN" sz="1200" dirty="0"/>
          </a:p>
        </p:txBody>
      </p:sp>
      <p:sp>
        <p:nvSpPr>
          <p:cNvPr id="6" name="爆炸形 1 5"/>
          <p:cNvSpPr/>
          <p:nvPr/>
        </p:nvSpPr>
        <p:spPr>
          <a:xfrm>
            <a:off x="2476500" y="2952750"/>
            <a:ext cx="4191000" cy="1828800"/>
          </a:xfrm>
          <a:prstGeom prst="irregularSeal1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B0F0"/>
                </a:solidFill>
              </a:rPr>
              <a:t>这</a:t>
            </a:r>
            <a:r>
              <a:rPr lang="en-US" altLang="zh-CN" b="1" dirty="0" smtClean="0">
                <a:solidFill>
                  <a:srgbClr val="00B0F0"/>
                </a:solidFill>
              </a:rPr>
              <a:t>2</a:t>
            </a:r>
            <a:r>
              <a:rPr lang="zh-CN" altLang="en-US" b="1" dirty="0" smtClean="0">
                <a:solidFill>
                  <a:srgbClr val="00B0F0"/>
                </a:solidFill>
              </a:rPr>
              <a:t>句有什么区别？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pic>
        <p:nvPicPr>
          <p:cNvPr id="7" name="图片 26" descr="e676a51e80bc6de061063f743b5c4fe7_thu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348615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82167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dirty="0"/>
              <a:t>#include</a:t>
            </a:r>
            <a:r>
              <a:rPr lang="zh-CN" altLang="en-US" sz="3200" dirty="0" smtClean="0"/>
              <a:t>指令应用</a:t>
            </a:r>
            <a:r>
              <a:rPr lang="en-US" altLang="zh-CN" sz="3200" dirty="0" smtClean="0"/>
              <a:t>-</a:t>
            </a:r>
            <a:r>
              <a:rPr lang="zh-CN" altLang="zh-CN" sz="3200" dirty="0"/>
              <a:t>嵌入文件</a:t>
            </a:r>
            <a:endParaRPr lang="zh-CN" altLang="en-US" sz="3200" dirty="0"/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左右箭头 9"/>
          <p:cNvSpPr/>
          <p:nvPr/>
        </p:nvSpPr>
        <p:spPr>
          <a:xfrm>
            <a:off x="4648200" y="2724150"/>
            <a:ext cx="1295400" cy="590550"/>
          </a:xfrm>
          <a:prstGeom prst="leftRightArrow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1143000" y="1581150"/>
            <a:ext cx="1371600" cy="2362200"/>
            <a:chOff x="1143000" y="1581150"/>
            <a:chExt cx="1371600" cy="2362200"/>
          </a:xfrm>
        </p:grpSpPr>
        <p:sp>
          <p:nvSpPr>
            <p:cNvPr id="4" name="流程图: 过程 3"/>
            <p:cNvSpPr/>
            <p:nvPr/>
          </p:nvSpPr>
          <p:spPr>
            <a:xfrm>
              <a:off x="1143000" y="1962150"/>
              <a:ext cx="1371600" cy="198120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#include</a:t>
              </a:r>
              <a:endParaRPr lang="zh-CN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&lt;file2.c&gt;</a:t>
              </a:r>
              <a:endParaRPr lang="zh-CN" altLang="zh-CN" dirty="0">
                <a:solidFill>
                  <a:schemeClr val="tx1"/>
                </a:solidFill>
              </a:endParaRP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流程图: 过程 10"/>
            <p:cNvSpPr/>
            <p:nvPr/>
          </p:nvSpPr>
          <p:spPr>
            <a:xfrm>
              <a:off x="1447800" y="1581150"/>
              <a:ext cx="685800" cy="30480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file1.c</a:t>
              </a:r>
              <a:endParaRPr lang="zh-CN" altLang="en-US" sz="12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048000" y="1581150"/>
            <a:ext cx="1371600" cy="1447800"/>
            <a:chOff x="3048000" y="1581150"/>
            <a:chExt cx="1371600" cy="1447800"/>
          </a:xfrm>
        </p:grpSpPr>
        <p:sp>
          <p:nvSpPr>
            <p:cNvPr id="5" name="流程图: 过程 4"/>
            <p:cNvSpPr/>
            <p:nvPr/>
          </p:nvSpPr>
          <p:spPr>
            <a:xfrm>
              <a:off x="3048000" y="2038350"/>
              <a:ext cx="1371600" cy="99060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</a:t>
              </a:r>
              <a:endParaRPr lang="zh-CN" altLang="zh-CN" dirty="0">
                <a:solidFill>
                  <a:schemeClr val="tx1"/>
                </a:solidFill>
              </a:endParaRP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流程图: 过程 11"/>
            <p:cNvSpPr/>
            <p:nvPr/>
          </p:nvSpPr>
          <p:spPr>
            <a:xfrm>
              <a:off x="3390900" y="1581150"/>
              <a:ext cx="685800" cy="30480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file2.c</a:t>
              </a:r>
              <a:endParaRPr lang="zh-CN" altLang="en-US" sz="12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038850" y="1581150"/>
            <a:ext cx="1371600" cy="2362200"/>
            <a:chOff x="6038850" y="1581150"/>
            <a:chExt cx="1371600" cy="2362200"/>
          </a:xfrm>
        </p:grpSpPr>
        <p:sp>
          <p:nvSpPr>
            <p:cNvPr id="6" name="流程图: 过程 5"/>
            <p:cNvSpPr/>
            <p:nvPr/>
          </p:nvSpPr>
          <p:spPr>
            <a:xfrm>
              <a:off x="6038850" y="1962150"/>
              <a:ext cx="1371600" cy="198120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流程图: 过程 6"/>
            <p:cNvSpPr/>
            <p:nvPr/>
          </p:nvSpPr>
          <p:spPr>
            <a:xfrm>
              <a:off x="6229350" y="2324100"/>
              <a:ext cx="990600" cy="99060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A</a:t>
              </a:r>
              <a:endParaRPr lang="zh-CN" altLang="zh-CN" dirty="0">
                <a:solidFill>
                  <a:schemeClr val="tx1"/>
                </a:solidFill>
              </a:endParaRP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流程图: 过程 12"/>
            <p:cNvSpPr/>
            <p:nvPr/>
          </p:nvSpPr>
          <p:spPr>
            <a:xfrm>
              <a:off x="6362700" y="1581150"/>
              <a:ext cx="685800" cy="30480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</a:rPr>
                <a:t>file1.c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2721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dirty="0"/>
              <a:t>#include</a:t>
            </a:r>
            <a:r>
              <a:rPr lang="zh-CN" altLang="en-US" sz="3200" dirty="0" smtClean="0"/>
              <a:t>指令</a:t>
            </a:r>
            <a:endParaRPr lang="zh-CN" altLang="en-US" sz="3200" dirty="0"/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1" name="组合 30"/>
          <p:cNvGrpSpPr/>
          <p:nvPr/>
        </p:nvGrpSpPr>
        <p:grpSpPr>
          <a:xfrm>
            <a:off x="914400" y="1866899"/>
            <a:ext cx="1524000" cy="390525"/>
            <a:chOff x="914400" y="1866899"/>
            <a:chExt cx="1524000" cy="390525"/>
          </a:xfrm>
        </p:grpSpPr>
        <p:sp>
          <p:nvSpPr>
            <p:cNvPr id="16" name="流程图: 过程 15"/>
            <p:cNvSpPr/>
            <p:nvPr/>
          </p:nvSpPr>
          <p:spPr>
            <a:xfrm>
              <a:off x="1295400" y="1866899"/>
              <a:ext cx="1143000" cy="390525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zh-CN" dirty="0">
                  <a:solidFill>
                    <a:schemeClr val="tx1"/>
                  </a:solidFill>
                </a:rPr>
                <a:t>宏定义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同心圆 21"/>
            <p:cNvSpPr/>
            <p:nvPr/>
          </p:nvSpPr>
          <p:spPr>
            <a:xfrm>
              <a:off x="914400" y="1866899"/>
              <a:ext cx="381000" cy="390525"/>
            </a:xfrm>
            <a:prstGeom prst="donu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733800" y="1866899"/>
            <a:ext cx="2819400" cy="390525"/>
            <a:chOff x="3733800" y="1885948"/>
            <a:chExt cx="2819400" cy="390525"/>
          </a:xfrm>
        </p:grpSpPr>
        <p:sp>
          <p:nvSpPr>
            <p:cNvPr id="23" name="流程图: 过程 22"/>
            <p:cNvSpPr/>
            <p:nvPr/>
          </p:nvSpPr>
          <p:spPr>
            <a:xfrm>
              <a:off x="3924300" y="1885948"/>
              <a:ext cx="2628900" cy="390525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zh-CN" dirty="0" smtClean="0">
                  <a:solidFill>
                    <a:schemeClr val="tx1"/>
                  </a:solidFill>
                </a:rPr>
                <a:t>联合</a:t>
              </a:r>
              <a:r>
                <a:rPr lang="zh-CN" altLang="zh-CN" dirty="0">
                  <a:solidFill>
                    <a:schemeClr val="tx1"/>
                  </a:solidFill>
                </a:rPr>
                <a:t>和枚举声明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同心圆 23"/>
            <p:cNvSpPr/>
            <p:nvPr/>
          </p:nvSpPr>
          <p:spPr>
            <a:xfrm>
              <a:off x="3733800" y="1885948"/>
              <a:ext cx="381000" cy="390525"/>
            </a:xfrm>
            <a:prstGeom prst="donu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14400" y="2647950"/>
            <a:ext cx="1828800" cy="390525"/>
            <a:chOff x="914400" y="2647950"/>
            <a:chExt cx="1828800" cy="390525"/>
          </a:xfrm>
        </p:grpSpPr>
        <p:sp>
          <p:nvSpPr>
            <p:cNvPr id="25" name="流程图: 过程 24"/>
            <p:cNvSpPr/>
            <p:nvPr/>
          </p:nvSpPr>
          <p:spPr>
            <a:xfrm>
              <a:off x="1295400" y="2647950"/>
              <a:ext cx="1447800" cy="390525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typedef</a:t>
              </a:r>
              <a:r>
                <a:rPr lang="zh-CN" altLang="zh-CN" dirty="0">
                  <a:solidFill>
                    <a:schemeClr val="tx1"/>
                  </a:solidFill>
                </a:rPr>
                <a:t>声明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同心圆 25"/>
            <p:cNvSpPr/>
            <p:nvPr/>
          </p:nvSpPr>
          <p:spPr>
            <a:xfrm>
              <a:off x="914400" y="2647950"/>
              <a:ext cx="381000" cy="390525"/>
            </a:xfrm>
            <a:prstGeom prst="donu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733800" y="2647950"/>
            <a:ext cx="2438400" cy="390525"/>
            <a:chOff x="3733800" y="2724150"/>
            <a:chExt cx="2438400" cy="390525"/>
          </a:xfrm>
        </p:grpSpPr>
        <p:sp>
          <p:nvSpPr>
            <p:cNvPr id="27" name="流程图: 过程 26"/>
            <p:cNvSpPr/>
            <p:nvPr/>
          </p:nvSpPr>
          <p:spPr>
            <a:xfrm>
              <a:off x="4114800" y="2724150"/>
              <a:ext cx="2057400" cy="390525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zh-CN" dirty="0">
                  <a:solidFill>
                    <a:schemeClr val="tx1"/>
                  </a:solidFill>
                </a:rPr>
                <a:t>外部函数声明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同心圆 27"/>
            <p:cNvSpPr/>
            <p:nvPr/>
          </p:nvSpPr>
          <p:spPr>
            <a:xfrm>
              <a:off x="3733800" y="2724150"/>
              <a:ext cx="381000" cy="390525"/>
            </a:xfrm>
            <a:prstGeom prst="donu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14400" y="3562350"/>
            <a:ext cx="2247900" cy="390525"/>
            <a:chOff x="952500" y="3562350"/>
            <a:chExt cx="2247900" cy="390525"/>
          </a:xfrm>
        </p:grpSpPr>
        <p:sp>
          <p:nvSpPr>
            <p:cNvPr id="29" name="流程图: 过程 28"/>
            <p:cNvSpPr/>
            <p:nvPr/>
          </p:nvSpPr>
          <p:spPr>
            <a:xfrm>
              <a:off x="1333500" y="3562350"/>
              <a:ext cx="1866900" cy="390525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zh-CN" dirty="0">
                  <a:solidFill>
                    <a:schemeClr val="tx1"/>
                  </a:solidFill>
                </a:rPr>
                <a:t>全局变量声明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同心圆 29"/>
            <p:cNvSpPr/>
            <p:nvPr/>
          </p:nvSpPr>
          <p:spPr>
            <a:xfrm>
              <a:off x="952500" y="3562350"/>
              <a:ext cx="381000" cy="390525"/>
            </a:xfrm>
            <a:prstGeom prst="donu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081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r>
              <a:rPr lang="en-US" altLang="zh-CN" sz="3200" dirty="0"/>
              <a:t>#include</a:t>
            </a:r>
            <a:r>
              <a:rPr lang="zh-CN" altLang="en-US" sz="3200" dirty="0" smtClean="0"/>
              <a:t>指令</a:t>
            </a:r>
            <a:endParaRPr lang="zh-CN" altLang="en-US" sz="3200" dirty="0"/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3"/>
          <p:cNvGrpSpPr/>
          <p:nvPr/>
        </p:nvGrpSpPr>
        <p:grpSpPr>
          <a:xfrm>
            <a:off x="533400" y="1843665"/>
            <a:ext cx="2819400" cy="1066800"/>
            <a:chOff x="533400" y="1657350"/>
            <a:chExt cx="2819400" cy="1066800"/>
          </a:xfrm>
        </p:grpSpPr>
        <p:sp>
          <p:nvSpPr>
            <p:cNvPr id="5" name="TextBox 4"/>
            <p:cNvSpPr txBox="1"/>
            <p:nvPr/>
          </p:nvSpPr>
          <p:spPr>
            <a:xfrm>
              <a:off x="533400" y="2077819"/>
              <a:ext cx="2819400" cy="64633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zh-CN" b="1" dirty="0">
                  <a:latin typeface="楷体" pitchFamily="49" charset="-122"/>
                  <a:ea typeface="楷体" pitchFamily="49" charset="-122"/>
                </a:rPr>
                <a:t>一个</a:t>
              </a:r>
              <a:r>
                <a:rPr lang="en-US" altLang="zh-CN" b="1" dirty="0">
                  <a:latin typeface="楷体" pitchFamily="49" charset="-122"/>
                  <a:ea typeface="楷体" pitchFamily="49" charset="-122"/>
                </a:rPr>
                <a:t>#include</a:t>
              </a:r>
              <a:r>
                <a:rPr lang="zh-CN" altLang="zh-CN" b="1" dirty="0">
                  <a:latin typeface="楷体" pitchFamily="49" charset="-122"/>
                  <a:ea typeface="楷体" pitchFamily="49" charset="-122"/>
                </a:rPr>
                <a:t>命令只能指定一个被包含的文件</a:t>
              </a:r>
              <a:endParaRPr lang="zh-CN" altLang="en-US" b="1" dirty="0">
                <a:latin typeface="楷体" pitchFamily="49" charset="-122"/>
                <a:ea typeface="楷体" pitchFamily="49" charset="-122"/>
              </a:endParaRPr>
            </a:p>
          </p:txBody>
        </p:sp>
        <p:pic>
          <p:nvPicPr>
            <p:cNvPr id="6" name="图片 5" descr="按扭-55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7000" y="1657350"/>
              <a:ext cx="643130" cy="643130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609600" y="3562350"/>
            <a:ext cx="2819400" cy="789801"/>
            <a:chOff x="533400" y="1657350"/>
            <a:chExt cx="2819400" cy="789801"/>
          </a:xfrm>
        </p:grpSpPr>
        <p:sp>
          <p:nvSpPr>
            <p:cNvPr id="9" name="TextBox 8"/>
            <p:cNvSpPr txBox="1"/>
            <p:nvPr/>
          </p:nvSpPr>
          <p:spPr>
            <a:xfrm>
              <a:off x="533400" y="2077819"/>
              <a:ext cx="2819400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zh-CN" b="1" dirty="0">
                  <a:latin typeface="楷体" pitchFamily="49" charset="-122"/>
                  <a:ea typeface="楷体" pitchFamily="49" charset="-122"/>
                </a:rPr>
                <a:t>文件包含是可以嵌套的</a:t>
              </a:r>
              <a:endParaRPr lang="zh-CN" altLang="en-US" b="1" dirty="0">
                <a:latin typeface="楷体" pitchFamily="49" charset="-122"/>
                <a:ea typeface="楷体" pitchFamily="49" charset="-122"/>
              </a:endParaRPr>
            </a:p>
          </p:txBody>
        </p:sp>
        <p:pic>
          <p:nvPicPr>
            <p:cNvPr id="10" name="图片 9" descr="按扭-55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7000" y="1657350"/>
              <a:ext cx="643130" cy="643130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4267200" y="1733550"/>
            <a:ext cx="2819400" cy="1343799"/>
            <a:chOff x="533400" y="1657350"/>
            <a:chExt cx="2819400" cy="1343799"/>
          </a:xfrm>
        </p:grpSpPr>
        <p:sp>
          <p:nvSpPr>
            <p:cNvPr id="13" name="TextBox 12"/>
            <p:cNvSpPr txBox="1"/>
            <p:nvPr/>
          </p:nvSpPr>
          <p:spPr>
            <a:xfrm>
              <a:off x="533400" y="2077819"/>
              <a:ext cx="2819400" cy="92333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zh-CN" b="1" dirty="0">
                  <a:latin typeface="楷体" pitchFamily="49" charset="-122"/>
                  <a:ea typeface="楷体" pitchFamily="49" charset="-122"/>
                </a:rPr>
                <a:t>若</a:t>
              </a:r>
              <a:r>
                <a:rPr lang="en-US" altLang="zh-CN" b="1" dirty="0">
                  <a:latin typeface="楷体" pitchFamily="49" charset="-122"/>
                  <a:ea typeface="楷体" pitchFamily="49" charset="-122"/>
                </a:rPr>
                <a:t>file1.c</a:t>
              </a:r>
              <a:r>
                <a:rPr lang="zh-CN" altLang="zh-CN" b="1" dirty="0">
                  <a:latin typeface="楷体" pitchFamily="49" charset="-122"/>
                  <a:ea typeface="楷体" pitchFamily="49" charset="-122"/>
                </a:rPr>
                <a:t>中包含文件</a:t>
              </a:r>
              <a:r>
                <a:rPr lang="en-US" altLang="zh-CN" b="1" dirty="0" smtClean="0">
                  <a:latin typeface="楷体" pitchFamily="49" charset="-122"/>
                  <a:ea typeface="楷体" pitchFamily="49" charset="-122"/>
                </a:rPr>
                <a:t>file2.h</a:t>
              </a:r>
              <a:r>
                <a:rPr lang="zh-CN" altLang="zh-CN" b="1" dirty="0" smtClean="0">
                  <a:latin typeface="楷体" pitchFamily="49" charset="-122"/>
                  <a:ea typeface="楷体" pitchFamily="49" charset="-122"/>
                </a:rPr>
                <a:t>编译后成为一个文件</a:t>
              </a:r>
              <a:endParaRPr lang="zh-CN" altLang="zh-CN" b="1" dirty="0">
                <a:latin typeface="楷体" pitchFamily="49" charset="-122"/>
                <a:ea typeface="楷体" pitchFamily="49" charset="-122"/>
              </a:endParaRPr>
            </a:p>
          </p:txBody>
        </p:sp>
        <p:pic>
          <p:nvPicPr>
            <p:cNvPr id="14" name="图片 13" descr="按扭-55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7000" y="1657350"/>
              <a:ext cx="643130" cy="6431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819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4025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81400" y="1925421"/>
            <a:ext cx="3124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条件编译</a:t>
            </a:r>
            <a:endParaRPr lang="zh-CN" alt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1722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J:\第七章材料\大褂装医生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971550"/>
            <a:ext cx="2928638" cy="3904850"/>
          </a:xfrm>
          <a:prstGeom prst="rect">
            <a:avLst/>
          </a:prstGeom>
          <a:noFill/>
        </p:spPr>
      </p:pic>
      <p:sp>
        <p:nvSpPr>
          <p:cNvPr id="3" name="流程图: 可选过程 2"/>
          <p:cNvSpPr/>
          <p:nvPr/>
        </p:nvSpPr>
        <p:spPr>
          <a:xfrm>
            <a:off x="1143000" y="1733550"/>
            <a:ext cx="4267200" cy="1676400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>
                <a:solidFill>
                  <a:schemeClr val="tx1"/>
                </a:solidFill>
              </a:rPr>
              <a:t>有时希望只对其中一部分内容在满足一定条件时才进行</a:t>
            </a:r>
            <a:r>
              <a:rPr lang="zh-CN" altLang="zh-CN" dirty="0" smtClean="0">
                <a:solidFill>
                  <a:schemeClr val="tx1"/>
                </a:solidFill>
              </a:rPr>
              <a:t>编译</a:t>
            </a:r>
            <a:r>
              <a:rPr lang="zh-CN" altLang="en-US" dirty="0" smtClean="0">
                <a:solidFill>
                  <a:schemeClr val="tx1"/>
                </a:solidFill>
              </a:rPr>
              <a:t>，怎么办？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82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4025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81400" y="1925421"/>
            <a:ext cx="3124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#if </a:t>
            </a:r>
            <a:r>
              <a:rPr lang="zh-CN" altLang="en-US" sz="3600" b="1" dirty="0">
                <a:solidFill>
                  <a:schemeClr val="bg1"/>
                </a:solidFill>
              </a:rPr>
              <a:t>命令</a:t>
            </a:r>
            <a:endParaRPr lang="zh-CN" alt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57398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大标题-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17655"/>
            <a:ext cx="9144000" cy="17081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1200" y="219075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</a:rPr>
              <a:t>预处理</a:t>
            </a:r>
            <a:endParaRPr lang="zh-CN" altLang="en-US" sz="44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 sz="3200" dirty="0" smtClean="0"/>
              <a:t>条件编译</a:t>
            </a:r>
            <a:endParaRPr lang="zh-CN" altLang="en-US" sz="3200" dirty="0"/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流程图: 库存数据 3"/>
          <p:cNvSpPr/>
          <p:nvPr/>
        </p:nvSpPr>
        <p:spPr>
          <a:xfrm>
            <a:off x="685800" y="1428750"/>
            <a:ext cx="1371600" cy="457200"/>
          </a:xfrm>
          <a:prstGeom prst="flowChartOnlineStorag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#if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674612" y="2112231"/>
            <a:ext cx="5030988" cy="1862330"/>
            <a:chOff x="1185461" y="1679415"/>
            <a:chExt cx="4928939" cy="1862330"/>
          </a:xfrm>
        </p:grpSpPr>
        <p:grpSp>
          <p:nvGrpSpPr>
            <p:cNvPr id="6" name="组合 7"/>
            <p:cNvGrpSpPr/>
            <p:nvPr/>
          </p:nvGrpSpPr>
          <p:grpSpPr>
            <a:xfrm>
              <a:off x="1185461" y="1679415"/>
              <a:ext cx="1252730" cy="1862330"/>
              <a:chOff x="428625" y="1422240"/>
              <a:chExt cx="1252730" cy="1862330"/>
            </a:xfrm>
          </p:grpSpPr>
          <p:pic>
            <p:nvPicPr>
              <p:cNvPr id="8" name="图片 7" descr="按扭-17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28625" y="1422240"/>
                <a:ext cx="1252730" cy="1862330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31822" y="2138376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仿宋" pitchFamily="49" charset="-122"/>
                    <a:ea typeface="仿宋" pitchFamily="49" charset="-122"/>
                  </a:rPr>
                  <a:t>语法</a:t>
                </a: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2638424" y="2369962"/>
              <a:ext cx="3475976" cy="923330"/>
            </a:xfrm>
            <a:prstGeom prst="rect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</a:rPr>
                <a:t>#if </a:t>
              </a:r>
              <a:r>
                <a:rPr lang="zh-CN" altLang="zh-CN" dirty="0"/>
                <a:t>常数表达式</a:t>
              </a:r>
            </a:p>
            <a:p>
              <a:r>
                <a:rPr lang="en-US" altLang="zh-CN" dirty="0"/>
                <a:t>    </a:t>
              </a:r>
              <a:r>
                <a:rPr lang="zh-CN" altLang="zh-CN" dirty="0"/>
                <a:t>语句段</a:t>
              </a:r>
            </a:p>
            <a:p>
              <a:r>
                <a:rPr lang="en-US" altLang="zh-CN" dirty="0">
                  <a:solidFill>
                    <a:srgbClr val="0000FF"/>
                  </a:solidFill>
                </a:rPr>
                <a:t>#</a:t>
              </a:r>
              <a:r>
                <a:rPr lang="en-US" altLang="zh-CN" dirty="0" err="1">
                  <a:solidFill>
                    <a:srgbClr val="0000FF"/>
                  </a:solidFill>
                </a:rPr>
                <a:t>endif</a:t>
              </a:r>
              <a:endParaRPr lang="zh-CN" altLang="zh-CN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628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285875" y="1891564"/>
            <a:ext cx="4219575" cy="2533650"/>
            <a:chOff x="381000" y="845582"/>
            <a:chExt cx="4219575" cy="2533650"/>
          </a:xfrm>
        </p:grpSpPr>
        <p:grpSp>
          <p:nvGrpSpPr>
            <p:cNvPr id="5" name="组合 4"/>
            <p:cNvGrpSpPr/>
            <p:nvPr/>
          </p:nvGrpSpPr>
          <p:grpSpPr>
            <a:xfrm>
              <a:off x="381000" y="845582"/>
              <a:ext cx="685800" cy="685800"/>
              <a:chOff x="1828800" y="3409950"/>
              <a:chExt cx="685800" cy="685800"/>
            </a:xfrm>
          </p:grpSpPr>
          <p:pic>
            <p:nvPicPr>
              <p:cNvPr id="6" name="图片 5" descr="按扭-37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28800" y="3409950"/>
                <a:ext cx="685800" cy="685800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1947335" y="3486150"/>
                <a:ext cx="461665" cy="54758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</a:rPr>
                  <a:t>示例</a:t>
                </a:r>
              </a:p>
            </p:txBody>
          </p:sp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2075" y="921782"/>
              <a:ext cx="3238500" cy="2457450"/>
            </a:xfrm>
            <a:prstGeom prst="rect">
              <a:avLst/>
            </a:prstGeom>
            <a:noFill/>
            <a:ln w="19050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319337" y="2705099"/>
            <a:ext cx="1000125" cy="49138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11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 sz="3200" dirty="0" smtClean="0"/>
              <a:t>条件编译</a:t>
            </a:r>
            <a:endParaRPr lang="zh-CN" altLang="en-US" sz="3200" dirty="0"/>
          </a:p>
        </p:txBody>
      </p:sp>
      <p:pic>
        <p:nvPicPr>
          <p:cNvPr id="12" name="Picture 4" descr="按扭1-5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7145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74612" y="1733550"/>
            <a:ext cx="4997531" cy="2630745"/>
            <a:chOff x="1185461" y="1679415"/>
            <a:chExt cx="4896160" cy="2630745"/>
          </a:xfrm>
        </p:grpSpPr>
        <p:grpSp>
          <p:nvGrpSpPr>
            <p:cNvPr id="3" name="组合 7"/>
            <p:cNvGrpSpPr/>
            <p:nvPr/>
          </p:nvGrpSpPr>
          <p:grpSpPr>
            <a:xfrm>
              <a:off x="1185461" y="1679415"/>
              <a:ext cx="1252730" cy="1862330"/>
              <a:chOff x="428625" y="1422240"/>
              <a:chExt cx="1252730" cy="1862330"/>
            </a:xfrm>
          </p:grpSpPr>
          <p:pic>
            <p:nvPicPr>
              <p:cNvPr id="5" name="图片 4" descr="按扭-17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28625" y="1422240"/>
                <a:ext cx="1252730" cy="1862330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731822" y="2138376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仿宋" pitchFamily="49" charset="-122"/>
                    <a:ea typeface="仿宋" pitchFamily="49" charset="-122"/>
                  </a:rPr>
                  <a:t>语法</a:t>
                </a: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2605645" y="1755615"/>
              <a:ext cx="3475976" cy="2554545"/>
            </a:xfrm>
            <a:prstGeom prst="rect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rgbClr val="0000FF"/>
                  </a:solidFill>
                </a:rPr>
                <a:t>#if </a:t>
              </a:r>
              <a:r>
                <a:rPr lang="zh-CN" altLang="zh-CN" sz="1600" dirty="0"/>
                <a:t>表达式</a:t>
              </a:r>
            </a:p>
            <a:p>
              <a:r>
                <a:rPr lang="zh-CN" altLang="zh-CN" sz="1600" dirty="0"/>
                <a:t>语句段</a:t>
              </a:r>
            </a:p>
            <a:p>
              <a:r>
                <a:rPr lang="en-US" altLang="zh-CN" sz="1600" dirty="0">
                  <a:solidFill>
                    <a:srgbClr val="0000FF"/>
                  </a:solidFill>
                </a:rPr>
                <a:t>#</a:t>
              </a:r>
              <a:r>
                <a:rPr lang="en-US" altLang="zh-CN" sz="1600" dirty="0" err="1">
                  <a:solidFill>
                    <a:srgbClr val="0000FF"/>
                  </a:solidFill>
                </a:rPr>
                <a:t>elif</a:t>
              </a:r>
              <a:r>
                <a:rPr lang="en-US" altLang="zh-CN" sz="1600" dirty="0">
                  <a:solidFill>
                    <a:srgbClr val="0000FF"/>
                  </a:solidFill>
                </a:rPr>
                <a:t> </a:t>
              </a:r>
              <a:r>
                <a:rPr lang="zh-CN" altLang="zh-CN" sz="1600" dirty="0"/>
                <a:t>表达式</a:t>
              </a:r>
              <a:r>
                <a:rPr lang="en-US" altLang="zh-CN" sz="1600" dirty="0"/>
                <a:t>1</a:t>
              </a:r>
              <a:endParaRPr lang="zh-CN" altLang="zh-CN" sz="1600" dirty="0"/>
            </a:p>
            <a:p>
              <a:r>
                <a:rPr lang="zh-CN" altLang="zh-CN" sz="1600" dirty="0"/>
                <a:t>语句段</a:t>
              </a:r>
            </a:p>
            <a:p>
              <a:r>
                <a:rPr lang="en-US" altLang="zh-CN" sz="1600" dirty="0">
                  <a:solidFill>
                    <a:srgbClr val="0000FF"/>
                  </a:solidFill>
                </a:rPr>
                <a:t>#</a:t>
              </a:r>
              <a:r>
                <a:rPr lang="en-US" altLang="zh-CN" sz="1600" dirty="0" err="1">
                  <a:solidFill>
                    <a:srgbClr val="0000FF"/>
                  </a:solidFill>
                </a:rPr>
                <a:t>elif</a:t>
              </a:r>
              <a:r>
                <a:rPr lang="en-US" altLang="zh-CN" sz="1600" dirty="0">
                  <a:solidFill>
                    <a:srgbClr val="0000FF"/>
                  </a:solidFill>
                </a:rPr>
                <a:t> </a:t>
              </a:r>
              <a:r>
                <a:rPr lang="zh-CN" altLang="zh-CN" sz="1600" dirty="0"/>
                <a:t>表达式</a:t>
              </a:r>
              <a:r>
                <a:rPr lang="en-US" altLang="zh-CN" sz="1600" dirty="0"/>
                <a:t>2</a:t>
              </a:r>
              <a:endParaRPr lang="zh-CN" altLang="zh-CN" sz="1600" dirty="0"/>
            </a:p>
            <a:p>
              <a:r>
                <a:rPr lang="zh-CN" altLang="zh-CN" sz="1600" dirty="0"/>
                <a:t>语句段</a:t>
              </a:r>
            </a:p>
            <a:p>
              <a:r>
                <a:rPr lang="zh-CN" altLang="zh-CN" sz="1600" dirty="0"/>
                <a:t>……</a:t>
              </a:r>
            </a:p>
            <a:p>
              <a:r>
                <a:rPr lang="en-US" altLang="zh-CN" sz="1600" dirty="0">
                  <a:solidFill>
                    <a:srgbClr val="0000FF"/>
                  </a:solidFill>
                </a:rPr>
                <a:t>#</a:t>
              </a:r>
              <a:r>
                <a:rPr lang="en-US" altLang="zh-CN" sz="1600" dirty="0" err="1">
                  <a:solidFill>
                    <a:srgbClr val="0000FF"/>
                  </a:solidFill>
                </a:rPr>
                <a:t>elif</a:t>
              </a:r>
              <a:r>
                <a:rPr lang="en-US" altLang="zh-CN" sz="1600" dirty="0">
                  <a:solidFill>
                    <a:srgbClr val="0000FF"/>
                  </a:solidFill>
                </a:rPr>
                <a:t> </a:t>
              </a:r>
              <a:r>
                <a:rPr lang="zh-CN" altLang="zh-CN" sz="1600" dirty="0"/>
                <a:t>表达式</a:t>
              </a:r>
              <a:r>
                <a:rPr lang="en-US" altLang="zh-CN" sz="1600" dirty="0"/>
                <a:t>n</a:t>
              </a:r>
              <a:endParaRPr lang="zh-CN" altLang="zh-CN" sz="1600" dirty="0"/>
            </a:p>
            <a:p>
              <a:r>
                <a:rPr lang="zh-CN" altLang="zh-CN" sz="1600" dirty="0"/>
                <a:t>语句段</a:t>
              </a:r>
            </a:p>
            <a:p>
              <a:r>
                <a:rPr lang="en-US" altLang="zh-CN" sz="1600" dirty="0">
                  <a:solidFill>
                    <a:srgbClr val="0000FF"/>
                  </a:solidFill>
                </a:rPr>
                <a:t>#</a:t>
              </a:r>
              <a:r>
                <a:rPr lang="en-US" altLang="zh-CN" sz="1600" dirty="0" err="1">
                  <a:solidFill>
                    <a:srgbClr val="0000FF"/>
                  </a:solidFill>
                </a:rPr>
                <a:t>endif</a:t>
              </a:r>
              <a:r>
                <a:rPr lang="en-US" altLang="zh-CN" sz="1600" dirty="0">
                  <a:solidFill>
                    <a:srgbClr val="0000FF"/>
                  </a:solidFill>
                </a:rPr>
                <a:t> </a:t>
              </a:r>
              <a:endParaRPr lang="zh-CN" altLang="zh-CN" sz="1600" dirty="0">
                <a:solidFill>
                  <a:srgbClr val="0000FF"/>
                </a:solidFill>
              </a:endParaRPr>
            </a:p>
          </p:txBody>
        </p:sp>
      </p:grpSp>
      <p:sp>
        <p:nvSpPr>
          <p:cNvPr id="7" name="流程图: 库存数据 6"/>
          <p:cNvSpPr/>
          <p:nvPr/>
        </p:nvSpPr>
        <p:spPr>
          <a:xfrm>
            <a:off x="573757" y="1047750"/>
            <a:ext cx="1752600" cy="457200"/>
          </a:xfrm>
          <a:prstGeom prst="flowChartOnlineStorag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#</a:t>
            </a:r>
            <a:r>
              <a:rPr lang="en-US" altLang="zh-CN" dirty="0" err="1" smtClean="0"/>
              <a:t>elif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29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4025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3600" y="1925421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#</a:t>
            </a:r>
            <a:r>
              <a:rPr lang="en-US" altLang="zh-CN" sz="3600" b="1" dirty="0" err="1" smtClean="0">
                <a:solidFill>
                  <a:schemeClr val="bg1"/>
                </a:solidFill>
              </a:rPr>
              <a:t>ifdef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及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#</a:t>
            </a:r>
            <a:r>
              <a:rPr lang="en-US" altLang="zh-CN" sz="3600" b="1" dirty="0" err="1" smtClean="0">
                <a:solidFill>
                  <a:schemeClr val="bg1"/>
                </a:solidFill>
              </a:rPr>
              <a:t>ifndef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命令</a:t>
            </a:r>
            <a:endParaRPr lang="zh-CN" alt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57398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库存数据 1"/>
          <p:cNvSpPr/>
          <p:nvPr/>
        </p:nvSpPr>
        <p:spPr>
          <a:xfrm>
            <a:off x="573756" y="895350"/>
            <a:ext cx="2017043" cy="609600"/>
          </a:xfrm>
          <a:prstGeom prst="flowChartOnlineStorag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#</a:t>
            </a:r>
            <a:r>
              <a:rPr lang="en-US" altLang="zh-CN" dirty="0" err="1" smtClean="0"/>
              <a:t>ifdef</a:t>
            </a:r>
            <a:r>
              <a:rPr lang="zh-CN" altLang="en-US" dirty="0" smtClean="0"/>
              <a:t>及</a:t>
            </a:r>
            <a:r>
              <a:rPr lang="en-US" altLang="zh-CN" dirty="0" smtClean="0"/>
              <a:t>#</a:t>
            </a:r>
            <a:r>
              <a:rPr lang="en-US" altLang="zh-CN" dirty="0" err="1" smtClean="0"/>
              <a:t>if</a:t>
            </a:r>
            <a:r>
              <a:rPr lang="en-US" altLang="zh-CN" dirty="0" err="1"/>
              <a:t>def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226695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 dirty="0" smtClean="0">
                <a:solidFill>
                  <a:srgbClr val="EF6011"/>
                </a:solidFill>
                <a:latin typeface="黑体" pitchFamily="49" charset="-122"/>
                <a:ea typeface="黑体" pitchFamily="49" charset="-122"/>
              </a:rPr>
              <a:t>四种形式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95600" y="1493877"/>
            <a:ext cx="1699504" cy="92333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#</a:t>
            </a:r>
            <a:r>
              <a:rPr lang="en-US" altLang="zh-CN" dirty="0" err="1">
                <a:solidFill>
                  <a:srgbClr val="0000FF"/>
                </a:solidFill>
              </a:rPr>
              <a:t>ifdef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zh-CN" altLang="zh-CN" dirty="0"/>
              <a:t>宏替换名</a:t>
            </a:r>
          </a:p>
          <a:p>
            <a:r>
              <a:rPr lang="zh-CN" altLang="zh-CN" dirty="0"/>
              <a:t>语句段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#</a:t>
            </a:r>
            <a:r>
              <a:rPr lang="en-US" altLang="zh-CN" dirty="0" err="1">
                <a:solidFill>
                  <a:srgbClr val="0000FF"/>
                </a:solidFill>
              </a:rPr>
              <a:t>endif</a:t>
            </a:r>
            <a:endParaRPr lang="zh-CN" altLang="zh-CN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9857" y="3181350"/>
            <a:ext cx="1699504" cy="1477328"/>
          </a:xfrm>
          <a:prstGeom prst="rect">
            <a:avLst/>
          </a:prstGeom>
          <a:solidFill>
            <a:schemeClr val="bg1"/>
          </a:solidFill>
          <a:ln>
            <a:solidFill>
              <a:srgbClr val="FF7D7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#</a:t>
            </a:r>
            <a:r>
              <a:rPr lang="en-US" altLang="zh-CN" dirty="0" err="1">
                <a:solidFill>
                  <a:srgbClr val="0000FF"/>
                </a:solidFill>
              </a:rPr>
              <a:t>ifdef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zh-CN" altLang="zh-CN" dirty="0"/>
              <a:t>宏替换名</a:t>
            </a:r>
          </a:p>
          <a:p>
            <a:r>
              <a:rPr lang="zh-CN" altLang="zh-CN" dirty="0"/>
              <a:t>语句段</a:t>
            </a:r>
            <a:r>
              <a:rPr lang="en-US" altLang="zh-CN" dirty="0"/>
              <a:t>1</a:t>
            </a:r>
            <a:endParaRPr lang="zh-CN" altLang="zh-CN" dirty="0"/>
          </a:p>
          <a:p>
            <a:r>
              <a:rPr lang="en-US" altLang="zh-CN" dirty="0">
                <a:solidFill>
                  <a:srgbClr val="0000FF"/>
                </a:solidFill>
              </a:rPr>
              <a:t>#else</a:t>
            </a:r>
            <a:endParaRPr lang="zh-CN" altLang="zh-CN" dirty="0">
              <a:solidFill>
                <a:srgbClr val="0000FF"/>
              </a:solidFill>
            </a:endParaRPr>
          </a:p>
          <a:p>
            <a:r>
              <a:rPr lang="zh-CN" altLang="zh-CN" dirty="0"/>
              <a:t>语句段</a:t>
            </a:r>
            <a:r>
              <a:rPr lang="en-US" altLang="zh-CN" dirty="0"/>
              <a:t>2</a:t>
            </a:r>
            <a:endParaRPr lang="zh-CN" altLang="zh-CN" dirty="0"/>
          </a:p>
          <a:p>
            <a:r>
              <a:rPr lang="en-US" altLang="zh-CN" dirty="0">
                <a:solidFill>
                  <a:srgbClr val="0000FF"/>
                </a:solidFill>
              </a:rPr>
              <a:t>#</a:t>
            </a:r>
            <a:r>
              <a:rPr lang="en-US" altLang="zh-CN" dirty="0" err="1">
                <a:solidFill>
                  <a:srgbClr val="0000FF"/>
                </a:solidFill>
              </a:rPr>
              <a:t>endif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endParaRPr lang="zh-CN" altLang="zh-CN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0" y="1473279"/>
            <a:ext cx="1699504" cy="92333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#</a:t>
            </a:r>
            <a:r>
              <a:rPr lang="en-US" altLang="zh-CN" dirty="0" err="1">
                <a:solidFill>
                  <a:srgbClr val="0000FF"/>
                </a:solidFill>
              </a:rPr>
              <a:t>ifdef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zh-CN" altLang="zh-CN" dirty="0"/>
              <a:t>宏替换名</a:t>
            </a:r>
          </a:p>
          <a:p>
            <a:r>
              <a:rPr lang="zh-CN" altLang="zh-CN" dirty="0"/>
              <a:t>语句段</a:t>
            </a:r>
            <a:r>
              <a:rPr lang="en-US" altLang="zh-CN" dirty="0"/>
              <a:t>1</a:t>
            </a:r>
            <a:endParaRPr lang="zh-CN" altLang="zh-CN" dirty="0"/>
          </a:p>
          <a:p>
            <a:r>
              <a:rPr lang="en-US" altLang="zh-CN" dirty="0">
                <a:solidFill>
                  <a:srgbClr val="0000FF"/>
                </a:solidFill>
              </a:rPr>
              <a:t>#</a:t>
            </a:r>
            <a:r>
              <a:rPr lang="en-US" altLang="zh-CN" dirty="0" err="1">
                <a:solidFill>
                  <a:srgbClr val="0000FF"/>
                </a:solidFill>
              </a:rPr>
              <a:t>endif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endParaRPr lang="zh-CN" altLang="zh-CN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86475" y="3145393"/>
            <a:ext cx="1699504" cy="1477328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#</a:t>
            </a:r>
            <a:r>
              <a:rPr lang="en-US" altLang="zh-CN" dirty="0" err="1">
                <a:solidFill>
                  <a:srgbClr val="0000FF"/>
                </a:solidFill>
              </a:rPr>
              <a:t>ifdef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zh-CN" altLang="zh-CN" dirty="0"/>
              <a:t>宏替换名</a:t>
            </a:r>
          </a:p>
          <a:p>
            <a:r>
              <a:rPr lang="zh-CN" altLang="zh-CN" dirty="0"/>
              <a:t>语句段</a:t>
            </a:r>
            <a:r>
              <a:rPr lang="en-US" altLang="zh-CN" dirty="0"/>
              <a:t>1</a:t>
            </a:r>
            <a:endParaRPr lang="zh-CN" altLang="zh-CN" dirty="0"/>
          </a:p>
          <a:p>
            <a:r>
              <a:rPr lang="en-US" altLang="zh-CN" dirty="0">
                <a:solidFill>
                  <a:srgbClr val="0000FF"/>
                </a:solidFill>
              </a:rPr>
              <a:t>#else</a:t>
            </a:r>
            <a:endParaRPr lang="zh-CN" altLang="zh-CN" dirty="0">
              <a:solidFill>
                <a:srgbClr val="0000FF"/>
              </a:solidFill>
            </a:endParaRPr>
          </a:p>
          <a:p>
            <a:r>
              <a:rPr lang="zh-CN" altLang="zh-CN" dirty="0"/>
              <a:t>语句段</a:t>
            </a:r>
            <a:r>
              <a:rPr lang="en-US" altLang="zh-CN" dirty="0"/>
              <a:t>2</a:t>
            </a:r>
            <a:endParaRPr lang="zh-CN" altLang="zh-CN" dirty="0"/>
          </a:p>
          <a:p>
            <a:r>
              <a:rPr lang="en-US" altLang="zh-CN" dirty="0">
                <a:solidFill>
                  <a:srgbClr val="0000FF"/>
                </a:solidFill>
              </a:rPr>
              <a:t>#</a:t>
            </a:r>
            <a:r>
              <a:rPr lang="en-US" altLang="zh-CN" dirty="0" err="1">
                <a:solidFill>
                  <a:srgbClr val="0000FF"/>
                </a:solidFill>
              </a:rPr>
              <a:t>endif</a:t>
            </a:r>
            <a:endParaRPr lang="zh-CN" altLang="zh-C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23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6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4025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0400" y="1925421"/>
            <a:ext cx="3124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#</a:t>
            </a:r>
            <a:r>
              <a:rPr lang="en-US" altLang="zh-CN" sz="3600" b="1" dirty="0" err="1" smtClean="0">
                <a:solidFill>
                  <a:schemeClr val="bg1"/>
                </a:solidFill>
              </a:rPr>
              <a:t>undef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命令</a:t>
            </a:r>
            <a:endParaRPr lang="zh-CN" alt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57398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库存数据 1"/>
          <p:cNvSpPr/>
          <p:nvPr/>
        </p:nvSpPr>
        <p:spPr>
          <a:xfrm>
            <a:off x="573756" y="895350"/>
            <a:ext cx="2169444" cy="609600"/>
          </a:xfrm>
          <a:prstGeom prst="flowChartOnlineStorag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# </a:t>
            </a:r>
            <a:r>
              <a:rPr lang="en-US" altLang="zh-CN" dirty="0" err="1" smtClean="0"/>
              <a:t>undef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774566" y="1124985"/>
            <a:ext cx="4988006" cy="1862330"/>
            <a:chOff x="1185461" y="1679415"/>
            <a:chExt cx="4886828" cy="1862330"/>
          </a:xfrm>
        </p:grpSpPr>
        <p:grpSp>
          <p:nvGrpSpPr>
            <p:cNvPr id="4" name="组合 7"/>
            <p:cNvGrpSpPr/>
            <p:nvPr/>
          </p:nvGrpSpPr>
          <p:grpSpPr>
            <a:xfrm>
              <a:off x="1185461" y="1679415"/>
              <a:ext cx="1252730" cy="1862330"/>
              <a:chOff x="428625" y="1422240"/>
              <a:chExt cx="1252730" cy="1862330"/>
            </a:xfrm>
          </p:grpSpPr>
          <p:pic>
            <p:nvPicPr>
              <p:cNvPr id="6" name="图片 5" descr="按扭-17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28625" y="1422240"/>
                <a:ext cx="1252730" cy="1862330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731822" y="2138376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仿宋" pitchFamily="49" charset="-122"/>
                    <a:ea typeface="仿宋" pitchFamily="49" charset="-122"/>
                  </a:rPr>
                  <a:t>语法</a:t>
                </a: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2596313" y="2395551"/>
              <a:ext cx="3475976" cy="338554"/>
            </a:xfrm>
            <a:prstGeom prst="rect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rgbClr val="0000FF"/>
                  </a:solidFill>
                </a:rPr>
                <a:t>#</a:t>
              </a:r>
              <a:r>
                <a:rPr lang="en-US" altLang="zh-CN" sz="1600" dirty="0" err="1">
                  <a:solidFill>
                    <a:srgbClr val="0000FF"/>
                  </a:solidFill>
                </a:rPr>
                <a:t>undef</a:t>
              </a:r>
              <a:r>
                <a:rPr lang="en-US" altLang="zh-CN" sz="1600" dirty="0">
                  <a:solidFill>
                    <a:srgbClr val="0000FF"/>
                  </a:solidFill>
                </a:rPr>
                <a:t> </a:t>
              </a:r>
              <a:r>
                <a:rPr lang="zh-CN" altLang="zh-CN" sz="1600" dirty="0"/>
                <a:t>宏替换名 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905000" y="2663126"/>
            <a:ext cx="4695826" cy="1052018"/>
            <a:chOff x="1676400" y="3790950"/>
            <a:chExt cx="4650917" cy="1052018"/>
          </a:xfrm>
        </p:grpSpPr>
        <p:sp>
          <p:nvSpPr>
            <p:cNvPr id="10" name="TextBox 9"/>
            <p:cNvSpPr txBox="1"/>
            <p:nvPr/>
          </p:nvSpPr>
          <p:spPr>
            <a:xfrm>
              <a:off x="2721792" y="3919638"/>
              <a:ext cx="3605525" cy="9233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</a:rPr>
                <a:t>#define </a:t>
              </a:r>
              <a:r>
                <a:rPr lang="en-US" altLang="zh-CN" dirty="0"/>
                <a:t>MAX_SIZE 100</a:t>
              </a:r>
              <a:endParaRPr lang="zh-CN" altLang="zh-CN" dirty="0"/>
            </a:p>
            <a:p>
              <a:r>
                <a:rPr lang="en-US" altLang="zh-CN" dirty="0">
                  <a:solidFill>
                    <a:srgbClr val="0000FF"/>
                  </a:solidFill>
                </a:rPr>
                <a:t>char</a:t>
              </a:r>
              <a:r>
                <a:rPr lang="en-US" altLang="zh-CN" dirty="0"/>
                <a:t> array[MAX_SIZE</a:t>
              </a:r>
              <a:r>
                <a:rPr lang="en-US" altLang="zh-CN" dirty="0" smtClean="0"/>
                <a:t>];</a:t>
              </a:r>
              <a:endParaRPr lang="zh-CN" altLang="zh-CN" dirty="0"/>
            </a:p>
            <a:p>
              <a:r>
                <a:rPr lang="en-US" altLang="zh-CN" dirty="0">
                  <a:solidFill>
                    <a:srgbClr val="0000FF"/>
                  </a:solidFill>
                </a:rPr>
                <a:t>#</a:t>
              </a:r>
              <a:r>
                <a:rPr lang="en-US" altLang="zh-CN" dirty="0" err="1">
                  <a:solidFill>
                    <a:srgbClr val="0000FF"/>
                  </a:solidFill>
                </a:rPr>
                <a:t>undef</a:t>
              </a:r>
              <a:r>
                <a:rPr lang="en-US" altLang="zh-CN" dirty="0">
                  <a:solidFill>
                    <a:srgbClr val="0000FF"/>
                  </a:solidFill>
                </a:rPr>
                <a:t>  </a:t>
              </a:r>
              <a:r>
                <a:rPr lang="en-US" altLang="zh-CN" dirty="0"/>
                <a:t>MAX_SIZE </a:t>
              </a:r>
              <a:endParaRPr lang="zh-CN" altLang="en-US" dirty="0"/>
            </a:p>
          </p:txBody>
        </p:sp>
        <p:grpSp>
          <p:nvGrpSpPr>
            <p:cNvPr id="11" name="组合 27"/>
            <p:cNvGrpSpPr/>
            <p:nvPr/>
          </p:nvGrpSpPr>
          <p:grpSpPr>
            <a:xfrm>
              <a:off x="1676400" y="3790950"/>
              <a:ext cx="762000" cy="762000"/>
              <a:chOff x="1752600" y="3790950"/>
              <a:chExt cx="762000" cy="762000"/>
            </a:xfrm>
          </p:grpSpPr>
          <p:pic>
            <p:nvPicPr>
              <p:cNvPr id="12" name="图片 11" descr="按扭-37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52600" y="3790950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1924285" y="3929164"/>
                <a:ext cx="461665" cy="54758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</a:rPr>
                  <a:t>示例</a:t>
                </a:r>
              </a:p>
            </p:txBody>
          </p:sp>
        </p:grpSp>
      </p:grpSp>
      <p:pic>
        <p:nvPicPr>
          <p:cNvPr id="15" name="图片 14" descr="按扭-5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1020" y="4047742"/>
            <a:ext cx="1438659" cy="105765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418603" y="4284183"/>
            <a:ext cx="4217038" cy="58477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#</a:t>
            </a:r>
            <a:r>
              <a:rPr lang="en-US" altLang="zh-CN" sz="1600" dirty="0" err="1"/>
              <a:t>undef</a:t>
            </a:r>
            <a:r>
              <a:rPr lang="zh-CN" altLang="zh-CN" sz="1600" dirty="0"/>
              <a:t>的主要目的是将宏名局限在仅需要它们的代码段中</a:t>
            </a:r>
          </a:p>
        </p:txBody>
      </p:sp>
    </p:spTree>
    <p:extLst>
      <p:ext uri="{BB962C8B-B14F-4D97-AF65-F5344CB8AC3E}">
        <p14:creationId xmlns:p14="http://schemas.microsoft.com/office/powerpoint/2010/main" val="10789432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4025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81400" y="1925421"/>
            <a:ext cx="3124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#line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命令</a:t>
            </a:r>
            <a:endParaRPr lang="zh-CN" alt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57398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库存数据 1"/>
          <p:cNvSpPr/>
          <p:nvPr/>
        </p:nvSpPr>
        <p:spPr>
          <a:xfrm>
            <a:off x="573756" y="895350"/>
            <a:ext cx="2169444" cy="609600"/>
          </a:xfrm>
          <a:prstGeom prst="flowChartOnlineStorag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# line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774566" y="1124985"/>
            <a:ext cx="4988006" cy="1862330"/>
            <a:chOff x="1185461" y="1679415"/>
            <a:chExt cx="4886828" cy="1862330"/>
          </a:xfrm>
        </p:grpSpPr>
        <p:grpSp>
          <p:nvGrpSpPr>
            <p:cNvPr id="4" name="组合 7"/>
            <p:cNvGrpSpPr/>
            <p:nvPr/>
          </p:nvGrpSpPr>
          <p:grpSpPr>
            <a:xfrm>
              <a:off x="1185461" y="1679415"/>
              <a:ext cx="1252730" cy="1862330"/>
              <a:chOff x="428625" y="1422240"/>
              <a:chExt cx="1252730" cy="1862330"/>
            </a:xfrm>
          </p:grpSpPr>
          <p:pic>
            <p:nvPicPr>
              <p:cNvPr id="6" name="图片 5" descr="按扭-17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28625" y="1422240"/>
                <a:ext cx="1252730" cy="1862330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731822" y="2138376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仿宋" pitchFamily="49" charset="-122"/>
                    <a:ea typeface="仿宋" pitchFamily="49" charset="-122"/>
                  </a:rPr>
                  <a:t>语法</a:t>
                </a: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2596313" y="2395551"/>
              <a:ext cx="3475976" cy="338554"/>
            </a:xfrm>
            <a:prstGeom prst="rect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600" dirty="0" smtClean="0">
                  <a:solidFill>
                    <a:srgbClr val="0000FF"/>
                  </a:solidFill>
                </a:rPr>
                <a:t>#line </a:t>
              </a:r>
              <a:r>
                <a:rPr lang="zh-CN" altLang="en-US" sz="1600" dirty="0" smtClean="0"/>
                <a:t>行号</a:t>
              </a:r>
              <a:r>
                <a:rPr lang="en-US" altLang="zh-CN" sz="1600" dirty="0" smtClean="0"/>
                <a:t>[“</a:t>
              </a:r>
              <a:r>
                <a:rPr lang="zh-CN" altLang="en-US" sz="1600" dirty="0" smtClean="0"/>
                <a:t>文件名</a:t>
              </a:r>
              <a:r>
                <a:rPr lang="en-US" altLang="zh-CN" sz="1600" dirty="0" smtClean="0"/>
                <a:t>”]</a:t>
              </a:r>
              <a:endParaRPr lang="zh-CN" altLang="zh-CN" sz="1600" dirty="0"/>
            </a:p>
          </p:txBody>
        </p:sp>
      </p:grpSp>
      <p:pic>
        <p:nvPicPr>
          <p:cNvPr id="15" name="图片 14" descr="按扭-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5240" y="3036791"/>
            <a:ext cx="1438659" cy="105765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493895" y="3925172"/>
            <a:ext cx="5507105" cy="33855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254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2</a:t>
            </a:r>
            <a:r>
              <a:rPr lang="en-US" altLang="zh-CN" sz="1600" dirty="0" smtClean="0"/>
              <a:t>.#line</a:t>
            </a:r>
            <a:r>
              <a:rPr lang="zh-CN" altLang="zh-CN" sz="1600" dirty="0"/>
              <a:t>命令改变</a:t>
            </a:r>
            <a:r>
              <a:rPr lang="en-US" altLang="zh-CN" sz="1600" dirty="0"/>
              <a:t>_LINE_</a:t>
            </a:r>
            <a:r>
              <a:rPr lang="zh-CN" altLang="zh-CN" sz="1600" dirty="0"/>
              <a:t>与</a:t>
            </a:r>
            <a:r>
              <a:rPr lang="en-US" altLang="zh-CN" sz="1600" dirty="0"/>
              <a:t>_FILE_</a:t>
            </a:r>
            <a:r>
              <a:rPr lang="zh-CN" altLang="zh-CN" sz="1600" dirty="0"/>
              <a:t>的内容</a:t>
            </a:r>
            <a:endParaRPr lang="zh-CN" altLang="zh-CN" sz="1600" dirty="0"/>
          </a:p>
        </p:txBody>
      </p:sp>
      <p:sp>
        <p:nvSpPr>
          <p:cNvPr id="10" name="矩形 9"/>
          <p:cNvSpPr/>
          <p:nvPr/>
        </p:nvSpPr>
        <p:spPr>
          <a:xfrm>
            <a:off x="2465320" y="3080325"/>
            <a:ext cx="5507105" cy="58477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3500000" scaled="1"/>
            <a:tileRect/>
          </a:gradFill>
          <a:ln w="254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1</a:t>
            </a:r>
            <a:r>
              <a:rPr lang="en-US" altLang="zh-CN" sz="1600" dirty="0" smtClean="0"/>
              <a:t>.</a:t>
            </a:r>
            <a:r>
              <a:rPr lang="zh-CN" altLang="zh-CN" sz="1600" dirty="0" smtClean="0"/>
              <a:t>行</a:t>
            </a:r>
            <a:r>
              <a:rPr lang="zh-CN" altLang="zh-CN" sz="1600" dirty="0"/>
              <a:t>号为任一正整数，可选的文件名为任意有效文件标识符</a:t>
            </a:r>
            <a:r>
              <a:rPr lang="zh-CN" altLang="zh-CN" sz="1600" dirty="0" smtClean="0"/>
              <a:t>。</a:t>
            </a:r>
            <a:r>
              <a:rPr lang="en-US" altLang="zh-CN" sz="1600" dirty="0" smtClean="0"/>
              <a:t>#</a:t>
            </a:r>
            <a:r>
              <a:rPr lang="en-US" altLang="zh-CN" sz="1600" dirty="0"/>
              <a:t>line</a:t>
            </a:r>
            <a:r>
              <a:rPr lang="zh-CN" altLang="zh-CN" sz="1600" dirty="0"/>
              <a:t>命令主要用于调试及其他特殊应用</a:t>
            </a:r>
          </a:p>
        </p:txBody>
      </p:sp>
    </p:spTree>
    <p:extLst>
      <p:ext uri="{BB962C8B-B14F-4D97-AF65-F5344CB8AC3E}">
        <p14:creationId xmlns:p14="http://schemas.microsoft.com/office/powerpoint/2010/main" val="67110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4025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0" y="1925421"/>
            <a:ext cx="3124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#pragma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命令</a:t>
            </a:r>
            <a:endParaRPr lang="zh-CN" alt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57398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904880" y="1404640"/>
            <a:ext cx="4876920" cy="793143"/>
            <a:chOff x="1025977" y="864207"/>
            <a:chExt cx="5058473" cy="793143"/>
          </a:xfrm>
        </p:grpSpPr>
        <p:pic>
          <p:nvPicPr>
            <p:cNvPr id="14" name="图片 13" descr="目录-3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5977" y="864207"/>
              <a:ext cx="5058473" cy="793143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2512310" y="1016607"/>
              <a:ext cx="2307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</a:rPr>
                <a:t>宏定义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37432" y="1067678"/>
              <a:ext cx="754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1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04880" y="2635895"/>
            <a:ext cx="4953120" cy="793143"/>
            <a:chOff x="1130572" y="875964"/>
            <a:chExt cx="4953120" cy="793143"/>
          </a:xfrm>
        </p:grpSpPr>
        <p:pic>
          <p:nvPicPr>
            <p:cNvPr id="51" name="图片 50" descr="目录-3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0572" y="875964"/>
              <a:ext cx="4953120" cy="793143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2913863" y="1041702"/>
              <a:ext cx="2174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</a:rPr>
                <a:t>#include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指令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892691" y="1067678"/>
              <a:ext cx="598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2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904880" y="3867150"/>
            <a:ext cx="5029320" cy="793143"/>
            <a:chOff x="1130572" y="875964"/>
            <a:chExt cx="5029320" cy="793143"/>
          </a:xfrm>
        </p:grpSpPr>
        <p:pic>
          <p:nvPicPr>
            <p:cNvPr id="11" name="图片 10" descr="目录-3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0572" y="875964"/>
              <a:ext cx="5029320" cy="793143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188091" y="1016607"/>
              <a:ext cx="182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条件编译</a:t>
              </a:r>
              <a:endParaRPr lang="zh-CN" altLang="en-US" sz="2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92691" y="1067678"/>
              <a:ext cx="598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3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536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库存数据 1"/>
          <p:cNvSpPr/>
          <p:nvPr/>
        </p:nvSpPr>
        <p:spPr>
          <a:xfrm>
            <a:off x="573756" y="895350"/>
            <a:ext cx="2169444" cy="609600"/>
          </a:xfrm>
          <a:prstGeom prst="flowChartOnlineStorag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# pragma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774566" y="1124985"/>
            <a:ext cx="4988006" cy="1862330"/>
            <a:chOff x="1185461" y="1679415"/>
            <a:chExt cx="4886828" cy="1862330"/>
          </a:xfrm>
        </p:grpSpPr>
        <p:grpSp>
          <p:nvGrpSpPr>
            <p:cNvPr id="4" name="组合 7"/>
            <p:cNvGrpSpPr/>
            <p:nvPr/>
          </p:nvGrpSpPr>
          <p:grpSpPr>
            <a:xfrm>
              <a:off x="1185461" y="1679415"/>
              <a:ext cx="1252730" cy="1862330"/>
              <a:chOff x="428625" y="1422240"/>
              <a:chExt cx="1252730" cy="1862330"/>
            </a:xfrm>
          </p:grpSpPr>
          <p:pic>
            <p:nvPicPr>
              <p:cNvPr id="6" name="图片 5" descr="按扭-17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28625" y="1422240"/>
                <a:ext cx="1252730" cy="1862330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731822" y="2138376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仿宋" pitchFamily="49" charset="-122"/>
                    <a:ea typeface="仿宋" pitchFamily="49" charset="-122"/>
                  </a:rPr>
                  <a:t>语法</a:t>
                </a: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2596313" y="2441303"/>
              <a:ext cx="3475976" cy="338554"/>
            </a:xfrm>
            <a:prstGeom prst="rect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600" dirty="0" smtClean="0">
                  <a:solidFill>
                    <a:srgbClr val="0000FF"/>
                  </a:solidFill>
                </a:rPr>
                <a:t>#pragma </a:t>
              </a:r>
              <a:r>
                <a:rPr lang="zh-CN" altLang="en-US" sz="1600" dirty="0" smtClean="0"/>
                <a:t>参数</a:t>
              </a:r>
              <a:endParaRPr lang="zh-CN" altLang="zh-CN" sz="16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064606" y="3333750"/>
            <a:ext cx="5431167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en-US" altLang="zh-CN" sz="1600" dirty="0"/>
              <a:t> message</a:t>
            </a:r>
            <a:r>
              <a:rPr lang="zh-CN" altLang="zh-CN" sz="1600" dirty="0"/>
              <a:t>参数能够在编译信息输出窗口中输出相应的信息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按扭-5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5382" y="3257550"/>
            <a:ext cx="1438659" cy="10576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64606" y="3786379"/>
            <a:ext cx="4674549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code_seg</a:t>
            </a:r>
            <a:r>
              <a:rPr lang="zh-CN" altLang="zh-CN" sz="1600" dirty="0"/>
              <a:t>参数设置程序中函数代码存放的代码段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64606" y="4315208"/>
            <a:ext cx="3268844" cy="33855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once</a:t>
            </a:r>
            <a:r>
              <a:rPr lang="zh-CN" altLang="zh-CN" sz="1600" dirty="0"/>
              <a:t>参数保证头文件被编译一次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87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 sz="3200" dirty="0" smtClean="0"/>
              <a:t>预定义宏名</a:t>
            </a:r>
            <a:endParaRPr lang="zh-CN" altLang="en-US" sz="3200" dirty="0"/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6" name="组合 25"/>
          <p:cNvGrpSpPr/>
          <p:nvPr/>
        </p:nvGrpSpPr>
        <p:grpSpPr>
          <a:xfrm>
            <a:off x="2209800" y="1624010"/>
            <a:ext cx="5105400" cy="390525"/>
            <a:chOff x="2209800" y="1624010"/>
            <a:chExt cx="5105400" cy="390525"/>
          </a:xfrm>
        </p:grpSpPr>
        <p:sp>
          <p:nvSpPr>
            <p:cNvPr id="6" name="同心圆 5"/>
            <p:cNvSpPr/>
            <p:nvPr/>
          </p:nvSpPr>
          <p:spPr>
            <a:xfrm>
              <a:off x="2209800" y="1624010"/>
              <a:ext cx="381000" cy="390525"/>
            </a:xfrm>
            <a:prstGeom prst="donu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743200" y="1624010"/>
              <a:ext cx="4572000" cy="30777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sz="1400" dirty="0"/>
                <a:t>__LINE__</a:t>
              </a:r>
              <a:r>
                <a:rPr lang="zh-CN" altLang="zh-CN" sz="1400" dirty="0"/>
                <a:t>：其含义是当前被编译代码的行号</a:t>
              </a:r>
              <a:endParaRPr lang="zh-CN" altLang="en-US" sz="1400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209800" y="2256776"/>
            <a:ext cx="5105400" cy="394604"/>
            <a:chOff x="2209800" y="2253346"/>
            <a:chExt cx="5105400" cy="394604"/>
          </a:xfrm>
        </p:grpSpPr>
        <p:sp>
          <p:nvSpPr>
            <p:cNvPr id="9" name="同心圆 8"/>
            <p:cNvSpPr/>
            <p:nvPr/>
          </p:nvSpPr>
          <p:spPr>
            <a:xfrm>
              <a:off x="2209800" y="2257425"/>
              <a:ext cx="381000" cy="390525"/>
            </a:xfrm>
            <a:prstGeom prst="donu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743200" y="2253346"/>
              <a:ext cx="4572000" cy="30777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sz="1400" dirty="0"/>
                <a:t>__FILE__</a:t>
              </a:r>
              <a:r>
                <a:rPr lang="zh-CN" altLang="zh-CN" sz="1400" dirty="0"/>
                <a:t>：其含义是当前源程序的文件名称</a:t>
              </a:r>
              <a:endParaRPr lang="zh-CN" altLang="en-US" sz="1400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209800" y="2893621"/>
            <a:ext cx="5086350" cy="403324"/>
            <a:chOff x="2209800" y="2830413"/>
            <a:chExt cx="5086350" cy="403324"/>
          </a:xfrm>
        </p:grpSpPr>
        <p:sp>
          <p:nvSpPr>
            <p:cNvPr id="12" name="同心圆 11"/>
            <p:cNvSpPr/>
            <p:nvPr/>
          </p:nvSpPr>
          <p:spPr>
            <a:xfrm>
              <a:off x="2209800" y="2843212"/>
              <a:ext cx="381000" cy="390525"/>
            </a:xfrm>
            <a:prstGeom prst="donu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724150" y="2830413"/>
              <a:ext cx="4572000" cy="30777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sz="1400" dirty="0"/>
                <a:t>__DATE__</a:t>
              </a:r>
              <a:r>
                <a:rPr lang="zh-CN" altLang="zh-CN" sz="1400" dirty="0"/>
                <a:t>：其含义是当前源程序的创建日期</a:t>
              </a:r>
              <a:endParaRPr lang="zh-CN" altLang="en-US" sz="1400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209800" y="3539186"/>
            <a:ext cx="5133975" cy="390525"/>
            <a:chOff x="2209800" y="3486150"/>
            <a:chExt cx="5133975" cy="390525"/>
          </a:xfrm>
        </p:grpSpPr>
        <p:sp>
          <p:nvSpPr>
            <p:cNvPr id="15" name="同心圆 14"/>
            <p:cNvSpPr/>
            <p:nvPr/>
          </p:nvSpPr>
          <p:spPr>
            <a:xfrm>
              <a:off x="2209800" y="3486150"/>
              <a:ext cx="381000" cy="390525"/>
            </a:xfrm>
            <a:prstGeom prst="donu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771775" y="3527523"/>
              <a:ext cx="4572000" cy="30777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sz="1400" dirty="0"/>
                <a:t>__TIME__</a:t>
              </a:r>
              <a:r>
                <a:rPr lang="zh-CN" altLang="zh-CN" sz="1400" dirty="0"/>
                <a:t>：其含义是当前源程序的创建时间</a:t>
              </a:r>
              <a:endParaRPr lang="zh-CN" altLang="en-US" sz="1400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209800" y="4171950"/>
            <a:ext cx="5133975" cy="390525"/>
            <a:chOff x="2209800" y="4171950"/>
            <a:chExt cx="5133975" cy="390525"/>
          </a:xfrm>
        </p:grpSpPr>
        <p:sp>
          <p:nvSpPr>
            <p:cNvPr id="18" name="同心圆 17"/>
            <p:cNvSpPr/>
            <p:nvPr/>
          </p:nvSpPr>
          <p:spPr>
            <a:xfrm>
              <a:off x="2209800" y="4171950"/>
              <a:ext cx="381000" cy="390525"/>
            </a:xfrm>
            <a:prstGeom prst="donu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771775" y="4212905"/>
              <a:ext cx="4572000" cy="30777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sz="1400" dirty="0"/>
                <a:t>__STDC__</a:t>
              </a:r>
              <a:r>
                <a:rPr lang="zh-CN" altLang="zh-CN" sz="1400" dirty="0"/>
                <a:t>：其含义是用来判断当前编译器是否为标准</a:t>
              </a:r>
              <a:r>
                <a:rPr lang="en-US" altLang="zh-CN" sz="1400" dirty="0"/>
                <a:t>C</a:t>
              </a:r>
              <a:endParaRPr lang="zh-CN" altLang="en-US" sz="140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409214" y="752628"/>
            <a:ext cx="2590800" cy="1343799"/>
            <a:chOff x="533400" y="1657350"/>
            <a:chExt cx="2819400" cy="1343799"/>
          </a:xfrm>
        </p:grpSpPr>
        <p:sp>
          <p:nvSpPr>
            <p:cNvPr id="20" name="TextBox 19"/>
            <p:cNvSpPr txBox="1"/>
            <p:nvPr/>
          </p:nvSpPr>
          <p:spPr>
            <a:xfrm>
              <a:off x="533400" y="2077819"/>
              <a:ext cx="2819400" cy="92333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zh-CN" dirty="0"/>
                <a:t>宏名的书写比较特别，书写时两边都要由两个下划线构成。</a:t>
              </a:r>
              <a:endParaRPr lang="zh-CN" altLang="en-US" dirty="0"/>
            </a:p>
          </p:txBody>
        </p:sp>
        <p:pic>
          <p:nvPicPr>
            <p:cNvPr id="31" name="图片 30" descr="按扭-55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7000" y="1657350"/>
              <a:ext cx="643130" cy="6431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24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02870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 txBox="1">
            <a:spLocks/>
          </p:cNvSpPr>
          <p:nvPr/>
        </p:nvSpPr>
        <p:spPr bwMode="auto">
          <a:xfrm>
            <a:off x="1600200" y="800100"/>
            <a:ext cx="6781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3400" y="1694587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/>
            <a:r>
              <a:rPr lang="zh-CN" altLang="zh-CN" dirty="0"/>
              <a:t>本章主要讲解了宏定义、文件包含、条件编译这</a:t>
            </a:r>
            <a:r>
              <a:rPr lang="en-US" altLang="zh-CN" dirty="0"/>
              <a:t>3</a:t>
            </a:r>
            <a:r>
              <a:rPr lang="zh-CN" altLang="zh-CN" dirty="0"/>
              <a:t>方面内容</a:t>
            </a:r>
            <a:r>
              <a:rPr lang="zh-CN" altLang="zh-CN" dirty="0" smtClean="0"/>
              <a:t>。宏定义</a:t>
            </a:r>
            <a:r>
              <a:rPr lang="zh-CN" altLang="zh-CN" dirty="0"/>
              <a:t>分为带参数和不带参数两种形式</a:t>
            </a:r>
            <a:r>
              <a:rPr lang="zh-CN" altLang="zh-CN" dirty="0" smtClean="0"/>
              <a:t>。文件</a:t>
            </a:r>
            <a:r>
              <a:rPr lang="zh-CN" altLang="zh-CN" dirty="0"/>
              <a:t>包含是预处理的一个重要功能</a:t>
            </a:r>
            <a:r>
              <a:rPr lang="zh-CN" altLang="zh-CN" dirty="0" smtClean="0"/>
              <a:t>，条件</a:t>
            </a:r>
            <a:r>
              <a:rPr lang="zh-CN" altLang="zh-CN" dirty="0"/>
              <a:t>编译允许只编译源程序中满足条件的程序段，从而减少了内存的开销并提高了程序的效率。</a:t>
            </a:r>
          </a:p>
        </p:txBody>
      </p:sp>
    </p:spTree>
    <p:extLst>
      <p:ext uri="{BB962C8B-B14F-4D97-AF65-F5344CB8AC3E}">
        <p14:creationId xmlns:p14="http://schemas.microsoft.com/office/powerpoint/2010/main" val="2868698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3799" y="1925421"/>
            <a:ext cx="1752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宏定义</a:t>
            </a:r>
          </a:p>
        </p:txBody>
      </p:sp>
    </p:spTree>
    <p:extLst>
      <p:ext uri="{BB962C8B-B14F-4D97-AF65-F5344CB8AC3E}">
        <p14:creationId xmlns:p14="http://schemas.microsoft.com/office/powerpoint/2010/main" val="169665532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061129" y="1620700"/>
            <a:ext cx="3176588" cy="2503488"/>
            <a:chOff x="0" y="0"/>
            <a:chExt cx="3177017" cy="250293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731498" y="1426909"/>
              <a:ext cx="1103525" cy="188934"/>
              <a:chOff x="0" y="0"/>
              <a:chExt cx="1103376" cy="188976"/>
            </a:xfrm>
          </p:grpSpPr>
          <p:pic>
            <p:nvPicPr>
              <p:cNvPr id="11" name="椭圆 33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0" y="0"/>
                <a:ext cx="1103376" cy="1889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Text Box 9"/>
              <p:cNvSpPr txBox="1">
                <a:spLocks noChangeArrowheads="1"/>
              </p:cNvSpPr>
              <p:nvPr/>
            </p:nvSpPr>
            <p:spPr bwMode="auto">
              <a:xfrm>
                <a:off x="177307" y="43219"/>
                <a:ext cx="754240" cy="1077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sp>
          <p:nvSpPr>
            <p:cNvPr id="4" name="椭圆 20"/>
            <p:cNvSpPr>
              <a:spLocks noChangeArrowheads="1"/>
            </p:cNvSpPr>
            <p:nvPr/>
          </p:nvSpPr>
          <p:spPr bwMode="auto">
            <a:xfrm>
              <a:off x="76210" y="914197"/>
              <a:ext cx="1066944" cy="1066563"/>
            </a:xfrm>
            <a:prstGeom prst="ellipse">
              <a:avLst/>
            </a:prstGeom>
            <a:noFill/>
            <a:ln w="25400" cmpd="sng">
              <a:solidFill>
                <a:srgbClr val="385D8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>
                  <a:solidFill>
                    <a:srgbClr val="FFFFFF"/>
                  </a:solidFill>
                  <a:latin typeface="Calibri" pitchFamily="34" charset="0"/>
                </a:rPr>
                <a:t>/</a:t>
              </a:r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  <p:sp>
          <p:nvSpPr>
            <p:cNvPr id="5" name="TextBox 23"/>
            <p:cNvSpPr txBox="1">
              <a:spLocks noChangeArrowheads="1"/>
            </p:cNvSpPr>
            <p:nvPr/>
          </p:nvSpPr>
          <p:spPr bwMode="auto">
            <a:xfrm>
              <a:off x="1219365" y="0"/>
              <a:ext cx="381051" cy="380915"/>
            </a:xfrm>
            <a:prstGeom prst="rect">
              <a:avLst/>
            </a:prstGeom>
            <a:solidFill>
              <a:schemeClr val="bg1"/>
            </a:solidFill>
            <a:ln w="25400" cmpd="sng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dirty="0">
                  <a:latin typeface="Calibri" pitchFamily="34" charset="0"/>
                </a:rPr>
                <a:t>π</a:t>
              </a:r>
              <a:endParaRPr lang="zh-CN" altLang="en-US" dirty="0">
                <a:latin typeface="Calibri" pitchFamily="34" charset="0"/>
              </a:endParaRPr>
            </a:p>
          </p:txBody>
        </p:sp>
        <p:cxnSp>
          <p:nvCxnSpPr>
            <p:cNvPr id="6" name="直接箭头连接符 25"/>
            <p:cNvCxnSpPr>
              <a:cxnSpLocks noChangeShapeType="1"/>
              <a:stCxn id="5" idx="2"/>
            </p:cNvCxnSpPr>
            <p:nvPr/>
          </p:nvCxnSpPr>
          <p:spPr bwMode="auto">
            <a:xfrm flipH="1">
              <a:off x="914523" y="380915"/>
              <a:ext cx="495367" cy="533282"/>
            </a:xfrm>
            <a:prstGeom prst="straightConnector1">
              <a:avLst/>
            </a:prstGeom>
            <a:noFill/>
            <a:ln w="25400" cmpd="sng">
              <a:solidFill>
                <a:srgbClr val="4A7EBB"/>
              </a:solidFill>
              <a:round/>
              <a:headEnd/>
              <a:tailEnd type="arrow" w="med" len="med"/>
            </a:ln>
          </p:spPr>
        </p:cxnSp>
        <p:cxnSp>
          <p:nvCxnSpPr>
            <p:cNvPr id="7" name="直接箭头连接符 27"/>
            <p:cNvCxnSpPr>
              <a:cxnSpLocks noChangeShapeType="1"/>
              <a:stCxn id="5" idx="2"/>
            </p:cNvCxnSpPr>
            <p:nvPr/>
          </p:nvCxnSpPr>
          <p:spPr bwMode="auto">
            <a:xfrm>
              <a:off x="1409890" y="380915"/>
              <a:ext cx="571577" cy="533282"/>
            </a:xfrm>
            <a:prstGeom prst="straightConnector1">
              <a:avLst/>
            </a:prstGeom>
            <a:noFill/>
            <a:ln w="25400" cmpd="sng">
              <a:solidFill>
                <a:srgbClr val="4A7EBB"/>
              </a:solidFill>
              <a:round/>
              <a:headEnd/>
              <a:tailEnd type="arrow" w="med" len="med"/>
            </a:ln>
          </p:spPr>
        </p:cxnSp>
        <p:sp>
          <p:nvSpPr>
            <p:cNvPr id="8" name="TextBox 28"/>
            <p:cNvSpPr txBox="1">
              <a:spLocks noChangeArrowheads="1"/>
            </p:cNvSpPr>
            <p:nvPr/>
          </p:nvSpPr>
          <p:spPr bwMode="auto">
            <a:xfrm>
              <a:off x="0" y="2133600"/>
              <a:ext cx="133241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圆面积</a:t>
              </a:r>
              <a:r>
                <a:rPr lang="en-US" dirty="0" smtClean="0"/>
                <a:t>=πr</a:t>
              </a:r>
              <a:r>
                <a:rPr lang="en-US" baseline="30000" dirty="0" smtClean="0"/>
                <a:t>2</a:t>
              </a:r>
              <a:endParaRPr lang="zh-CN" altLang="en-US" baseline="30000" dirty="0"/>
            </a:p>
          </p:txBody>
        </p:sp>
        <p:sp>
          <p:nvSpPr>
            <p:cNvPr id="9" name="TextBox 29"/>
            <p:cNvSpPr txBox="1">
              <a:spLocks noChangeArrowheads="1"/>
            </p:cNvSpPr>
            <p:nvPr/>
          </p:nvSpPr>
          <p:spPr bwMode="auto">
            <a:xfrm>
              <a:off x="1524000" y="2133600"/>
              <a:ext cx="165301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球体积</a:t>
              </a:r>
              <a:r>
                <a:rPr lang="en-US" dirty="0"/>
                <a:t>=4/3πr</a:t>
              </a:r>
              <a:r>
                <a:rPr lang="en-US" baseline="30000" dirty="0"/>
                <a:t>3</a:t>
              </a:r>
              <a:endParaRPr lang="zh-CN" altLang="en-US" baseline="30000" dirty="0"/>
            </a:p>
          </p:txBody>
        </p:sp>
        <p:sp>
          <p:nvSpPr>
            <p:cNvPr id="10" name="椭圆 31"/>
            <p:cNvSpPr>
              <a:spLocks noChangeArrowheads="1"/>
            </p:cNvSpPr>
            <p:nvPr/>
          </p:nvSpPr>
          <p:spPr bwMode="auto">
            <a:xfrm>
              <a:off x="1752837" y="957050"/>
              <a:ext cx="1066944" cy="1066563"/>
            </a:xfrm>
            <a:prstGeom prst="ellipse">
              <a:avLst/>
            </a:prstGeom>
            <a:noFill/>
            <a:ln w="25400" cmpd="sng">
              <a:solidFill>
                <a:srgbClr val="385D8A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>
                  <a:solidFill>
                    <a:srgbClr val="FFFFFF"/>
                  </a:solidFill>
                  <a:latin typeface="Calibri" pitchFamily="34" charset="0"/>
                </a:rPr>
                <a:t>/</a:t>
              </a:r>
              <a:endParaRPr lang="zh-CN" altLang="en-US">
                <a:solidFill>
                  <a:srgbClr val="FFFFFF"/>
                </a:solidFill>
                <a:latin typeface="Calibri" pitchFamily="34" charset="0"/>
              </a:endParaRPr>
            </a:p>
          </p:txBody>
        </p:sp>
      </p:grpSp>
      <p:sp>
        <p:nvSpPr>
          <p:cNvPr id="13" name="爆炸形 1 12"/>
          <p:cNvSpPr/>
          <p:nvPr/>
        </p:nvSpPr>
        <p:spPr>
          <a:xfrm>
            <a:off x="4876800" y="2055802"/>
            <a:ext cx="3581400" cy="1905000"/>
          </a:xfrm>
          <a:prstGeom prst="irregularSeal1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ctr"/>
            <a:r>
              <a:rPr lang="el-GR" altLang="zh-CN" dirty="0" smtClean="0">
                <a:solidFill>
                  <a:schemeClr val="tx1"/>
                </a:solidFill>
                <a:latin typeface="Calibri" pitchFamily="34" charset="0"/>
              </a:rPr>
              <a:t>π</a:t>
            </a:r>
            <a:r>
              <a:rPr lang="zh-CN" altLang="en-US" dirty="0" smtClean="0">
                <a:solidFill>
                  <a:schemeClr val="tx1"/>
                </a:solidFill>
                <a:latin typeface="Calibri" pitchFamily="34" charset="0"/>
              </a:rPr>
              <a:t>是特殊符号，那怎样不用写它呢？</a:t>
            </a:r>
            <a:endParaRPr lang="zh-CN" altLang="en-US" dirty="0">
              <a:solidFill>
                <a:schemeClr val="tx1"/>
              </a:solidFill>
              <a:latin typeface="Calibri" pitchFamily="34" charset="0"/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4" name="图片 13" descr="8f1f7cf5a7d78ef08f06d4c733ec5f27_th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51590" y="1908496"/>
            <a:ext cx="813220" cy="813220"/>
          </a:xfrm>
          <a:prstGeom prst="rect">
            <a:avLst/>
          </a:prstGeom>
        </p:spPr>
      </p:pic>
      <p:sp>
        <p:nvSpPr>
          <p:cNvPr id="15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求圆的面积和球的体积</a:t>
            </a:r>
          </a:p>
        </p:txBody>
      </p:sp>
      <p:pic>
        <p:nvPicPr>
          <p:cNvPr id="16" name="Picture 4" descr="按扭1-5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2575398" y="4324349"/>
            <a:ext cx="2977677" cy="485775"/>
          </a:xfrm>
          <a:prstGeom prst="rect">
            <a:avLst/>
          </a:prstGeom>
          <a:solidFill>
            <a:srgbClr val="FF7D7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#define PI 3.14159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61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4025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1925421"/>
            <a:ext cx="396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不带参数宏定义</a:t>
            </a:r>
          </a:p>
        </p:txBody>
      </p:sp>
    </p:spTree>
    <p:extLst>
      <p:ext uri="{BB962C8B-B14F-4D97-AF65-F5344CB8AC3E}">
        <p14:creationId xmlns:p14="http://schemas.microsoft.com/office/powerpoint/2010/main" val="360465477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不带参数的宏定义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3"/>
          <p:cNvGrpSpPr/>
          <p:nvPr/>
        </p:nvGrpSpPr>
        <p:grpSpPr>
          <a:xfrm>
            <a:off x="531611" y="1407550"/>
            <a:ext cx="4695826" cy="1862330"/>
            <a:chOff x="1185461" y="1679415"/>
            <a:chExt cx="4600575" cy="1862330"/>
          </a:xfrm>
        </p:grpSpPr>
        <p:grpSp>
          <p:nvGrpSpPr>
            <p:cNvPr id="5" name="组合 7"/>
            <p:cNvGrpSpPr/>
            <p:nvPr/>
          </p:nvGrpSpPr>
          <p:grpSpPr>
            <a:xfrm>
              <a:off x="1185461" y="1679415"/>
              <a:ext cx="1252730" cy="1862330"/>
              <a:chOff x="428625" y="1422240"/>
              <a:chExt cx="1252730" cy="1862330"/>
            </a:xfrm>
          </p:grpSpPr>
          <p:pic>
            <p:nvPicPr>
              <p:cNvPr id="7" name="图片 6" descr="按扭-17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28625" y="1422240"/>
                <a:ext cx="1252730" cy="1862330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731822" y="2138376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仿宋" pitchFamily="49" charset="-122"/>
                    <a:ea typeface="仿宋" pitchFamily="49" charset="-122"/>
                  </a:rPr>
                  <a:t>语法</a:t>
                </a: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2638425" y="2396776"/>
              <a:ext cx="3147611" cy="369332"/>
            </a:xfrm>
            <a:prstGeom prst="rect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</a:rPr>
                <a:t>#define  </a:t>
              </a:r>
              <a:r>
                <a:rPr lang="zh-CN" altLang="en-US" dirty="0"/>
                <a:t>宏</a:t>
              </a:r>
              <a:r>
                <a:rPr lang="zh-CN" altLang="en-US" dirty="0" smtClean="0"/>
                <a:t>名 字符串</a:t>
              </a:r>
              <a:endParaRPr lang="zh-CN" altLang="zh-CN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81025" y="3073656"/>
            <a:ext cx="4695826" cy="775019"/>
            <a:chOff x="1676400" y="3790950"/>
            <a:chExt cx="4650917" cy="775019"/>
          </a:xfrm>
        </p:grpSpPr>
        <p:sp>
          <p:nvSpPr>
            <p:cNvPr id="10" name="TextBox 9"/>
            <p:cNvSpPr txBox="1"/>
            <p:nvPr/>
          </p:nvSpPr>
          <p:spPr>
            <a:xfrm>
              <a:off x="2721792" y="3919638"/>
              <a:ext cx="3605525" cy="64633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</a:rPr>
                <a:t> #define  </a:t>
              </a:r>
              <a:r>
                <a:rPr lang="en-US" altLang="zh-CN" dirty="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SIDE  </a:t>
              </a:r>
              <a:r>
                <a:rPr lang="en-US" altLang="zh-CN" dirty="0" smtClean="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5</a:t>
              </a:r>
            </a:p>
            <a:p>
              <a:r>
                <a:rPr lang="en-US" altLang="zh-CN" dirty="0" smtClean="0">
                  <a:solidFill>
                    <a:srgbClr val="0000FF"/>
                  </a:solidFill>
                </a:rPr>
                <a:t> #</a:t>
              </a:r>
              <a:r>
                <a:rPr lang="en-US" altLang="zh-CN" dirty="0">
                  <a:solidFill>
                    <a:srgbClr val="0000FF"/>
                  </a:solidFill>
                </a:rPr>
                <a:t>define  </a:t>
              </a:r>
              <a:r>
                <a:rPr lang="en-US" altLang="zh-CN" dirty="0" smtClean="0">
                  <a:solidFill>
                    <a:schemeClr val="tx1"/>
                  </a:solidFill>
                  <a:latin typeface="Arial" charset="0"/>
                  <a:ea typeface="宋体" pitchFamily="2" charset="-122"/>
                </a:rPr>
                <a:t>PERIMETER  4*SIDE</a:t>
              </a:r>
              <a:endParaRPr lang="en-US" altLang="zh-CN" dirty="0">
                <a:solidFill>
                  <a:schemeClr val="tx1"/>
                </a:solidFill>
                <a:latin typeface="Arial" charset="0"/>
                <a:ea typeface="宋体" pitchFamily="2" charset="-122"/>
              </a:endParaRPr>
            </a:p>
          </p:txBody>
        </p:sp>
        <p:grpSp>
          <p:nvGrpSpPr>
            <p:cNvPr id="11" name="组合 27"/>
            <p:cNvGrpSpPr/>
            <p:nvPr/>
          </p:nvGrpSpPr>
          <p:grpSpPr>
            <a:xfrm>
              <a:off x="1676400" y="3790950"/>
              <a:ext cx="762000" cy="762000"/>
              <a:chOff x="1752600" y="3790950"/>
              <a:chExt cx="762000" cy="762000"/>
            </a:xfrm>
          </p:grpSpPr>
          <p:pic>
            <p:nvPicPr>
              <p:cNvPr id="12" name="图片 11" descr="按扭-37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52600" y="3790950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1924285" y="3929164"/>
                <a:ext cx="461665" cy="54758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</a:rPr>
                  <a:t>示例</a:t>
                </a: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6286500" y="895350"/>
            <a:ext cx="2209800" cy="1649107"/>
            <a:chOff x="1447800" y="3298238"/>
            <a:chExt cx="2209800" cy="1649107"/>
          </a:xfrm>
        </p:grpSpPr>
        <p:sp>
          <p:nvSpPr>
            <p:cNvPr id="15" name="TextBox 19"/>
            <p:cNvSpPr txBox="1">
              <a:spLocks noChangeArrowheads="1"/>
            </p:cNvSpPr>
            <p:nvPr/>
          </p:nvSpPr>
          <p:spPr bwMode="auto">
            <a:xfrm>
              <a:off x="1447800" y="3562350"/>
              <a:ext cx="2209800" cy="138499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endParaRPr lang="en-US" altLang="zh-CN" sz="1400" dirty="0" smtClean="0"/>
            </a:p>
            <a:p>
              <a:pPr indent="360000"/>
              <a:r>
                <a:rPr lang="zh-CN" altLang="zh-CN" sz="1400" b="1" dirty="0">
                  <a:solidFill>
                    <a:srgbClr val="C00000"/>
                  </a:solidFill>
                </a:rPr>
                <a:t>在编写程序时通常将所有的</a:t>
              </a:r>
              <a:r>
                <a:rPr lang="en-US" altLang="zh-CN" sz="1400" b="1" dirty="0">
                  <a:solidFill>
                    <a:srgbClr val="C00000"/>
                  </a:solidFill>
                </a:rPr>
                <a:t>#define</a:t>
              </a:r>
              <a:r>
                <a:rPr lang="zh-CN" altLang="zh-CN" sz="1400" b="1" dirty="0">
                  <a:solidFill>
                    <a:srgbClr val="C00000"/>
                  </a:solidFill>
                </a:rPr>
                <a:t>放到文件的开始处或独立的文件中，而不是将它们分散到整个程序中</a:t>
              </a:r>
              <a:r>
                <a:rPr lang="zh-CN" altLang="zh-CN" sz="1400" b="1" dirty="0" smtClean="0">
                  <a:solidFill>
                    <a:srgbClr val="C00000"/>
                  </a:solidFill>
                </a:rPr>
                <a:t>。</a:t>
              </a:r>
              <a:endParaRPr lang="zh-CN" altLang="zh-CN" sz="1400" b="1" dirty="0">
                <a:solidFill>
                  <a:srgbClr val="C00000"/>
                </a:solidFill>
              </a:endParaRPr>
            </a:p>
          </p:txBody>
        </p:sp>
        <p:pic>
          <p:nvPicPr>
            <p:cNvPr id="16" name="图片 18" descr="书藉图标4_03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676400" y="3298238"/>
              <a:ext cx="895350" cy="468313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</p:spPr>
        </p:pic>
      </p:grpSp>
      <p:grpSp>
        <p:nvGrpSpPr>
          <p:cNvPr id="17" name="组合 16"/>
          <p:cNvGrpSpPr/>
          <p:nvPr/>
        </p:nvGrpSpPr>
        <p:grpSpPr>
          <a:xfrm>
            <a:off x="6400800" y="3187369"/>
            <a:ext cx="2209800" cy="1289381"/>
            <a:chOff x="1447800" y="3362080"/>
            <a:chExt cx="2209800" cy="938934"/>
          </a:xfrm>
        </p:grpSpPr>
        <p:sp>
          <p:nvSpPr>
            <p:cNvPr id="18" name="TextBox 19"/>
            <p:cNvSpPr txBox="1">
              <a:spLocks noChangeArrowheads="1"/>
            </p:cNvSpPr>
            <p:nvPr/>
          </p:nvSpPr>
          <p:spPr bwMode="auto">
            <a:xfrm>
              <a:off x="1447800" y="3562350"/>
              <a:ext cx="2209800" cy="73866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endParaRPr lang="en-US" altLang="zh-CN" sz="1400" dirty="0" smtClean="0"/>
            </a:p>
            <a:p>
              <a:pPr indent="360000"/>
              <a:r>
                <a:rPr lang="zh-CN" altLang="en-US" sz="1400" b="1" dirty="0" smtClean="0">
                  <a:solidFill>
                    <a:srgbClr val="C00000"/>
                  </a:solidFill>
                </a:rPr>
                <a:t>宏定义不是</a:t>
              </a:r>
              <a:r>
                <a:rPr lang="en-US" altLang="zh-CN" sz="1400" b="1" dirty="0" smtClean="0">
                  <a:solidFill>
                    <a:srgbClr val="C00000"/>
                  </a:solidFill>
                </a:rPr>
                <a:t>C</a:t>
              </a:r>
              <a:r>
                <a:rPr lang="zh-CN" altLang="en-US" sz="1400" b="1" dirty="0" smtClean="0">
                  <a:solidFill>
                    <a:srgbClr val="C00000"/>
                  </a:solidFill>
                </a:rPr>
                <a:t>语句，不需要在行末加分号。</a:t>
              </a:r>
              <a:endParaRPr lang="zh-CN" altLang="zh-CN" sz="1400" b="1" dirty="0">
                <a:solidFill>
                  <a:srgbClr val="C00000"/>
                </a:solidFill>
              </a:endParaRPr>
            </a:p>
          </p:txBody>
        </p:sp>
        <p:pic>
          <p:nvPicPr>
            <p:cNvPr id="19" name="图片 18" descr="书藉图标4_03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676399" y="3362080"/>
              <a:ext cx="762001" cy="336906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76114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不带参数的宏定义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任意多边形 5"/>
          <p:cNvSpPr/>
          <p:nvPr/>
        </p:nvSpPr>
        <p:spPr>
          <a:xfrm>
            <a:off x="1524000" y="1466850"/>
            <a:ext cx="6019800" cy="973440"/>
          </a:xfrm>
          <a:custGeom>
            <a:avLst/>
            <a:gdLst>
              <a:gd name="connsiteX0" fmla="*/ 0 w 6096000"/>
              <a:gd name="connsiteY0" fmla="*/ 162243 h 973440"/>
              <a:gd name="connsiteX1" fmla="*/ 162243 w 6096000"/>
              <a:gd name="connsiteY1" fmla="*/ 0 h 973440"/>
              <a:gd name="connsiteX2" fmla="*/ 5933757 w 6096000"/>
              <a:gd name="connsiteY2" fmla="*/ 0 h 973440"/>
              <a:gd name="connsiteX3" fmla="*/ 6096000 w 6096000"/>
              <a:gd name="connsiteY3" fmla="*/ 162243 h 973440"/>
              <a:gd name="connsiteX4" fmla="*/ 6096000 w 6096000"/>
              <a:gd name="connsiteY4" fmla="*/ 811197 h 973440"/>
              <a:gd name="connsiteX5" fmla="*/ 5933757 w 6096000"/>
              <a:gd name="connsiteY5" fmla="*/ 973440 h 973440"/>
              <a:gd name="connsiteX6" fmla="*/ 162243 w 6096000"/>
              <a:gd name="connsiteY6" fmla="*/ 973440 h 973440"/>
              <a:gd name="connsiteX7" fmla="*/ 0 w 6096000"/>
              <a:gd name="connsiteY7" fmla="*/ 811197 h 973440"/>
              <a:gd name="connsiteX8" fmla="*/ 0 w 6096000"/>
              <a:gd name="connsiteY8" fmla="*/ 162243 h 97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973440">
                <a:moveTo>
                  <a:pt x="0" y="162243"/>
                </a:moveTo>
                <a:cubicBezTo>
                  <a:pt x="0" y="72639"/>
                  <a:pt x="72639" y="0"/>
                  <a:pt x="162243" y="0"/>
                </a:cubicBezTo>
                <a:lnTo>
                  <a:pt x="5933757" y="0"/>
                </a:lnTo>
                <a:cubicBezTo>
                  <a:pt x="6023361" y="0"/>
                  <a:pt x="6096000" y="72639"/>
                  <a:pt x="6096000" y="162243"/>
                </a:cubicBezTo>
                <a:lnTo>
                  <a:pt x="6096000" y="811197"/>
                </a:lnTo>
                <a:cubicBezTo>
                  <a:pt x="6096000" y="900801"/>
                  <a:pt x="6023361" y="973440"/>
                  <a:pt x="5933757" y="973440"/>
                </a:cubicBezTo>
                <a:lnTo>
                  <a:pt x="162243" y="973440"/>
                </a:lnTo>
                <a:cubicBezTo>
                  <a:pt x="72639" y="973440"/>
                  <a:pt x="0" y="900801"/>
                  <a:pt x="0" y="811197"/>
                </a:cubicBezTo>
                <a:lnTo>
                  <a:pt x="0" y="16224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8959" tIns="138959" rIns="138959" bIns="13895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/>
              <a:t>只作字符替换，不分配内存空间</a:t>
            </a:r>
            <a:endParaRPr lang="zh-CN" altLang="en-US" sz="2400" kern="1200" dirty="0"/>
          </a:p>
        </p:txBody>
      </p:sp>
      <p:sp>
        <p:nvSpPr>
          <p:cNvPr id="7" name="任意多边形 6"/>
          <p:cNvSpPr/>
          <p:nvPr/>
        </p:nvSpPr>
        <p:spPr>
          <a:xfrm>
            <a:off x="1524000" y="2590050"/>
            <a:ext cx="6019800" cy="973440"/>
          </a:xfrm>
          <a:custGeom>
            <a:avLst/>
            <a:gdLst>
              <a:gd name="connsiteX0" fmla="*/ 0 w 6096000"/>
              <a:gd name="connsiteY0" fmla="*/ 162243 h 973440"/>
              <a:gd name="connsiteX1" fmla="*/ 162243 w 6096000"/>
              <a:gd name="connsiteY1" fmla="*/ 0 h 973440"/>
              <a:gd name="connsiteX2" fmla="*/ 5933757 w 6096000"/>
              <a:gd name="connsiteY2" fmla="*/ 0 h 973440"/>
              <a:gd name="connsiteX3" fmla="*/ 6096000 w 6096000"/>
              <a:gd name="connsiteY3" fmla="*/ 162243 h 973440"/>
              <a:gd name="connsiteX4" fmla="*/ 6096000 w 6096000"/>
              <a:gd name="connsiteY4" fmla="*/ 811197 h 973440"/>
              <a:gd name="connsiteX5" fmla="*/ 5933757 w 6096000"/>
              <a:gd name="connsiteY5" fmla="*/ 973440 h 973440"/>
              <a:gd name="connsiteX6" fmla="*/ 162243 w 6096000"/>
              <a:gd name="connsiteY6" fmla="*/ 973440 h 973440"/>
              <a:gd name="connsiteX7" fmla="*/ 0 w 6096000"/>
              <a:gd name="connsiteY7" fmla="*/ 811197 h 973440"/>
              <a:gd name="connsiteX8" fmla="*/ 0 w 6096000"/>
              <a:gd name="connsiteY8" fmla="*/ 162243 h 97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973440">
                <a:moveTo>
                  <a:pt x="0" y="162243"/>
                </a:moveTo>
                <a:cubicBezTo>
                  <a:pt x="0" y="72639"/>
                  <a:pt x="72639" y="0"/>
                  <a:pt x="162243" y="0"/>
                </a:cubicBezTo>
                <a:lnTo>
                  <a:pt x="5933757" y="0"/>
                </a:lnTo>
                <a:cubicBezTo>
                  <a:pt x="6023361" y="0"/>
                  <a:pt x="6096000" y="72639"/>
                  <a:pt x="6096000" y="162243"/>
                </a:cubicBezTo>
                <a:lnTo>
                  <a:pt x="6096000" y="811197"/>
                </a:lnTo>
                <a:cubicBezTo>
                  <a:pt x="6096000" y="900801"/>
                  <a:pt x="6023361" y="973440"/>
                  <a:pt x="5933757" y="973440"/>
                </a:cubicBezTo>
                <a:lnTo>
                  <a:pt x="162243" y="973440"/>
                </a:lnTo>
                <a:cubicBezTo>
                  <a:pt x="72639" y="973440"/>
                  <a:pt x="0" y="900801"/>
                  <a:pt x="0" y="811197"/>
                </a:cubicBezTo>
                <a:lnTo>
                  <a:pt x="0" y="16224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5625132"/>
              <a:satOff val="-8440"/>
              <a:lumOff val="-1373"/>
              <a:alphaOff val="0"/>
            </a:schemeClr>
          </a:fillRef>
          <a:effectRef idx="0">
            <a:schemeClr val="accent3">
              <a:hueOff val="5625132"/>
              <a:satOff val="-8440"/>
              <a:lumOff val="-137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8959" tIns="138959" rIns="138959" bIns="13895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sz="2400" kern="1200" dirty="0" smtClean="0"/>
              <a:t>可以用</a:t>
            </a:r>
            <a:r>
              <a:rPr lang="en-US" sz="2400" kern="1200" dirty="0" smtClean="0"/>
              <a:t>#</a:t>
            </a:r>
            <a:r>
              <a:rPr lang="en-US" sz="2400" kern="1200" dirty="0" err="1" smtClean="0"/>
              <a:t>undef</a:t>
            </a:r>
            <a:r>
              <a:rPr lang="zh-CN" sz="2400" kern="1200" dirty="0" smtClean="0"/>
              <a:t>命令终止宏定义的作用域</a:t>
            </a:r>
            <a:endParaRPr lang="zh-CN" altLang="en-US" sz="2400" kern="1200" dirty="0"/>
          </a:p>
        </p:txBody>
      </p:sp>
      <p:sp>
        <p:nvSpPr>
          <p:cNvPr id="8" name="任意多边形 7"/>
          <p:cNvSpPr/>
          <p:nvPr/>
        </p:nvSpPr>
        <p:spPr>
          <a:xfrm>
            <a:off x="1524000" y="3713250"/>
            <a:ext cx="6019800" cy="973440"/>
          </a:xfrm>
          <a:custGeom>
            <a:avLst/>
            <a:gdLst>
              <a:gd name="connsiteX0" fmla="*/ 0 w 6096000"/>
              <a:gd name="connsiteY0" fmla="*/ 162243 h 973440"/>
              <a:gd name="connsiteX1" fmla="*/ 162243 w 6096000"/>
              <a:gd name="connsiteY1" fmla="*/ 0 h 973440"/>
              <a:gd name="connsiteX2" fmla="*/ 5933757 w 6096000"/>
              <a:gd name="connsiteY2" fmla="*/ 0 h 973440"/>
              <a:gd name="connsiteX3" fmla="*/ 6096000 w 6096000"/>
              <a:gd name="connsiteY3" fmla="*/ 162243 h 973440"/>
              <a:gd name="connsiteX4" fmla="*/ 6096000 w 6096000"/>
              <a:gd name="connsiteY4" fmla="*/ 811197 h 973440"/>
              <a:gd name="connsiteX5" fmla="*/ 5933757 w 6096000"/>
              <a:gd name="connsiteY5" fmla="*/ 973440 h 973440"/>
              <a:gd name="connsiteX6" fmla="*/ 162243 w 6096000"/>
              <a:gd name="connsiteY6" fmla="*/ 973440 h 973440"/>
              <a:gd name="connsiteX7" fmla="*/ 0 w 6096000"/>
              <a:gd name="connsiteY7" fmla="*/ 811197 h 973440"/>
              <a:gd name="connsiteX8" fmla="*/ 0 w 6096000"/>
              <a:gd name="connsiteY8" fmla="*/ 162243 h 97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973440">
                <a:moveTo>
                  <a:pt x="0" y="162243"/>
                </a:moveTo>
                <a:cubicBezTo>
                  <a:pt x="0" y="72639"/>
                  <a:pt x="72639" y="0"/>
                  <a:pt x="162243" y="0"/>
                </a:cubicBezTo>
                <a:lnTo>
                  <a:pt x="5933757" y="0"/>
                </a:lnTo>
                <a:cubicBezTo>
                  <a:pt x="6023361" y="0"/>
                  <a:pt x="6096000" y="72639"/>
                  <a:pt x="6096000" y="162243"/>
                </a:cubicBezTo>
                <a:lnTo>
                  <a:pt x="6096000" y="811197"/>
                </a:lnTo>
                <a:cubicBezTo>
                  <a:pt x="6096000" y="900801"/>
                  <a:pt x="6023361" y="973440"/>
                  <a:pt x="5933757" y="973440"/>
                </a:cubicBezTo>
                <a:lnTo>
                  <a:pt x="162243" y="973440"/>
                </a:lnTo>
                <a:cubicBezTo>
                  <a:pt x="72639" y="973440"/>
                  <a:pt x="0" y="900801"/>
                  <a:pt x="0" y="811197"/>
                </a:cubicBezTo>
                <a:lnTo>
                  <a:pt x="0" y="16224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11250264"/>
              <a:satOff val="-16880"/>
              <a:lumOff val="-2745"/>
              <a:alphaOff val="0"/>
            </a:schemeClr>
          </a:fillRef>
          <a:effectRef idx="0">
            <a:schemeClr val="accent3">
              <a:hueOff val="11250264"/>
              <a:satOff val="-16880"/>
              <a:lumOff val="-274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8959" tIns="138959" rIns="138959" bIns="138959" numCol="1" spcCol="1270" anchor="ctr" anchorCtr="0">
            <a:noAutofit/>
          </a:bodyPr>
          <a:lstStyle/>
          <a:p>
            <a:pPr lvl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kern="1200" dirty="0" smtClean="0"/>
              <a:t>如果在串中含有宏名，则不进行替换</a:t>
            </a:r>
            <a:endParaRPr lang="zh-CN" altLang="en-US" sz="2400" kern="12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819150"/>
            <a:ext cx="5905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12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4025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5601" y="1925421"/>
            <a:ext cx="3200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带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参数宏定义</a:t>
            </a:r>
          </a:p>
        </p:txBody>
      </p:sp>
    </p:spTree>
    <p:extLst>
      <p:ext uri="{BB962C8B-B14F-4D97-AF65-F5344CB8AC3E}">
        <p14:creationId xmlns:p14="http://schemas.microsoft.com/office/powerpoint/2010/main" val="22023564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16727</TotalTime>
  <Words>1145</Words>
  <Application>Microsoft Office PowerPoint</Application>
  <PresentationFormat>全屏显示(16:9)</PresentationFormat>
  <Paragraphs>169</Paragraphs>
  <Slides>33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明日科技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李菁菁</dc:creator>
  <cp:lastModifiedBy>h</cp:lastModifiedBy>
  <cp:revision>1764</cp:revision>
  <cp:lastPrinted>1601-01-01T00:00:00Z</cp:lastPrinted>
  <dcterms:created xsi:type="dcterms:W3CDTF">2014-11-20T08:27:06Z</dcterms:created>
  <dcterms:modified xsi:type="dcterms:W3CDTF">2017-08-14T05:49:58Z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