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handoutMasterIdLst>
    <p:handoutMasterId r:id="rId25"/>
  </p:handoutMasterIdLst>
  <p:sldIdLst>
    <p:sldId id="256" r:id="rId2"/>
    <p:sldId id="688" r:id="rId3"/>
    <p:sldId id="700" r:id="rId4"/>
    <p:sldId id="768" r:id="rId5"/>
    <p:sldId id="795" r:id="rId6"/>
    <p:sldId id="801" r:id="rId7"/>
    <p:sldId id="770" r:id="rId8"/>
    <p:sldId id="792" r:id="rId9"/>
    <p:sldId id="793" r:id="rId10"/>
    <p:sldId id="794" r:id="rId11"/>
    <p:sldId id="805" r:id="rId12"/>
    <p:sldId id="791" r:id="rId13"/>
    <p:sldId id="802" r:id="rId14"/>
    <p:sldId id="796" r:id="rId15"/>
    <p:sldId id="803" r:id="rId16"/>
    <p:sldId id="797" r:id="rId17"/>
    <p:sldId id="804" r:id="rId18"/>
    <p:sldId id="799" r:id="rId19"/>
    <p:sldId id="800" r:id="rId20"/>
    <p:sldId id="798" r:id="rId21"/>
    <p:sldId id="750" r:id="rId22"/>
    <p:sldId id="670" r:id="rId2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A31D"/>
    <a:srgbClr val="FF7D7D"/>
    <a:srgbClr val="F6910A"/>
    <a:srgbClr val="0000FF"/>
    <a:srgbClr val="FF9900"/>
    <a:srgbClr val="EF6011"/>
    <a:srgbClr val="008000"/>
    <a:srgbClr val="990033"/>
    <a:srgbClr val="1258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16" autoAdjust="0"/>
    <p:restoredTop sz="90068" autoAdjust="0"/>
  </p:normalViewPr>
  <p:slideViewPr>
    <p:cSldViewPr>
      <p:cViewPr>
        <p:scale>
          <a:sx n="100" d="100"/>
          <a:sy n="100" d="100"/>
        </p:scale>
        <p:origin x="-72" y="-31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39797F-0129-466D-8652-4117603C38AD}" type="doc">
      <dgm:prSet loTypeId="urn:microsoft.com/office/officeart/2005/8/layout/funnel1" loCatId="relationship" qsTypeId="urn:microsoft.com/office/officeart/2005/8/quickstyle/simple5" qsCatId="simple" csTypeId="urn:microsoft.com/office/officeart/2005/8/colors/colorful5" csCatId="colorful" phldr="0"/>
      <dgm:spPr/>
      <dgm:t>
        <a:bodyPr/>
        <a:lstStyle/>
        <a:p>
          <a:endParaRPr lang="zh-CN" altLang="en-US"/>
        </a:p>
      </dgm:t>
    </dgm:pt>
    <dgm:pt modelId="{D59B6645-65A5-4A83-B1A9-D94857A4B225}">
      <dgm:prSet phldrT="[文本]" phldr="1"/>
      <dgm:spPr/>
      <dgm:t>
        <a:bodyPr/>
        <a:lstStyle/>
        <a:p>
          <a:endParaRPr lang="zh-CN" altLang="en-US" dirty="0"/>
        </a:p>
      </dgm:t>
    </dgm:pt>
    <dgm:pt modelId="{9EE9AD27-80B5-43D5-B06B-C509B9F19659}" type="parTrans" cxnId="{ACDCF749-B2E7-4270-BD69-33A3E12695D5}">
      <dgm:prSet/>
      <dgm:spPr/>
      <dgm:t>
        <a:bodyPr/>
        <a:lstStyle/>
        <a:p>
          <a:endParaRPr lang="zh-CN" altLang="en-US"/>
        </a:p>
      </dgm:t>
    </dgm:pt>
    <dgm:pt modelId="{EA7315D9-E7CB-45E1-9480-8387F2CB4577}" type="sibTrans" cxnId="{ACDCF749-B2E7-4270-BD69-33A3E12695D5}">
      <dgm:prSet/>
      <dgm:spPr/>
      <dgm:t>
        <a:bodyPr/>
        <a:lstStyle/>
        <a:p>
          <a:endParaRPr lang="zh-CN" altLang="en-US"/>
        </a:p>
      </dgm:t>
    </dgm:pt>
    <dgm:pt modelId="{6E2EC2F5-E8AC-4ECE-B357-D679396CC282}">
      <dgm:prSet phldrT="[文本]" phldr="1"/>
      <dgm:spPr/>
      <dgm:t>
        <a:bodyPr/>
        <a:lstStyle/>
        <a:p>
          <a:endParaRPr lang="zh-CN" altLang="en-US" dirty="0"/>
        </a:p>
      </dgm:t>
    </dgm:pt>
    <dgm:pt modelId="{ECEA6139-3C98-498C-ABB7-C079608AA733}" type="parTrans" cxnId="{0C9992F9-BF1E-4910-88CD-9B1C281F8558}">
      <dgm:prSet/>
      <dgm:spPr/>
      <dgm:t>
        <a:bodyPr/>
        <a:lstStyle/>
        <a:p>
          <a:endParaRPr lang="zh-CN" altLang="en-US"/>
        </a:p>
      </dgm:t>
    </dgm:pt>
    <dgm:pt modelId="{F742ED94-CAFB-41D2-9AF0-D9A266F20F01}" type="sibTrans" cxnId="{0C9992F9-BF1E-4910-88CD-9B1C281F8558}">
      <dgm:prSet/>
      <dgm:spPr/>
      <dgm:t>
        <a:bodyPr/>
        <a:lstStyle/>
        <a:p>
          <a:endParaRPr lang="zh-CN" altLang="en-US"/>
        </a:p>
      </dgm:t>
    </dgm:pt>
    <dgm:pt modelId="{96513620-68C8-4E00-A835-C24D3495D8C2}">
      <dgm:prSet phldrT="[文本]" phldr="1"/>
      <dgm:spPr/>
      <dgm:t>
        <a:bodyPr/>
        <a:lstStyle/>
        <a:p>
          <a:endParaRPr lang="zh-CN" altLang="en-US"/>
        </a:p>
      </dgm:t>
    </dgm:pt>
    <dgm:pt modelId="{6B36D9DB-019F-4E33-90C8-BC1B4B2C7A0F}" type="sibTrans" cxnId="{329E61DE-9571-4776-84BE-32673DC6755E}">
      <dgm:prSet/>
      <dgm:spPr/>
      <dgm:t>
        <a:bodyPr/>
        <a:lstStyle/>
        <a:p>
          <a:endParaRPr lang="zh-CN" altLang="en-US"/>
        </a:p>
      </dgm:t>
    </dgm:pt>
    <dgm:pt modelId="{159A8770-4B31-470C-83E9-81BDCF9936B0}" type="parTrans" cxnId="{329E61DE-9571-4776-84BE-32673DC6755E}">
      <dgm:prSet/>
      <dgm:spPr/>
      <dgm:t>
        <a:bodyPr/>
        <a:lstStyle/>
        <a:p>
          <a:endParaRPr lang="zh-CN" altLang="en-US"/>
        </a:p>
      </dgm:t>
    </dgm:pt>
    <dgm:pt modelId="{29F91D81-FA3F-43C5-BFC6-79DD65CCCFEA}">
      <dgm:prSet phldrT="[文本]" phldr="1"/>
      <dgm:spPr/>
      <dgm:t>
        <a:bodyPr/>
        <a:lstStyle/>
        <a:p>
          <a:endParaRPr lang="zh-CN" altLang="en-US" dirty="0"/>
        </a:p>
      </dgm:t>
    </dgm:pt>
    <dgm:pt modelId="{230F2272-7CCD-4A35-A317-97F9B71C48C4}" type="sibTrans" cxnId="{7C7E69DF-781B-4F3F-A96F-9A5BF6921C93}">
      <dgm:prSet/>
      <dgm:spPr/>
      <dgm:t>
        <a:bodyPr/>
        <a:lstStyle/>
        <a:p>
          <a:endParaRPr lang="zh-CN" altLang="en-US"/>
        </a:p>
      </dgm:t>
    </dgm:pt>
    <dgm:pt modelId="{C3125A11-2F01-481D-A5B2-D85C6BEB80D8}" type="parTrans" cxnId="{7C7E69DF-781B-4F3F-A96F-9A5BF6921C93}">
      <dgm:prSet/>
      <dgm:spPr/>
      <dgm:t>
        <a:bodyPr/>
        <a:lstStyle/>
        <a:p>
          <a:endParaRPr lang="zh-CN" altLang="en-US"/>
        </a:p>
      </dgm:t>
    </dgm:pt>
    <dgm:pt modelId="{FD839ADB-92F4-44BE-9F56-83B0FB28A16D}" type="pres">
      <dgm:prSet presAssocID="{BB39797F-0129-466D-8652-4117603C38AD}" presName="Name0" presStyleCnt="0">
        <dgm:presLayoutVars>
          <dgm:chMax val="4"/>
          <dgm:resizeHandles val="exact"/>
        </dgm:presLayoutVars>
      </dgm:prSet>
      <dgm:spPr/>
    </dgm:pt>
    <dgm:pt modelId="{9A1EA21F-C980-460F-A152-2DE24F4500B3}" type="pres">
      <dgm:prSet presAssocID="{BB39797F-0129-466D-8652-4117603C38AD}" presName="ellipse" presStyleLbl="trBgShp" presStyleIdx="0" presStyleCnt="1"/>
      <dgm:spPr/>
    </dgm:pt>
    <dgm:pt modelId="{B8BECBB8-545D-4101-A427-9FDE6709F05A}" type="pres">
      <dgm:prSet presAssocID="{BB39797F-0129-466D-8652-4117603C38AD}" presName="arrow1" presStyleLbl="fgShp" presStyleIdx="0" presStyleCnt="1"/>
      <dgm:spPr/>
    </dgm:pt>
    <dgm:pt modelId="{F389AD22-26DA-4233-A6BF-9F4B754AC1C1}" type="pres">
      <dgm:prSet presAssocID="{BB39797F-0129-466D-8652-4117603C38AD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ED1A07-D631-45B0-A74B-7A9B57668664}" type="pres">
      <dgm:prSet presAssocID="{6E2EC2F5-E8AC-4ECE-B357-D679396CC282}" presName="item1" presStyleLbl="node1" presStyleIdx="0" presStyleCnt="3">
        <dgm:presLayoutVars>
          <dgm:bulletEnabled val="1"/>
        </dgm:presLayoutVars>
      </dgm:prSet>
      <dgm:spPr/>
    </dgm:pt>
    <dgm:pt modelId="{6CC80A38-A29E-4D22-9650-E3E1B1DE0646}" type="pres">
      <dgm:prSet presAssocID="{96513620-68C8-4E00-A835-C24D3495D8C2}" presName="item2" presStyleLbl="node1" presStyleIdx="1" presStyleCnt="3" custLinFactNeighborX="81200" custLinFactNeighborY="33570">
        <dgm:presLayoutVars>
          <dgm:bulletEnabled val="1"/>
        </dgm:presLayoutVars>
      </dgm:prSet>
      <dgm:spPr/>
    </dgm:pt>
    <dgm:pt modelId="{2118A0DB-4EA9-48EF-864E-D5EC96523768}" type="pres">
      <dgm:prSet presAssocID="{29F91D81-FA3F-43C5-BFC6-79DD65CCCFEA}" presName="item3" presStyleLbl="node1" presStyleIdx="2" presStyleCnt="3" custLinFactNeighborX="-21022" custLinFactNeighborY="-8938">
        <dgm:presLayoutVars>
          <dgm:bulletEnabled val="1"/>
        </dgm:presLayoutVars>
      </dgm:prSet>
      <dgm:spPr/>
    </dgm:pt>
    <dgm:pt modelId="{2EDEA547-D3B4-4E89-B626-2CF8AC62EBB7}" type="pres">
      <dgm:prSet presAssocID="{BB39797F-0129-466D-8652-4117603C38AD}" presName="funnel" presStyleLbl="trAlignAcc1" presStyleIdx="0" presStyleCnt="1" custLinFactNeighborX="-706" custLinFactNeighborY="2885"/>
      <dgm:spPr/>
    </dgm:pt>
  </dgm:ptLst>
  <dgm:cxnLst>
    <dgm:cxn modelId="{1A89C65D-A947-4294-8849-33FC3EC29494}" type="presOf" srcId="{29F91D81-FA3F-43C5-BFC6-79DD65CCCFEA}" destId="{F389AD22-26DA-4233-A6BF-9F4B754AC1C1}" srcOrd="0" destOrd="0" presId="urn:microsoft.com/office/officeart/2005/8/layout/funnel1"/>
    <dgm:cxn modelId="{CD0159F0-6B5F-49F7-AAF5-1E906E678833}" type="presOf" srcId="{6E2EC2F5-E8AC-4ECE-B357-D679396CC282}" destId="{6CC80A38-A29E-4D22-9650-E3E1B1DE0646}" srcOrd="0" destOrd="0" presId="urn:microsoft.com/office/officeart/2005/8/layout/funnel1"/>
    <dgm:cxn modelId="{ACDCF749-B2E7-4270-BD69-33A3E12695D5}" srcId="{BB39797F-0129-466D-8652-4117603C38AD}" destId="{D59B6645-65A5-4A83-B1A9-D94857A4B225}" srcOrd="0" destOrd="0" parTransId="{9EE9AD27-80B5-43D5-B06B-C509B9F19659}" sibTransId="{EA7315D9-E7CB-45E1-9480-8387F2CB4577}"/>
    <dgm:cxn modelId="{1373CF70-9656-41F5-B715-06EF91CB0E1F}" type="presOf" srcId="{96513620-68C8-4E00-A835-C24D3495D8C2}" destId="{45ED1A07-D631-45B0-A74B-7A9B57668664}" srcOrd="0" destOrd="0" presId="urn:microsoft.com/office/officeart/2005/8/layout/funnel1"/>
    <dgm:cxn modelId="{4BCB4173-22A4-47FF-AA33-5C1DACBDFFF5}" type="presOf" srcId="{D59B6645-65A5-4A83-B1A9-D94857A4B225}" destId="{2118A0DB-4EA9-48EF-864E-D5EC96523768}" srcOrd="0" destOrd="0" presId="urn:microsoft.com/office/officeart/2005/8/layout/funnel1"/>
    <dgm:cxn modelId="{0C9992F9-BF1E-4910-88CD-9B1C281F8558}" srcId="{BB39797F-0129-466D-8652-4117603C38AD}" destId="{6E2EC2F5-E8AC-4ECE-B357-D679396CC282}" srcOrd="1" destOrd="0" parTransId="{ECEA6139-3C98-498C-ABB7-C079608AA733}" sibTransId="{F742ED94-CAFB-41D2-9AF0-D9A266F20F01}"/>
    <dgm:cxn modelId="{329E61DE-9571-4776-84BE-32673DC6755E}" srcId="{BB39797F-0129-466D-8652-4117603C38AD}" destId="{96513620-68C8-4E00-A835-C24D3495D8C2}" srcOrd="2" destOrd="0" parTransId="{159A8770-4B31-470C-83E9-81BDCF9936B0}" sibTransId="{6B36D9DB-019F-4E33-90C8-BC1B4B2C7A0F}"/>
    <dgm:cxn modelId="{7C7E69DF-781B-4F3F-A96F-9A5BF6921C93}" srcId="{BB39797F-0129-466D-8652-4117603C38AD}" destId="{29F91D81-FA3F-43C5-BFC6-79DD65CCCFEA}" srcOrd="3" destOrd="0" parTransId="{C3125A11-2F01-481D-A5B2-D85C6BEB80D8}" sibTransId="{230F2272-7CCD-4A35-A317-97F9B71C48C4}"/>
    <dgm:cxn modelId="{96507A4A-06CC-4F61-A3D1-1AA844F896D1}" type="presOf" srcId="{BB39797F-0129-466D-8652-4117603C38AD}" destId="{FD839ADB-92F4-44BE-9F56-83B0FB28A16D}" srcOrd="0" destOrd="0" presId="urn:microsoft.com/office/officeart/2005/8/layout/funnel1"/>
    <dgm:cxn modelId="{3B4E957F-9C84-4486-BAC8-7C89C3D4F498}" type="presParOf" srcId="{FD839ADB-92F4-44BE-9F56-83B0FB28A16D}" destId="{9A1EA21F-C980-460F-A152-2DE24F4500B3}" srcOrd="0" destOrd="0" presId="urn:microsoft.com/office/officeart/2005/8/layout/funnel1"/>
    <dgm:cxn modelId="{5F61F6D2-6D34-4B0F-B8FA-AD6AE9631469}" type="presParOf" srcId="{FD839ADB-92F4-44BE-9F56-83B0FB28A16D}" destId="{B8BECBB8-545D-4101-A427-9FDE6709F05A}" srcOrd="1" destOrd="0" presId="urn:microsoft.com/office/officeart/2005/8/layout/funnel1"/>
    <dgm:cxn modelId="{45E173C0-970B-4390-9B65-7656D1739530}" type="presParOf" srcId="{FD839ADB-92F4-44BE-9F56-83B0FB28A16D}" destId="{F389AD22-26DA-4233-A6BF-9F4B754AC1C1}" srcOrd="2" destOrd="0" presId="urn:microsoft.com/office/officeart/2005/8/layout/funnel1"/>
    <dgm:cxn modelId="{8FA6C215-562E-4DF3-85A0-C88D28EAE494}" type="presParOf" srcId="{FD839ADB-92F4-44BE-9F56-83B0FB28A16D}" destId="{45ED1A07-D631-45B0-A74B-7A9B57668664}" srcOrd="3" destOrd="0" presId="urn:microsoft.com/office/officeart/2005/8/layout/funnel1"/>
    <dgm:cxn modelId="{D71B5A9D-68EE-488E-9B6F-69DD901F554B}" type="presParOf" srcId="{FD839ADB-92F4-44BE-9F56-83B0FB28A16D}" destId="{6CC80A38-A29E-4D22-9650-E3E1B1DE0646}" srcOrd="4" destOrd="0" presId="urn:microsoft.com/office/officeart/2005/8/layout/funnel1"/>
    <dgm:cxn modelId="{AE3CB2CE-72F6-4232-9225-DF63337FFE14}" type="presParOf" srcId="{FD839ADB-92F4-44BE-9F56-83B0FB28A16D}" destId="{2118A0DB-4EA9-48EF-864E-D5EC96523768}" srcOrd="5" destOrd="0" presId="urn:microsoft.com/office/officeart/2005/8/layout/funnel1"/>
    <dgm:cxn modelId="{B3CC2AC1-B68F-45DE-943A-B2DD2A170B16}" type="presParOf" srcId="{FD839ADB-92F4-44BE-9F56-83B0FB28A16D}" destId="{2EDEA547-D3B4-4E89-B626-2CF8AC62EBB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EA21F-C980-460F-A152-2DE24F4500B3}">
      <dsp:nvSpPr>
        <dsp:cNvPr id="0" name=""/>
        <dsp:cNvSpPr/>
      </dsp:nvSpPr>
      <dsp:spPr>
        <a:xfrm>
          <a:off x="1238579" y="111926"/>
          <a:ext cx="2221304" cy="771429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BECBB8-545D-4101-A427-9FDE6709F05A}">
      <dsp:nvSpPr>
        <dsp:cNvPr id="0" name=""/>
        <dsp:cNvSpPr/>
      </dsp:nvSpPr>
      <dsp:spPr>
        <a:xfrm>
          <a:off x="2137432" y="2000895"/>
          <a:ext cx="430485" cy="275510"/>
        </a:xfrm>
        <a:prstGeom prst="downArrow">
          <a:avLst/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tint val="4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/>
      </dsp:style>
    </dsp:sp>
    <dsp:sp modelId="{F389AD22-26DA-4233-A6BF-9F4B754AC1C1}">
      <dsp:nvSpPr>
        <dsp:cNvPr id="0" name=""/>
        <dsp:cNvSpPr/>
      </dsp:nvSpPr>
      <dsp:spPr>
        <a:xfrm>
          <a:off x="1319510" y="2221304"/>
          <a:ext cx="2066329" cy="5165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>
        <a:off x="1319510" y="2221304"/>
        <a:ext cx="2066329" cy="516582"/>
      </dsp:txXfrm>
    </dsp:sp>
    <dsp:sp modelId="{45ED1A07-D631-45B0-A74B-7A9B57668664}">
      <dsp:nvSpPr>
        <dsp:cNvPr id="0" name=""/>
        <dsp:cNvSpPr/>
      </dsp:nvSpPr>
      <dsp:spPr>
        <a:xfrm>
          <a:off x="2046169" y="942935"/>
          <a:ext cx="774873" cy="774873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/>
        </a:p>
      </dsp:txBody>
      <dsp:txXfrm>
        <a:off x="2159647" y="1056413"/>
        <a:ext cx="547917" cy="547917"/>
      </dsp:txXfrm>
    </dsp:sp>
    <dsp:sp modelId="{6CC80A38-A29E-4D22-9650-E3E1B1DE0646}">
      <dsp:nvSpPr>
        <dsp:cNvPr id="0" name=""/>
        <dsp:cNvSpPr/>
      </dsp:nvSpPr>
      <dsp:spPr>
        <a:xfrm>
          <a:off x="2120901" y="621732"/>
          <a:ext cx="774873" cy="774873"/>
        </a:xfrm>
        <a:prstGeom prst="ellips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shade val="51000"/>
                <a:satMod val="130000"/>
              </a:schemeClr>
            </a:gs>
            <a:gs pos="80000">
              <a:schemeClr val="accent5">
                <a:hueOff val="-4966938"/>
                <a:satOff val="19906"/>
                <a:lumOff val="4314"/>
                <a:alphaOff val="0"/>
                <a:shade val="93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>
        <a:off x="2234379" y="735210"/>
        <a:ext cx="547917" cy="547917"/>
      </dsp:txXfrm>
    </dsp:sp>
    <dsp:sp modelId="{2118A0DB-4EA9-48EF-864E-D5EC96523768}">
      <dsp:nvSpPr>
        <dsp:cNvPr id="0" name=""/>
        <dsp:cNvSpPr/>
      </dsp:nvSpPr>
      <dsp:spPr>
        <a:xfrm>
          <a:off x="2120903" y="105002"/>
          <a:ext cx="774873" cy="774873"/>
        </a:xfrm>
        <a:prstGeom prst="ellips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700" kern="1200" dirty="0"/>
        </a:p>
      </dsp:txBody>
      <dsp:txXfrm>
        <a:off x="2234381" y="218480"/>
        <a:ext cx="547917" cy="547917"/>
      </dsp:txXfrm>
    </dsp:sp>
    <dsp:sp modelId="{2EDEA547-D3B4-4E89-B626-2CF8AC62EBB7}">
      <dsp:nvSpPr>
        <dsp:cNvPr id="0" name=""/>
        <dsp:cNvSpPr/>
      </dsp:nvSpPr>
      <dsp:spPr>
        <a:xfrm>
          <a:off x="1130296" y="72858"/>
          <a:ext cx="2410717" cy="192857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2017/8/31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2017/8/31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在内存的全局存储空间中，用于程序动态分配和释放的内存块称为自由存储空间，通常也称之为堆。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程序中，是用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函数来从堆中动态地分配和释放内存。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734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程序不会像处理堆那样在栈中显式地分配内存。当程序调用函数和声明局部变量时，系统将自动分配内存。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栈是一个后进先出的压入弹出式的数据结构。在程序运行时，需要每次向栈中压入一个对象，然后栈指针向下移动一个位置。当系统从栈中弹出一个对象时，最晚进栈的对象将被弹出，然后栈指针向上移动一个位置。如果栈指针位于栈顶，则表示栈是空的；如果栈指针指向最下面的数据项的后一个位置，则表示栈为满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那么栈是如何工作的呢？例如当一个函数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调用另一个函数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时，系统将会把函数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的所有实参和返回地址压入到栈中，栈指针将移到合适的位置来容纳这些数据。最后进栈的是函数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的返回地址。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开始执行后，系统把函数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的自变量压入到栈中，并把栈指针再向下移，以保证有足够的空间来存储函数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声明的所有自变量。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的实参压入栈后，函数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就在栈中以自变量的形式建立了形参。函数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内部的其他自变量也是存放在栈中的。由于这些进栈操作，栈指针已经移到所有局部变量之下。但是函数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记录了刚开始执行时的初始栈指针，以这个指针为参考，用正偏移量或负偏移量来访问栈中的变量。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正准备返回时，系统弹出栈中的所有自变量，这时栈指针移到了函数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刚开始执行时的位置。接着，函数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返回，系统从栈中弹出返回地址，函数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就可以继续执行了。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01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stdlib.h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头文件中包含该函数，作用是在内存中动态地分配一块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大小的内存空间。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函数会返回一个指针，该指针指向分配的内存空间，如果出现错误，则返回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示例：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首先定义指针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用来保存分配内存的地址。在使用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函数分配内存空间时，需要指定具体的内存空间的大小（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），这时调用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sizeof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函数就可以得到指定类型的大小。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函数成功分配内存空间后会返回一个指针，因为分配的是一个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型空间，所以在返回指针时也应该是相对应的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型指针，这样就要进行强制类型转换。最后将函数返回的指针赋值给指针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就可以保存动态分配的整型空间地址了。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609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使用该函数也要包含头文件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stdlib.h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，其功能是在内存中动态分配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个长度为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的连续内存空间数组。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函数会返回一个指针，该指针指向动态分配的连续内存空间地址。当分配空间错误时，返回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53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首先使用该函数要包含头文件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stdlib.h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，其功能是改变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指针指向的空间大小为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大小。设定的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大小可以是任意的，也就是说既可以比原来的数值大，也可以比原来的数值小。返回值是一个指向新地址的指针，如果出现错误，则返回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84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函数的功能是使用由指针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指向的内存区，使部分内存区能被其他变量使用。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ptr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是最近一次调用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malloc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函数时返回的值。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函数无返回值。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777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此时释放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所指向的内存空间是原来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pNew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指向的，于是这块空间被释放了。但是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pOld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原来指向的那块内存空间还没有被释放，不过因为没有指针指向这块内存，所以这块内存就造成了丢失。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357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192951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动态管理函数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374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192951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</a:rPr>
              <a:t>malloc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()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函数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537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1295400" y="666750"/>
            <a:ext cx="342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4000" dirty="0" err="1"/>
              <a:t>m</a:t>
            </a:r>
            <a:r>
              <a:rPr lang="en-US" altLang="zh-CN" sz="4000" dirty="0" err="1" smtClean="0"/>
              <a:t>alloc</a:t>
            </a:r>
            <a:r>
              <a:rPr lang="zh-CN" altLang="en-US" sz="4000" dirty="0" smtClean="0"/>
              <a:t>函数</a:t>
            </a:r>
            <a:endParaRPr lang="zh-CN" altLang="en-US" sz="4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342900" y="1141874"/>
            <a:ext cx="5334000" cy="1862330"/>
            <a:chOff x="1185461" y="1679415"/>
            <a:chExt cx="5225804" cy="1862330"/>
          </a:xfrm>
        </p:grpSpPr>
        <p:grpSp>
          <p:nvGrpSpPr>
            <p:cNvPr id="6" name="组合 7"/>
            <p:cNvGrpSpPr/>
            <p:nvPr/>
          </p:nvGrpSpPr>
          <p:grpSpPr>
            <a:xfrm>
              <a:off x="1185461" y="1679415"/>
              <a:ext cx="1252730" cy="1862330"/>
              <a:chOff x="428625" y="1422240"/>
              <a:chExt cx="1252730" cy="1862330"/>
            </a:xfrm>
          </p:grpSpPr>
          <p:pic>
            <p:nvPicPr>
              <p:cNvPr id="8" name="图片 7" descr="按扭-1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28625" y="142224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31822" y="21383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638423" y="2396776"/>
              <a:ext cx="3772842" cy="369332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</a:rPr>
                <a:t>void</a:t>
              </a:r>
              <a:r>
                <a:rPr lang="en-US" altLang="zh-CN" dirty="0"/>
                <a:t> *</a:t>
              </a:r>
              <a:r>
                <a:rPr lang="en-US" altLang="zh-CN" dirty="0" err="1"/>
                <a:t>malloc</a:t>
              </a:r>
              <a:r>
                <a:rPr lang="en-US" altLang="zh-CN" dirty="0"/>
                <a:t>(</a:t>
              </a:r>
              <a:r>
                <a:rPr lang="en-US" altLang="zh-CN" dirty="0">
                  <a:solidFill>
                    <a:srgbClr val="0000FF"/>
                  </a:solidFill>
                </a:rPr>
                <a:t>unsigned</a:t>
              </a:r>
              <a:r>
                <a:rPr lang="en-US" altLang="zh-CN" dirty="0"/>
                <a:t> </a:t>
              </a:r>
              <a:r>
                <a:rPr lang="en-US" altLang="zh-CN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dirty="0"/>
                <a:t> size);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51284" y="3062186"/>
            <a:ext cx="5312365" cy="685800"/>
            <a:chOff x="1866075" y="3486150"/>
            <a:chExt cx="5312365" cy="6858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866075" y="3486150"/>
              <a:ext cx="685800" cy="685800"/>
              <a:chOff x="1828800" y="3409950"/>
              <a:chExt cx="685800" cy="685800"/>
            </a:xfrm>
          </p:grpSpPr>
          <p:pic>
            <p:nvPicPr>
              <p:cNvPr id="13" name="图片 12" descr="按扭-37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28800" y="340995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947335" y="3486150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3044610" y="3524250"/>
              <a:ext cx="413383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 *</a:t>
              </a:r>
              <a:r>
                <a:rPr lang="en-US" altLang="zh-CN" dirty="0" err="1">
                  <a:solidFill>
                    <a:schemeClr val="tx1"/>
                  </a:solidFill>
                </a:rPr>
                <a:t>pInt</a:t>
              </a:r>
              <a:r>
                <a:rPr lang="en-US" altLang="zh-CN" dirty="0">
                  <a:solidFill>
                    <a:schemeClr val="tx1"/>
                  </a:solidFill>
                </a:rPr>
                <a:t>;</a:t>
              </a:r>
              <a:endParaRPr lang="zh-CN" altLang="zh-CN" dirty="0">
                <a:solidFill>
                  <a:schemeClr val="tx1"/>
                </a:solidFill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</a:rPr>
                <a:t>pInt</a:t>
              </a:r>
              <a:r>
                <a:rPr lang="en-US" altLang="zh-CN" dirty="0">
                  <a:solidFill>
                    <a:schemeClr val="tx1"/>
                  </a:solidFill>
                </a:rPr>
                <a:t>=(</a:t>
              </a:r>
              <a:r>
                <a:rPr lang="en-US" altLang="zh-CN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*)</a:t>
              </a:r>
              <a:r>
                <a:rPr lang="en-US" altLang="zh-CN" dirty="0" err="1">
                  <a:solidFill>
                    <a:schemeClr val="tx1"/>
                  </a:solidFill>
                </a:rPr>
                <a:t>malloc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dirty="0" err="1">
                  <a:solidFill>
                    <a:srgbClr val="0000FF"/>
                  </a:solidFill>
                </a:rPr>
                <a:t>sizeof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));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057900" y="3227010"/>
            <a:ext cx="2209800" cy="1649107"/>
            <a:chOff x="1447800" y="3298238"/>
            <a:chExt cx="2209800" cy="1649107"/>
          </a:xfrm>
        </p:grpSpPr>
        <p:sp>
          <p:nvSpPr>
            <p:cNvPr id="18" name="TextBox 19"/>
            <p:cNvSpPr txBox="1">
              <a:spLocks noChangeArrowheads="1"/>
            </p:cNvSpPr>
            <p:nvPr/>
          </p:nvSpPr>
          <p:spPr bwMode="auto">
            <a:xfrm>
              <a:off x="1447800" y="3562350"/>
              <a:ext cx="2209800" cy="138499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endParaRPr lang="en-US" altLang="zh-CN" sz="1400" dirty="0" smtClean="0"/>
            </a:p>
            <a:p>
              <a:pPr indent="360000"/>
              <a:r>
                <a:rPr lang="zh-CN" altLang="zh-CN" sz="1400" dirty="0">
                  <a:solidFill>
                    <a:srgbClr val="C00000"/>
                  </a:solidFill>
                </a:rPr>
                <a:t>使用</a:t>
              </a:r>
              <a:r>
                <a:rPr lang="en-US" altLang="zh-CN" sz="1400" dirty="0" err="1">
                  <a:solidFill>
                    <a:srgbClr val="C00000"/>
                  </a:solidFill>
                </a:rPr>
                <a:t>malloc</a:t>
              </a:r>
              <a:r>
                <a:rPr lang="zh-CN" altLang="zh-CN" sz="1400" dirty="0">
                  <a:solidFill>
                    <a:srgbClr val="C00000"/>
                  </a:solidFill>
                </a:rPr>
                <a:t>函数分配的内存空间是在堆中，而不是在栈</a:t>
              </a:r>
              <a:r>
                <a:rPr lang="zh-CN" altLang="zh-CN" sz="1400" dirty="0" smtClean="0">
                  <a:solidFill>
                    <a:srgbClr val="C00000"/>
                  </a:solidFill>
                </a:rPr>
                <a:t>中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，</a:t>
              </a:r>
              <a:r>
                <a:rPr lang="zh-CN" altLang="zh-CN" sz="1400" dirty="0" smtClean="0">
                  <a:solidFill>
                    <a:srgbClr val="C00000"/>
                  </a:solidFill>
                </a:rPr>
                <a:t>因此</a:t>
              </a:r>
              <a:r>
                <a:rPr lang="zh-CN" altLang="zh-CN" sz="1400" dirty="0">
                  <a:solidFill>
                    <a:srgbClr val="C00000"/>
                  </a:solidFill>
                </a:rPr>
                <a:t>在使用完这块内存之后一定要将其释放</a:t>
              </a:r>
              <a:r>
                <a:rPr lang="zh-CN" altLang="zh-CN" sz="1400" dirty="0" smtClean="0">
                  <a:solidFill>
                    <a:srgbClr val="C00000"/>
                  </a:solidFill>
                </a:rPr>
                <a:t>掉</a:t>
              </a:r>
              <a:r>
                <a:rPr lang="zh-CN" altLang="en-US" sz="1400" dirty="0" smtClean="0">
                  <a:solidFill>
                    <a:srgbClr val="C00000"/>
                  </a:solidFill>
                </a:rPr>
                <a:t>。</a:t>
              </a:r>
              <a:endParaRPr lang="zh-CN" altLang="zh-CN" sz="1400" dirty="0">
                <a:solidFill>
                  <a:srgbClr val="C00000"/>
                </a:solidFill>
              </a:endParaRPr>
            </a:p>
          </p:txBody>
        </p:sp>
        <p:pic>
          <p:nvPicPr>
            <p:cNvPr id="19" name="图片 18" descr="书藉图标4_03.jp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676400" y="3298238"/>
              <a:ext cx="895350" cy="468313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3356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192951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solidFill>
                  <a:schemeClr val="bg1"/>
                </a:solidFill>
              </a:rPr>
              <a:t>c</a:t>
            </a:r>
            <a:r>
              <a:rPr lang="en-US" altLang="zh-CN" sz="3600" b="1" dirty="0" err="1" smtClean="0">
                <a:solidFill>
                  <a:schemeClr val="bg1"/>
                </a:solidFill>
              </a:rPr>
              <a:t>alloc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()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函数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76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1295400" y="666750"/>
            <a:ext cx="342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4000" dirty="0" err="1" smtClean="0"/>
              <a:t>calloc</a:t>
            </a:r>
            <a:r>
              <a:rPr lang="zh-CN" altLang="en-US" sz="4000" dirty="0" smtClean="0"/>
              <a:t>函数</a:t>
            </a:r>
            <a:endParaRPr lang="zh-CN" altLang="en-US" sz="4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828800" y="1141874"/>
            <a:ext cx="5638801" cy="1862330"/>
            <a:chOff x="1185461" y="1679415"/>
            <a:chExt cx="5524422" cy="1862330"/>
          </a:xfrm>
        </p:grpSpPr>
        <p:grpSp>
          <p:nvGrpSpPr>
            <p:cNvPr id="6" name="组合 7"/>
            <p:cNvGrpSpPr/>
            <p:nvPr/>
          </p:nvGrpSpPr>
          <p:grpSpPr>
            <a:xfrm>
              <a:off x="1185461" y="1679415"/>
              <a:ext cx="1252730" cy="1862330"/>
              <a:chOff x="428625" y="1422240"/>
              <a:chExt cx="1252730" cy="1862330"/>
            </a:xfrm>
          </p:grpSpPr>
          <p:pic>
            <p:nvPicPr>
              <p:cNvPr id="8" name="图片 7" descr="按扭-1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28625" y="142224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31822" y="21383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638423" y="2436489"/>
              <a:ext cx="4071460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0000FF"/>
                  </a:solidFill>
                </a:rPr>
                <a:t>void</a:t>
              </a:r>
              <a:r>
                <a:rPr lang="en-US" altLang="zh-CN" sz="1600" dirty="0"/>
                <a:t> * </a:t>
              </a:r>
              <a:r>
                <a:rPr lang="en-US" altLang="zh-CN" sz="1600" dirty="0" err="1"/>
                <a:t>calloc</a:t>
              </a:r>
              <a:r>
                <a:rPr lang="en-US" altLang="zh-CN" sz="1600" dirty="0"/>
                <a:t>(</a:t>
              </a:r>
              <a:r>
                <a:rPr lang="en-US" altLang="zh-CN" sz="1600" dirty="0">
                  <a:solidFill>
                    <a:srgbClr val="0000FF"/>
                  </a:solidFill>
                </a:rPr>
                <a:t>unsigned</a:t>
              </a:r>
              <a:r>
                <a:rPr lang="en-US" altLang="zh-CN" sz="1600" dirty="0"/>
                <a:t> n, </a:t>
              </a:r>
              <a:r>
                <a:rPr lang="en-US" altLang="zh-CN" sz="1600" dirty="0">
                  <a:solidFill>
                    <a:srgbClr val="0000FF"/>
                  </a:solidFill>
                </a:rPr>
                <a:t>unsigned</a:t>
              </a:r>
              <a:r>
                <a:rPr lang="en-US" altLang="zh-CN" sz="1600" dirty="0"/>
                <a:t> size);</a:t>
              </a:r>
              <a:endParaRPr lang="zh-CN" altLang="en-US" sz="16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002855" y="3162300"/>
            <a:ext cx="5312365" cy="685800"/>
            <a:chOff x="1866075" y="3486150"/>
            <a:chExt cx="5312365" cy="6858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866075" y="3486150"/>
              <a:ext cx="685800" cy="685800"/>
              <a:chOff x="1828800" y="3409950"/>
              <a:chExt cx="685800" cy="685800"/>
            </a:xfrm>
          </p:grpSpPr>
          <p:pic>
            <p:nvPicPr>
              <p:cNvPr id="13" name="图片 12" descr="按扭-37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28800" y="340995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947335" y="3486150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3044610" y="3524250"/>
              <a:ext cx="413383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* </a:t>
              </a:r>
              <a:r>
                <a:rPr lang="en-US" altLang="zh-CN" dirty="0" err="1" smtClean="0">
                  <a:solidFill>
                    <a:schemeClr val="tx1"/>
                  </a:solidFill>
                </a:rPr>
                <a:t>pArray</a:t>
              </a:r>
              <a:r>
                <a:rPr lang="en-US" altLang="zh-CN" dirty="0" smtClean="0">
                  <a:solidFill>
                    <a:schemeClr val="tx1"/>
                  </a:solidFill>
                </a:rPr>
                <a:t>;</a:t>
              </a:r>
            </a:p>
            <a:p>
              <a:r>
                <a:rPr lang="en-US" altLang="zh-CN" dirty="0" err="1" smtClean="0">
                  <a:solidFill>
                    <a:schemeClr val="tx1"/>
                  </a:solidFill>
                </a:rPr>
                <a:t>pArray</a:t>
              </a:r>
              <a:r>
                <a:rPr lang="en-US" altLang="zh-CN" dirty="0">
                  <a:solidFill>
                    <a:schemeClr val="tx1"/>
                  </a:solidFill>
                </a:rPr>
                <a:t>=(</a:t>
              </a:r>
              <a:r>
                <a:rPr lang="en-US" altLang="zh-CN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*)</a:t>
              </a:r>
              <a:r>
                <a:rPr lang="en-US" altLang="zh-CN" dirty="0" err="1">
                  <a:solidFill>
                    <a:schemeClr val="tx1"/>
                  </a:solidFill>
                </a:rPr>
                <a:t>calloc</a:t>
              </a:r>
              <a:r>
                <a:rPr lang="en-US" altLang="zh-CN" dirty="0">
                  <a:solidFill>
                    <a:schemeClr val="tx1"/>
                  </a:solidFill>
                </a:rPr>
                <a:t>(3,</a:t>
              </a:r>
              <a:r>
                <a:rPr lang="en-US" altLang="zh-CN" dirty="0">
                  <a:solidFill>
                    <a:srgbClr val="0000FF"/>
                  </a:solidFill>
                </a:rPr>
                <a:t>sizeof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));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979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192951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>
                <a:solidFill>
                  <a:schemeClr val="bg1"/>
                </a:solidFill>
              </a:rPr>
              <a:t>realloc</a:t>
            </a:r>
            <a:r>
              <a:rPr lang="en-US" altLang="zh-CN" sz="3600" b="1" dirty="0" smtClean="0">
                <a:solidFill>
                  <a:schemeClr val="bg1"/>
                </a:solidFill>
              </a:rPr>
              <a:t>()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函数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76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1295400" y="666750"/>
            <a:ext cx="342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4000" dirty="0" err="1" smtClean="0"/>
              <a:t>realloc</a:t>
            </a:r>
            <a:r>
              <a:rPr lang="zh-CN" altLang="en-US" sz="4000" dirty="0" smtClean="0"/>
              <a:t>函数</a:t>
            </a:r>
            <a:endParaRPr lang="zh-CN" altLang="en-US" sz="4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828800" y="1141874"/>
            <a:ext cx="5638801" cy="1862330"/>
            <a:chOff x="1185461" y="1679415"/>
            <a:chExt cx="5524422" cy="1862330"/>
          </a:xfrm>
        </p:grpSpPr>
        <p:grpSp>
          <p:nvGrpSpPr>
            <p:cNvPr id="6" name="组合 7"/>
            <p:cNvGrpSpPr/>
            <p:nvPr/>
          </p:nvGrpSpPr>
          <p:grpSpPr>
            <a:xfrm>
              <a:off x="1185461" y="1679415"/>
              <a:ext cx="1252730" cy="1862330"/>
              <a:chOff x="428625" y="1422240"/>
              <a:chExt cx="1252730" cy="1862330"/>
            </a:xfrm>
          </p:grpSpPr>
          <p:pic>
            <p:nvPicPr>
              <p:cNvPr id="8" name="图片 7" descr="按扭-1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28625" y="142224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31822" y="21383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638423" y="2436489"/>
              <a:ext cx="4071460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0000FF"/>
                  </a:solidFill>
                </a:rPr>
                <a:t>void</a:t>
              </a:r>
              <a:r>
                <a:rPr lang="en-US" altLang="zh-CN" sz="1600" dirty="0"/>
                <a:t> *</a:t>
              </a:r>
              <a:r>
                <a:rPr lang="en-US" altLang="zh-CN" sz="1600" dirty="0" err="1"/>
                <a:t>realloc</a:t>
              </a:r>
              <a:r>
                <a:rPr lang="en-US" altLang="zh-CN" sz="1600" dirty="0"/>
                <a:t>(</a:t>
              </a:r>
              <a:r>
                <a:rPr lang="en-US" altLang="zh-CN" sz="1600" dirty="0">
                  <a:solidFill>
                    <a:srgbClr val="0000FF"/>
                  </a:solidFill>
                </a:rPr>
                <a:t>void</a:t>
              </a:r>
              <a:r>
                <a:rPr lang="en-US" altLang="zh-CN" sz="1600" dirty="0"/>
                <a:t> *</a:t>
              </a:r>
              <a:r>
                <a:rPr lang="en-US" altLang="zh-CN" sz="1600" dirty="0" err="1"/>
                <a:t>ptr</a:t>
              </a:r>
              <a:r>
                <a:rPr lang="en-US" altLang="zh-CN" sz="1600" dirty="0"/>
                <a:t>, </a:t>
              </a:r>
              <a:r>
                <a:rPr lang="en-US" altLang="zh-CN" sz="1600" dirty="0" err="1"/>
                <a:t>size_t</a:t>
              </a:r>
              <a:r>
                <a:rPr lang="en-US" altLang="zh-CN" sz="1600" dirty="0"/>
                <a:t> size)</a:t>
              </a:r>
              <a:endParaRPr lang="zh-CN" altLang="en-US" sz="16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002855" y="3209925"/>
            <a:ext cx="5312365" cy="685800"/>
            <a:chOff x="1866075" y="3486150"/>
            <a:chExt cx="5312365" cy="6858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866075" y="3486150"/>
              <a:ext cx="685800" cy="685800"/>
              <a:chOff x="1828800" y="3409950"/>
              <a:chExt cx="685800" cy="685800"/>
            </a:xfrm>
          </p:grpSpPr>
          <p:pic>
            <p:nvPicPr>
              <p:cNvPr id="13" name="图片 12" descr="按扭-37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28800" y="340995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947335" y="3486150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3044610" y="3524250"/>
              <a:ext cx="413383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err="1">
                  <a:solidFill>
                    <a:schemeClr val="tx1"/>
                  </a:solidFill>
                </a:rPr>
                <a:t>fDouble</a:t>
              </a:r>
              <a:r>
                <a:rPr lang="en-US" altLang="zh-CN" dirty="0">
                  <a:solidFill>
                    <a:schemeClr val="tx1"/>
                  </a:solidFill>
                </a:rPr>
                <a:t>=(</a:t>
              </a:r>
              <a:r>
                <a:rPr lang="en-US" altLang="zh-CN" dirty="0">
                  <a:solidFill>
                    <a:srgbClr val="0000FF"/>
                  </a:solidFill>
                </a:rPr>
                <a:t>double</a:t>
              </a:r>
              <a:r>
                <a:rPr lang="en-US" altLang="zh-CN" dirty="0">
                  <a:solidFill>
                    <a:schemeClr val="tx1"/>
                  </a:solidFill>
                </a:rPr>
                <a:t>*)</a:t>
              </a:r>
              <a:r>
                <a:rPr lang="en-US" altLang="zh-CN" dirty="0" err="1">
                  <a:solidFill>
                    <a:schemeClr val="tx1"/>
                  </a:solidFill>
                </a:rPr>
                <a:t>malloc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dirty="0" err="1">
                  <a:solidFill>
                    <a:srgbClr val="0000FF"/>
                  </a:solidFill>
                </a:rPr>
                <a:t>sizeof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dirty="0">
                  <a:solidFill>
                    <a:srgbClr val="0000FF"/>
                  </a:solidFill>
                </a:rPr>
                <a:t>double</a:t>
              </a:r>
              <a:r>
                <a:rPr lang="en-US" altLang="zh-CN" dirty="0">
                  <a:solidFill>
                    <a:schemeClr val="tx1"/>
                  </a:solidFill>
                </a:rPr>
                <a:t>));</a:t>
              </a:r>
              <a:endParaRPr lang="zh-CN" altLang="zh-CN" dirty="0">
                <a:solidFill>
                  <a:schemeClr val="tx1"/>
                </a:solidFill>
              </a:endParaRPr>
            </a:p>
            <a:p>
              <a:r>
                <a:rPr lang="en-US" altLang="zh-CN" dirty="0" err="1">
                  <a:solidFill>
                    <a:schemeClr val="tx1"/>
                  </a:solidFill>
                </a:rPr>
                <a:t>iInt</a:t>
              </a:r>
              <a:r>
                <a:rPr lang="en-US" altLang="zh-CN" dirty="0">
                  <a:solidFill>
                    <a:schemeClr val="tx1"/>
                  </a:solidFill>
                </a:rPr>
                <a:t>=</a:t>
              </a:r>
              <a:r>
                <a:rPr lang="en-US" altLang="zh-CN" dirty="0" err="1">
                  <a:solidFill>
                    <a:schemeClr val="tx1"/>
                  </a:solidFill>
                </a:rPr>
                <a:t>realloc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dirty="0" err="1">
                  <a:solidFill>
                    <a:schemeClr val="tx1"/>
                  </a:solidFill>
                </a:rPr>
                <a:t>fDouble,</a:t>
              </a:r>
              <a:r>
                <a:rPr lang="en-US" altLang="zh-CN" dirty="0" err="1">
                  <a:solidFill>
                    <a:srgbClr val="0000FF"/>
                  </a:solidFill>
                </a:rPr>
                <a:t>sizeof</a:t>
              </a:r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dirty="0">
                  <a:solidFill>
                    <a:schemeClr val="tx1"/>
                  </a:solidFill>
                </a:rPr>
                <a:t>));</a:t>
              </a:r>
              <a:endParaRPr lang="zh-CN" altLang="zh-CN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099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192951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</a:rPr>
              <a:t>free()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函数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767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1295400" y="666750"/>
            <a:ext cx="342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en-US" altLang="zh-CN" sz="4000" dirty="0" smtClean="0"/>
              <a:t>free</a:t>
            </a:r>
            <a:r>
              <a:rPr lang="zh-CN" altLang="en-US" sz="4000" dirty="0" smtClean="0"/>
              <a:t>函数</a:t>
            </a:r>
            <a:endParaRPr lang="zh-CN" altLang="en-US" sz="4000" dirty="0"/>
          </a:p>
        </p:txBody>
      </p:sp>
      <p:grpSp>
        <p:nvGrpSpPr>
          <p:cNvPr id="5" name="组合 4"/>
          <p:cNvGrpSpPr/>
          <p:nvPr/>
        </p:nvGrpSpPr>
        <p:grpSpPr>
          <a:xfrm>
            <a:off x="1828800" y="1141874"/>
            <a:ext cx="5638801" cy="1862330"/>
            <a:chOff x="1185461" y="1679415"/>
            <a:chExt cx="5524422" cy="1862330"/>
          </a:xfrm>
        </p:grpSpPr>
        <p:grpSp>
          <p:nvGrpSpPr>
            <p:cNvPr id="6" name="组合 7"/>
            <p:cNvGrpSpPr/>
            <p:nvPr/>
          </p:nvGrpSpPr>
          <p:grpSpPr>
            <a:xfrm>
              <a:off x="1185461" y="1679415"/>
              <a:ext cx="1252730" cy="1862330"/>
              <a:chOff x="428625" y="1422240"/>
              <a:chExt cx="1252730" cy="1862330"/>
            </a:xfrm>
          </p:grpSpPr>
          <p:pic>
            <p:nvPicPr>
              <p:cNvPr id="8" name="图片 7" descr="按扭-1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28625" y="142224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31822" y="213837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仿宋" pitchFamily="49" charset="-122"/>
                    <a:ea typeface="仿宋" pitchFamily="49" charset="-122"/>
                  </a:rPr>
                  <a:t>语法</a:t>
                </a: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2638423" y="2436489"/>
              <a:ext cx="4071460" cy="338554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solidFill>
                    <a:srgbClr val="0000FF"/>
                  </a:solidFill>
                </a:rPr>
                <a:t>void</a:t>
              </a:r>
              <a:r>
                <a:rPr lang="en-US" altLang="zh-CN" sz="1600" dirty="0"/>
                <a:t> free(</a:t>
              </a:r>
              <a:r>
                <a:rPr lang="en-US" altLang="zh-CN" sz="1600" dirty="0">
                  <a:solidFill>
                    <a:srgbClr val="0000FF"/>
                  </a:solidFill>
                </a:rPr>
                <a:t>void</a:t>
              </a:r>
              <a:r>
                <a:rPr lang="en-US" altLang="zh-CN" sz="1600" dirty="0"/>
                <a:t> *</a:t>
              </a:r>
              <a:r>
                <a:rPr lang="en-US" altLang="zh-CN" sz="1600" dirty="0" err="1"/>
                <a:t>ptr</a:t>
              </a:r>
              <a:r>
                <a:rPr lang="en-US" altLang="zh-CN" sz="1600" dirty="0" smtClean="0"/>
                <a:t>);</a:t>
              </a:r>
              <a:endParaRPr lang="zh-CN" altLang="en-US" sz="16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002855" y="3209925"/>
            <a:ext cx="3826445" cy="685800"/>
            <a:chOff x="1866075" y="3486150"/>
            <a:chExt cx="3826445" cy="685800"/>
          </a:xfrm>
        </p:grpSpPr>
        <p:grpSp>
          <p:nvGrpSpPr>
            <p:cNvPr id="11" name="组合 10"/>
            <p:cNvGrpSpPr/>
            <p:nvPr/>
          </p:nvGrpSpPr>
          <p:grpSpPr>
            <a:xfrm>
              <a:off x="1866075" y="3486150"/>
              <a:ext cx="685800" cy="685800"/>
              <a:chOff x="1828800" y="3409950"/>
              <a:chExt cx="685800" cy="685800"/>
            </a:xfrm>
          </p:grpSpPr>
          <p:pic>
            <p:nvPicPr>
              <p:cNvPr id="13" name="图片 12" descr="按扭-37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828800" y="3409950"/>
                <a:ext cx="685800" cy="6858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947335" y="3486150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3158910" y="3543300"/>
              <a:ext cx="2533610" cy="46672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free(</a:t>
              </a:r>
              <a:r>
                <a:rPr lang="en-US" altLang="zh-CN" dirty="0" err="1">
                  <a:solidFill>
                    <a:schemeClr val="tx1"/>
                  </a:solidFill>
                </a:rPr>
                <a:t>pInt</a:t>
              </a:r>
              <a:r>
                <a:rPr lang="en-US" altLang="zh-CN" dirty="0">
                  <a:solidFill>
                    <a:schemeClr val="tx1"/>
                  </a:solidFill>
                </a:rPr>
                <a:t>);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250824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200" y="1925421"/>
            <a:ext cx="274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内存丢失</a:t>
            </a:r>
          </a:p>
        </p:txBody>
      </p:sp>
    </p:spTree>
    <p:extLst>
      <p:ext uri="{BB962C8B-B14F-4D97-AF65-F5344CB8AC3E}">
        <p14:creationId xmlns:p14="http://schemas.microsoft.com/office/powerpoint/2010/main" val="34896104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标题-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7655"/>
            <a:ext cx="9144000" cy="1708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219075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存储</a:t>
            </a:r>
            <a:r>
              <a:rPr lang="zh-CN" altLang="en-US" sz="4400" b="1" dirty="0" smtClean="0">
                <a:solidFill>
                  <a:schemeClr val="bg1"/>
                </a:solidFill>
              </a:rPr>
              <a:t>管理</a:t>
            </a:r>
            <a:endParaRPr lang="zh-CN" altLang="en-US" sz="4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95400" y="666750"/>
            <a:ext cx="342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dirty="0" smtClean="0"/>
              <a:t>内存丢失情况</a:t>
            </a:r>
            <a:endParaRPr lang="zh-CN" altLang="en-US" sz="4000" dirty="0"/>
          </a:p>
        </p:txBody>
      </p:sp>
      <p:sp>
        <p:nvSpPr>
          <p:cNvPr id="4" name="矩形 3"/>
          <p:cNvSpPr/>
          <p:nvPr/>
        </p:nvSpPr>
        <p:spPr>
          <a:xfrm>
            <a:off x="1314450" y="2114550"/>
            <a:ext cx="4572000" cy="646331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en-US" altLang="zh-CN" dirty="0" err="1"/>
              <a:t>pOld</a:t>
            </a:r>
            <a:r>
              <a:rPr lang="en-US" altLang="zh-CN" dirty="0"/>
              <a:t>=(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*)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sizeof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));</a:t>
            </a:r>
            <a:endParaRPr lang="zh-CN" altLang="zh-CN" dirty="0"/>
          </a:p>
          <a:p>
            <a:r>
              <a:rPr lang="en-US" altLang="zh-CN" dirty="0" err="1"/>
              <a:t>pNew</a:t>
            </a:r>
            <a:r>
              <a:rPr lang="en-US" altLang="zh-CN" dirty="0"/>
              <a:t>=(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*)</a:t>
            </a:r>
            <a:r>
              <a:rPr lang="en-US" altLang="zh-CN" dirty="0" err="1"/>
              <a:t>malloc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sizeof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)); 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7650" y="1474788"/>
            <a:ext cx="1414513" cy="553998"/>
            <a:chOff x="228600" y="1037451"/>
            <a:chExt cx="1414513" cy="553998"/>
          </a:xfrm>
        </p:grpSpPr>
        <p:sp>
          <p:nvSpPr>
            <p:cNvPr id="6" name="十字星 5"/>
            <p:cNvSpPr/>
            <p:nvPr/>
          </p:nvSpPr>
          <p:spPr>
            <a:xfrm>
              <a:off x="228600" y="1123950"/>
              <a:ext cx="323850" cy="381000"/>
            </a:xfrm>
            <a:prstGeom prst="star4">
              <a:avLst/>
            </a:prstGeom>
            <a:solidFill>
              <a:srgbClr val="92D050"/>
            </a:solidFill>
            <a:ln>
              <a:solidFill>
                <a:srgbClr val="20A3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685800" y="1037451"/>
              <a:ext cx="957313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30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示例</a:t>
              </a:r>
              <a:endParaRPr lang="zh-CN" altLang="en-US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212081" y="2853809"/>
            <a:ext cx="62840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/>
              <a:t>如果进行这样的操作</a:t>
            </a:r>
            <a:r>
              <a:rPr lang="zh-CN" altLang="zh-CN" dirty="0"/>
              <a:t>：</a:t>
            </a:r>
          </a:p>
        </p:txBody>
      </p:sp>
      <p:sp>
        <p:nvSpPr>
          <p:cNvPr id="10" name="矩形 9"/>
          <p:cNvSpPr/>
          <p:nvPr/>
        </p:nvSpPr>
        <p:spPr>
          <a:xfrm>
            <a:off x="1285875" y="3230523"/>
            <a:ext cx="1460656" cy="369332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 err="1"/>
              <a:t>pOld</a:t>
            </a:r>
            <a:r>
              <a:rPr lang="en-US" altLang="zh-CN" dirty="0"/>
              <a:t>=</a:t>
            </a:r>
            <a:r>
              <a:rPr lang="en-US" altLang="zh-CN" dirty="0" err="1"/>
              <a:t>pNew</a:t>
            </a:r>
            <a:r>
              <a:rPr lang="en-US" altLang="zh-CN" dirty="0"/>
              <a:t>;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12081" y="3643046"/>
            <a:ext cx="65888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pOld</a:t>
            </a:r>
            <a:r>
              <a:rPr lang="zh-CN" altLang="zh-CN" sz="1600" dirty="0"/>
              <a:t>指针就指向了</a:t>
            </a:r>
            <a:r>
              <a:rPr lang="en-US" altLang="zh-CN" sz="1600" dirty="0" err="1"/>
              <a:t>pNew</a:t>
            </a:r>
            <a:r>
              <a:rPr lang="zh-CN" altLang="zh-CN" sz="1600" dirty="0"/>
              <a:t>指向的内存地址，这时再进行释放内存操作：</a:t>
            </a:r>
            <a:endParaRPr lang="zh-CN" altLang="en-US" sz="1600" dirty="0"/>
          </a:p>
        </p:txBody>
      </p:sp>
      <p:sp>
        <p:nvSpPr>
          <p:cNvPr id="12" name="矩形 11"/>
          <p:cNvSpPr/>
          <p:nvPr/>
        </p:nvSpPr>
        <p:spPr>
          <a:xfrm>
            <a:off x="1314450" y="4007912"/>
            <a:ext cx="1351652" cy="369332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free(</a:t>
            </a:r>
            <a:r>
              <a:rPr lang="en-US" altLang="zh-CN" dirty="0" err="1"/>
              <a:t>pOld</a:t>
            </a:r>
            <a:r>
              <a:rPr lang="en-US" altLang="zh-CN" dirty="0"/>
              <a:t>); 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980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0" grpId="0" animBg="1"/>
      <p:bldP spid="11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00125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066800" y="80010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3400" y="1694587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/>
            <a:r>
              <a:rPr lang="zh-CN" altLang="zh-CN" dirty="0" smtClean="0"/>
              <a:t>本章讲解</a:t>
            </a:r>
            <a:r>
              <a:rPr lang="zh-CN" altLang="zh-CN" dirty="0"/>
              <a:t>有关堆和栈的</a:t>
            </a:r>
            <a:r>
              <a:rPr lang="zh-CN" altLang="zh-CN" dirty="0" smtClean="0"/>
              <a:t>概念</a:t>
            </a:r>
            <a:r>
              <a:rPr lang="zh-CN" altLang="en-US" dirty="0" smtClean="0"/>
              <a:t>，讲解了</a:t>
            </a:r>
            <a:r>
              <a:rPr lang="zh-CN" altLang="zh-CN" dirty="0" smtClean="0"/>
              <a:t>动态管理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包括</a:t>
            </a:r>
            <a:r>
              <a:rPr lang="en-US" altLang="zh-CN" dirty="0" err="1"/>
              <a:t>malloc</a:t>
            </a:r>
            <a:r>
              <a:rPr lang="zh-CN" altLang="zh-CN" dirty="0"/>
              <a:t>、</a:t>
            </a:r>
            <a:r>
              <a:rPr lang="en-US" altLang="zh-CN" dirty="0" err="1"/>
              <a:t>calloc</a:t>
            </a:r>
            <a:r>
              <a:rPr lang="zh-CN" altLang="zh-CN" dirty="0"/>
              <a:t>、</a:t>
            </a:r>
            <a:r>
              <a:rPr lang="en-US" altLang="zh-CN" dirty="0" err="1"/>
              <a:t>realloc</a:t>
            </a:r>
            <a:r>
              <a:rPr lang="zh-CN" altLang="zh-CN" dirty="0"/>
              <a:t>和</a:t>
            </a:r>
            <a:r>
              <a:rPr lang="en-US" altLang="zh-CN" dirty="0"/>
              <a:t>free 4</a:t>
            </a:r>
            <a:r>
              <a:rPr lang="zh-CN" altLang="zh-CN" dirty="0"/>
              <a:t>个函数，其中</a:t>
            </a:r>
            <a:r>
              <a:rPr lang="en-US" altLang="zh-CN" dirty="0"/>
              <a:t>free</a:t>
            </a:r>
            <a:r>
              <a:rPr lang="zh-CN" altLang="zh-CN" dirty="0"/>
              <a:t>函数是用来释放内存空间的</a:t>
            </a:r>
            <a:r>
              <a:rPr lang="zh-CN" altLang="zh-CN" dirty="0" smtClean="0"/>
              <a:t>。最后</a:t>
            </a:r>
            <a:r>
              <a:rPr lang="zh-CN" altLang="zh-CN" dirty="0"/>
              <a:t>介绍了有关内存丢失的</a:t>
            </a:r>
            <a:r>
              <a:rPr lang="zh-CN" altLang="zh-CN" dirty="0" smtClean="0"/>
              <a:t>问题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8686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904880" y="1404640"/>
            <a:ext cx="4876920" cy="793143"/>
            <a:chOff x="1025977" y="864207"/>
            <a:chExt cx="5058473" cy="793143"/>
          </a:xfrm>
        </p:grpSpPr>
        <p:pic>
          <p:nvPicPr>
            <p:cNvPr id="14" name="图片 13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977" y="864207"/>
              <a:ext cx="5058473" cy="79314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512310" y="1016607"/>
              <a:ext cx="26186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内存组织方式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737432" y="1067678"/>
              <a:ext cx="7542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904880" y="2635895"/>
            <a:ext cx="4953120" cy="793143"/>
            <a:chOff x="1130572" y="875964"/>
            <a:chExt cx="4953120" cy="793143"/>
          </a:xfrm>
        </p:grpSpPr>
        <p:pic>
          <p:nvPicPr>
            <p:cNvPr id="51" name="图片 50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572" y="875964"/>
              <a:ext cx="4953120" cy="79314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2913863" y="1041702"/>
              <a:ext cx="21743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动态管理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892691" y="1067678"/>
              <a:ext cx="59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04880" y="3867150"/>
            <a:ext cx="5029320" cy="793143"/>
            <a:chOff x="1130572" y="875964"/>
            <a:chExt cx="5029320" cy="793143"/>
          </a:xfrm>
        </p:grpSpPr>
        <p:pic>
          <p:nvPicPr>
            <p:cNvPr id="11" name="图片 10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572" y="875964"/>
              <a:ext cx="5029320" cy="793143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913863" y="1016607"/>
              <a:ext cx="21030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内存</a:t>
              </a:r>
              <a:r>
                <a:rPr lang="zh-CN" altLang="en-US" sz="2400" b="1" dirty="0">
                  <a:solidFill>
                    <a:schemeClr val="bg1"/>
                  </a:solidFill>
                </a:rPr>
                <a:t>丢失</a:t>
              </a:r>
              <a:endParaRPr lang="zh-CN" altLang="en-US" sz="24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92691" y="1067678"/>
              <a:ext cx="5989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3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36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24200" y="1925421"/>
            <a:ext cx="312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内存组织方式</a:t>
            </a:r>
          </a:p>
        </p:txBody>
      </p:sp>
    </p:spTree>
    <p:extLst>
      <p:ext uri="{BB962C8B-B14F-4D97-AF65-F5344CB8AC3E}">
        <p14:creationId xmlns:p14="http://schemas.microsoft.com/office/powerpoint/2010/main" val="1696655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25" y="2352675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573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/>
            <a:r>
              <a:rPr lang="zh-CN" altLang="en-US" sz="4000" dirty="0"/>
              <a:t>内存组织方式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559649" y="1524000"/>
            <a:ext cx="2163291" cy="497930"/>
            <a:chOff x="2590800" y="1524000"/>
            <a:chExt cx="2163291" cy="497930"/>
          </a:xfrm>
        </p:grpSpPr>
        <p:pic>
          <p:nvPicPr>
            <p:cNvPr id="4" name="图片 3" descr="按扭-75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800" y="1524000"/>
              <a:ext cx="497930" cy="497930"/>
            </a:xfrm>
            <a:prstGeom prst="rect">
              <a:avLst/>
            </a:prstGeom>
          </p:spPr>
        </p:pic>
        <p:sp>
          <p:nvSpPr>
            <p:cNvPr id="8" name="矩形 7"/>
            <p:cNvSpPr/>
            <p:nvPr/>
          </p:nvSpPr>
          <p:spPr>
            <a:xfrm>
              <a:off x="3415263" y="1552575"/>
              <a:ext cx="13388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/>
                <a:t>可执行代码</a:t>
              </a:r>
              <a:endParaRPr lang="zh-CN" altLang="en-US" dirty="0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559649" y="2433803"/>
            <a:ext cx="1941984" cy="533400"/>
            <a:chOff x="2590800" y="2468565"/>
            <a:chExt cx="1941984" cy="533400"/>
          </a:xfrm>
        </p:grpSpPr>
        <p:pic>
          <p:nvPicPr>
            <p:cNvPr id="5" name="图片 4" descr="按扭-73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0800" y="2468565"/>
              <a:ext cx="533400" cy="533400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3424788" y="2550599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/>
                <a:t>静态数据</a:t>
              </a:r>
              <a:endParaRPr lang="zh-CN" altLang="en-US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559649" y="3379076"/>
            <a:ext cx="2669951" cy="533400"/>
            <a:chOff x="2555330" y="3409950"/>
            <a:chExt cx="2669951" cy="533400"/>
          </a:xfrm>
        </p:grpSpPr>
        <p:pic>
          <p:nvPicPr>
            <p:cNvPr id="6" name="图片 5" descr="按扭-7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5330" y="3409950"/>
              <a:ext cx="533400" cy="533400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3424788" y="3491984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/>
                <a:t>动态数据（堆）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559649" y="4324350"/>
            <a:ext cx="1284956" cy="533400"/>
            <a:chOff x="2555330" y="4324350"/>
            <a:chExt cx="1284956" cy="533400"/>
          </a:xfrm>
        </p:grpSpPr>
        <p:pic>
          <p:nvPicPr>
            <p:cNvPr id="7" name="图片 6" descr="按扭-76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5330" y="4324350"/>
              <a:ext cx="533400" cy="53340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3424788" y="4414361"/>
              <a:ext cx="4154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dirty="0"/>
                <a:t>栈</a:t>
              </a:r>
              <a:endParaRPr lang="zh-CN" altLang="en-US" dirty="0"/>
            </a:p>
          </p:txBody>
        </p:sp>
      </p:grp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009775" y="1981200"/>
            <a:ext cx="1485900" cy="352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3AA4F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667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程序代码区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2009775" y="2333625"/>
            <a:ext cx="1485900" cy="3524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rgbClr val="3AA4F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667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常量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2009775" y="2686050"/>
            <a:ext cx="1485900" cy="3524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3AA4F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667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未初始化的变量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009775" y="3038475"/>
            <a:ext cx="1485900" cy="3524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rgbClr val="3AA4F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667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已经初始化变量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2009775" y="3390900"/>
            <a:ext cx="1485900" cy="3524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rgbClr val="3AA4F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667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堆区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2009775" y="3743325"/>
            <a:ext cx="1485900" cy="3524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rgbClr val="3AA4FC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667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</a:t>
            </a:r>
            <a:r>
              <a:rPr kumimoji="0" lang="zh-CN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栈区</a:t>
            </a:r>
            <a:endParaRPr kumimoji="0" lang="zh-CN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2" name="AutoShape 5"/>
          <p:cNvSpPr>
            <a:spLocks noChangeShapeType="1"/>
          </p:cNvSpPr>
          <p:nvPr/>
        </p:nvSpPr>
        <p:spPr bwMode="auto">
          <a:xfrm>
            <a:off x="3495675" y="2333625"/>
            <a:ext cx="390525" cy="0"/>
          </a:xfrm>
          <a:prstGeom prst="straightConnector1">
            <a:avLst/>
          </a:prstGeom>
          <a:noFill/>
          <a:ln w="19050">
            <a:solidFill>
              <a:srgbClr val="3AA4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AutoShape 4"/>
          <p:cNvSpPr>
            <a:spLocks noChangeShapeType="1"/>
          </p:cNvSpPr>
          <p:nvPr/>
        </p:nvSpPr>
        <p:spPr bwMode="auto">
          <a:xfrm>
            <a:off x="3495675" y="3390900"/>
            <a:ext cx="390525" cy="0"/>
          </a:xfrm>
          <a:prstGeom prst="straightConnector1">
            <a:avLst/>
          </a:prstGeom>
          <a:noFill/>
          <a:ln w="19050">
            <a:solidFill>
              <a:srgbClr val="3AA4F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AutoShape 3"/>
          <p:cNvSpPr>
            <a:spLocks noChangeShapeType="1"/>
          </p:cNvSpPr>
          <p:nvPr/>
        </p:nvSpPr>
        <p:spPr bwMode="auto">
          <a:xfrm>
            <a:off x="3705225" y="2333625"/>
            <a:ext cx="0" cy="266700"/>
          </a:xfrm>
          <a:prstGeom prst="straightConnector1">
            <a:avLst/>
          </a:prstGeom>
          <a:noFill/>
          <a:ln w="19050">
            <a:solidFill>
              <a:srgbClr val="3AA4F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AutoShape 2"/>
          <p:cNvSpPr>
            <a:spLocks noChangeShapeType="1"/>
          </p:cNvSpPr>
          <p:nvPr/>
        </p:nvSpPr>
        <p:spPr bwMode="auto">
          <a:xfrm flipV="1">
            <a:off x="3705225" y="3086100"/>
            <a:ext cx="0" cy="304800"/>
          </a:xfrm>
          <a:prstGeom prst="straightConnector1">
            <a:avLst/>
          </a:prstGeom>
          <a:noFill/>
          <a:ln w="19050">
            <a:solidFill>
              <a:srgbClr val="3AA4F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Rectangle 1"/>
          <p:cNvSpPr>
            <a:spLocks noChangeArrowheads="1"/>
          </p:cNvSpPr>
          <p:nvPr/>
        </p:nvSpPr>
        <p:spPr bwMode="auto">
          <a:xfrm>
            <a:off x="3171825" y="2729078"/>
            <a:ext cx="10953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6670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静态数据区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7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29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430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71900" y="1925421"/>
            <a:ext cx="171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</a:rPr>
              <a:t>堆和栈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93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标题 1"/>
          <p:cNvSpPr txBox="1">
            <a:spLocks/>
          </p:cNvSpPr>
          <p:nvPr/>
        </p:nvSpPr>
        <p:spPr bwMode="auto">
          <a:xfrm>
            <a:off x="12954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dirty="0"/>
              <a:t>堆</a:t>
            </a:r>
          </a:p>
        </p:txBody>
      </p:sp>
      <p:pic>
        <p:nvPicPr>
          <p:cNvPr id="10" name="Picture 5" descr="http://pic.58pic.com/58pic/15/48/06/74u58PICATv_1024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962150"/>
            <a:ext cx="1978152" cy="2438400"/>
          </a:xfrm>
          <a:prstGeom prst="rect">
            <a:avLst/>
          </a:prstGeom>
          <a:noFill/>
        </p:spPr>
      </p:pic>
      <p:sp>
        <p:nvSpPr>
          <p:cNvPr id="2" name="矩形 1"/>
          <p:cNvSpPr/>
          <p:nvPr/>
        </p:nvSpPr>
        <p:spPr>
          <a:xfrm>
            <a:off x="1371600" y="1516618"/>
            <a:ext cx="571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>
                <a:solidFill>
                  <a:srgbClr val="FF0000"/>
                </a:solidFill>
              </a:rPr>
              <a:t>用于</a:t>
            </a:r>
            <a:r>
              <a:rPr lang="zh-CN" altLang="zh-CN" dirty="0">
                <a:solidFill>
                  <a:srgbClr val="FF0000"/>
                </a:solidFill>
              </a:rPr>
              <a:t>程序动态分配和释放的内存块称为自由</a:t>
            </a:r>
            <a:r>
              <a:rPr lang="zh-CN" altLang="zh-CN" dirty="0" smtClean="0">
                <a:solidFill>
                  <a:srgbClr val="FF0000"/>
                </a:solidFill>
              </a:rPr>
              <a:t>存储空间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86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954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3600" dirty="0" smtClean="0"/>
              <a:t>动态分配内存和释放内存</a:t>
            </a:r>
            <a:endParaRPr lang="zh-CN" altLang="en-US" sz="3600" dirty="0"/>
          </a:p>
        </p:txBody>
      </p:sp>
      <p:grpSp>
        <p:nvGrpSpPr>
          <p:cNvPr id="4" name="组合 3"/>
          <p:cNvGrpSpPr/>
          <p:nvPr/>
        </p:nvGrpSpPr>
        <p:grpSpPr>
          <a:xfrm>
            <a:off x="588143" y="1469409"/>
            <a:ext cx="1414513" cy="553998"/>
            <a:chOff x="228600" y="1037451"/>
            <a:chExt cx="1414513" cy="553998"/>
          </a:xfrm>
        </p:grpSpPr>
        <p:sp>
          <p:nvSpPr>
            <p:cNvPr id="5" name="十字星 4"/>
            <p:cNvSpPr/>
            <p:nvPr/>
          </p:nvSpPr>
          <p:spPr>
            <a:xfrm>
              <a:off x="228600" y="1123950"/>
              <a:ext cx="323850" cy="381000"/>
            </a:xfrm>
            <a:prstGeom prst="star4">
              <a:avLst/>
            </a:prstGeom>
            <a:solidFill>
              <a:srgbClr val="92D050"/>
            </a:solidFill>
            <a:ln>
              <a:solidFill>
                <a:srgbClr val="20A3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685800" y="1037451"/>
              <a:ext cx="957313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30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示例</a:t>
              </a:r>
              <a:endParaRPr lang="zh-CN" altLang="en-US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290761"/>
            <a:ext cx="46482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圆角矩形 7"/>
          <p:cNvSpPr/>
          <p:nvPr/>
        </p:nvSpPr>
        <p:spPr>
          <a:xfrm>
            <a:off x="1190625" y="3181350"/>
            <a:ext cx="3495675" cy="228599"/>
          </a:xfrm>
          <a:prstGeom prst="round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295399" y="3781423"/>
            <a:ext cx="2209799" cy="217311"/>
          </a:xfrm>
          <a:prstGeom prst="round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7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" y="867568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1"/>
          <p:cNvSpPr txBox="1">
            <a:spLocks/>
          </p:cNvSpPr>
          <p:nvPr/>
        </p:nvSpPr>
        <p:spPr bwMode="auto">
          <a:xfrm>
            <a:off x="1295400" y="666750"/>
            <a:ext cx="67818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000" dirty="0" smtClean="0"/>
              <a:t>栈</a:t>
            </a:r>
            <a:endParaRPr lang="zh-CN" altLang="en-US" sz="40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1295400" y="2389187"/>
            <a:ext cx="2651125" cy="1554163"/>
            <a:chOff x="1295400" y="2389187"/>
            <a:chExt cx="2651125" cy="1554163"/>
          </a:xfrm>
        </p:grpSpPr>
        <p:sp>
          <p:nvSpPr>
            <p:cNvPr id="4" name="Rectangle 21"/>
            <p:cNvSpPr>
              <a:spLocks noChangeArrowheads="1"/>
            </p:cNvSpPr>
            <p:nvPr/>
          </p:nvSpPr>
          <p:spPr bwMode="auto">
            <a:xfrm>
              <a:off x="2260600" y="2978150"/>
              <a:ext cx="1073150" cy="1603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" name="Rectangle 20"/>
            <p:cNvSpPr>
              <a:spLocks noChangeArrowheads="1"/>
            </p:cNvSpPr>
            <p:nvPr/>
          </p:nvSpPr>
          <p:spPr bwMode="auto">
            <a:xfrm>
              <a:off x="2260600" y="2978150"/>
              <a:ext cx="1073150" cy="16033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rgbClr val="3AA4FC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2260600" y="3138487"/>
              <a:ext cx="1073150" cy="16192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2260600" y="3138487"/>
              <a:ext cx="1073150" cy="161925"/>
            </a:xfrm>
            <a:prstGeom prst="rect">
              <a:avLst/>
            </a:prstGeom>
            <a:noFill/>
            <a:ln w="19050">
              <a:solidFill>
                <a:srgbClr val="3AA4F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Rectangle 17"/>
            <p:cNvSpPr>
              <a:spLocks noChangeArrowheads="1"/>
            </p:cNvSpPr>
            <p:nvPr/>
          </p:nvSpPr>
          <p:spPr bwMode="auto">
            <a:xfrm>
              <a:off x="2260600" y="3300412"/>
              <a:ext cx="1073150" cy="160338"/>
            </a:xfrm>
            <a:prstGeom prst="rect">
              <a:avLst/>
            </a:prstGeom>
            <a:solidFill>
              <a:srgbClr val="FF7D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2260600" y="3300412"/>
              <a:ext cx="1073150" cy="160338"/>
            </a:xfrm>
            <a:prstGeom prst="rect">
              <a:avLst/>
            </a:prstGeom>
            <a:noFill/>
            <a:ln w="19050">
              <a:solidFill>
                <a:srgbClr val="3AA4F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2260600" y="3460750"/>
              <a:ext cx="1073150" cy="16033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260600" y="3460750"/>
              <a:ext cx="1073150" cy="160337"/>
            </a:xfrm>
            <a:prstGeom prst="rect">
              <a:avLst/>
            </a:prstGeom>
            <a:noFill/>
            <a:ln w="19050">
              <a:solidFill>
                <a:srgbClr val="3AA4F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260600" y="3621087"/>
              <a:ext cx="1073150" cy="16033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260600" y="3621087"/>
              <a:ext cx="1073150" cy="160338"/>
            </a:xfrm>
            <a:prstGeom prst="rect">
              <a:avLst/>
            </a:prstGeom>
            <a:noFill/>
            <a:ln w="19050">
              <a:solidFill>
                <a:srgbClr val="3AA4F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260600" y="3783012"/>
              <a:ext cx="1073150" cy="16033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260600" y="3783012"/>
              <a:ext cx="1073150" cy="160338"/>
            </a:xfrm>
            <a:prstGeom prst="rect">
              <a:avLst/>
            </a:prstGeom>
            <a:noFill/>
            <a:ln w="19050">
              <a:solidFill>
                <a:srgbClr val="3AA4F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9"/>
            <p:cNvSpPr>
              <a:spLocks noChangeShapeType="1"/>
            </p:cNvSpPr>
            <p:nvPr/>
          </p:nvSpPr>
          <p:spPr bwMode="auto">
            <a:xfrm>
              <a:off x="2260600" y="2657475"/>
              <a:ext cx="1588" cy="320675"/>
            </a:xfrm>
            <a:prstGeom prst="line">
              <a:avLst/>
            </a:prstGeom>
            <a:noFill/>
            <a:ln w="19050">
              <a:solidFill>
                <a:srgbClr val="3AA4F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3333750" y="2657475"/>
              <a:ext cx="0" cy="320675"/>
            </a:xfrm>
            <a:prstGeom prst="line">
              <a:avLst/>
            </a:prstGeom>
            <a:noFill/>
            <a:ln w="19050">
              <a:solidFill>
                <a:srgbClr val="3AA4F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1295400" y="2497137"/>
              <a:ext cx="1287463" cy="276225"/>
            </a:xfrm>
            <a:custGeom>
              <a:avLst/>
              <a:gdLst>
                <a:gd name="T0" fmla="*/ 0 w 2027"/>
                <a:gd name="T1" fmla="*/ 0 h 435"/>
                <a:gd name="T2" fmla="*/ 1690 w 2027"/>
                <a:gd name="T3" fmla="*/ 0 h 435"/>
                <a:gd name="T4" fmla="*/ 1707 w 2027"/>
                <a:gd name="T5" fmla="*/ 0 h 435"/>
                <a:gd name="T6" fmla="*/ 1722 w 2027"/>
                <a:gd name="T7" fmla="*/ 0 h 435"/>
                <a:gd name="T8" fmla="*/ 1740 w 2027"/>
                <a:gd name="T9" fmla="*/ 3 h 435"/>
                <a:gd name="T10" fmla="*/ 1757 w 2027"/>
                <a:gd name="T11" fmla="*/ 5 h 435"/>
                <a:gd name="T12" fmla="*/ 1775 w 2027"/>
                <a:gd name="T13" fmla="*/ 8 h 435"/>
                <a:gd name="T14" fmla="*/ 1790 w 2027"/>
                <a:gd name="T15" fmla="*/ 10 h 435"/>
                <a:gd name="T16" fmla="*/ 1805 w 2027"/>
                <a:gd name="T17" fmla="*/ 15 h 435"/>
                <a:gd name="T18" fmla="*/ 1820 w 2027"/>
                <a:gd name="T19" fmla="*/ 20 h 435"/>
                <a:gd name="T20" fmla="*/ 1837 w 2027"/>
                <a:gd name="T21" fmla="*/ 25 h 435"/>
                <a:gd name="T22" fmla="*/ 1850 w 2027"/>
                <a:gd name="T23" fmla="*/ 30 h 435"/>
                <a:gd name="T24" fmla="*/ 1865 w 2027"/>
                <a:gd name="T25" fmla="*/ 35 h 435"/>
                <a:gd name="T26" fmla="*/ 1880 w 2027"/>
                <a:gd name="T27" fmla="*/ 43 h 435"/>
                <a:gd name="T28" fmla="*/ 1892 w 2027"/>
                <a:gd name="T29" fmla="*/ 50 h 435"/>
                <a:gd name="T30" fmla="*/ 1905 w 2027"/>
                <a:gd name="T31" fmla="*/ 55 h 435"/>
                <a:gd name="T32" fmla="*/ 1915 w 2027"/>
                <a:gd name="T33" fmla="*/ 65 h 435"/>
                <a:gd name="T34" fmla="*/ 1927 w 2027"/>
                <a:gd name="T35" fmla="*/ 73 h 435"/>
                <a:gd name="T36" fmla="*/ 1940 w 2027"/>
                <a:gd name="T37" fmla="*/ 80 h 435"/>
                <a:gd name="T38" fmla="*/ 1950 w 2027"/>
                <a:gd name="T39" fmla="*/ 93 h 435"/>
                <a:gd name="T40" fmla="*/ 1960 w 2027"/>
                <a:gd name="T41" fmla="*/ 100 h 435"/>
                <a:gd name="T42" fmla="*/ 1970 w 2027"/>
                <a:gd name="T43" fmla="*/ 110 h 435"/>
                <a:gd name="T44" fmla="*/ 1977 w 2027"/>
                <a:gd name="T45" fmla="*/ 120 h 435"/>
                <a:gd name="T46" fmla="*/ 1987 w 2027"/>
                <a:gd name="T47" fmla="*/ 130 h 435"/>
                <a:gd name="T48" fmla="*/ 1995 w 2027"/>
                <a:gd name="T49" fmla="*/ 143 h 435"/>
                <a:gd name="T50" fmla="*/ 2000 w 2027"/>
                <a:gd name="T51" fmla="*/ 155 h 435"/>
                <a:gd name="T52" fmla="*/ 2007 w 2027"/>
                <a:gd name="T53" fmla="*/ 165 h 435"/>
                <a:gd name="T54" fmla="*/ 2012 w 2027"/>
                <a:gd name="T55" fmla="*/ 175 h 435"/>
                <a:gd name="T56" fmla="*/ 2017 w 2027"/>
                <a:gd name="T57" fmla="*/ 188 h 435"/>
                <a:gd name="T58" fmla="*/ 2020 w 2027"/>
                <a:gd name="T59" fmla="*/ 200 h 435"/>
                <a:gd name="T60" fmla="*/ 2025 w 2027"/>
                <a:gd name="T61" fmla="*/ 213 h 435"/>
                <a:gd name="T62" fmla="*/ 2025 w 2027"/>
                <a:gd name="T63" fmla="*/ 228 h 435"/>
                <a:gd name="T64" fmla="*/ 2027 w 2027"/>
                <a:gd name="T65" fmla="*/ 238 h 435"/>
                <a:gd name="T66" fmla="*/ 2027 w 2027"/>
                <a:gd name="T67" fmla="*/ 253 h 435"/>
                <a:gd name="T68" fmla="*/ 2027 w 2027"/>
                <a:gd name="T69" fmla="*/ 253 h 435"/>
                <a:gd name="T70" fmla="*/ 2027 w 2027"/>
                <a:gd name="T71" fmla="*/ 253 h 435"/>
                <a:gd name="T72" fmla="*/ 2027 w 2027"/>
                <a:gd name="T73" fmla="*/ 435 h 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27" h="435">
                  <a:moveTo>
                    <a:pt x="0" y="0"/>
                  </a:moveTo>
                  <a:lnTo>
                    <a:pt x="1690" y="0"/>
                  </a:lnTo>
                  <a:lnTo>
                    <a:pt x="1707" y="0"/>
                  </a:lnTo>
                  <a:lnTo>
                    <a:pt x="1722" y="0"/>
                  </a:lnTo>
                  <a:lnTo>
                    <a:pt x="1740" y="3"/>
                  </a:lnTo>
                  <a:lnTo>
                    <a:pt x="1757" y="5"/>
                  </a:lnTo>
                  <a:lnTo>
                    <a:pt x="1775" y="8"/>
                  </a:lnTo>
                  <a:lnTo>
                    <a:pt x="1790" y="10"/>
                  </a:lnTo>
                  <a:lnTo>
                    <a:pt x="1805" y="15"/>
                  </a:lnTo>
                  <a:lnTo>
                    <a:pt x="1820" y="20"/>
                  </a:lnTo>
                  <a:lnTo>
                    <a:pt x="1837" y="25"/>
                  </a:lnTo>
                  <a:lnTo>
                    <a:pt x="1850" y="30"/>
                  </a:lnTo>
                  <a:lnTo>
                    <a:pt x="1865" y="35"/>
                  </a:lnTo>
                  <a:lnTo>
                    <a:pt x="1880" y="43"/>
                  </a:lnTo>
                  <a:lnTo>
                    <a:pt x="1892" y="50"/>
                  </a:lnTo>
                  <a:lnTo>
                    <a:pt x="1905" y="55"/>
                  </a:lnTo>
                  <a:lnTo>
                    <a:pt x="1915" y="65"/>
                  </a:lnTo>
                  <a:lnTo>
                    <a:pt x="1927" y="73"/>
                  </a:lnTo>
                  <a:lnTo>
                    <a:pt x="1940" y="80"/>
                  </a:lnTo>
                  <a:lnTo>
                    <a:pt x="1950" y="93"/>
                  </a:lnTo>
                  <a:lnTo>
                    <a:pt x="1960" y="100"/>
                  </a:lnTo>
                  <a:lnTo>
                    <a:pt x="1970" y="110"/>
                  </a:lnTo>
                  <a:lnTo>
                    <a:pt x="1977" y="120"/>
                  </a:lnTo>
                  <a:lnTo>
                    <a:pt x="1987" y="130"/>
                  </a:lnTo>
                  <a:lnTo>
                    <a:pt x="1995" y="143"/>
                  </a:lnTo>
                  <a:lnTo>
                    <a:pt x="2000" y="155"/>
                  </a:lnTo>
                  <a:lnTo>
                    <a:pt x="2007" y="165"/>
                  </a:lnTo>
                  <a:lnTo>
                    <a:pt x="2012" y="175"/>
                  </a:lnTo>
                  <a:lnTo>
                    <a:pt x="2017" y="188"/>
                  </a:lnTo>
                  <a:lnTo>
                    <a:pt x="2020" y="200"/>
                  </a:lnTo>
                  <a:lnTo>
                    <a:pt x="2025" y="213"/>
                  </a:lnTo>
                  <a:lnTo>
                    <a:pt x="2025" y="228"/>
                  </a:lnTo>
                  <a:lnTo>
                    <a:pt x="2027" y="238"/>
                  </a:lnTo>
                  <a:lnTo>
                    <a:pt x="2027" y="253"/>
                  </a:lnTo>
                  <a:lnTo>
                    <a:pt x="2027" y="435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2533650" y="2763837"/>
              <a:ext cx="98425" cy="109538"/>
            </a:xfrm>
            <a:custGeom>
              <a:avLst/>
              <a:gdLst>
                <a:gd name="T0" fmla="*/ 155 w 155"/>
                <a:gd name="T1" fmla="*/ 0 h 172"/>
                <a:gd name="T2" fmla="*/ 77 w 155"/>
                <a:gd name="T3" fmla="*/ 172 h 172"/>
                <a:gd name="T4" fmla="*/ 0 w 155"/>
                <a:gd name="T5" fmla="*/ 0 h 172"/>
                <a:gd name="T6" fmla="*/ 155 w 155"/>
                <a:gd name="T7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72">
                  <a:moveTo>
                    <a:pt x="155" y="0"/>
                  </a:moveTo>
                  <a:lnTo>
                    <a:pt x="77" y="172"/>
                  </a:lnTo>
                  <a:lnTo>
                    <a:pt x="0" y="0"/>
                  </a:lnTo>
                  <a:lnTo>
                    <a:pt x="155" y="0"/>
                  </a:lnTo>
                  <a:close/>
                </a:path>
              </a:pathLst>
            </a:custGeom>
            <a:solidFill>
              <a:srgbClr val="FF0000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2111375" y="2401887"/>
              <a:ext cx="333375" cy="158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4"/>
            <p:cNvSpPr>
              <a:spLocks noChangeArrowheads="1"/>
            </p:cNvSpPr>
            <p:nvPr/>
          </p:nvSpPr>
          <p:spPr bwMode="auto">
            <a:xfrm>
              <a:off x="2125663" y="2389187"/>
              <a:ext cx="266700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270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入栈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  <p:sp>
          <p:nvSpPr>
            <p:cNvPr id="22" name="Freeform 3"/>
            <p:cNvSpPr>
              <a:spLocks/>
            </p:cNvSpPr>
            <p:nvPr/>
          </p:nvSpPr>
          <p:spPr bwMode="auto">
            <a:xfrm>
              <a:off x="3009900" y="2497137"/>
              <a:ext cx="936625" cy="320675"/>
            </a:xfrm>
            <a:custGeom>
              <a:avLst/>
              <a:gdLst>
                <a:gd name="T0" fmla="*/ 0 w 1476"/>
                <a:gd name="T1" fmla="*/ 506 h 506"/>
                <a:gd name="T2" fmla="*/ 0 w 1476"/>
                <a:gd name="T3" fmla="*/ 253 h 506"/>
                <a:gd name="T4" fmla="*/ 0 w 1476"/>
                <a:gd name="T5" fmla="*/ 238 h 506"/>
                <a:gd name="T6" fmla="*/ 3 w 1476"/>
                <a:gd name="T7" fmla="*/ 228 h 506"/>
                <a:gd name="T8" fmla="*/ 5 w 1476"/>
                <a:gd name="T9" fmla="*/ 213 h 506"/>
                <a:gd name="T10" fmla="*/ 8 w 1476"/>
                <a:gd name="T11" fmla="*/ 200 h 506"/>
                <a:gd name="T12" fmla="*/ 10 w 1476"/>
                <a:gd name="T13" fmla="*/ 190 h 506"/>
                <a:gd name="T14" fmla="*/ 15 w 1476"/>
                <a:gd name="T15" fmla="*/ 175 h 506"/>
                <a:gd name="T16" fmla="*/ 20 w 1476"/>
                <a:gd name="T17" fmla="*/ 165 h 506"/>
                <a:gd name="T18" fmla="*/ 28 w 1476"/>
                <a:gd name="T19" fmla="*/ 155 h 506"/>
                <a:gd name="T20" fmla="*/ 35 w 1476"/>
                <a:gd name="T21" fmla="*/ 143 h 506"/>
                <a:gd name="T22" fmla="*/ 40 w 1476"/>
                <a:gd name="T23" fmla="*/ 133 h 506"/>
                <a:gd name="T24" fmla="*/ 50 w 1476"/>
                <a:gd name="T25" fmla="*/ 120 h 506"/>
                <a:gd name="T26" fmla="*/ 58 w 1476"/>
                <a:gd name="T27" fmla="*/ 110 h 506"/>
                <a:gd name="T28" fmla="*/ 68 w 1476"/>
                <a:gd name="T29" fmla="*/ 100 h 506"/>
                <a:gd name="T30" fmla="*/ 78 w 1476"/>
                <a:gd name="T31" fmla="*/ 93 h 506"/>
                <a:gd name="T32" fmla="*/ 88 w 1476"/>
                <a:gd name="T33" fmla="*/ 80 h 506"/>
                <a:gd name="T34" fmla="*/ 100 w 1476"/>
                <a:gd name="T35" fmla="*/ 73 h 506"/>
                <a:gd name="T36" fmla="*/ 113 w 1476"/>
                <a:gd name="T37" fmla="*/ 65 h 506"/>
                <a:gd name="T38" fmla="*/ 123 w 1476"/>
                <a:gd name="T39" fmla="*/ 55 h 506"/>
                <a:gd name="T40" fmla="*/ 135 w 1476"/>
                <a:gd name="T41" fmla="*/ 50 h 506"/>
                <a:gd name="T42" fmla="*/ 150 w 1476"/>
                <a:gd name="T43" fmla="*/ 43 h 506"/>
                <a:gd name="T44" fmla="*/ 163 w 1476"/>
                <a:gd name="T45" fmla="*/ 35 h 506"/>
                <a:gd name="T46" fmla="*/ 178 w 1476"/>
                <a:gd name="T47" fmla="*/ 30 h 506"/>
                <a:gd name="T48" fmla="*/ 190 w 1476"/>
                <a:gd name="T49" fmla="*/ 25 h 506"/>
                <a:gd name="T50" fmla="*/ 205 w 1476"/>
                <a:gd name="T51" fmla="*/ 20 h 506"/>
                <a:gd name="T52" fmla="*/ 220 w 1476"/>
                <a:gd name="T53" fmla="*/ 15 h 506"/>
                <a:gd name="T54" fmla="*/ 238 w 1476"/>
                <a:gd name="T55" fmla="*/ 10 h 506"/>
                <a:gd name="T56" fmla="*/ 253 w 1476"/>
                <a:gd name="T57" fmla="*/ 8 h 506"/>
                <a:gd name="T58" fmla="*/ 270 w 1476"/>
                <a:gd name="T59" fmla="*/ 5 h 506"/>
                <a:gd name="T60" fmla="*/ 288 w 1476"/>
                <a:gd name="T61" fmla="*/ 3 h 506"/>
                <a:gd name="T62" fmla="*/ 305 w 1476"/>
                <a:gd name="T63" fmla="*/ 0 h 506"/>
                <a:gd name="T64" fmla="*/ 320 w 1476"/>
                <a:gd name="T65" fmla="*/ 0 h 506"/>
                <a:gd name="T66" fmla="*/ 338 w 1476"/>
                <a:gd name="T67" fmla="*/ 0 h 506"/>
                <a:gd name="T68" fmla="*/ 338 w 1476"/>
                <a:gd name="T69" fmla="*/ 0 h 506"/>
                <a:gd name="T70" fmla="*/ 1476 w 1476"/>
                <a:gd name="T71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476" h="506">
                  <a:moveTo>
                    <a:pt x="0" y="506"/>
                  </a:moveTo>
                  <a:lnTo>
                    <a:pt x="0" y="253"/>
                  </a:lnTo>
                  <a:lnTo>
                    <a:pt x="0" y="238"/>
                  </a:lnTo>
                  <a:lnTo>
                    <a:pt x="3" y="228"/>
                  </a:lnTo>
                  <a:lnTo>
                    <a:pt x="5" y="213"/>
                  </a:lnTo>
                  <a:lnTo>
                    <a:pt x="8" y="200"/>
                  </a:lnTo>
                  <a:lnTo>
                    <a:pt x="10" y="190"/>
                  </a:lnTo>
                  <a:lnTo>
                    <a:pt x="15" y="175"/>
                  </a:lnTo>
                  <a:lnTo>
                    <a:pt x="20" y="165"/>
                  </a:lnTo>
                  <a:lnTo>
                    <a:pt x="28" y="155"/>
                  </a:lnTo>
                  <a:lnTo>
                    <a:pt x="35" y="143"/>
                  </a:lnTo>
                  <a:lnTo>
                    <a:pt x="40" y="133"/>
                  </a:lnTo>
                  <a:lnTo>
                    <a:pt x="50" y="120"/>
                  </a:lnTo>
                  <a:lnTo>
                    <a:pt x="58" y="110"/>
                  </a:lnTo>
                  <a:lnTo>
                    <a:pt x="68" y="100"/>
                  </a:lnTo>
                  <a:lnTo>
                    <a:pt x="78" y="93"/>
                  </a:lnTo>
                  <a:lnTo>
                    <a:pt x="88" y="80"/>
                  </a:lnTo>
                  <a:lnTo>
                    <a:pt x="100" y="73"/>
                  </a:lnTo>
                  <a:lnTo>
                    <a:pt x="113" y="65"/>
                  </a:lnTo>
                  <a:lnTo>
                    <a:pt x="123" y="55"/>
                  </a:lnTo>
                  <a:lnTo>
                    <a:pt x="135" y="50"/>
                  </a:lnTo>
                  <a:lnTo>
                    <a:pt x="150" y="43"/>
                  </a:lnTo>
                  <a:lnTo>
                    <a:pt x="163" y="35"/>
                  </a:lnTo>
                  <a:lnTo>
                    <a:pt x="178" y="30"/>
                  </a:lnTo>
                  <a:lnTo>
                    <a:pt x="190" y="25"/>
                  </a:lnTo>
                  <a:lnTo>
                    <a:pt x="205" y="20"/>
                  </a:lnTo>
                  <a:lnTo>
                    <a:pt x="220" y="15"/>
                  </a:lnTo>
                  <a:lnTo>
                    <a:pt x="238" y="10"/>
                  </a:lnTo>
                  <a:lnTo>
                    <a:pt x="253" y="8"/>
                  </a:lnTo>
                  <a:lnTo>
                    <a:pt x="270" y="5"/>
                  </a:lnTo>
                  <a:lnTo>
                    <a:pt x="288" y="3"/>
                  </a:lnTo>
                  <a:lnTo>
                    <a:pt x="305" y="0"/>
                  </a:lnTo>
                  <a:lnTo>
                    <a:pt x="320" y="0"/>
                  </a:lnTo>
                  <a:lnTo>
                    <a:pt x="338" y="0"/>
                  </a:lnTo>
                  <a:lnTo>
                    <a:pt x="1476" y="0"/>
                  </a:lnTo>
                </a:path>
              </a:pathLst>
            </a:custGeom>
            <a:noFill/>
            <a:ln w="19050">
              <a:solidFill>
                <a:srgbClr val="00B05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2"/>
            <p:cNvSpPr>
              <a:spLocks noChangeArrowheads="1"/>
            </p:cNvSpPr>
            <p:nvPr/>
          </p:nvSpPr>
          <p:spPr bwMode="auto">
            <a:xfrm>
              <a:off x="3232150" y="2401887"/>
              <a:ext cx="333375" cy="1587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1"/>
            <p:cNvSpPr>
              <a:spLocks noChangeArrowheads="1"/>
            </p:cNvSpPr>
            <p:nvPr/>
          </p:nvSpPr>
          <p:spPr bwMode="auto">
            <a:xfrm>
              <a:off x="3248025" y="2389187"/>
              <a:ext cx="266700" cy="234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270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10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出栈</a:t>
              </a:r>
              <a:endParaRPr kumimoji="0" 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endParaRPr>
            </a:p>
          </p:txBody>
        </p:sp>
      </p:grp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8" name="图示 27"/>
          <p:cNvGraphicFramePr/>
          <p:nvPr>
            <p:extLst>
              <p:ext uri="{D42A27DB-BD31-4B8C-83A1-F6EECF244321}">
                <p14:modId xmlns:p14="http://schemas.microsoft.com/office/powerpoint/2010/main" val="721694527"/>
              </p:ext>
            </p:extLst>
          </p:nvPr>
        </p:nvGraphicFramePr>
        <p:xfrm>
          <a:off x="4267200" y="1680765"/>
          <a:ext cx="4705350" cy="2755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1058203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2EDEA547-D3B4-4E89-B626-2CF8AC62E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500"/>
                                        <p:tgtEl>
                                          <p:spTgt spid="28">
                                            <p:graphicEl>
                                              <a:dgm id="{2EDEA547-D3B4-4E89-B626-2CF8AC62EB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9A1EA21F-C980-460F-A152-2DE24F4500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28">
                                            <p:graphicEl>
                                              <a:dgm id="{9A1EA21F-C980-460F-A152-2DE24F4500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B8BECBB8-545D-4101-A427-9FDE6709F0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500"/>
                                        <p:tgtEl>
                                          <p:spTgt spid="28">
                                            <p:graphicEl>
                                              <a:dgm id="{B8BECBB8-545D-4101-A427-9FDE6709F0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2118A0DB-4EA9-48EF-864E-D5EC96523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28">
                                            <p:graphicEl>
                                              <a:dgm id="{2118A0DB-4EA9-48EF-864E-D5EC965237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6CC80A38-A29E-4D22-9650-E3E1B1DE0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500"/>
                                        <p:tgtEl>
                                          <p:spTgt spid="28">
                                            <p:graphicEl>
                                              <a:dgm id="{6CC80A38-A29E-4D22-9650-E3E1B1DE06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45ED1A07-D631-45B0-A74B-7A9B57668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500"/>
                                        <p:tgtEl>
                                          <p:spTgt spid="28">
                                            <p:graphicEl>
                                              <a:dgm id="{45ED1A07-D631-45B0-A74B-7A9B576686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graphicEl>
                                              <a:dgm id="{F389AD22-26DA-4233-A6BF-9F4B754AC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500"/>
                                        <p:tgtEl>
                                          <p:spTgt spid="28">
                                            <p:graphicEl>
                                              <a:dgm id="{F389AD22-26DA-4233-A6BF-9F4B754AC1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38" dur="750" fill="hold"/>
                                        <p:tgtEl>
                                          <p:spTgt spid="28">
                                            <p:graphicEl>
                                              <a:dgm id="{2118A0DB-4EA9-48EF-864E-D5EC965237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2" dur="750" fill="hold"/>
                                        <p:tgtEl>
                                          <p:spTgt spid="28">
                                            <p:graphicEl>
                                              <a:dgm id="{6CC80A38-A29E-4D22-9650-E3E1B1DE06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6" dur="750" fill="hold"/>
                                        <p:tgtEl>
                                          <p:spTgt spid="28">
                                            <p:graphicEl>
                                              <a:dgm id="{45ED1A07-D631-45B0-A74B-7A9B576686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50" dur="750" fill="hold"/>
                                        <p:tgtEl>
                                          <p:spTgt spid="28">
                                            <p:graphicEl>
                                              <a:dgm id="{F389AD22-26DA-4233-A6BF-9F4B754AC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8" grpId="0" uiExpand="1">
        <p:bldSub>
          <a:bldDgm bld="one"/>
        </p:bldSub>
      </p:bldGraphic>
      <p:bldGraphic spid="28" grpId="1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16814</TotalTime>
  <Words>1082</Words>
  <Application>Microsoft Office PowerPoint</Application>
  <PresentationFormat>全屏显示(16:9)</PresentationFormat>
  <Paragraphs>90</Paragraphs>
  <Slides>22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李菁菁</dc:creator>
  <cp:lastModifiedBy>h</cp:lastModifiedBy>
  <cp:revision>1782</cp:revision>
  <cp:lastPrinted>1601-01-01T00:00:00Z</cp:lastPrinted>
  <dcterms:created xsi:type="dcterms:W3CDTF">2014-11-20T08:27:06Z</dcterms:created>
  <dcterms:modified xsi:type="dcterms:W3CDTF">2017-08-31T03:19:02Z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