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81" r:id="rId9"/>
    <p:sldId id="282" r:id="rId10"/>
    <p:sldId id="283" r:id="rId11"/>
    <p:sldId id="262" r:id="rId12"/>
    <p:sldId id="274" r:id="rId13"/>
    <p:sldId id="263" r:id="rId14"/>
    <p:sldId id="264" r:id="rId15"/>
    <p:sldId id="265" r:id="rId16"/>
    <p:sldId id="267" r:id="rId17"/>
    <p:sldId id="268" r:id="rId18"/>
    <p:sldId id="275" r:id="rId19"/>
    <p:sldId id="269" r:id="rId20"/>
    <p:sldId id="270" r:id="rId21"/>
    <p:sldId id="271" r:id="rId22"/>
    <p:sldId id="272" r:id="rId23"/>
    <p:sldId id="273" r:id="rId24"/>
    <p:sldId id="276" r:id="rId25"/>
    <p:sldId id="277" r:id="rId26"/>
    <p:sldId id="278" r:id="rId27"/>
    <p:sldId id="279" r:id="rId28"/>
    <p:sldId id="280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2" y="2215898"/>
            <a:ext cx="9144919" cy="1487482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2" y="3793474"/>
            <a:ext cx="9144919" cy="92290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305435" indent="0" algn="ctr">
              <a:buNone/>
              <a:defRPr sz="1335"/>
            </a:lvl2pPr>
            <a:lvl3pPr marL="611505" indent="0" algn="ctr">
              <a:buNone/>
              <a:defRPr sz="1205"/>
            </a:lvl3pPr>
            <a:lvl4pPr marL="916940" indent="0" algn="ctr">
              <a:buNone/>
              <a:defRPr sz="1070"/>
            </a:lvl4pPr>
            <a:lvl5pPr marL="1222375" indent="0" algn="ctr">
              <a:buNone/>
              <a:defRPr sz="1070"/>
            </a:lvl5pPr>
            <a:lvl6pPr marL="1528445" indent="0" algn="ctr">
              <a:buNone/>
              <a:defRPr sz="1070"/>
            </a:lvl6pPr>
            <a:lvl7pPr marL="1834515" indent="0" algn="ctr">
              <a:buNone/>
              <a:defRPr sz="1070"/>
            </a:lvl7pPr>
            <a:lvl8pPr marL="2140585" indent="0" algn="ctr">
              <a:buNone/>
              <a:defRPr sz="1070"/>
            </a:lvl8pPr>
            <a:lvl9pPr marL="2445385" indent="0" algn="ctr">
              <a:buNone/>
              <a:defRPr sz="107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BE782-8C3B-4D07-B5A9-2CB0B14F316E}" type="slidenum">
              <a:rPr lang="en-US" altLang="zh-CN"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B4D0-2C42-4712-9B93-31A9EA32BB43}" type="slidenum">
              <a:rPr lang="en-US" altLang="zh-CN" smtClean="0"/>
            </a:fld>
            <a:endParaRPr lang="zh-CN"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10932" y="412956"/>
            <a:ext cx="10971801" cy="5575095"/>
          </a:xfrm>
        </p:spPr>
        <p:txBody>
          <a:bodyPr/>
          <a:lstStyle>
            <a:lvl1pPr marL="257175" indent="-257175">
              <a:buFont typeface="Arial" pitchFamily="34" charset="0"/>
              <a:buChar char="•"/>
              <a:defRPr sz="2400"/>
            </a:lvl1pPr>
            <a:lvl2pPr marL="540385" indent="-257175">
              <a:buFont typeface="Arial" pitchFamily="34" charset="0"/>
              <a:buChar char="•"/>
              <a:defRPr sz="2000"/>
            </a:lvl2pPr>
            <a:lvl3pPr marL="903605" indent="-257175">
              <a:buFont typeface="Arial" pitchFamily="34" charset="0"/>
              <a:buChar char="•"/>
              <a:defRPr sz="1800"/>
            </a:lvl3pPr>
            <a:lvl4pPr marL="1224280" indent="-257175">
              <a:buFont typeface="Arial" pitchFamily="34" charset="0"/>
              <a:buChar char="•"/>
              <a:defRPr sz="1800"/>
            </a:lvl4pPr>
            <a:lvl5pPr marL="1548130" indent="-257175"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748" y="1600200"/>
            <a:ext cx="10699985" cy="4644189"/>
          </a:xfrm>
        </p:spPr>
        <p:txBody>
          <a:bodyPr lIns="90000" tIns="46800" rIns="90000" bIns="46800" anchor="t" anchorCtr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67E352-26BA-4857-8B37-487B7C3E5B31}" type="slidenum">
              <a:rPr lang="en-US" altLang="zh-CN"/>
            </a:fld>
            <a:endParaRPr 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409" y="2731166"/>
            <a:ext cx="8986255" cy="1412182"/>
          </a:xfrm>
        </p:spPr>
        <p:txBody>
          <a:bodyPr anchor="ctr">
            <a:normAutofit/>
          </a:bodyPr>
          <a:lstStyle>
            <a:lvl1pPr algn="l">
              <a:defRPr sz="4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00409" y="4280189"/>
            <a:ext cx="8986255" cy="57397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30543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2pPr>
            <a:lvl3pPr marL="611505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6940" indent="0">
              <a:buNone/>
              <a:defRPr sz="1070">
                <a:solidFill>
                  <a:schemeClr val="tx1">
                    <a:tint val="75000"/>
                  </a:schemeClr>
                </a:solidFill>
              </a:defRPr>
            </a:lvl4pPr>
            <a:lvl5pPr marL="1222375" indent="0">
              <a:buNone/>
              <a:defRPr sz="1070">
                <a:solidFill>
                  <a:schemeClr val="tx1">
                    <a:tint val="75000"/>
                  </a:schemeClr>
                </a:solidFill>
              </a:defRPr>
            </a:lvl5pPr>
            <a:lvl6pPr marL="1528445" indent="0">
              <a:buNone/>
              <a:defRPr sz="1070">
                <a:solidFill>
                  <a:schemeClr val="tx1">
                    <a:tint val="75000"/>
                  </a:schemeClr>
                </a:solidFill>
              </a:defRPr>
            </a:lvl6pPr>
            <a:lvl7pPr marL="1834515" indent="0">
              <a:buNone/>
              <a:defRPr sz="1070">
                <a:solidFill>
                  <a:schemeClr val="tx1">
                    <a:tint val="75000"/>
                  </a:schemeClr>
                </a:solidFill>
              </a:defRPr>
            </a:lvl7pPr>
            <a:lvl8pPr marL="2140585" indent="0">
              <a:buNone/>
              <a:defRPr sz="1070">
                <a:solidFill>
                  <a:schemeClr val="tx1">
                    <a:tint val="75000"/>
                  </a:schemeClr>
                </a:solidFill>
              </a:defRPr>
            </a:lvl8pPr>
            <a:lvl9pPr marL="2445385" indent="0">
              <a:buNone/>
              <a:defRPr sz="10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E8170-9EC9-4D79-B955-AC6FC865ADEB}" type="slidenum">
              <a:rPr lang="en-US" altLang="zh-CN"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733" y="2064955"/>
            <a:ext cx="4628248" cy="4035052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08988" y="2064955"/>
            <a:ext cx="4628248" cy="4035052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F29CE4DA-C496-4411-9879-DB546FA6DAE4}" type="slidenum">
              <a:rPr lang="en-US" altLang="zh-CN"/>
            </a:fld>
            <a:endParaRPr lang="zh-CN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0935" y="1681122"/>
            <a:ext cx="5387245" cy="823891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05435" indent="0">
              <a:buNone/>
              <a:defRPr sz="1335" b="1"/>
            </a:lvl2pPr>
            <a:lvl3pPr marL="611505" indent="0">
              <a:buNone/>
              <a:defRPr sz="1205" b="1"/>
            </a:lvl3pPr>
            <a:lvl4pPr marL="916940" indent="0">
              <a:buNone/>
              <a:defRPr sz="1070" b="1"/>
            </a:lvl4pPr>
            <a:lvl5pPr marL="1222375" indent="0">
              <a:buNone/>
              <a:defRPr sz="1070" b="1"/>
            </a:lvl5pPr>
            <a:lvl6pPr marL="1528445" indent="0">
              <a:buNone/>
              <a:defRPr sz="1070" b="1"/>
            </a:lvl6pPr>
            <a:lvl7pPr marL="1834515" indent="0">
              <a:buNone/>
              <a:defRPr sz="1070" b="1"/>
            </a:lvl7pPr>
            <a:lvl8pPr marL="2140585" indent="0">
              <a:buNone/>
              <a:defRPr sz="1070" b="1"/>
            </a:lvl8pPr>
            <a:lvl9pPr marL="2445385" indent="0">
              <a:buNone/>
              <a:defRPr sz="107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0935" y="2505012"/>
            <a:ext cx="5387245" cy="368449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820" y="1681122"/>
            <a:ext cx="5409913" cy="823891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05435" indent="0">
              <a:buNone/>
              <a:defRPr sz="1335" b="1"/>
            </a:lvl2pPr>
            <a:lvl3pPr marL="611505" indent="0">
              <a:buNone/>
              <a:defRPr sz="1205" b="1"/>
            </a:lvl3pPr>
            <a:lvl4pPr marL="916940" indent="0">
              <a:buNone/>
              <a:defRPr sz="1070" b="1"/>
            </a:lvl4pPr>
            <a:lvl5pPr marL="1222375" indent="0">
              <a:buNone/>
              <a:defRPr sz="1070" b="1"/>
            </a:lvl5pPr>
            <a:lvl6pPr marL="1528445" indent="0">
              <a:buNone/>
              <a:defRPr sz="1070" b="1"/>
            </a:lvl6pPr>
            <a:lvl7pPr marL="1834515" indent="0">
              <a:buNone/>
              <a:defRPr sz="1070" b="1"/>
            </a:lvl7pPr>
            <a:lvl8pPr marL="2140585" indent="0">
              <a:buNone/>
              <a:defRPr sz="1070" b="1"/>
            </a:lvl8pPr>
            <a:lvl9pPr marL="2445385" indent="0">
              <a:buNone/>
              <a:defRPr sz="107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820" y="2505012"/>
            <a:ext cx="5409913" cy="368449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19AD1-FC39-47FC-AA01-0EA28437DECD}" type="slidenum">
              <a:rPr lang="en-US" altLang="zh-CN"/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65775" y="2667020"/>
            <a:ext cx="8860452" cy="1523959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 fontScale="82500"/>
          </a:bodyPr>
          <a:lstStyle/>
          <a:p>
            <a:pPr algn="ctr"/>
            <a:endParaRPr lang="zh-CN" altLang="en-US" sz="12060" b="1" dirty="0" smtClean="0">
              <a:solidFill>
                <a:srgbClr val="F9F9F9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66017" y="2590822"/>
            <a:ext cx="9059967" cy="167635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 fontScale="90000"/>
          </a:bodyPr>
          <a:lstStyle/>
          <a:p>
            <a:pPr algn="ctr"/>
            <a:endParaRPr lang="zh-CN" altLang="en-US" sz="12060" b="1" dirty="0" smtClean="0">
              <a:solidFill>
                <a:srgbClr val="F9F9F9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15017" y="2476525"/>
            <a:ext cx="9361967" cy="1904949"/>
          </a:xfrm>
          <a:prstGeom prst="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12060" b="1" dirty="0" smtClean="0">
              <a:solidFill>
                <a:srgbClr val="F9F9F9"/>
              </a:solidFill>
              <a:latin typeface="+mn-lt"/>
              <a:ea typeface="+mn-ea"/>
            </a:endParaRPr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D844D1A8-A93B-4E7D-9B38-A9EBF6A84373}" type="slidenum">
              <a:rPr lang="en-US" altLang="zh-CN"/>
            </a:fld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665773" y="2666929"/>
            <a:ext cx="8860452" cy="1523959"/>
          </a:xfrm>
        </p:spPr>
        <p:txBody>
          <a:bodyPr lIns="0" tIns="0" rIns="0" bIns="0">
            <a:normAutofit/>
          </a:bodyPr>
          <a:lstStyle>
            <a:lvl1pPr algn="ctr">
              <a:defRPr sz="9045" b="1"/>
            </a:lvl1pPr>
          </a:lstStyle>
          <a:p>
            <a:r>
              <a:rPr lang="zh-CN" altLang="en-US" noProof="1" smtClean="0"/>
              <a:t>编辑标题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1001D-274E-44A6-BBE7-C42080A253BD}" type="slidenum">
              <a:rPr lang="en-US" altLang="zh-CN"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212" y="4235116"/>
            <a:ext cx="3149136" cy="1672418"/>
          </a:xfrm>
        </p:spPr>
        <p:txBody>
          <a:bodyPr lIns="90000" tIns="46800" rIns="90000" bIns="46800" anchor="b">
            <a:normAutofit/>
          </a:bodyPr>
          <a:lstStyle>
            <a:lvl1pPr>
              <a:defRPr sz="283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18432" y="2427547"/>
            <a:ext cx="7521164" cy="347998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140"/>
            </a:lvl1pPr>
            <a:lvl2pPr marL="305435" indent="0">
              <a:buNone/>
              <a:defRPr sz="1870"/>
            </a:lvl2pPr>
            <a:lvl3pPr marL="611505" indent="0">
              <a:buNone/>
              <a:defRPr sz="1605"/>
            </a:lvl3pPr>
            <a:lvl4pPr marL="916940" indent="0">
              <a:buNone/>
              <a:defRPr sz="1335"/>
            </a:lvl4pPr>
            <a:lvl5pPr marL="1222375" indent="0">
              <a:buNone/>
              <a:defRPr sz="1335"/>
            </a:lvl5pPr>
            <a:lvl6pPr marL="1528445" indent="0">
              <a:buNone/>
              <a:defRPr sz="1335"/>
            </a:lvl6pPr>
            <a:lvl7pPr marL="1834515" indent="0">
              <a:buNone/>
              <a:defRPr sz="1335"/>
            </a:lvl7pPr>
            <a:lvl8pPr marL="2140585" indent="0">
              <a:buNone/>
              <a:defRPr sz="1335"/>
            </a:lvl8pPr>
            <a:lvl9pPr marL="2445385" indent="0">
              <a:buNone/>
              <a:defRPr sz="1335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18432" y="601851"/>
            <a:ext cx="10003692" cy="1623016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buNone/>
              <a:defRPr sz="1800"/>
            </a:lvl1pPr>
            <a:lvl2pPr marL="305435" indent="0">
              <a:buNone/>
              <a:defRPr sz="935"/>
            </a:lvl2pPr>
            <a:lvl3pPr marL="611505" indent="0">
              <a:buNone/>
              <a:defRPr sz="805"/>
            </a:lvl3pPr>
            <a:lvl4pPr marL="916940" indent="0">
              <a:buNone/>
              <a:defRPr sz="670"/>
            </a:lvl4pPr>
            <a:lvl5pPr marL="1222375" indent="0">
              <a:buNone/>
              <a:defRPr sz="670"/>
            </a:lvl5pPr>
            <a:lvl6pPr marL="1528445" indent="0">
              <a:buNone/>
              <a:defRPr sz="670"/>
            </a:lvl6pPr>
            <a:lvl7pPr marL="1834515" indent="0">
              <a:buNone/>
              <a:defRPr sz="670"/>
            </a:lvl7pPr>
            <a:lvl8pPr marL="2140585" indent="0">
              <a:buNone/>
              <a:defRPr sz="670"/>
            </a:lvl8pPr>
            <a:lvl9pPr marL="2445385" indent="0">
              <a:buNone/>
              <a:defRPr sz="67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fld id="{0293692B-F876-443C-A885-8B49668A32C6}" type="slidenum">
              <a:rPr lang="en-US" altLang="zh-CN"/>
            </a:fld>
            <a:endParaRPr lang="zh-CN"/>
          </a:p>
        </p:txBody>
      </p:sp>
      <p:sp>
        <p:nvSpPr>
          <p:cNvPr id="9" name="简单箭头 50"/>
          <p:cNvSpPr>
            <a:spLocks noChangeArrowheads="1"/>
          </p:cNvSpPr>
          <p:nvPr/>
        </p:nvSpPr>
        <p:spPr bwMode="auto">
          <a:xfrm>
            <a:off x="11289796" y="5216191"/>
            <a:ext cx="565987" cy="727466"/>
          </a:xfrm>
          <a:prstGeom prst="chevron">
            <a:avLst>
              <a:gd name="adj" fmla="val 88005"/>
            </a:avLst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/>
          <a:p>
            <a:endParaRPr lang="zh-CN" altLang="zh-CN" sz="1885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58400" y="274946"/>
            <a:ext cx="1523649" cy="5850058"/>
          </a:xfrm>
        </p:spPr>
        <p:txBody>
          <a:bodyPr vert="eaVert"/>
          <a:lstStyle>
            <a:lvl1pPr>
              <a:defRPr>
                <a:solidFill>
                  <a:srgbClr val="353535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76" y="274946"/>
            <a:ext cx="9270761" cy="585005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138AE-B632-497D-9B67-6B376D449596}" type="slidenum">
              <a:rPr lang="en-US" altLang="zh-CN"/>
            </a:fld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4189" y="661736"/>
            <a:ext cx="10748544" cy="67309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650" tIns="25325" rIns="50650" bIns="25325" anchor="ctr">
            <a:normAutofit/>
          </a:bodyPr>
          <a:lstStyle/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10932" y="1601097"/>
            <a:ext cx="10971801" cy="464329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50650" tIns="25325" rIns="50650" bIns="25325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10933" y="6355664"/>
            <a:ext cx="2844911" cy="36625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50650" tIns="25325" rIns="50650" bIns="25325">
            <a:normAutofit/>
          </a:bodyPr>
          <a:lstStyle>
            <a:lvl1pPr>
              <a:defRPr sz="1200" noProof="1"/>
            </a:lvl1pPr>
          </a:lstStyle>
          <a:p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6655" y="6355664"/>
            <a:ext cx="3860356" cy="36625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50650" tIns="25325" rIns="50650" bIns="25325">
            <a:normAutofit/>
          </a:bodyPr>
          <a:lstStyle>
            <a:lvl1pPr algn="ctr">
              <a:defRPr sz="1200" noProof="1"/>
            </a:lvl1pPr>
          </a:lstStyle>
          <a:p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823" y="6355664"/>
            <a:ext cx="2844911" cy="36625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50650" tIns="25325" rIns="50650" bIns="25325">
            <a:normAutofit/>
          </a:bodyPr>
          <a:lstStyle>
            <a:lvl1pPr algn="r">
              <a:defRPr sz="1200" noProof="1">
                <a:latin typeface="Arial" charset="0"/>
                <a:ea typeface="宋体" charset="-122"/>
                <a:cs typeface="+mn-ea"/>
              </a:defRPr>
            </a:lvl1pPr>
          </a:lstStyle>
          <a:p>
            <a:fld id="{B692B4D0-2C42-4712-9B93-31A9EA32BB43}" type="slidenum">
              <a:rPr lang="en-US" altLang="zh-CN" smtClean="0"/>
            </a:fld>
            <a:endParaRPr lang="zh-CN"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just" defTabSz="645160" rtl="0" fontAlgn="base">
        <a:spcBef>
          <a:spcPct val="0"/>
        </a:spcBef>
        <a:spcAft>
          <a:spcPct val="0"/>
        </a:spcAft>
        <a:buFont typeface="Arial" pitchFamily="34" charset="0"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645160" rtl="0" fontAlgn="base">
        <a:spcBef>
          <a:spcPct val="0"/>
        </a:spcBef>
        <a:spcAft>
          <a:spcPct val="0"/>
        </a:spcAft>
        <a:buFont typeface="Arial" pitchFamily="34" charset="0"/>
        <a:defRPr sz="299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645160" rtl="0" fontAlgn="base">
        <a:spcBef>
          <a:spcPct val="0"/>
        </a:spcBef>
        <a:spcAft>
          <a:spcPct val="0"/>
        </a:spcAft>
        <a:buFont typeface="Arial" pitchFamily="34" charset="0"/>
        <a:defRPr sz="299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645160" rtl="0" fontAlgn="base">
        <a:spcBef>
          <a:spcPct val="0"/>
        </a:spcBef>
        <a:spcAft>
          <a:spcPct val="0"/>
        </a:spcAft>
        <a:buFont typeface="Arial" pitchFamily="34" charset="0"/>
        <a:defRPr sz="299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645160" rtl="0" fontAlgn="base">
        <a:spcBef>
          <a:spcPct val="0"/>
        </a:spcBef>
        <a:spcAft>
          <a:spcPct val="0"/>
        </a:spcAft>
        <a:buFont typeface="Arial" pitchFamily="34" charset="0"/>
        <a:defRPr sz="299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59410" algn="ctr" defTabSz="645160" rtl="0" fontAlgn="base">
        <a:spcBef>
          <a:spcPct val="0"/>
        </a:spcBef>
        <a:spcAft>
          <a:spcPct val="0"/>
        </a:spcAft>
        <a:buFont typeface="Arial" pitchFamily="34" charset="0"/>
        <a:defRPr sz="299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718820" algn="ctr" defTabSz="645160" rtl="0" fontAlgn="base">
        <a:spcBef>
          <a:spcPct val="0"/>
        </a:spcBef>
        <a:spcAft>
          <a:spcPct val="0"/>
        </a:spcAft>
        <a:buFont typeface="Arial" pitchFamily="34" charset="0"/>
        <a:defRPr sz="299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78865" algn="ctr" defTabSz="645160" rtl="0" fontAlgn="base">
        <a:spcBef>
          <a:spcPct val="0"/>
        </a:spcBef>
        <a:spcAft>
          <a:spcPct val="0"/>
        </a:spcAft>
        <a:buFont typeface="Arial" pitchFamily="34" charset="0"/>
        <a:defRPr sz="299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438275" algn="ctr" defTabSz="645160" rtl="0" fontAlgn="base">
        <a:spcBef>
          <a:spcPct val="0"/>
        </a:spcBef>
        <a:spcAft>
          <a:spcPct val="0"/>
        </a:spcAft>
        <a:buFont typeface="Arial" pitchFamily="34" charset="0"/>
        <a:defRPr sz="299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75" indent="-257175" algn="l" defTabSz="645160" rtl="0" fontAlgn="base">
        <a:lnSpc>
          <a:spcPct val="130000"/>
        </a:lnSpc>
        <a:spcBef>
          <a:spcPts val="945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0385" lvl="1" indent="-257175" algn="just" defTabSz="645160" rtl="0" fontAlgn="base">
        <a:lnSpc>
          <a:spcPct val="120000"/>
        </a:lnSpc>
        <a:spcBef>
          <a:spcPts val="47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3605" lvl="2" indent="-257175" algn="just" defTabSz="645160" rtl="0" fontAlgn="base">
        <a:spcBef>
          <a:spcPts val="13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280" lvl="3" indent="-257175" algn="just" defTabSz="645160" rtl="0" fontAlgn="base">
        <a:spcBef>
          <a:spcPts val="13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8130" lvl="4" indent="-257175" algn="just" defTabSz="645160" rtl="0" fontAlgn="base">
        <a:spcBef>
          <a:spcPts val="13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204210" lvl="5" indent="-290830" algn="l" defTabSz="645160" eaLnBrk="1" fontAlgn="base" latinLnBrk="0" hangingPunct="1">
        <a:spcBef>
          <a:spcPts val="125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787140" lvl="6" indent="-290830" algn="l" defTabSz="645160" eaLnBrk="1" fontAlgn="base" latinLnBrk="0" hangingPunct="1">
        <a:spcBef>
          <a:spcPts val="125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369435" lvl="7" indent="-290830" algn="l" defTabSz="645160" eaLnBrk="1" fontAlgn="base" latinLnBrk="0" hangingPunct="1">
        <a:spcBef>
          <a:spcPts val="125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951730" lvl="8" indent="-290830" algn="l" defTabSz="645160" eaLnBrk="1" fontAlgn="base" latinLnBrk="0" hangingPunct="1">
        <a:spcBef>
          <a:spcPts val="125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116459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29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82930" lvl="1" indent="0" algn="l" defTabSz="71882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7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65225" lvl="2" indent="0" algn="l" defTabSz="71882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7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748155" lvl="3" indent="0" algn="l" defTabSz="71882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7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330450" lvl="4" indent="0" algn="l" defTabSz="71882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7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12745" lvl="5" indent="0" algn="l" defTabSz="71882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7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495675" lvl="6" indent="0" algn="l" defTabSz="71882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7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077970" lvl="7" indent="0" algn="l" defTabSz="71882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7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660900" lvl="8" indent="0" algn="l" defTabSz="71882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71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数据结构初步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BUAA </a:t>
            </a:r>
            <a:r>
              <a:rPr lang="zh-CN" altLang="en-US"/>
              <a:t>刘子渊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基础的数据结构：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链表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队列、栈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堆</a:t>
            </a:r>
            <a:r>
              <a:rPr lang="en-US" altLang="zh-CN">
                <a:solidFill>
                  <a:srgbClr val="FF0000"/>
                </a:solidFill>
              </a:rPr>
              <a:t>...</a:t>
            </a:r>
            <a:endParaRPr lang="en-US" altLang="zh-CN">
              <a:solidFill>
                <a:srgbClr val="FF0000"/>
              </a:solidFill>
            </a:endParaRPr>
          </a:p>
          <a:p>
            <a:pPr lvl="0"/>
            <a:r>
              <a:rPr lang="zh-CN" altLang="en-US"/>
              <a:t>稍微进阶一些的数据结构：</a:t>
            </a:r>
            <a:endParaRPr lang="zh-CN" altLang="en-US"/>
          </a:p>
          <a:p>
            <a:pPr lvl="1"/>
            <a:r>
              <a:rPr lang="zh-CN" altLang="en-US"/>
              <a:t>树</a:t>
            </a:r>
            <a:endParaRPr lang="zh-CN" altLang="en-US"/>
          </a:p>
          <a:p>
            <a:pPr lvl="1"/>
            <a:r>
              <a:rPr lang="zh-CN" altLang="en-US"/>
              <a:t>图</a:t>
            </a:r>
            <a:endParaRPr lang="zh-CN" altLang="en-US"/>
          </a:p>
          <a:p>
            <a:pPr lvl="1"/>
            <a:r>
              <a:rPr lang="zh-CN" altLang="en-US"/>
              <a:t>线段树、</a:t>
            </a:r>
            <a:r>
              <a:rPr lang="zh-CN" altLang="en-US">
                <a:solidFill>
                  <a:srgbClr val="FF0000"/>
                </a:solidFill>
              </a:rPr>
              <a:t>树状数组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并查集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平衡树</a:t>
            </a: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一些数据结构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链表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Link_list_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3140" y="2827655"/>
            <a:ext cx="2524125" cy="79057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链表</a:t>
            </a:r>
            <a:endParaRPr lang="zh-CN" altLang="en-US"/>
          </a:p>
        </p:txBody>
      </p:sp>
      <p:pic>
        <p:nvPicPr>
          <p:cNvPr id="5" name="图片 4" descr="Link_list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265" y="3766185"/>
            <a:ext cx="5314315" cy="723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96945" y="4496435"/>
            <a:ext cx="5592445" cy="4476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800" dirty="0" smtClean="0">
                <a:latin typeface="+mn-lt"/>
                <a:ea typeface="+mn-ea"/>
              </a:rPr>
              <a:t>请同学们以后多多使用 </a:t>
            </a:r>
            <a:r>
              <a:rPr lang="en-US" altLang="zh-CN" sz="1800" dirty="0" smtClean="0">
                <a:latin typeface="+mn-lt"/>
                <a:ea typeface="+mn-ea"/>
              </a:rPr>
              <a:t>Wikipedia</a:t>
            </a:r>
            <a:endParaRPr lang="en-US" altLang="zh-CN" sz="1800" dirty="0" smtClean="0">
              <a:latin typeface="+mn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基础写法参见 </a:t>
            </a:r>
            <a:r>
              <a:rPr lang="en-US" altLang="zh-CN" sz="3200"/>
              <a:t>Linked_list.cpp</a:t>
            </a:r>
            <a:endParaRPr lang="zh-CN" altLang="zh-CN" sz="3200"/>
          </a:p>
          <a:p>
            <a:r>
              <a:rPr lang="zh-CN" altLang="zh-CN" sz="3200"/>
              <a:t>所谓基础写法，就意味着还有许许多多其他的写法</a:t>
            </a:r>
            <a:endParaRPr lang="zh-CN" altLang="zh-CN" sz="3200"/>
          </a:p>
          <a:p>
            <a:r>
              <a:rPr lang="zh-CN" altLang="zh-CN" sz="3200"/>
              <a:t>什么单向、双向、带头指针的单循环</a:t>
            </a:r>
            <a:r>
              <a:rPr lang="en-US" altLang="zh-CN" sz="3200"/>
              <a:t>...</a:t>
            </a:r>
            <a:endParaRPr lang="en-US" altLang="zh-CN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链表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单向链表：就是</a:t>
            </a:r>
            <a:r>
              <a:rPr lang="en-US" altLang="zh-CN" sz="3200"/>
              <a:t>“</a:t>
            </a:r>
            <a:r>
              <a:rPr lang="zh-CN" altLang="en-US" sz="3200"/>
              <a:t>基础写法</a:t>
            </a:r>
            <a:r>
              <a:rPr lang="en-US" altLang="zh-CN" sz="3200"/>
              <a:t>”</a:t>
            </a:r>
            <a:r>
              <a:rPr lang="zh-CN" altLang="en-US" sz="3200"/>
              <a:t>，只能找后继</a:t>
            </a:r>
            <a:endParaRPr lang="zh-CN" altLang="en-US" sz="3200"/>
          </a:p>
          <a:p>
            <a:r>
              <a:rPr lang="zh-CN" altLang="en-US" sz="3200"/>
              <a:t>双向链表：增加一个指针，指向前驱</a:t>
            </a:r>
            <a:endParaRPr lang="zh-CN" altLang="en-US" sz="3200"/>
          </a:p>
          <a:p>
            <a:r>
              <a:rPr lang="zh-CN" altLang="en-US" sz="3200"/>
              <a:t>循环链表：尾的后继是链表头</a:t>
            </a:r>
            <a:endParaRPr lang="zh-CN" altLang="en-US" sz="3200"/>
          </a:p>
          <a:p>
            <a:r>
              <a:rPr lang="zh-CN" altLang="en-US" sz="3200"/>
              <a:t>请意会一下</a:t>
            </a:r>
            <a:r>
              <a:rPr lang="en-US" altLang="zh-CN" sz="3200"/>
              <a:t>“</a:t>
            </a:r>
            <a:r>
              <a:rPr lang="zh-CN" altLang="en-US" sz="3200"/>
              <a:t>带尾指针的单循环链表</a:t>
            </a:r>
            <a:r>
              <a:rPr lang="en-US" altLang="zh-CN" sz="3200"/>
              <a:t>”</a:t>
            </a:r>
            <a:endParaRPr lang="en-US" altLang="zh-CN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链表变种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烦请写链表的时候一定</a:t>
            </a:r>
            <a:r>
              <a:rPr lang="zh-CN" altLang="en-US" sz="3200" u="sng"/>
              <a:t>要画图，要画图，要画图！</a:t>
            </a:r>
            <a:endParaRPr lang="zh-CN" altLang="en-US" sz="3200" u="sng"/>
          </a:p>
          <a:p>
            <a:r>
              <a:rPr lang="zh-CN" altLang="en-US" sz="3200"/>
              <a:t>单链表涉及至少两个指针域，双链表至少四个</a:t>
            </a:r>
            <a:endParaRPr lang="zh-CN" altLang="en-US" sz="3200"/>
          </a:p>
          <a:p>
            <a:r>
              <a:rPr lang="zh-CN" altLang="en-US" sz="3200"/>
              <a:t>稍一不注意就容易错，最简单的方法就是画图</a:t>
            </a:r>
            <a:endParaRPr lang="zh-CN" altLang="en-US" sz="3200"/>
          </a:p>
          <a:p>
            <a:r>
              <a:rPr lang="zh-CN" altLang="en-US" sz="3200"/>
              <a:t>改掉一个关系在图上把它划去，减少错误的可能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一些注意事项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对于链表的一项简单优化就是用数组实现</a:t>
            </a:r>
            <a:endParaRPr lang="zh-CN" altLang="en-US" sz="3200"/>
          </a:p>
          <a:p>
            <a:r>
              <a:rPr lang="zh-CN" altLang="en-US" sz="3200"/>
              <a:t>数组的下标，本质上就是一种地址</a:t>
            </a:r>
            <a:endParaRPr lang="zh-CN" altLang="en-US" sz="3200"/>
          </a:p>
          <a:p>
            <a:r>
              <a:rPr lang="zh-CN" altLang="en-US" sz="3200"/>
              <a:t>优点</a:t>
            </a:r>
            <a:endParaRPr lang="zh-CN" altLang="en-US" sz="3200"/>
          </a:p>
          <a:p>
            <a:r>
              <a:rPr lang="en-US" altLang="zh-CN" sz="3200"/>
              <a:t>1. </a:t>
            </a:r>
            <a:r>
              <a:rPr lang="zh-CN" altLang="en-US" sz="3200"/>
              <a:t>在最开始申请一个大数组，可以减少 </a:t>
            </a:r>
            <a:r>
              <a:rPr lang="en-US" altLang="zh-CN" sz="3200"/>
              <a:t>malloc </a:t>
            </a:r>
            <a:r>
              <a:rPr lang="zh-CN" altLang="en-US" sz="3200"/>
              <a:t>的次数，提升速度</a:t>
            </a:r>
            <a:endParaRPr lang="zh-CN" altLang="en-US" sz="3200"/>
          </a:p>
          <a:p>
            <a:r>
              <a:rPr lang="en-US" altLang="zh-CN" sz="3200"/>
              <a:t>2. </a:t>
            </a:r>
            <a:r>
              <a:rPr lang="zh-CN" altLang="en-US" sz="3200"/>
              <a:t>不用操作指针，使用方便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用数组实现的链表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队列、栈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队列（</a:t>
            </a:r>
            <a:r>
              <a:rPr lang="en-US" altLang="zh-CN" sz="3200"/>
              <a:t>queue</a:t>
            </a:r>
            <a:r>
              <a:rPr lang="zh-CN" altLang="en-US" sz="3200"/>
              <a:t>）和栈（</a:t>
            </a:r>
            <a:r>
              <a:rPr lang="en-US" altLang="zh-CN" sz="3200"/>
              <a:t>stack</a:t>
            </a:r>
            <a:r>
              <a:rPr lang="zh-CN" altLang="en-US" sz="3200"/>
              <a:t>）经常放在一起来讲是因为他们描述两种相反的逻辑</a:t>
            </a:r>
            <a:endParaRPr lang="zh-CN" altLang="en-US" sz="3200"/>
          </a:p>
          <a:p>
            <a:r>
              <a:rPr lang="en-US" altLang="zh-CN" sz="3200"/>
              <a:t>FIFO(First In First Out) </a:t>
            </a:r>
            <a:r>
              <a:rPr lang="zh-CN" altLang="en-US" sz="3200"/>
              <a:t>和 </a:t>
            </a:r>
            <a:r>
              <a:rPr lang="en-US" altLang="zh-CN" sz="3200"/>
              <a:t>LIFO(Last In First Out)</a:t>
            </a:r>
            <a:endParaRPr lang="en-US" altLang="zh-CN" sz="3200"/>
          </a:p>
          <a:p>
            <a:r>
              <a:rPr lang="zh-CN" altLang="en-US" sz="3200"/>
              <a:t>先进先出和后进先出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队列、栈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Queue_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2630" y="2053590"/>
            <a:ext cx="3495675" cy="7810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队列、栈</a:t>
            </a:r>
            <a:endParaRPr lang="zh-CN" altLang="en-US"/>
          </a:p>
        </p:txBody>
      </p:sp>
      <p:pic>
        <p:nvPicPr>
          <p:cNvPr id="5" name="图片 4" descr="Queue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2967355"/>
            <a:ext cx="7666355" cy="914400"/>
          </a:xfrm>
          <a:prstGeom prst="rect">
            <a:avLst/>
          </a:prstGeom>
        </p:spPr>
      </p:pic>
      <p:pic>
        <p:nvPicPr>
          <p:cNvPr id="6" name="图片 5" descr="Stack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185" y="4206875"/>
            <a:ext cx="3275965" cy="762000"/>
          </a:xfrm>
          <a:prstGeom prst="rect">
            <a:avLst/>
          </a:prstGeom>
        </p:spPr>
      </p:pic>
      <p:pic>
        <p:nvPicPr>
          <p:cNvPr id="7" name="图片 6" descr="Stack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885" y="5129530"/>
            <a:ext cx="7219315" cy="92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zh-CN" altLang="en-US" sz="3200"/>
              <a:t>计算的本质：对于信息的处理</a:t>
            </a:r>
            <a:endParaRPr lang="zh-CN" altLang="en-US" sz="3200"/>
          </a:p>
          <a:p>
            <a:pPr algn="l"/>
            <a:r>
              <a:rPr lang="zh-CN" altLang="en-US" sz="3200"/>
              <a:t>处理信息的基础：存储</a:t>
            </a:r>
            <a:endParaRPr lang="zh-CN" altLang="en-US" sz="3200"/>
          </a:p>
          <a:p>
            <a:pPr lvl="1" algn="l"/>
            <a:r>
              <a:rPr lang="zh-CN" altLang="en-US" sz="2665"/>
              <a:t>举个例子：多项式乘法。设有两个多项式 </a:t>
            </a:r>
            <a:r>
              <a:rPr lang="en-US" altLang="zh-CN" sz="2665"/>
              <a:t>P_1 </a:t>
            </a:r>
            <a:r>
              <a:rPr lang="zh-CN" altLang="en-US" sz="2665"/>
              <a:t>和 </a:t>
            </a:r>
            <a:r>
              <a:rPr lang="en-US" altLang="zh-CN" sz="2665"/>
              <a:t>P_2</a:t>
            </a:r>
            <a:r>
              <a:rPr lang="zh-CN" altLang="en-US" sz="2665"/>
              <a:t>，计算它们的乘积 </a:t>
            </a:r>
            <a:r>
              <a:rPr lang="en-US" altLang="zh-CN" sz="2665"/>
              <a:t>P = P_1 * P_2</a:t>
            </a:r>
            <a:endParaRPr lang="en-US" altLang="zh-CN" sz="2665"/>
          </a:p>
          <a:p>
            <a:pPr lvl="1" algn="l"/>
            <a:r>
              <a:rPr lang="zh-CN" altLang="en-US" sz="2665"/>
              <a:t>一种表示方法：</a:t>
            </a:r>
            <a:r>
              <a:rPr lang="en-US" altLang="zh-CN" sz="2665"/>
              <a:t>(A_1 * x^2 + B_1 * x + C_1) * (A_2 * x^2 + B_2 * x + C_2) = ...</a:t>
            </a:r>
            <a:endParaRPr lang="en-US" altLang="zh-CN" sz="2665"/>
          </a:p>
          <a:p>
            <a:pPr lvl="1" algn="l"/>
            <a:r>
              <a:rPr lang="zh-CN" altLang="en-US" sz="2665"/>
              <a:t>另一种表示方法：任取三个 </a:t>
            </a:r>
            <a:r>
              <a:rPr lang="en-US" altLang="zh-CN" sz="2665"/>
              <a:t>x </a:t>
            </a:r>
            <a:r>
              <a:rPr lang="zh-CN" altLang="en-US" sz="2665"/>
              <a:t>的不同值 </a:t>
            </a:r>
            <a:r>
              <a:rPr lang="en-US" altLang="zh-CN" sz="2665"/>
              <a:t>x_1</a:t>
            </a:r>
            <a:r>
              <a:rPr lang="zh-CN" altLang="en-US" sz="2665"/>
              <a:t>，</a:t>
            </a:r>
            <a:r>
              <a:rPr lang="en-US" altLang="zh-CN" sz="2665"/>
              <a:t>x_2</a:t>
            </a:r>
            <a:r>
              <a:rPr lang="zh-CN" altLang="en-US" sz="2665"/>
              <a:t>，</a:t>
            </a:r>
            <a:r>
              <a:rPr lang="en-US" altLang="zh-CN" sz="2665"/>
              <a:t>x_3</a:t>
            </a:r>
            <a:r>
              <a:rPr lang="zh-CN" altLang="en-US" sz="2665"/>
              <a:t>，将 </a:t>
            </a:r>
            <a:r>
              <a:rPr lang="en-US" altLang="zh-CN" sz="2665"/>
              <a:t>P_1</a:t>
            </a:r>
            <a:r>
              <a:rPr lang="zh-CN" altLang="en-US" sz="2665"/>
              <a:t>、</a:t>
            </a:r>
            <a:r>
              <a:rPr lang="en-US" altLang="zh-CN" sz="2665"/>
              <a:t>P_2 </a:t>
            </a:r>
            <a:r>
              <a:rPr lang="zh-CN" altLang="en-US" sz="2665"/>
              <a:t>在这三个点处的值相乘便得到 </a:t>
            </a:r>
            <a:r>
              <a:rPr lang="en-US" altLang="zh-CN" sz="2665"/>
              <a:t>P </a:t>
            </a:r>
            <a:r>
              <a:rPr lang="zh-CN" altLang="en-US" sz="2665"/>
              <a:t>在这三个点处的值</a:t>
            </a:r>
            <a:endParaRPr lang="zh-CN" altLang="en-US" sz="2665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一些闲话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具体实现见 </a:t>
            </a:r>
            <a:r>
              <a:rPr lang="en-US" altLang="zh-CN" sz="3200"/>
              <a:t>Queue.cpp </a:t>
            </a:r>
            <a:r>
              <a:rPr lang="zh-CN" altLang="en-US" sz="3200"/>
              <a:t>和 </a:t>
            </a:r>
            <a:r>
              <a:rPr lang="en-US" altLang="zh-CN" sz="3200"/>
              <a:t>Stack.cpp</a:t>
            </a:r>
            <a:endParaRPr lang="en-US" altLang="zh-CN" sz="3200"/>
          </a:p>
          <a:p>
            <a:r>
              <a:rPr lang="zh-CN" altLang="en-US" sz="3200"/>
              <a:t>无论是队列还是栈，都有三种方法任君选择</a:t>
            </a:r>
            <a:endParaRPr lang="zh-CN" altLang="en-US" sz="3200"/>
          </a:p>
          <a:p>
            <a:r>
              <a:rPr lang="zh-CN" altLang="en-US" sz="3200"/>
              <a:t>当然我个人是比较推荐使用 </a:t>
            </a:r>
            <a:r>
              <a:rPr lang="en-US" altLang="zh-CN" sz="3200"/>
              <a:t>&lt;deque&gt; </a:t>
            </a:r>
            <a:r>
              <a:rPr lang="zh-CN" altLang="en-US" sz="3200"/>
              <a:t>双端队列标准库来实现的</a:t>
            </a:r>
            <a:endParaRPr lang="zh-CN" altLang="en-US" sz="3200"/>
          </a:p>
          <a:p>
            <a:r>
              <a:rPr lang="zh-CN" altLang="en-US" sz="3200"/>
              <a:t>方便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zh-CN" altLang="en-US">
                <a:sym typeface="+mn-ea"/>
              </a:rPr>
              <a:t>队列、栈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3200"/>
              <a:t>当然如果你要自己实现也没什么关系</a:t>
            </a:r>
            <a:endParaRPr lang="zh-CN" altLang="en-US" sz="3200"/>
          </a:p>
          <a:p>
            <a:r>
              <a:rPr lang="zh-CN" altLang="en-US" sz="3200"/>
              <a:t>但是注意一点，队列按我的实现方法很可能会出现队列空间够用，但是队列不够用的状况</a:t>
            </a:r>
            <a:endParaRPr lang="zh-CN" altLang="en-US" sz="3200"/>
          </a:p>
          <a:p>
            <a:r>
              <a:rPr lang="zh-CN" altLang="en-US" sz="3200"/>
              <a:t>在这种情况下，我们使用一种叫做</a:t>
            </a:r>
            <a:r>
              <a:rPr lang="en-US" altLang="zh-CN" sz="3200"/>
              <a:t>“</a:t>
            </a:r>
            <a:r>
              <a:rPr lang="zh-CN" altLang="en-US" sz="3200"/>
              <a:t>循环队列</a:t>
            </a:r>
            <a:r>
              <a:rPr lang="en-US" altLang="zh-CN" sz="3200"/>
              <a:t>”</a:t>
            </a:r>
            <a:r>
              <a:rPr lang="zh-CN" altLang="en-US" sz="3200"/>
              <a:t>的技术来解决这个问题</a:t>
            </a:r>
            <a:endParaRPr lang="zh-CN" altLang="en-US" sz="3200"/>
          </a:p>
          <a:p>
            <a:r>
              <a:rPr lang="zh-CN" altLang="en-US" sz="3200"/>
              <a:t>即使用 </a:t>
            </a:r>
            <a:r>
              <a:rPr lang="en-US" altLang="zh-CN" sz="3200"/>
              <a:t>head </a:t>
            </a:r>
            <a:r>
              <a:rPr lang="zh-CN" altLang="en-US" sz="3200"/>
              <a:t>和 </a:t>
            </a:r>
            <a:r>
              <a:rPr lang="en-US" altLang="zh-CN" sz="3200"/>
              <a:t>tail </a:t>
            </a:r>
            <a:r>
              <a:rPr lang="zh-CN" altLang="en-US" sz="3200"/>
              <a:t>的时候均要加上 </a:t>
            </a:r>
            <a:r>
              <a:rPr lang="en-US" altLang="zh-CN" sz="3200"/>
              <a:t>%L</a:t>
            </a:r>
            <a:r>
              <a:rPr lang="zh-CN" altLang="en-US" sz="3200"/>
              <a:t>，其中 </a:t>
            </a:r>
            <a:r>
              <a:rPr lang="en-US" altLang="zh-CN" sz="3200"/>
              <a:t>L </a:t>
            </a:r>
            <a:r>
              <a:rPr lang="zh-CN" altLang="en-US" sz="3200"/>
              <a:t>是队列大小（</a:t>
            </a:r>
            <a:r>
              <a:rPr lang="zh-CN" altLang="en-US" sz="3200">
                <a:latin typeface="楷体" charset="0"/>
                <a:ea typeface="楷体" charset="0"/>
              </a:rPr>
              <a:t>其中 </a:t>
            </a:r>
            <a:r>
              <a:rPr lang="en-US" altLang="zh-CN" sz="3200">
                <a:latin typeface="楷体" charset="0"/>
                <a:ea typeface="楷体" charset="0"/>
              </a:rPr>
              <a:t>% </a:t>
            </a:r>
            <a:r>
              <a:rPr lang="zh-CN" altLang="en-US" sz="3200">
                <a:latin typeface="楷体" charset="0"/>
                <a:ea typeface="楷体" charset="0"/>
              </a:rPr>
              <a:t>表示取模运算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队列、栈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队列和栈由于表示的东西太过基础，所以单独使用很难有大用</a:t>
            </a:r>
            <a:endParaRPr lang="zh-CN" altLang="en-US" sz="3200"/>
          </a:p>
          <a:p>
            <a:r>
              <a:rPr lang="zh-CN" altLang="en-US" sz="3200"/>
              <a:t>一般是作为算法的数据结构（</a:t>
            </a:r>
            <a:r>
              <a:rPr lang="zh-CN" altLang="en-US" sz="3200">
                <a:latin typeface="楷体" charset="0"/>
                <a:ea typeface="楷体" charset="0"/>
              </a:rPr>
              <a:t>比如图论中的 </a:t>
            </a:r>
            <a:r>
              <a:rPr lang="en-US" altLang="zh-CN" sz="3200">
                <a:latin typeface="楷体" charset="0"/>
                <a:ea typeface="楷体" charset="0"/>
              </a:rPr>
              <a:t>BFS</a:t>
            </a:r>
            <a:r>
              <a:rPr lang="zh-CN" altLang="en-US" sz="3200">
                <a:latin typeface="楷体" charset="0"/>
                <a:ea typeface="楷体" charset="0"/>
              </a:rPr>
              <a:t>，表达式求值</a:t>
            </a:r>
            <a:r>
              <a:rPr lang="zh-CN" altLang="en-US" sz="3200"/>
              <a:t>）</a:t>
            </a:r>
            <a:endParaRPr lang="zh-CN" altLang="en-US" sz="3200"/>
          </a:p>
          <a:p>
            <a:r>
              <a:rPr lang="zh-CN" altLang="en-US" sz="3200"/>
              <a:t>或者是它们存储的东西本身具有一些特殊的性质（</a:t>
            </a:r>
            <a:r>
              <a:rPr lang="zh-CN" altLang="en-US" sz="3200">
                <a:latin typeface="楷体" charset="0"/>
                <a:ea typeface="楷体" charset="0"/>
              </a:rPr>
              <a:t>比如单调栈，单调队列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队列、栈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题目大意：给一个长度为 </a:t>
            </a:r>
            <a:r>
              <a:rPr lang="en-US" altLang="zh-CN" sz="3200"/>
              <a:t>N &lt;= 100,000 </a:t>
            </a:r>
            <a:r>
              <a:rPr lang="zh-CN" altLang="en-US" sz="3200"/>
              <a:t>的序列，从中选取一个连续子序列，使得该序列的最小值乘以序列和最大。每个元素的范围为 </a:t>
            </a:r>
            <a:r>
              <a:rPr lang="en-US" altLang="zh-CN" sz="3200"/>
              <a:t>0 </a:t>
            </a:r>
            <a:r>
              <a:rPr lang="zh-CN" altLang="en-US" sz="3200"/>
              <a:t>到 </a:t>
            </a:r>
            <a:r>
              <a:rPr lang="en-US" altLang="zh-CN" sz="3200"/>
              <a:t>1e6</a:t>
            </a:r>
            <a:r>
              <a:rPr lang="zh-CN" altLang="en-US" sz="3200"/>
              <a:t>。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POJ 2796 Feel Good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由于元素都是正的，于是区间的含于可以推出区间和的小于</a:t>
            </a:r>
            <a:endParaRPr lang="zh-CN" altLang="en-US" sz="3200"/>
          </a:p>
          <a:p>
            <a:r>
              <a:rPr lang="zh-CN" altLang="en-US" sz="3200"/>
              <a:t>枚举每个元素，找到以它为最小值，向左向右扩展的最大区间，暴力复杂度 </a:t>
            </a:r>
            <a:r>
              <a:rPr lang="en-US" altLang="zh-CN" sz="3200"/>
              <a:t>O(N^2)</a:t>
            </a:r>
            <a:r>
              <a:rPr lang="zh-CN" altLang="en-US" sz="3200"/>
              <a:t>，不可承受</a:t>
            </a:r>
            <a:endParaRPr lang="zh-CN" altLang="en-US" sz="3200"/>
          </a:p>
          <a:p>
            <a:r>
              <a:rPr lang="zh-CN" altLang="en-US" sz="3200"/>
              <a:t>如何快速枚举向左向右扩展的最大区间呢？</a:t>
            </a:r>
            <a:endParaRPr lang="zh-CN" altLang="en-US" sz="3200"/>
          </a:p>
          <a:p>
            <a:r>
              <a:rPr lang="zh-CN" altLang="en-US" sz="3200"/>
              <a:t>考虑擂台赛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POJ 2796 Feel Good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3200"/>
              <a:t>从左向右进行擂台赛</a:t>
            </a:r>
            <a:endParaRPr lang="zh-CN" altLang="en-US" sz="3200"/>
          </a:p>
          <a:p>
            <a:r>
              <a:rPr lang="zh-CN" altLang="en-US" sz="3200"/>
              <a:t>每上来一个数，他会把在擂台上的比他大的数都打下去</a:t>
            </a:r>
            <a:endParaRPr lang="zh-CN" altLang="en-US" sz="3200"/>
          </a:p>
          <a:p>
            <a:r>
              <a:rPr lang="zh-CN" altLang="en-US" sz="3200"/>
              <a:t>这样每个数一旦被打下去，说明他的最长向左扩展区间就是打败他的数的下标减 </a:t>
            </a:r>
            <a:r>
              <a:rPr lang="en-US" altLang="zh-CN" sz="3200"/>
              <a:t>1</a:t>
            </a:r>
            <a:endParaRPr lang="en-US" altLang="zh-CN" sz="3200"/>
          </a:p>
          <a:p>
            <a:r>
              <a:rPr lang="zh-CN" altLang="en-US" sz="3200"/>
              <a:t>如果盲目的扫一遍，时间复杂度还是 </a:t>
            </a:r>
            <a:r>
              <a:rPr lang="en-US" altLang="zh-CN" sz="3200"/>
              <a:t>O(N^2)</a:t>
            </a:r>
            <a:endParaRPr lang="en-US" altLang="zh-CN" sz="3200"/>
          </a:p>
          <a:p>
            <a:r>
              <a:rPr lang="zh-CN" altLang="en-US" sz="3200"/>
              <a:t>但是注意到，一旦一个数上了擂台，说明在擂台上他是最大的数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POJ 2796 Feel Good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3200"/>
              <a:t>应用归纳法可以得到擂台上呈现如下状态：下标越小（</a:t>
            </a:r>
            <a:r>
              <a:rPr lang="zh-CN" altLang="en-US" sz="3200">
                <a:latin typeface="楷体" charset="0"/>
                <a:ea typeface="楷体" charset="0"/>
              </a:rPr>
              <a:t>即上擂台的时间越早</a:t>
            </a:r>
            <a:r>
              <a:rPr lang="zh-CN" altLang="en-US" sz="3200"/>
              <a:t>），那么值也就越小</a:t>
            </a:r>
            <a:endParaRPr lang="zh-CN" altLang="en-US" sz="3200"/>
          </a:p>
          <a:p>
            <a:r>
              <a:rPr lang="zh-CN" altLang="en-US" sz="3200"/>
              <a:t>因此擂台上呈现出一种单调性</a:t>
            </a:r>
            <a:endParaRPr lang="zh-CN" altLang="en-US" sz="3200"/>
          </a:p>
          <a:p>
            <a:r>
              <a:rPr lang="zh-CN" altLang="en-US" sz="3200"/>
              <a:t>于是只要按照下标从小到大排成一列，新来的数与最末的数比较，如果小于等于，则进入擂台；否则，最末的数被踢下擂台</a:t>
            </a:r>
            <a:endParaRPr lang="zh-CN" altLang="en-US" sz="3200"/>
          </a:p>
          <a:p>
            <a:r>
              <a:rPr lang="zh-CN" altLang="en-US" sz="3200"/>
              <a:t>可以看到这个擂台符合 </a:t>
            </a:r>
            <a:r>
              <a:rPr lang="en-US" altLang="zh-CN" sz="3200"/>
              <a:t>LIFO </a:t>
            </a:r>
            <a:r>
              <a:rPr lang="zh-CN" altLang="en-US" sz="3200"/>
              <a:t>规则，所以是个栈</a:t>
            </a:r>
            <a:endParaRPr lang="zh-CN" altLang="en-US" sz="3200"/>
          </a:p>
          <a:p>
            <a:endParaRPr lang="zh-CN" altLang="en-US" sz="3200"/>
          </a:p>
          <a:p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POJ 2796 Feel Good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3200"/>
              <a:t>又由于这个栈具有单调性，所以叫做单调栈</a:t>
            </a:r>
            <a:endParaRPr lang="zh-CN" altLang="en-US" sz="3200"/>
          </a:p>
          <a:p>
            <a:r>
              <a:rPr lang="zh-CN" altLang="en-US" sz="3200"/>
              <a:t>代码详细见 POJ2796 Feel Good</a:t>
            </a:r>
            <a:r>
              <a:rPr lang="en-US" altLang="zh-CN" sz="3200"/>
              <a:t>.cpp</a:t>
            </a:r>
            <a:endParaRPr lang="en-US" altLang="zh-CN" sz="3200"/>
          </a:p>
          <a:p>
            <a:r>
              <a:rPr lang="zh-CN" altLang="en-US" sz="3200"/>
              <a:t>这个代码是我优化了好几遍的</a:t>
            </a:r>
            <a:endParaRPr lang="zh-CN" altLang="en-US" sz="3200"/>
          </a:p>
          <a:p>
            <a:r>
              <a:rPr lang="zh-CN" altLang="en-US" sz="3200"/>
              <a:t>没加读入优化 </a:t>
            </a:r>
            <a:r>
              <a:rPr lang="en-US" altLang="zh-CN" sz="3200"/>
              <a:t>922ms</a:t>
            </a:r>
            <a:r>
              <a:rPr lang="zh-CN" altLang="en-US" sz="3200"/>
              <a:t>，加了 </a:t>
            </a:r>
            <a:r>
              <a:rPr lang="en-US" altLang="zh-CN" sz="3200"/>
              <a:t>422ms</a:t>
            </a:r>
            <a:r>
              <a:rPr lang="zh-CN" altLang="en-US" sz="3200"/>
              <a:t>，</a:t>
            </a:r>
            <a:r>
              <a:rPr lang="en-US" altLang="zh-CN" sz="3200"/>
              <a:t>deque </a:t>
            </a:r>
            <a:r>
              <a:rPr lang="zh-CN" altLang="en-US" sz="3200"/>
              <a:t>改手写 </a:t>
            </a:r>
            <a:r>
              <a:rPr lang="en-US" altLang="zh-CN" sz="3200"/>
              <a:t>250ms</a:t>
            </a:r>
            <a:r>
              <a:rPr lang="zh-CN" altLang="en-US" sz="3200"/>
              <a:t>，改掉一个 </a:t>
            </a:r>
            <a:r>
              <a:rPr lang="en-US" altLang="zh-CN" sz="3200"/>
              <a:t>long long 204ms</a:t>
            </a:r>
            <a:r>
              <a:rPr lang="zh-CN" altLang="en-US" sz="3200"/>
              <a:t>，用一个变量存储中间结果 </a:t>
            </a:r>
            <a:r>
              <a:rPr lang="en-US" altLang="zh-CN" sz="3200"/>
              <a:t>157ms</a:t>
            </a:r>
            <a:endParaRPr lang="en-US" altLang="zh-CN" sz="3200"/>
          </a:p>
          <a:p>
            <a:r>
              <a:rPr lang="zh-CN" altLang="en-US" sz="3200"/>
              <a:t>这个例子可以非常生动的告诉你们什么东西影响效率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POJ 2796 Feel Good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Heap_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8215" y="2568575"/>
            <a:ext cx="2943225" cy="7810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堆</a:t>
            </a:r>
            <a:endParaRPr lang="zh-CN" altLang="en-US"/>
          </a:p>
        </p:txBody>
      </p:sp>
      <p:pic>
        <p:nvPicPr>
          <p:cNvPr id="5" name="图片 4" descr="Heap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0" y="3481705"/>
            <a:ext cx="8342630" cy="110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 sz="2665"/>
              <a:t>得到 </a:t>
            </a:r>
            <a:r>
              <a:rPr lang="en-US" altLang="zh-CN" sz="2665"/>
              <a:t>P </a:t>
            </a:r>
            <a:r>
              <a:rPr lang="zh-CN" altLang="en-US" sz="2665"/>
              <a:t>在这三个点处的取值，以及知道了 </a:t>
            </a:r>
            <a:r>
              <a:rPr lang="en-US" altLang="zh-CN" sz="2665"/>
              <a:t>P </a:t>
            </a:r>
            <a:r>
              <a:rPr lang="zh-CN" altLang="en-US" sz="2665"/>
              <a:t>的最高项次数，便相当于得到了 </a:t>
            </a:r>
            <a:r>
              <a:rPr lang="en-US" altLang="zh-CN" sz="2665"/>
              <a:t>P </a:t>
            </a:r>
            <a:r>
              <a:rPr lang="zh-CN" altLang="en-US" sz="2665"/>
              <a:t>的全部信息。</a:t>
            </a:r>
            <a:r>
              <a:rPr lang="zh-CN" altLang="en-US" sz="2665">
                <a:latin typeface="楷体" charset="0"/>
                <a:ea typeface="楷体" charset="0"/>
              </a:rPr>
              <a:t>（其具体机理需要较高数学知识，详细见拉格朗日插值法。）</a:t>
            </a:r>
            <a:endParaRPr lang="zh-CN" altLang="en-US" sz="2665">
              <a:latin typeface="+mn-ea"/>
            </a:endParaRPr>
          </a:p>
          <a:p>
            <a:pPr lvl="1"/>
            <a:r>
              <a:rPr lang="zh-CN" altLang="en-US" sz="2665">
                <a:latin typeface="+mn-ea"/>
              </a:rPr>
              <a:t>让我们来比较一下两种表示方法下多项式乘法的复杂度。</a:t>
            </a:r>
            <a:endParaRPr lang="zh-CN" altLang="en-US" sz="2665">
              <a:latin typeface="+mn-ea"/>
            </a:endParaRPr>
          </a:p>
          <a:p>
            <a:pPr lvl="1"/>
            <a:r>
              <a:rPr lang="zh-CN" altLang="en-US" sz="2665">
                <a:latin typeface="+mn-ea"/>
              </a:rPr>
              <a:t>第一种需要分别相乘，复杂度为 </a:t>
            </a:r>
            <a:r>
              <a:rPr lang="en-US" altLang="zh-CN" sz="2665">
                <a:latin typeface="+mn-ea"/>
              </a:rPr>
              <a:t>O(n^2)</a:t>
            </a:r>
            <a:r>
              <a:rPr lang="zh-CN" altLang="en-US" sz="2665">
                <a:latin typeface="+mn-ea"/>
              </a:rPr>
              <a:t>，第二种则只需要对应点值处相乘，复杂度为 </a:t>
            </a:r>
            <a:r>
              <a:rPr lang="en-US" altLang="zh-CN" sz="2665">
                <a:latin typeface="+mn-ea"/>
              </a:rPr>
              <a:t>O(n)</a:t>
            </a:r>
            <a:r>
              <a:rPr lang="zh-CN" altLang="en-US" sz="2665">
                <a:latin typeface="+mn-ea"/>
              </a:rPr>
              <a:t>，其中 </a:t>
            </a:r>
            <a:r>
              <a:rPr lang="en-US" altLang="zh-CN" sz="2665">
                <a:latin typeface="+mn-ea"/>
              </a:rPr>
              <a:t>n </a:t>
            </a:r>
            <a:r>
              <a:rPr lang="zh-CN" altLang="en-US" sz="2665">
                <a:latin typeface="+mn-ea"/>
              </a:rPr>
              <a:t>为多项式的阶数。</a:t>
            </a:r>
            <a:endParaRPr lang="zh-CN" altLang="en-US" sz="2665">
              <a:latin typeface="+mn-ea"/>
            </a:endParaRPr>
          </a:p>
          <a:p>
            <a:pPr lvl="1"/>
            <a:r>
              <a:rPr lang="zh-CN" altLang="en-US" sz="2665">
                <a:latin typeface="+mn-ea"/>
              </a:rPr>
              <a:t>但是注意到，在一个点处取值的复杂度是 </a:t>
            </a:r>
            <a:r>
              <a:rPr lang="en-US" altLang="zh-CN" sz="2665">
                <a:latin typeface="+mn-ea"/>
              </a:rPr>
              <a:t>O(n)</a:t>
            </a:r>
            <a:r>
              <a:rPr lang="zh-CN" altLang="en-US" sz="2665">
                <a:latin typeface="+mn-ea"/>
              </a:rPr>
              <a:t>，而总共有 </a:t>
            </a:r>
            <a:r>
              <a:rPr lang="en-US" altLang="zh-CN" sz="2665">
                <a:latin typeface="+mn-ea"/>
              </a:rPr>
              <a:t>O(n) </a:t>
            </a:r>
            <a:r>
              <a:rPr lang="zh-CN" altLang="en-US" sz="2665">
                <a:latin typeface="+mn-ea"/>
              </a:rPr>
              <a:t>个点，于是转换表示方式的复杂度是 </a:t>
            </a:r>
            <a:r>
              <a:rPr lang="en-US" altLang="zh-CN" sz="2665">
                <a:latin typeface="+mn-ea"/>
              </a:rPr>
              <a:t>O(n^2)</a:t>
            </a:r>
            <a:r>
              <a:rPr lang="zh-CN" altLang="en-US" sz="2665">
                <a:latin typeface="+mn-ea"/>
              </a:rPr>
              <a:t>，并没有什么区别。</a:t>
            </a:r>
            <a:endParaRPr lang="zh-CN" altLang="en-US" sz="2665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一些闲话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堆可以实现在 </a:t>
            </a:r>
            <a:r>
              <a:rPr lang="en-US" altLang="zh-CN" sz="3200"/>
              <a:t>O(logn) </a:t>
            </a:r>
            <a:r>
              <a:rPr lang="zh-CN" altLang="en-US" sz="3200"/>
              <a:t>时间内取最小值，插入一个元素，删除堆顶元素</a:t>
            </a:r>
            <a:endParaRPr lang="zh-CN" altLang="en-US" sz="3200"/>
          </a:p>
          <a:p>
            <a:r>
              <a:rPr lang="zh-CN" altLang="en-US" sz="3200"/>
              <a:t>基于这个性质，产生了复杂度为 </a:t>
            </a:r>
            <a:r>
              <a:rPr lang="en-US" altLang="zh-CN" sz="3200"/>
              <a:t>O(nlogn) </a:t>
            </a:r>
            <a:r>
              <a:rPr lang="zh-CN" altLang="en-US" sz="3200"/>
              <a:t>的堆排序算法</a:t>
            </a:r>
            <a:endParaRPr lang="zh-CN" altLang="en-US" sz="3200"/>
          </a:p>
          <a:p>
            <a:r>
              <a:rPr lang="zh-CN" altLang="en-US" sz="3200"/>
              <a:t>堆也是一些算法之所以保持效率的重要数据结构，比如单源最短路的 Dijkstra's algorithm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堆排序算法见 </a:t>
            </a:r>
            <a:r>
              <a:rPr lang="en-US" altLang="zh-CN" sz="3200"/>
              <a:t>Heap.cpp</a:t>
            </a:r>
            <a:endParaRPr lang="en-US" altLang="zh-CN" sz="3200"/>
          </a:p>
          <a:p>
            <a:r>
              <a:rPr lang="zh-CN" altLang="en-US" sz="3200"/>
              <a:t>注意尽管直接看来建堆操作是 </a:t>
            </a:r>
            <a:r>
              <a:rPr lang="en-US" altLang="zh-CN" sz="3200"/>
              <a:t>O(nlogn) </a:t>
            </a:r>
            <a:r>
              <a:rPr lang="zh-CN" altLang="en-US" sz="3200"/>
              <a:t>的，但可以证明，其实际上是 </a:t>
            </a:r>
            <a:r>
              <a:rPr lang="en-US" altLang="zh-CN" sz="3200"/>
              <a:t>O(n) </a:t>
            </a:r>
            <a:r>
              <a:rPr lang="zh-CN" altLang="en-US" sz="3200"/>
              <a:t>的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堆能干的另一件事就是优先队列</a:t>
            </a:r>
            <a:endParaRPr lang="zh-CN" altLang="en-US" sz="3200"/>
          </a:p>
          <a:p>
            <a:r>
              <a:rPr lang="zh-CN" altLang="en-US" sz="3200"/>
              <a:t>优先队列赋予每个元素一个优先级，每次出队的元素是优先级最高的</a:t>
            </a:r>
            <a:endParaRPr lang="zh-CN" altLang="en-US" sz="3200"/>
          </a:p>
          <a:p>
            <a:r>
              <a:rPr lang="zh-CN" altLang="en-US" sz="3200"/>
              <a:t>从定义就可以直接看到和堆的相似性</a:t>
            </a:r>
            <a:endParaRPr lang="zh-CN" altLang="en-US" sz="3200"/>
          </a:p>
          <a:p>
            <a:r>
              <a:rPr lang="zh-CN" altLang="en-US" sz="3200"/>
              <a:t>优先队列用到的操作比堆排序多一个 </a:t>
            </a:r>
            <a:r>
              <a:rPr lang="en-US" altLang="zh-CN" sz="3200"/>
              <a:t>bubble(</a:t>
            </a:r>
            <a:r>
              <a:rPr lang="zh-CN" altLang="en-US" sz="3200">
                <a:latin typeface="楷体" charset="0"/>
                <a:ea typeface="楷体" charset="0"/>
              </a:rPr>
              <a:t>我自己这么叫的，官方似乎叫做 </a:t>
            </a:r>
            <a:r>
              <a:rPr lang="en-US" altLang="zh-CN" sz="3200">
                <a:latin typeface="楷体" charset="0"/>
                <a:ea typeface="楷体" charset="0"/>
              </a:rPr>
              <a:t>increaseKey</a:t>
            </a:r>
            <a:r>
              <a:rPr lang="en-US" altLang="zh-CN" sz="3200"/>
              <a:t>)</a:t>
            </a:r>
            <a:r>
              <a:rPr lang="zh-CN" altLang="en-US" sz="3200"/>
              <a:t>，代码见 </a:t>
            </a:r>
            <a:r>
              <a:rPr lang="en-US" altLang="zh-CN" sz="3200"/>
              <a:t>Heap.cpp</a:t>
            </a:r>
            <a:endParaRPr lang="en-US" altLang="zh-CN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优先队列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题目大意：维护一个序列，支持取最大、最小，删除最大、最小元素，插入操作</a:t>
            </a:r>
            <a:endParaRPr lang="zh-CN" altLang="en-US" sz="3200"/>
          </a:p>
          <a:p>
            <a:r>
              <a:rPr lang="zh-CN" altLang="en-US" sz="3200"/>
              <a:t>数据范围：查询操作 </a:t>
            </a:r>
            <a:r>
              <a:rPr lang="en-US" altLang="zh-CN" sz="3200"/>
              <a:t>5000 </a:t>
            </a:r>
            <a:r>
              <a:rPr lang="zh-CN" altLang="en-US" sz="3200"/>
              <a:t>次，插入操作 </a:t>
            </a:r>
            <a:r>
              <a:rPr lang="en-US" altLang="zh-CN" sz="3200"/>
              <a:t>1e6 </a:t>
            </a:r>
            <a:r>
              <a:rPr lang="zh-CN" altLang="en-US" sz="3200"/>
              <a:t>次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UVa11136 Hoax or what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看起来和堆很相似，于是考虑一个大根堆，一个小根堆</a:t>
            </a:r>
            <a:endParaRPr lang="zh-CN" altLang="en-US" sz="3200"/>
          </a:p>
          <a:p>
            <a:r>
              <a:rPr lang="zh-CN" altLang="en-US" sz="3200"/>
              <a:t>但是有个问题，如何使两个堆的信息沟通起来？很可能出现某次的最小值是之前某次的最大值，即是无效的</a:t>
            </a:r>
            <a:endParaRPr lang="zh-CN" altLang="en-US" sz="3200"/>
          </a:p>
          <a:p>
            <a:r>
              <a:rPr lang="zh-CN" altLang="en-US" sz="3200"/>
              <a:t>解决方案：为每个堆配套一个删除堆，排序逻辑保持一致</a:t>
            </a:r>
            <a:endParaRPr lang="zh-CN" altLang="en-US" sz="3200"/>
          </a:p>
          <a:p>
            <a:r>
              <a:rPr lang="zh-CN" altLang="en-US" sz="3200"/>
              <a:t>每次从堆里删除一个元素，首先跟自己的删除堆堆顶比较，如果相同，说明无效，删除堆 </a:t>
            </a:r>
            <a:r>
              <a:rPr lang="en-US" altLang="zh-CN" sz="3200"/>
              <a:t>pop</a:t>
            </a:r>
            <a:endParaRPr lang="en-US" altLang="zh-CN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UVa11136 Hoax or what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否则说明有效，将该元素插入另一个堆的删除堆</a:t>
            </a:r>
            <a:endParaRPr lang="zh-CN" altLang="en-US" sz="3200"/>
          </a:p>
          <a:p>
            <a:r>
              <a:rPr lang="zh-CN" altLang="en-US" sz="3200"/>
              <a:t>这里用到的是 </a:t>
            </a:r>
            <a:r>
              <a:rPr lang="en-US" altLang="zh-CN" sz="3200"/>
              <a:t>lazy </a:t>
            </a:r>
            <a:r>
              <a:rPr lang="zh-CN" altLang="en-US" sz="3200"/>
              <a:t>思想，凡事能不干就不干，必须干的时候再干</a:t>
            </a:r>
            <a:endParaRPr lang="zh-CN" altLang="en-US" sz="3200"/>
          </a:p>
          <a:p>
            <a:r>
              <a:rPr lang="zh-CN" altLang="en-US" sz="3200"/>
              <a:t>因为要维护四个堆，所以推荐使用 </a:t>
            </a:r>
            <a:r>
              <a:rPr lang="en-US" altLang="zh-CN" sz="3200"/>
              <a:t>STL </a:t>
            </a:r>
            <a:r>
              <a:rPr lang="zh-CN" altLang="en-US" sz="3200"/>
              <a:t>的 </a:t>
            </a:r>
            <a:r>
              <a:rPr lang="en-US" altLang="zh-CN" sz="3200"/>
              <a:t>priority_queue </a:t>
            </a:r>
            <a:r>
              <a:rPr lang="zh-CN" altLang="en-US" sz="3200"/>
              <a:t>实现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UVa11136 Hoax or what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/>
              <a:t>priority_queue </a:t>
            </a:r>
            <a:r>
              <a:rPr lang="zh-CN" altLang="en-US" sz="3200"/>
              <a:t>的逻辑是弹出</a:t>
            </a:r>
            <a:r>
              <a:rPr lang="zh-CN" altLang="en-US" sz="3200" u="sng"/>
              <a:t>优先级最大</a:t>
            </a:r>
            <a:r>
              <a:rPr lang="zh-CN" altLang="en-US" sz="3200"/>
              <a:t>的元素</a:t>
            </a:r>
            <a:endParaRPr lang="zh-CN" altLang="en-US" sz="3200"/>
          </a:p>
          <a:p>
            <a:r>
              <a:rPr lang="zh-CN" altLang="en-US" sz="3200"/>
              <a:t>所以大根堆要用 </a:t>
            </a:r>
            <a:r>
              <a:rPr lang="en-US" altLang="zh-CN" sz="3200"/>
              <a:t>less</a:t>
            </a:r>
            <a:r>
              <a:rPr lang="zh-CN" altLang="en-US" sz="3200"/>
              <a:t>，小根堆要用 </a:t>
            </a:r>
            <a:r>
              <a:rPr lang="en-US" altLang="zh-CN" sz="3200"/>
              <a:t>greater</a:t>
            </a:r>
            <a:endParaRPr lang="en-US" altLang="zh-CN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UVa11136 Hoax or what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你们就随便上网找一找吧</a:t>
            </a:r>
            <a:endParaRPr lang="zh-CN" altLang="en-US" sz="3200"/>
          </a:p>
          <a:p>
            <a:r>
              <a:rPr lang="zh-CN" altLang="en-US" sz="3200"/>
              <a:t>反正这些东西没什么技巧，题目差异不太大</a:t>
            </a:r>
            <a:endParaRPr lang="zh-CN" altLang="en-US" sz="3200"/>
          </a:p>
          <a:p>
            <a:r>
              <a:rPr lang="zh-CN" altLang="en-US" sz="3200"/>
              <a:t>重要的是理解并会写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就酱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 sz="2665"/>
              <a:t>而在实际应用中，</a:t>
            </a:r>
            <a:r>
              <a:rPr lang="en-US" altLang="zh-CN" sz="2665"/>
              <a:t>FFT</a:t>
            </a:r>
            <a:r>
              <a:rPr lang="zh-CN" altLang="en-US" sz="2665"/>
              <a:t>，即快速傅里叶变换，是通过选点的特殊性（所谓</a:t>
            </a:r>
            <a:r>
              <a:rPr lang="zh-CN" altLang="en-US" sz="2665">
                <a:latin typeface="楷体" charset="0"/>
                <a:ea typeface="楷体" charset="0"/>
              </a:rPr>
              <a:t>复单位根</a:t>
            </a:r>
            <a:r>
              <a:rPr lang="zh-CN" altLang="en-US" sz="2665"/>
              <a:t>），将转换的复杂度降到了 </a:t>
            </a:r>
            <a:r>
              <a:rPr lang="en-US" altLang="zh-CN" sz="2665"/>
              <a:t>O(nlogn)</a:t>
            </a:r>
            <a:r>
              <a:rPr lang="zh-CN" altLang="en-US" sz="2665"/>
              <a:t>。</a:t>
            </a:r>
            <a:endParaRPr lang="zh-CN" altLang="en-US" sz="2665"/>
          </a:p>
          <a:p>
            <a:pPr lvl="1"/>
            <a:r>
              <a:rPr lang="zh-CN" altLang="en-US" sz="2665"/>
              <a:t>在这个例子中，我们可以看到，正是由于存储方式的不同，导致了效率上的不同，由此可见数据存储方式的重要性。</a:t>
            </a:r>
            <a:endParaRPr lang="zh-CN" altLang="en-US" sz="2665"/>
          </a:p>
          <a:p>
            <a:pPr lvl="0"/>
            <a:r>
              <a:rPr lang="zh-CN" altLang="en-US" sz="3195"/>
              <a:t>在算法中数据的存储：数据结构</a:t>
            </a:r>
            <a:endParaRPr lang="zh-CN" altLang="en-US" sz="3195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一些闲话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按照我的预期，在</a:t>
            </a:r>
            <a:r>
              <a:rPr lang="en-US" altLang="zh-CN" sz="3200"/>
              <a:t>“</a:t>
            </a:r>
            <a:r>
              <a:rPr lang="zh-CN" altLang="en-US" sz="3200"/>
              <a:t>一些闲话</a:t>
            </a:r>
            <a:r>
              <a:rPr lang="en-US" altLang="zh-CN" sz="3200"/>
              <a:t>”</a:t>
            </a:r>
            <a:r>
              <a:rPr lang="zh-CN" altLang="en-US" sz="3200"/>
              <a:t>里，你们应该有很多东西看不懂：拉格朗日插值法（</a:t>
            </a:r>
            <a:r>
              <a:rPr lang="zh-CN" altLang="en-US" sz="3200">
                <a:latin typeface="楷体" charset="0"/>
                <a:ea typeface="楷体" charset="0"/>
              </a:rPr>
              <a:t>大学知识</a:t>
            </a:r>
            <a:r>
              <a:rPr lang="zh-CN" altLang="en-US" sz="3200"/>
              <a:t>）、快速傅里叶变换（</a:t>
            </a:r>
            <a:r>
              <a:rPr lang="zh-CN" altLang="en-US" sz="3200">
                <a:latin typeface="楷体" charset="0"/>
                <a:ea typeface="楷体" charset="0"/>
              </a:rPr>
              <a:t>大学知识</a:t>
            </a:r>
            <a:r>
              <a:rPr lang="zh-CN" altLang="en-US" sz="3200"/>
              <a:t>）、</a:t>
            </a:r>
            <a:r>
              <a:rPr lang="en-US" altLang="zh-CN" sz="3200"/>
              <a:t>O </a:t>
            </a:r>
            <a:r>
              <a:rPr lang="zh-CN" altLang="en-US" sz="3200"/>
              <a:t>记号（</a:t>
            </a:r>
            <a:r>
              <a:rPr lang="zh-CN" altLang="en-US" sz="3200">
                <a:latin typeface="楷体" charset="0"/>
                <a:ea typeface="楷体" charset="0"/>
              </a:rPr>
              <a:t>涉及大学知识</a:t>
            </a:r>
            <a:r>
              <a:rPr lang="zh-CN" altLang="en-US" sz="3200"/>
              <a:t>）、</a:t>
            </a:r>
            <a:r>
              <a:rPr lang="en-US" altLang="zh-CN" sz="3200"/>
              <a:t>log </a:t>
            </a:r>
            <a:r>
              <a:rPr lang="zh-CN" altLang="en-US" sz="3200"/>
              <a:t>记号（</a:t>
            </a:r>
            <a:r>
              <a:rPr lang="zh-CN" altLang="en-US" sz="3200">
                <a:latin typeface="楷体" charset="0"/>
                <a:ea typeface="楷体" charset="0"/>
              </a:rPr>
              <a:t>高一知识，如果预习的话应该能看懂，我记得是必修一？</a:t>
            </a:r>
            <a:r>
              <a:rPr lang="zh-CN" altLang="en-US" sz="3200"/>
              <a:t>）。</a:t>
            </a:r>
            <a:endParaRPr lang="zh-CN" altLang="en-US" sz="3200"/>
          </a:p>
          <a:p>
            <a:r>
              <a:rPr lang="zh-CN" altLang="en-US" sz="3200"/>
              <a:t>不过这都没什么关系，你们毕竟还年轻 </a:t>
            </a:r>
            <a:r>
              <a:rPr lang="en-US" altLang="zh-CN" sz="3200"/>
              <a:t>233</a:t>
            </a:r>
            <a:endParaRPr lang="en-US" altLang="zh-CN" sz="3200"/>
          </a:p>
          <a:p>
            <a:r>
              <a:rPr lang="zh-CN" altLang="en-US" sz="3200"/>
              <a:t>牛奶会有的，面包会有的！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对于闲话的闲话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这些知识你们以后会懂的。</a:t>
            </a:r>
            <a:endParaRPr lang="zh-CN" altLang="en-US" sz="3200"/>
          </a:p>
          <a:p>
            <a:r>
              <a:rPr lang="zh-CN" altLang="en-US" sz="3200"/>
              <a:t>但是数学</a:t>
            </a:r>
            <a:r>
              <a:rPr lang="zh-CN" altLang="en-US" sz="3200" u="sng"/>
              <a:t>很重要，很重要，很重要。</a:t>
            </a:r>
            <a:endParaRPr lang="zh-CN" altLang="en-US" sz="3200" u="sng"/>
          </a:p>
          <a:p>
            <a:r>
              <a:rPr lang="zh-CN" altLang="en-US" sz="3200"/>
              <a:t>趁着还年轻，赶紧多看看数学书，增长增长姿势水平。</a:t>
            </a:r>
            <a:endParaRPr lang="zh-CN" altLang="en-US" sz="3200"/>
          </a:p>
          <a:p>
            <a:r>
              <a:rPr lang="zh-CN" altLang="en-US" sz="3200"/>
              <a:t>记住：数学以后在你的生产生活中</a:t>
            </a:r>
            <a:r>
              <a:rPr lang="zh-CN" altLang="en-US" sz="3200" u="sng"/>
              <a:t>无处不在。</a:t>
            </a:r>
            <a:endParaRPr lang="zh-CN" altLang="en-US" sz="3200" u="sng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对于闲话的闲话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算法这个东西，本质上是一门数学，里面充斥着各种各样的技巧</a:t>
            </a:r>
            <a:endParaRPr lang="zh-CN" altLang="en-US" sz="3200"/>
          </a:p>
          <a:p>
            <a:r>
              <a:rPr lang="zh-CN" altLang="en-US" sz="3200"/>
              <a:t>这意味着，没有一个通用的思路，必须通过大量的练习来体悟其中的技巧</a:t>
            </a:r>
            <a:endParaRPr lang="zh-CN" altLang="en-US" sz="3200"/>
          </a:p>
          <a:p>
            <a:r>
              <a:rPr lang="zh-CN" altLang="en-US" sz="3200"/>
              <a:t>可以说，这是一门手艺活</a:t>
            </a:r>
            <a:endParaRPr lang="zh-CN" altLang="en-US" sz="3200"/>
          </a:p>
          <a:p>
            <a:r>
              <a:rPr lang="zh-CN" altLang="en-US" sz="3200"/>
              <a:t>我个人的程序设计学习可以说是一个完全的实践派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练习的重要性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3200"/>
              <a:t>没完整的看过什么语言书，因此像许多 </a:t>
            </a:r>
            <a:r>
              <a:rPr lang="en-US" altLang="zh-CN" sz="3200"/>
              <a:t>C++ </a:t>
            </a:r>
            <a:r>
              <a:rPr lang="zh-CN" altLang="en-US" sz="3200"/>
              <a:t>的语言特性我到现在都不会</a:t>
            </a:r>
            <a:endParaRPr lang="zh-CN" altLang="en-US" sz="3200"/>
          </a:p>
          <a:p>
            <a:r>
              <a:rPr lang="zh-CN" altLang="en-US" sz="3200"/>
              <a:t>所有的能力都是通过做题做出来的</a:t>
            </a:r>
            <a:endParaRPr lang="zh-CN" altLang="en-US" sz="3200"/>
          </a:p>
          <a:p>
            <a:r>
              <a:rPr lang="zh-CN" altLang="en-US" sz="3200"/>
              <a:t>上了大学之后，一些术语可能没有听过，但是一点就会</a:t>
            </a:r>
            <a:endParaRPr lang="zh-CN" altLang="en-US" sz="3200"/>
          </a:p>
          <a:p>
            <a:r>
              <a:rPr lang="zh-CN" altLang="en-US" sz="3200"/>
              <a:t>一些注意事项也没什么人给我讲过，但就是知道，遇到什么问题该怎么解决</a:t>
            </a:r>
            <a:endParaRPr lang="zh-CN" altLang="en-US" sz="3200"/>
          </a:p>
          <a:p>
            <a:r>
              <a:rPr lang="zh-CN" altLang="en-US" sz="3200" u="sng"/>
              <a:t>实践出真知</a:t>
            </a:r>
            <a:endParaRPr lang="zh-CN" altLang="en-US" sz="3200" u="sng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练习的重要性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练习多了少了差异还是很明显的</a:t>
            </a:r>
            <a:endParaRPr lang="zh-CN" altLang="en-US" sz="3200"/>
          </a:p>
          <a:p>
            <a:r>
              <a:rPr lang="zh-CN" altLang="en-US" sz="3200"/>
              <a:t>比如大学先修你拿了 </a:t>
            </a:r>
            <a:r>
              <a:rPr lang="en-US" altLang="zh-CN" sz="3200"/>
              <a:t>A+</a:t>
            </a:r>
            <a:r>
              <a:rPr lang="zh-CN" altLang="en-US" sz="3200"/>
              <a:t>，别人拿了 </a:t>
            </a:r>
            <a:r>
              <a:rPr lang="en-US" altLang="zh-CN" sz="3200"/>
              <a:t>B</a:t>
            </a:r>
            <a:endParaRPr lang="en-US" altLang="zh-CN" sz="3200"/>
          </a:p>
          <a:p>
            <a:r>
              <a:rPr lang="zh-CN" altLang="en-US" sz="3200"/>
              <a:t>不能说水平和练习量有定量关系</a:t>
            </a:r>
            <a:endParaRPr lang="zh-CN" altLang="en-US" sz="3200"/>
          </a:p>
          <a:p>
            <a:r>
              <a:rPr lang="zh-CN" altLang="en-US" sz="3200"/>
              <a:t>但毫无疑问，肯定成正相关</a:t>
            </a:r>
            <a:endParaRPr lang="zh-CN" altLang="en-US" sz="3200"/>
          </a:p>
          <a:p>
            <a:r>
              <a:rPr lang="zh-CN" altLang="en-US" sz="3200" u="sng"/>
              <a:t>凡事靠自己，尤其是学习</a:t>
            </a:r>
            <a:endParaRPr lang="zh-CN" altLang="en-US" sz="3200" u="sng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练习的重要性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586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586"/>
</p:tagLst>
</file>

<file path=ppt/tags/tag3.xml><?xml version="1.0" encoding="utf-8"?>
<p:tagLst xmlns:p="http://schemas.openxmlformats.org/presentationml/2006/main">
  <p:tag name="KSO_WM_TEMPLATE_CATEGORY" val="custom"/>
  <p:tag name="KSO_WM_TEMPLATE_INDEX" val="586"/>
</p:tagLst>
</file>

<file path=ppt/theme/theme1.xml><?xml version="1.0" encoding="utf-8"?>
<a:theme xmlns:a="http://schemas.openxmlformats.org/drawingml/2006/main" name="默认设计模板">
  <a:themeElements>
    <a:clrScheme name="自定义 49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2AB6D2"/>
      </a:accent1>
      <a:accent2>
        <a:srgbClr val="52C2A5"/>
      </a:accent2>
      <a:accent3>
        <a:srgbClr val="9BCF55"/>
      </a:accent3>
      <a:accent4>
        <a:srgbClr val="84ADE4"/>
      </a:accent4>
      <a:accent5>
        <a:srgbClr val="374B5C"/>
      </a:accent5>
      <a:accent6>
        <a:srgbClr val="FFC000"/>
      </a:accent6>
      <a:hlink>
        <a:srgbClr val="009999"/>
      </a:hlink>
      <a:folHlink>
        <a:srgbClr val="99CC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</a:spPr>
      <a:bodyPr wrap="square" rtlCol="0" anchor="ctr" anchorCtr="0">
        <a:noAutofit/>
      </a:bodyPr>
      <a:lstStyle>
        <a:defPPr algn="ctr">
          <a:defRPr sz="1800" dirty="0" smtClean="0">
            <a:latin typeface="+mn-lt"/>
            <a:ea typeface="+mn-ea"/>
          </a:defRPr>
        </a:defPPr>
      </a:lstStyle>
    </a:spDef>
    <a:txDef>
      <a:spPr>
        <a:noFill/>
      </a:spPr>
      <a:bodyPr vert="horz" wrap="square" rtlCol="0">
        <a:spAutoFit/>
      </a:bodyPr>
      <a:lstStyle>
        <a:defPPr>
          <a:lnSpc>
            <a:spcPct val="130000"/>
          </a:lnSpc>
          <a:defRPr sz="1800" dirty="0" smtClean="0">
            <a:latin typeface="+mn-lt"/>
            <a:ea typeface="+mn-ea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3376</Words>
  <Application>WPS 演示</Application>
  <PresentationFormat>宽屏</PresentationFormat>
  <Paragraphs>228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默认设计模板</vt:lpstr>
      <vt:lpstr>数据结构初步</vt:lpstr>
      <vt:lpstr>一些闲话</vt:lpstr>
      <vt:lpstr>一些闲话</vt:lpstr>
      <vt:lpstr>一些闲话</vt:lpstr>
      <vt:lpstr>对于闲话的闲话</vt:lpstr>
      <vt:lpstr>对于闲话的闲话</vt:lpstr>
      <vt:lpstr>PowerPoint 演示文稿</vt:lpstr>
      <vt:lpstr>PowerPoint 演示文稿</vt:lpstr>
      <vt:lpstr>PowerPoint 演示文稿</vt:lpstr>
      <vt:lpstr>一些数据结构</vt:lpstr>
      <vt:lpstr>PowerPoint 演示文稿</vt:lpstr>
      <vt:lpstr>链表</vt:lpstr>
      <vt:lpstr>链表</vt:lpstr>
      <vt:lpstr>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Leo</cp:lastModifiedBy>
  <cp:revision>162</cp:revision>
  <dcterms:created xsi:type="dcterms:W3CDTF">2015-05-05T08:02:00Z</dcterms:created>
  <dcterms:modified xsi:type="dcterms:W3CDTF">2016-07-14T20:39:25Z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