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44a2ce21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44a2ce21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44a2ce21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44a2ce21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44a2ce21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44a2ce21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44a2ce21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44a2ce21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44a2ce21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44a2ce21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44a2ce21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44a2ce21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44a2ce21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44a2ce21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44a2ce21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44a2ce21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44a2ce21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44a2ce21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44a2ce21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44a2ce21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44a2ce21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44a2ce21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ompetitions/nfl-big-data-bowl-2024/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Ravens: How to Increase Expected Points per Play</a:t>
            </a:r>
            <a:endParaRPr/>
          </a:p>
        </p:txBody>
      </p:sp>
      <p:pic>
        <p:nvPicPr>
          <p:cNvPr descr="Baltimore Ravens Sports HD Wallpaper" id="87" name="Google Shape;87;p13"/>
          <p:cNvPicPr preferRelativeResize="0"/>
          <p:nvPr/>
        </p:nvPicPr>
        <p:blipFill>
          <a:blip r:embed="rId3">
            <a:alphaModFix/>
          </a:blip>
          <a:stretch>
            <a:fillRect/>
          </a:stretch>
        </p:blipFill>
        <p:spPr>
          <a:xfrm>
            <a:off x="-12" y="2754925"/>
            <a:ext cx="3681837" cy="2388575"/>
          </a:xfrm>
          <a:prstGeom prst="rect">
            <a:avLst/>
          </a:prstGeom>
          <a:noFill/>
          <a:ln>
            <a:noFill/>
          </a:ln>
        </p:spPr>
      </p:pic>
      <p:pic>
        <p:nvPicPr>
          <p:cNvPr descr="Why is football called 'football'?" id="88" name="Google Shape;88;p13"/>
          <p:cNvPicPr preferRelativeResize="0"/>
          <p:nvPr/>
        </p:nvPicPr>
        <p:blipFill>
          <a:blip r:embed="rId4">
            <a:alphaModFix/>
          </a:blip>
          <a:stretch>
            <a:fillRect/>
          </a:stretch>
        </p:blipFill>
        <p:spPr>
          <a:xfrm>
            <a:off x="4892905" y="2754925"/>
            <a:ext cx="4251095" cy="2388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Pre-processing and Training</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I also finalized the dataset I was going to used and turned the offense formation column into  a dummy variable.</a:t>
            </a:r>
            <a:endParaRPr/>
          </a:p>
          <a:p>
            <a:pPr indent="-304958" lvl="0" marL="457200" rtl="0" algn="l">
              <a:spcBef>
                <a:spcPts val="0"/>
              </a:spcBef>
              <a:spcAft>
                <a:spcPts val="0"/>
              </a:spcAft>
              <a:buSzPct val="100000"/>
              <a:buChar char="●"/>
            </a:pPr>
            <a:r>
              <a:rPr lang="en"/>
              <a:t>In this step this is where the data is split into test and training datasets. I used a 70 training / 30 testing data split.</a:t>
            </a:r>
            <a:endParaRPr/>
          </a:p>
          <a:p>
            <a:pPr indent="-304958" lvl="0" marL="457200" rtl="0" algn="l">
              <a:spcBef>
                <a:spcPts val="0"/>
              </a:spcBef>
              <a:spcAft>
                <a:spcPts val="0"/>
              </a:spcAft>
              <a:buSzPct val="100000"/>
              <a:buChar char="●"/>
            </a:pPr>
            <a:r>
              <a:rPr lang="en"/>
              <a:t>Then some code was done to figure out the best parameters for the model, which was:</a:t>
            </a:r>
            <a:endParaRPr/>
          </a:p>
          <a:p>
            <a:pPr indent="-293211" lvl="1" marL="914400" rtl="0" algn="l">
              <a:spcBef>
                <a:spcPts val="0"/>
              </a:spcBef>
              <a:spcAft>
                <a:spcPts val="0"/>
              </a:spcAft>
              <a:buSzPct val="100000"/>
              <a:buChar char="○"/>
            </a:pPr>
            <a:r>
              <a:rPr lang="en"/>
              <a:t>StandardScaler()</a:t>
            </a:r>
            <a:endParaRPr/>
          </a:p>
          <a:p>
            <a:pPr indent="-293211" lvl="1" marL="914400" rtl="0" algn="l">
              <a:spcBef>
                <a:spcPts val="0"/>
              </a:spcBef>
              <a:spcAft>
                <a:spcPts val="0"/>
              </a:spcAft>
              <a:buSzPct val="100000"/>
              <a:buChar char="○"/>
            </a:pPr>
            <a:r>
              <a:rPr lang="en"/>
              <a:t>SimpleImputer() with a the mean as its strategy</a:t>
            </a:r>
            <a:endParaRPr/>
          </a:p>
          <a:p>
            <a:pPr indent="-293211" lvl="1" marL="914400" rtl="0" algn="l">
              <a:spcBef>
                <a:spcPts val="0"/>
              </a:spcBef>
              <a:spcAft>
                <a:spcPts val="0"/>
              </a:spcAft>
              <a:buSzPct val="100000"/>
              <a:buChar char="○"/>
            </a:pPr>
            <a:r>
              <a:rPr lang="en"/>
              <a:t>RandomforestRegressor() with the n_estimator of 112</a:t>
            </a:r>
            <a:endParaRPr/>
          </a:p>
          <a:p>
            <a:pPr indent="-304958" lvl="0" marL="457200" rtl="0" algn="l">
              <a:spcBef>
                <a:spcPts val="0"/>
              </a:spcBef>
              <a:spcAft>
                <a:spcPts val="0"/>
              </a:spcAft>
              <a:buSzPct val="100000"/>
              <a:buChar char="●"/>
            </a:pPr>
            <a:r>
              <a:rPr lang="en"/>
              <a:t>The top 4 variables that influence the expected points added were:</a:t>
            </a:r>
            <a:endParaRPr/>
          </a:p>
          <a:p>
            <a:pPr indent="-293211" lvl="1" marL="914400" rtl="0" algn="l">
              <a:spcBef>
                <a:spcPts val="0"/>
              </a:spcBef>
              <a:spcAft>
                <a:spcPts val="0"/>
              </a:spcAft>
              <a:buSzPct val="100000"/>
              <a:buChar char="○"/>
            </a:pPr>
            <a:r>
              <a:rPr lang="en"/>
              <a:t>playResult</a:t>
            </a:r>
            <a:endParaRPr/>
          </a:p>
          <a:p>
            <a:pPr indent="-293211" lvl="1" marL="914400" rtl="0" algn="l">
              <a:spcBef>
                <a:spcPts val="0"/>
              </a:spcBef>
              <a:spcAft>
                <a:spcPts val="0"/>
              </a:spcAft>
              <a:buSzPct val="100000"/>
              <a:buChar char="○"/>
            </a:pPr>
            <a:r>
              <a:rPr lang="en"/>
              <a:t>prePenaltyPlayResult</a:t>
            </a:r>
            <a:endParaRPr/>
          </a:p>
          <a:p>
            <a:pPr indent="-293211" lvl="1" marL="914400" rtl="0" algn="l">
              <a:spcBef>
                <a:spcPts val="0"/>
              </a:spcBef>
              <a:spcAft>
                <a:spcPts val="0"/>
              </a:spcAft>
              <a:buSzPct val="100000"/>
              <a:buChar char="○"/>
            </a:pPr>
            <a:r>
              <a:rPr lang="en"/>
              <a:t>yardsToGo</a:t>
            </a:r>
            <a:endParaRPr/>
          </a:p>
          <a:p>
            <a:pPr indent="-293211" lvl="1" marL="914400" rtl="0" algn="l">
              <a:spcBef>
                <a:spcPts val="0"/>
              </a:spcBef>
              <a:spcAft>
                <a:spcPts val="0"/>
              </a:spcAft>
              <a:buSzPct val="100000"/>
              <a:buChar char="○"/>
            </a:pPr>
            <a:r>
              <a:rPr lang="en"/>
              <a:t>down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Modeling</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is where the data was fitted into the best model, and then different scenarios were ran with that model. </a:t>
            </a:r>
            <a:endParaRPr/>
          </a:p>
          <a:p>
            <a:pPr indent="-311150" lvl="0" marL="457200" rtl="0" algn="l">
              <a:spcBef>
                <a:spcPts val="1200"/>
              </a:spcBef>
              <a:spcAft>
                <a:spcPts val="0"/>
              </a:spcAft>
              <a:buSzPts val="1300"/>
              <a:buChar char="●"/>
            </a:pPr>
            <a:r>
              <a:rPr lang="en"/>
              <a:t>Scenario 1:</a:t>
            </a:r>
            <a:endParaRPr/>
          </a:p>
          <a:p>
            <a:pPr indent="-298450" lvl="1" marL="914400" rtl="0" algn="l">
              <a:spcBef>
                <a:spcPts val="0"/>
              </a:spcBef>
              <a:spcAft>
                <a:spcPts val="0"/>
              </a:spcAft>
              <a:buSzPts val="1100"/>
              <a:buChar char="○"/>
            </a:pPr>
            <a:r>
              <a:rPr lang="en"/>
              <a:t>Changing the play results to see how it would affect expected points added</a:t>
            </a:r>
            <a:endParaRPr/>
          </a:p>
          <a:p>
            <a:pPr indent="-311150" lvl="0" marL="457200" rtl="0" algn="l">
              <a:spcBef>
                <a:spcPts val="0"/>
              </a:spcBef>
              <a:spcAft>
                <a:spcPts val="0"/>
              </a:spcAft>
              <a:buSzPts val="1300"/>
              <a:buChar char="●"/>
            </a:pPr>
            <a:r>
              <a:rPr lang="en"/>
              <a:t>Scenario 2:</a:t>
            </a:r>
            <a:endParaRPr/>
          </a:p>
          <a:p>
            <a:pPr indent="-298450" lvl="1" marL="914400" rtl="0" algn="l">
              <a:spcBef>
                <a:spcPts val="0"/>
              </a:spcBef>
              <a:spcAft>
                <a:spcPts val="0"/>
              </a:spcAft>
              <a:buSzPts val="1100"/>
              <a:buChar char="○"/>
            </a:pPr>
            <a:r>
              <a:rPr lang="en"/>
              <a:t>P</a:t>
            </a:r>
            <a:r>
              <a:rPr lang="en"/>
              <a:t>lay ran gave us a 4 yard gain, and only have 6 more yards to go at a second yard.</a:t>
            </a:r>
            <a:endParaRPr/>
          </a:p>
          <a:p>
            <a:pPr indent="-311150" lvl="0" marL="457200" rtl="0" algn="l">
              <a:spcBef>
                <a:spcPts val="0"/>
              </a:spcBef>
              <a:spcAft>
                <a:spcPts val="0"/>
              </a:spcAft>
              <a:buSzPts val="1300"/>
              <a:buChar char="●"/>
            </a:pPr>
            <a:r>
              <a:rPr lang="en"/>
              <a:t>Scenario 3:</a:t>
            </a:r>
            <a:endParaRPr/>
          </a:p>
          <a:p>
            <a:pPr indent="-298450" lvl="1" marL="914400" rtl="0" algn="l">
              <a:spcBef>
                <a:spcPts val="0"/>
              </a:spcBef>
              <a:spcAft>
                <a:spcPts val="0"/>
              </a:spcAft>
              <a:buSzPts val="1100"/>
              <a:buChar char="○"/>
            </a:pPr>
            <a:r>
              <a:rPr lang="en"/>
              <a:t>T</a:t>
            </a:r>
            <a:r>
              <a:rPr lang="en"/>
              <a:t>he play ran gave us a 14 yard gain (lost 2 yards due to a foul), and only have 10 more yards to go at a first yard.</a:t>
            </a:r>
            <a:endParaRPr/>
          </a:p>
          <a:p>
            <a:pPr indent="0" lvl="0" marL="0" rtl="0" algn="l">
              <a:spcBef>
                <a:spcPts val="1200"/>
              </a:spcBef>
              <a:spcAft>
                <a:spcPts val="1200"/>
              </a:spcAft>
              <a:buNone/>
            </a:pPr>
            <a:r>
              <a:rPr lang="en"/>
              <a:t>Overall, the best formation that did the best in each scenario was the Shotgun formation.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Recommendations</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running various modeling methods, the best model suggests that the best formation that the Baltimore Ravens uses is the shotgun formation. Each time they used this formation, the average expected points was the highest in the last two scenarios where formation was tweaked. Although this is the best formation for the team, </a:t>
            </a:r>
            <a:r>
              <a:rPr lang="en"/>
              <a:t>this could change with injuries, confidence, and the opposing team figuring out their formation if used too often. I would suggest using this play when in dire need of points.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Project Idea</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The dataset was provided by Kaggle</a:t>
            </a:r>
            <a:endParaRPr sz="1600"/>
          </a:p>
          <a:p>
            <a:pPr indent="-330200" lvl="0" marL="457200" rtl="0" algn="l">
              <a:spcBef>
                <a:spcPts val="0"/>
              </a:spcBef>
              <a:spcAft>
                <a:spcPts val="0"/>
              </a:spcAft>
              <a:buSzPts val="1600"/>
              <a:buChar char="●"/>
            </a:pPr>
            <a:r>
              <a:rPr lang="en" sz="1600"/>
              <a:t>It consisted of multiple datasets that collected data from the whole National Football League (NFL)</a:t>
            </a:r>
            <a:endParaRPr sz="1600"/>
          </a:p>
          <a:p>
            <a:pPr indent="-330200" lvl="0" marL="457200" rtl="0" algn="l">
              <a:spcBef>
                <a:spcPts val="0"/>
              </a:spcBef>
              <a:spcAft>
                <a:spcPts val="0"/>
              </a:spcAft>
              <a:buSzPts val="1600"/>
              <a:buChar char="●"/>
            </a:pPr>
            <a:r>
              <a:rPr lang="en" sz="1600"/>
              <a:t>It had over 500,000 worth of data</a:t>
            </a:r>
            <a:endParaRPr sz="1600"/>
          </a:p>
          <a:p>
            <a:pPr indent="-330200" lvl="0" marL="457200" rtl="0" algn="l">
              <a:spcBef>
                <a:spcPts val="0"/>
              </a:spcBef>
              <a:spcAft>
                <a:spcPts val="0"/>
              </a:spcAft>
              <a:buSzPts val="1600"/>
              <a:buChar char="●"/>
            </a:pPr>
            <a:r>
              <a:rPr lang="en" sz="1600"/>
              <a:t>The initial idea was:</a:t>
            </a:r>
            <a:endParaRPr sz="1600"/>
          </a:p>
          <a:p>
            <a:pPr indent="-317500" lvl="1" marL="914400" rtl="0" algn="l">
              <a:spcBef>
                <a:spcPts val="0"/>
              </a:spcBef>
              <a:spcAft>
                <a:spcPts val="0"/>
              </a:spcAft>
              <a:buSzPts val="1400"/>
              <a:buChar char="○"/>
            </a:pPr>
            <a:r>
              <a:rPr lang="en" sz="1400"/>
              <a:t>How s</a:t>
            </a:r>
            <a:r>
              <a:rPr lang="en" sz="1400"/>
              <a:t>hould a team,  maximize the amount of yards gained (variable focused on would be playResult) through the offense’s formation or by running certain plays.</a:t>
            </a:r>
            <a:endParaRPr sz="1400"/>
          </a:p>
          <a:p>
            <a:pPr indent="-317500" lvl="2" marL="1371600" rtl="0" algn="l">
              <a:spcBef>
                <a:spcPts val="0"/>
              </a:spcBef>
              <a:spcAft>
                <a:spcPts val="0"/>
              </a:spcAft>
              <a:buSzPts val="1400"/>
              <a:buChar char="■"/>
            </a:pPr>
            <a:r>
              <a:rPr lang="en" sz="1400"/>
              <a:t>Ended up focusing on </a:t>
            </a:r>
            <a:r>
              <a:rPr lang="en" sz="1400"/>
              <a:t>expected points added instead of play result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Dataset</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link to the dataset: </a:t>
            </a:r>
            <a:r>
              <a:rPr lang="en" sz="1500" u="sng">
                <a:solidFill>
                  <a:schemeClr val="hlink"/>
                </a:solidFill>
                <a:hlinkClick r:id="rId3"/>
              </a:rPr>
              <a:t>https://www.kaggle.com/competitions/nfl-big-data-bowl-2024/data</a:t>
            </a:r>
            <a:endParaRPr sz="1500"/>
          </a:p>
          <a:p>
            <a:pPr indent="-323850" lvl="0" marL="457200" rtl="0" algn="l">
              <a:spcBef>
                <a:spcPts val="0"/>
              </a:spcBef>
              <a:spcAft>
                <a:spcPts val="0"/>
              </a:spcAft>
              <a:buSzPts val="1500"/>
              <a:buChar char="●"/>
            </a:pPr>
            <a:r>
              <a:rPr lang="en" sz="1500"/>
              <a:t>Since there was a lot of a data, I decided to only focus on one week’s worth of data, and then randomly sampled 500 observations.</a:t>
            </a:r>
            <a:endParaRPr sz="1500"/>
          </a:p>
          <a:p>
            <a:pPr indent="-323850" lvl="0" marL="457200" rtl="0" algn="l">
              <a:spcBef>
                <a:spcPts val="0"/>
              </a:spcBef>
              <a:spcAft>
                <a:spcPts val="0"/>
              </a:spcAft>
              <a:buSzPts val="1500"/>
              <a:buChar char="●"/>
            </a:pPr>
            <a:r>
              <a:rPr lang="en" sz="1500"/>
              <a:t>I also decided to focus on one team: </a:t>
            </a:r>
            <a:endParaRPr sz="1500"/>
          </a:p>
          <a:p>
            <a:pPr indent="-311150" lvl="1" marL="914400" rtl="0" algn="l">
              <a:spcBef>
                <a:spcPts val="0"/>
              </a:spcBef>
              <a:spcAft>
                <a:spcPts val="0"/>
              </a:spcAft>
              <a:buSzPts val="1300"/>
              <a:buChar char="○"/>
            </a:pPr>
            <a:r>
              <a:rPr lang="en" sz="1300"/>
              <a:t>The Baltimore Raven</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7150" y="1278500"/>
            <a:ext cx="2998800" cy="7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Data Wrangling</a:t>
            </a:r>
            <a:endParaRPr/>
          </a:p>
        </p:txBody>
      </p:sp>
      <p:pic>
        <p:nvPicPr>
          <p:cNvPr id="106" name="Google Shape;106;p16"/>
          <p:cNvPicPr preferRelativeResize="0"/>
          <p:nvPr/>
        </p:nvPicPr>
        <p:blipFill>
          <a:blip r:embed="rId3">
            <a:alphaModFix/>
          </a:blip>
          <a:stretch>
            <a:fillRect/>
          </a:stretch>
        </p:blipFill>
        <p:spPr>
          <a:xfrm>
            <a:off x="3811375" y="0"/>
            <a:ext cx="5284424" cy="2950975"/>
          </a:xfrm>
          <a:prstGeom prst="rect">
            <a:avLst/>
          </a:prstGeom>
          <a:noFill/>
          <a:ln>
            <a:noFill/>
          </a:ln>
        </p:spPr>
      </p:pic>
      <p:pic>
        <p:nvPicPr>
          <p:cNvPr id="107" name="Google Shape;107;p16"/>
          <p:cNvPicPr preferRelativeResize="0"/>
          <p:nvPr/>
        </p:nvPicPr>
        <p:blipFill>
          <a:blip r:embed="rId4">
            <a:alphaModFix/>
          </a:blip>
          <a:stretch>
            <a:fillRect/>
          </a:stretch>
        </p:blipFill>
        <p:spPr>
          <a:xfrm>
            <a:off x="3086300" y="3329796"/>
            <a:ext cx="6057700" cy="1813700"/>
          </a:xfrm>
          <a:prstGeom prst="rect">
            <a:avLst/>
          </a:prstGeom>
          <a:noFill/>
          <a:ln>
            <a:noFill/>
          </a:ln>
        </p:spPr>
      </p:pic>
      <p:sp>
        <p:nvSpPr>
          <p:cNvPr id="108" name="Google Shape;108;p16"/>
          <p:cNvSpPr txBox="1"/>
          <p:nvPr/>
        </p:nvSpPr>
        <p:spPr>
          <a:xfrm>
            <a:off x="360775" y="2358975"/>
            <a:ext cx="2275800" cy="26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This takes a look at week 2 of the </a:t>
            </a:r>
            <a:r>
              <a:rPr lang="en" sz="1300">
                <a:solidFill>
                  <a:schemeClr val="accent1"/>
                </a:solidFill>
                <a:latin typeface="Lato"/>
                <a:ea typeface="Lato"/>
                <a:cs typeface="Lato"/>
                <a:sym typeface="Lato"/>
              </a:rPr>
              <a:t>season before it was cleaned, and merged with other datasets. There is a lot of missing values throughout the dataset. So a lot of work was done to make this code useable.</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idx="1" type="body"/>
          </p:nvPr>
        </p:nvSpPr>
        <p:spPr>
          <a:xfrm>
            <a:off x="3861025" y="2229412"/>
            <a:ext cx="5204700" cy="48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This is a graph on the counts per team, our main focus, ‘BAL’, has a good amount of observations</a:t>
            </a:r>
            <a:endParaRPr/>
          </a:p>
        </p:txBody>
      </p:sp>
      <p:pic>
        <p:nvPicPr>
          <p:cNvPr id="114" name="Google Shape;114;p17"/>
          <p:cNvPicPr preferRelativeResize="0"/>
          <p:nvPr/>
        </p:nvPicPr>
        <p:blipFill>
          <a:blip r:embed="rId3">
            <a:alphaModFix/>
          </a:blip>
          <a:stretch>
            <a:fillRect/>
          </a:stretch>
        </p:blipFill>
        <p:spPr>
          <a:xfrm>
            <a:off x="0" y="0"/>
            <a:ext cx="3575701" cy="494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This is the average yards to go by each team. The less yards, the better. BAL </a:t>
            </a:r>
            <a:r>
              <a:rPr lang="en"/>
              <a:t>having</a:t>
            </a:r>
            <a:r>
              <a:rPr lang="en"/>
              <a:t> the least, is good!</a:t>
            </a:r>
            <a:endParaRPr/>
          </a:p>
        </p:txBody>
      </p:sp>
      <p:pic>
        <p:nvPicPr>
          <p:cNvPr id="120" name="Google Shape;120;p18"/>
          <p:cNvPicPr preferRelativeResize="0"/>
          <p:nvPr/>
        </p:nvPicPr>
        <p:blipFill>
          <a:blip r:embed="rId3">
            <a:alphaModFix/>
          </a:blip>
          <a:stretch>
            <a:fillRect/>
          </a:stretch>
        </p:blipFill>
        <p:spPr>
          <a:xfrm>
            <a:off x="2563625" y="133900"/>
            <a:ext cx="4020056" cy="40677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This a box-plot of the same data, there seems to be a lot of outliers for each team.</a:t>
            </a:r>
            <a:endParaRPr/>
          </a:p>
        </p:txBody>
      </p:sp>
      <p:pic>
        <p:nvPicPr>
          <p:cNvPr id="126" name="Google Shape;126;p19"/>
          <p:cNvPicPr preferRelativeResize="0"/>
          <p:nvPr/>
        </p:nvPicPr>
        <p:blipFill>
          <a:blip r:embed="rId3">
            <a:alphaModFix/>
          </a:blip>
          <a:stretch>
            <a:fillRect/>
          </a:stretch>
        </p:blipFill>
        <p:spPr>
          <a:xfrm>
            <a:off x="152400" y="152400"/>
            <a:ext cx="5815876" cy="4067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EDA</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The next step is EDA. In this step here are the main focus:</a:t>
            </a:r>
            <a:endParaRPr sz="2100"/>
          </a:p>
          <a:p>
            <a:pPr indent="-361950" lvl="0" marL="457200" rtl="0" algn="l">
              <a:spcBef>
                <a:spcPts val="1200"/>
              </a:spcBef>
              <a:spcAft>
                <a:spcPts val="0"/>
              </a:spcAft>
              <a:buSzPts val="2100"/>
              <a:buChar char="●"/>
            </a:pPr>
            <a:r>
              <a:rPr lang="en" sz="2100"/>
              <a:t>Looked at various </a:t>
            </a:r>
            <a:r>
              <a:rPr lang="en" sz="2100"/>
              <a:t>variables to figure out what would be our outcome variable would be</a:t>
            </a:r>
            <a:endParaRPr sz="2100"/>
          </a:p>
          <a:p>
            <a:pPr indent="-361950" lvl="0" marL="457200" rtl="0" algn="l">
              <a:spcBef>
                <a:spcPts val="0"/>
              </a:spcBef>
              <a:spcAft>
                <a:spcPts val="0"/>
              </a:spcAft>
              <a:buSzPts val="2100"/>
              <a:buChar char="●"/>
            </a:pPr>
            <a:r>
              <a:rPr lang="en" sz="2100"/>
              <a:t>Figure out any potential relationship between the variables</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518075" y="1706850"/>
            <a:ext cx="2303400" cy="1729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This graph shows the relationship between the variables. There does seem to be some relationship between various variables.</a:t>
            </a:r>
            <a:endParaRPr/>
          </a:p>
        </p:txBody>
      </p:sp>
      <p:pic>
        <p:nvPicPr>
          <p:cNvPr id="138" name="Google Shape;138;p21"/>
          <p:cNvPicPr preferRelativeResize="0"/>
          <p:nvPr/>
        </p:nvPicPr>
        <p:blipFill>
          <a:blip r:embed="rId3">
            <a:alphaModFix/>
          </a:blip>
          <a:stretch>
            <a:fillRect/>
          </a:stretch>
        </p:blipFill>
        <p:spPr>
          <a:xfrm>
            <a:off x="3053809" y="0"/>
            <a:ext cx="6046015"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