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1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DA7F-444E-427A-B766-5FB28C114B79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95C7-5D08-41F5-9209-B4649E29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609600" y="152400"/>
            <a:ext cx="7147688" cy="6477000"/>
            <a:chOff x="609600" y="152400"/>
            <a:chExt cx="7147688" cy="6477000"/>
          </a:xfrm>
        </p:grpSpPr>
        <p:sp>
          <p:nvSpPr>
            <p:cNvPr id="4" name="Rectangle 3"/>
            <p:cNvSpPr/>
            <p:nvPr/>
          </p:nvSpPr>
          <p:spPr>
            <a:xfrm>
              <a:off x="3352800" y="152400"/>
              <a:ext cx="1828801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 bit Virtual Address (PC)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3505200" y="1981200"/>
              <a:ext cx="1371600" cy="93171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Match Found?</a:t>
              </a:r>
              <a:endParaRPr lang="en-US" sz="12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191000" y="609600"/>
              <a:ext cx="0" cy="498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743200" y="1108364"/>
              <a:ext cx="2895600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Decode (5bit-Index) and (31bit-Tag)</a:t>
              </a:r>
              <a:endParaRPr lang="en-US" sz="1200" dirty="0"/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>
              <a:off x="4876800" y="2447059"/>
              <a:ext cx="27354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</p:cNvCxnSpPr>
            <p:nvPr/>
          </p:nvCxnSpPr>
          <p:spPr>
            <a:xfrm>
              <a:off x="4191000" y="2912918"/>
              <a:ext cx="0" cy="419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68310" y="2170060"/>
              <a:ext cx="2588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 (iL1/dL1Cache – 24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Address)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91982" y="4343400"/>
              <a:ext cx="408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91000" y="1524000"/>
              <a:ext cx="0" cy="439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72000" y="1628001"/>
              <a:ext cx="1467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iTLB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dTLB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43200" y="3352800"/>
              <a:ext cx="2895600" cy="406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Decode (7bit-Index) and (29bit-Tag) </a:t>
              </a:r>
              <a:endParaRPr lang="en-US" sz="1200" dirty="0"/>
            </a:p>
          </p:txBody>
        </p:sp>
        <p:sp>
          <p:nvSpPr>
            <p:cNvPr id="30" name="Diamond 29"/>
            <p:cNvSpPr/>
            <p:nvPr/>
          </p:nvSpPr>
          <p:spPr>
            <a:xfrm>
              <a:off x="3456414" y="4191000"/>
              <a:ext cx="1371600" cy="93171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Match Found?</a:t>
              </a:r>
              <a:endParaRPr lang="en-US" sz="12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142214" y="3758960"/>
              <a:ext cx="0" cy="419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1"/>
            </p:cNvCxnSpPr>
            <p:nvPr/>
          </p:nvCxnSpPr>
          <p:spPr>
            <a:xfrm flipH="1" flipV="1">
              <a:off x="1597051" y="4655127"/>
              <a:ext cx="1859363" cy="1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66" idx="0"/>
            </p:cNvCxnSpPr>
            <p:nvPr/>
          </p:nvCxnSpPr>
          <p:spPr>
            <a:xfrm flipH="1" flipV="1">
              <a:off x="1597052" y="3555880"/>
              <a:ext cx="11541" cy="162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476796" y="3011632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142214" y="5122718"/>
              <a:ext cx="0" cy="419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379479" y="5209157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77024" y="5563566"/>
              <a:ext cx="2895600" cy="406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Search VPT 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9600" y="2784764"/>
              <a:ext cx="1974903" cy="771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Block Allocate  </a:t>
              </a:r>
              <a:r>
                <a:rPr lang="en-US" sz="1200" dirty="0" err="1" smtClean="0"/>
                <a:t>iTLB</a:t>
              </a:r>
              <a:r>
                <a:rPr lang="en-US" sz="1200" dirty="0" smtClean="0"/>
                <a:t> / </a:t>
              </a:r>
              <a:r>
                <a:rPr lang="en-US" sz="1200" dirty="0" err="1" smtClean="0"/>
                <a:t>dTLB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(LRU)</a:t>
              </a:r>
              <a:endParaRPr lang="en-US" sz="1200" dirty="0"/>
            </a:p>
          </p:txBody>
        </p:sp>
        <p:cxnSp>
          <p:nvCxnSpPr>
            <p:cNvPr id="55" name="Straight Arrow Connector 54"/>
            <p:cNvCxnSpPr>
              <a:stCxn id="52" idx="0"/>
            </p:cNvCxnSpPr>
            <p:nvPr/>
          </p:nvCxnSpPr>
          <p:spPr>
            <a:xfrm flipV="1">
              <a:off x="1597052" y="2431670"/>
              <a:ext cx="0" cy="3530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10" idx="1"/>
            </p:cNvCxnSpPr>
            <p:nvPr/>
          </p:nvCxnSpPr>
          <p:spPr>
            <a:xfrm>
              <a:off x="1597051" y="2447059"/>
              <a:ext cx="19081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21141" y="5178008"/>
              <a:ext cx="1974903" cy="771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Block Allocate  TLB </a:t>
              </a:r>
            </a:p>
            <a:p>
              <a:pPr algn="ctr"/>
              <a:r>
                <a:rPr lang="en-US" sz="1200" dirty="0" smtClean="0"/>
                <a:t>(LRU)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25479" y="6078962"/>
              <a:ext cx="3731041" cy="550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Match Generate ! </a:t>
              </a:r>
            </a:p>
            <a:p>
              <a:pPr algn="ctr"/>
              <a:r>
                <a:rPr lang="en-US" sz="1200" dirty="0" smtClean="0"/>
                <a:t>(Disk Access(Page Fault) Included as probability)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>
              <a:endCxn id="66" idx="2"/>
            </p:cNvCxnSpPr>
            <p:nvPr/>
          </p:nvCxnSpPr>
          <p:spPr>
            <a:xfrm flipV="1">
              <a:off x="1608593" y="5949124"/>
              <a:ext cx="0" cy="4050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7" idx="1"/>
            </p:cNvCxnSpPr>
            <p:nvPr/>
          </p:nvCxnSpPr>
          <p:spPr>
            <a:xfrm flipH="1">
              <a:off x="1608594" y="6354181"/>
              <a:ext cx="7168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89452" y="3934783"/>
              <a:ext cx="970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TLB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90106" y="213005"/>
            <a:ext cx="7087438" cy="6416395"/>
            <a:chOff x="290106" y="213005"/>
            <a:chExt cx="7087438" cy="6416395"/>
          </a:xfrm>
        </p:grpSpPr>
        <p:sp>
          <p:nvSpPr>
            <p:cNvPr id="4" name="Rectangle 3"/>
            <p:cNvSpPr/>
            <p:nvPr/>
          </p:nvSpPr>
          <p:spPr>
            <a:xfrm>
              <a:off x="3252430" y="213005"/>
              <a:ext cx="1771125" cy="451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 bit Virtual Address (Operand Address)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3400023" y="2017947"/>
              <a:ext cx="1328343" cy="91956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Match Found?</a:t>
              </a:r>
              <a:endParaRPr lang="en-US" sz="12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64195" y="664240"/>
              <a:ext cx="0" cy="4922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662055" y="1156498"/>
              <a:ext cx="2804279" cy="410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Decode (7/6bit-Set ID) and (24bit-Tag)</a:t>
              </a:r>
            </a:p>
            <a:p>
              <a:pPr algn="ctr"/>
              <a:r>
                <a:rPr lang="en-US" sz="1200" dirty="0" smtClean="0"/>
                <a:t>(VIPT –&gt; Instructions)</a:t>
              </a:r>
              <a:endParaRPr lang="en-US" sz="1200" dirty="0"/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>
              <a:off x="4728366" y="2477728"/>
              <a:ext cx="26491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</p:cNvCxnSpPr>
            <p:nvPr/>
          </p:nvCxnSpPr>
          <p:spPr>
            <a:xfrm>
              <a:off x="4064195" y="2937510"/>
              <a:ext cx="0" cy="4136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51955" y="2204343"/>
              <a:ext cx="1517673" cy="27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 ( Inst./Data ) CPU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21914" y="4349330"/>
              <a:ext cx="395254" cy="27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064195" y="1566711"/>
              <a:ext cx="0" cy="434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67200" y="1628001"/>
              <a:ext cx="2037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iL1Cache / dL1 Cache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62055" y="3371653"/>
              <a:ext cx="3052945" cy="400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Decode (9bit-Set Index) and (21bit-Tag) of PA</a:t>
              </a:r>
              <a:endParaRPr lang="en-US" sz="1200" dirty="0"/>
            </a:p>
          </p:txBody>
        </p:sp>
        <p:sp>
          <p:nvSpPr>
            <p:cNvPr id="30" name="Diamond 29"/>
            <p:cNvSpPr/>
            <p:nvPr/>
          </p:nvSpPr>
          <p:spPr>
            <a:xfrm>
              <a:off x="3352776" y="4198918"/>
              <a:ext cx="1328343" cy="91956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Match Found?</a:t>
              </a:r>
              <a:endParaRPr lang="en-US" sz="12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016947" y="3772514"/>
              <a:ext cx="0" cy="4136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1"/>
            </p:cNvCxnSpPr>
            <p:nvPr/>
          </p:nvCxnSpPr>
          <p:spPr>
            <a:xfrm flipH="1" flipV="1">
              <a:off x="1552053" y="4656990"/>
              <a:ext cx="1800723" cy="1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52" idx="2"/>
            </p:cNvCxnSpPr>
            <p:nvPr/>
          </p:nvCxnSpPr>
          <p:spPr>
            <a:xfrm flipV="1">
              <a:off x="1541286" y="3572084"/>
              <a:ext cx="10768" cy="1441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86816" y="2943057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016947" y="5118481"/>
              <a:ext cx="0" cy="4136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099930" y="5118481"/>
              <a:ext cx="397738" cy="27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94812" y="5553578"/>
              <a:ext cx="2804279" cy="400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Search VL3 Cache 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5744" y="2811028"/>
              <a:ext cx="1912619" cy="761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Block Allocate  iL1/ dL2</a:t>
              </a:r>
            </a:p>
            <a:p>
              <a:pPr algn="ctr"/>
              <a:r>
                <a:rPr lang="en-US" sz="1200" dirty="0" smtClean="0"/>
                <a:t>(LRU &amp; Write Back)</a:t>
              </a:r>
              <a:endParaRPr lang="en-US" sz="1200" dirty="0"/>
            </a:p>
          </p:txBody>
        </p:sp>
        <p:cxnSp>
          <p:nvCxnSpPr>
            <p:cNvPr id="55" name="Straight Arrow Connector 54"/>
            <p:cNvCxnSpPr>
              <a:stCxn id="52" idx="0"/>
            </p:cNvCxnSpPr>
            <p:nvPr/>
          </p:nvCxnSpPr>
          <p:spPr>
            <a:xfrm flipV="1">
              <a:off x="1552054" y="2462540"/>
              <a:ext cx="0" cy="3484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10" idx="1"/>
            </p:cNvCxnSpPr>
            <p:nvPr/>
          </p:nvCxnSpPr>
          <p:spPr>
            <a:xfrm>
              <a:off x="1552053" y="2477728"/>
              <a:ext cx="18479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290106" y="1371600"/>
              <a:ext cx="24530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90106" y="838200"/>
              <a:ext cx="2300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 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(iL1Cache – 24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Address Tag)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599" y="4953000"/>
              <a:ext cx="1974903" cy="771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Block Allocate  L2</a:t>
              </a:r>
            </a:p>
            <a:p>
              <a:pPr algn="ctr"/>
              <a:r>
                <a:rPr lang="en-US" sz="1200" dirty="0" smtClean="0"/>
                <a:t>(LRU &amp; Write Back)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35770" y="6078962"/>
              <a:ext cx="3731041" cy="550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Match Generate ! </a:t>
              </a:r>
            </a:p>
            <a:p>
              <a:pPr algn="ctr"/>
              <a:r>
                <a:rPr lang="en-US" sz="1200" dirty="0" smtClean="0"/>
                <a:t>(Main Memory/Disk Access Included as probability)</a:t>
              </a:r>
              <a:endParaRPr lang="en-US" sz="12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511221" y="5731855"/>
              <a:ext cx="2692" cy="6223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1"/>
            </p:cNvCxnSpPr>
            <p:nvPr/>
          </p:nvCxnSpPr>
          <p:spPr>
            <a:xfrm flipH="1">
              <a:off x="1511221" y="6354181"/>
              <a:ext cx="8245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27500" y="3893265"/>
              <a:ext cx="2400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L2 Cache  - 36bit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Add.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2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609600" y="310634"/>
            <a:ext cx="7711354" cy="6090166"/>
            <a:chOff x="609600" y="310634"/>
            <a:chExt cx="7711354" cy="6090166"/>
          </a:xfrm>
        </p:grpSpPr>
        <p:sp>
          <p:nvSpPr>
            <p:cNvPr id="3" name="Rectangle 2"/>
            <p:cNvSpPr/>
            <p:nvPr/>
          </p:nvSpPr>
          <p:spPr>
            <a:xfrm>
              <a:off x="3045539" y="609600"/>
              <a:ext cx="1828801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48 bit Virtual Address (PC)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2539" y="1565564"/>
              <a:ext cx="1371600" cy="568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iTLB</a:t>
              </a:r>
              <a:r>
                <a:rPr lang="en-US" sz="1600" dirty="0" smtClean="0"/>
                <a:t> / TLB Block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636339" y="838200"/>
              <a:ext cx="0" cy="725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16560" y="117768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iTLB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dTLB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16560" y="2667000"/>
              <a:ext cx="2109979" cy="685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TLB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92846" y="838200"/>
              <a:ext cx="0" cy="7152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882570" y="1607128"/>
              <a:ext cx="1515769" cy="6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</a:t>
              </a:r>
              <a:r>
                <a:rPr lang="en-US" sz="1600" dirty="0" smtClean="0"/>
                <a:t>L1 Cache / </a:t>
              </a:r>
            </a:p>
            <a:p>
              <a:pPr algn="ctr"/>
              <a:r>
                <a:rPr lang="en-US" sz="1600" dirty="0" smtClean="0"/>
                <a:t>dL1 Cache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2539" y="1295400"/>
              <a:ext cx="1617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iL1 Cache / dL1 Cache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/>
            <p:cNvCxnSpPr>
              <a:stCxn id="3" idx="1"/>
            </p:cNvCxnSpPr>
            <p:nvPr/>
          </p:nvCxnSpPr>
          <p:spPr>
            <a:xfrm flipH="1">
              <a:off x="2469763" y="838200"/>
              <a:ext cx="5757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817306" y="838200"/>
              <a:ext cx="8190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817306" y="3885265"/>
              <a:ext cx="3503648" cy="1037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L3 Cache (VL3)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stCxn id="6" idx="3"/>
            </p:cNvCxnSpPr>
            <p:nvPr/>
          </p:nvCxnSpPr>
          <p:spPr>
            <a:xfrm>
              <a:off x="3274139" y="1849582"/>
              <a:ext cx="16084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495903" y="2133600"/>
              <a:ext cx="0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911939" y="3886201"/>
              <a:ext cx="2563768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PT (VPT)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2782" y="5029200"/>
              <a:ext cx="7538172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</a:t>
              </a:r>
              <a:r>
                <a:rPr lang="en-US" dirty="0" smtClean="0"/>
                <a:t> Memory /Disk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445031" y="3352800"/>
              <a:ext cx="0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870102" y="2743200"/>
              <a:ext cx="2214037" cy="685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              L2 Cache</a:t>
              </a:r>
              <a:endParaRPr lang="en-US" sz="16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654739" y="2209800"/>
              <a:ext cx="0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712539" y="3404755"/>
              <a:ext cx="0" cy="4805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380738" y="1551801"/>
              <a:ext cx="1341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24bit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Address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77120" y="2400300"/>
              <a:ext cx="1341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36bit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Address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17339" y="3506510"/>
              <a:ext cx="1341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36bit </a:t>
              </a:r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Address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0382" y="2275701"/>
              <a:ext cx="1537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36bit Virtual  Address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600" y="3481000"/>
              <a:ext cx="1537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36bit Virtual  Address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74339" y="2743200"/>
              <a:ext cx="943495" cy="533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</a:t>
              </a:r>
              <a:r>
                <a:rPr lang="en-US" sz="1100" dirty="0" smtClean="0"/>
                <a:t>L1 Cache / </a:t>
              </a:r>
            </a:p>
            <a:p>
              <a:pPr algn="ctr"/>
              <a:r>
                <a:rPr lang="en-US" sz="1100" dirty="0" smtClean="0"/>
                <a:t>dL1 Cache</a:t>
              </a:r>
              <a:endParaRPr lang="en-US" sz="1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2782" y="5029200"/>
              <a:ext cx="1348357" cy="685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L3 Cache 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17307" y="3885265"/>
              <a:ext cx="1000528" cy="51860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L2 Cache 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1939" y="3886201"/>
              <a:ext cx="1000528" cy="51860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TLB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04560" y="2667001"/>
              <a:ext cx="843025" cy="4191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iTLB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</a:t>
              </a:r>
            </a:p>
            <a:p>
              <a:pPr algn="ctr"/>
              <a:r>
                <a:rPr lang="en-US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dTLB</a:t>
              </a:r>
              <a:endPara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322139" y="381000"/>
              <a:ext cx="3962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55539" y="762000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Extension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22139" y="838200"/>
              <a:ext cx="396200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90968" y="310634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Initial Design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21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464455" y="533400"/>
            <a:ext cx="8442714" cy="5105400"/>
            <a:chOff x="464455" y="533400"/>
            <a:chExt cx="8442714" cy="5105400"/>
          </a:xfrm>
        </p:grpSpPr>
        <p:sp>
          <p:nvSpPr>
            <p:cNvPr id="3" name="Rectangle 2"/>
            <p:cNvSpPr/>
            <p:nvPr/>
          </p:nvSpPr>
          <p:spPr>
            <a:xfrm>
              <a:off x="464455" y="2971800"/>
              <a:ext cx="1828801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 bit Virtual Address (PC)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22630" y="734475"/>
              <a:ext cx="1371600" cy="685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iTLB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22630" y="3827319"/>
              <a:ext cx="1515769" cy="6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</a:t>
              </a:r>
              <a:r>
                <a:rPr lang="en-US" sz="1600" dirty="0" smtClean="0"/>
                <a:t>L1 Cache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03931" y="4215380"/>
              <a:ext cx="1920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Last 13bit Virtual Address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22630" y="1731864"/>
              <a:ext cx="1371600" cy="568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</a:t>
              </a:r>
              <a:r>
                <a:rPr lang="en-US" sz="1600" dirty="0" err="1" smtClean="0"/>
                <a:t>TLB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77215" y="928070"/>
              <a:ext cx="1371600" cy="1205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TLB </a:t>
              </a:r>
              <a:endParaRPr lang="en-US" sz="1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15200" y="533400"/>
              <a:ext cx="1371600" cy="176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VPT </a:t>
              </a:r>
              <a:endParaRPr lang="en-US" sz="1600" dirty="0"/>
            </a:p>
          </p:txBody>
        </p:sp>
        <p:sp>
          <p:nvSpPr>
            <p:cNvPr id="2" name="Left Brace 1"/>
            <p:cNvSpPr/>
            <p:nvPr/>
          </p:nvSpPr>
          <p:spPr>
            <a:xfrm>
              <a:off x="2819400" y="1018494"/>
              <a:ext cx="503230" cy="1025236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694230" y="1163828"/>
              <a:ext cx="682985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694230" y="1905000"/>
              <a:ext cx="682985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8" idx="3"/>
            </p:cNvCxnSpPr>
            <p:nvPr/>
          </p:nvCxnSpPr>
          <p:spPr>
            <a:xfrm>
              <a:off x="6748815" y="1530835"/>
              <a:ext cx="566385" cy="277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322629" y="4876800"/>
              <a:ext cx="1515769" cy="6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</a:t>
              </a:r>
              <a:r>
                <a:rPr lang="en-US" sz="1600" dirty="0" smtClean="0"/>
                <a:t>L1 Cache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16238" y="4184072"/>
              <a:ext cx="1515769" cy="1205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L2 Cache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838399" y="4343400"/>
              <a:ext cx="677839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838399" y="5105400"/>
              <a:ext cx="677839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7391400" y="3757999"/>
              <a:ext cx="1515769" cy="1880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L3 Cache</a:t>
              </a:r>
            </a:p>
          </p:txBody>
        </p:sp>
        <p:cxnSp>
          <p:nvCxnSpPr>
            <p:cNvPr id="18" name="Straight Arrow Connector 17"/>
            <p:cNvCxnSpPr>
              <a:stCxn id="3" idx="0"/>
            </p:cNvCxnSpPr>
            <p:nvPr/>
          </p:nvCxnSpPr>
          <p:spPr>
            <a:xfrm flipH="1" flipV="1">
              <a:off x="1378855" y="1531112"/>
              <a:ext cx="1" cy="14406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2" idx="1"/>
            </p:cNvCxnSpPr>
            <p:nvPr/>
          </p:nvCxnSpPr>
          <p:spPr>
            <a:xfrm>
              <a:off x="1378855" y="1531112"/>
              <a:ext cx="14405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99127" y="3429000"/>
              <a:ext cx="0" cy="1676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29" idx="1"/>
            </p:cNvCxnSpPr>
            <p:nvPr/>
          </p:nvCxnSpPr>
          <p:spPr>
            <a:xfrm>
              <a:off x="2099127" y="4128655"/>
              <a:ext cx="1223503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8" idx="3"/>
            </p:cNvCxnSpPr>
            <p:nvPr/>
          </p:nvCxnSpPr>
          <p:spPr>
            <a:xfrm>
              <a:off x="7032007" y="4786744"/>
              <a:ext cx="359393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099126" y="5105400"/>
              <a:ext cx="1223503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990600" y="1167380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 / Data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03930" y="5167788"/>
              <a:ext cx="1920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Last 12bit Virtual Address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00599" y="3020290"/>
              <a:ext cx="1828801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 bit Physical Address 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6629400" y="2299900"/>
              <a:ext cx="2057400" cy="7203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3322629" y="2299900"/>
              <a:ext cx="1477970" cy="7203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80" idx="1"/>
            </p:cNvCxnSpPr>
            <p:nvPr/>
          </p:nvCxnSpPr>
          <p:spPr>
            <a:xfrm flipH="1">
              <a:off x="4008431" y="3248890"/>
              <a:ext cx="7921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08430" y="3248890"/>
              <a:ext cx="0" cy="5784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1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294</Words>
  <Application>Microsoft Office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Yedukondale Chenna</dc:creator>
  <cp:lastModifiedBy>Yedukondale Chenna</cp:lastModifiedBy>
  <cp:revision>36</cp:revision>
  <dcterms:created xsi:type="dcterms:W3CDTF">2015-11-20T16:25:15Z</dcterms:created>
  <dcterms:modified xsi:type="dcterms:W3CDTF">2015-11-21T08:00:56Z</dcterms:modified>
</cp:coreProperties>
</file>