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2" r:id="rId3"/>
    <p:sldId id="264" r:id="rId4"/>
    <p:sldId id="260" r:id="rId5"/>
    <p:sldId id="263" r:id="rId6"/>
    <p:sldId id="266" r:id="rId7"/>
    <p:sldId id="261" r:id="rId8"/>
    <p:sldId id="258"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F3C17A-6A64-4B41-BAB3-C866AFAD8D1E}">
          <p14:sldIdLst>
            <p14:sldId id="259"/>
            <p14:sldId id="262"/>
            <p14:sldId id="264"/>
            <p14:sldId id="260"/>
            <p14:sldId id="263"/>
            <p14:sldId id="266"/>
            <p14:sldId id="261"/>
            <p14:sldId id="25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3" autoAdjust="0"/>
    <p:restoredTop sz="94660"/>
  </p:normalViewPr>
  <p:slideViewPr>
    <p:cSldViewPr snapToGrid="0">
      <p:cViewPr varScale="1">
        <p:scale>
          <a:sx n="84" d="100"/>
          <a:sy n="84" d="100"/>
        </p:scale>
        <p:origin x="61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2/13/2017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2/13/2017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859" y="-67282"/>
            <a:ext cx="9905998" cy="1478570"/>
          </a:xfrm>
        </p:spPr>
        <p:txBody>
          <a:bodyPr/>
          <a:lstStyle/>
          <a:p>
            <a:r>
              <a:rPr lang="en-US" dirty="0"/>
              <a:t>Local Variables // namespace // scope</a:t>
            </a:r>
          </a:p>
        </p:txBody>
      </p:sp>
      <p:sp>
        <p:nvSpPr>
          <p:cNvPr id="3" name="Content Placeholder 2"/>
          <p:cNvSpPr>
            <a:spLocks noGrp="1"/>
          </p:cNvSpPr>
          <p:nvPr>
            <p:ph idx="1"/>
          </p:nvPr>
        </p:nvSpPr>
        <p:spPr>
          <a:xfrm>
            <a:off x="754550" y="1185618"/>
            <a:ext cx="10376512" cy="4573344"/>
          </a:xfrm>
        </p:spPr>
        <p:txBody>
          <a:bodyPr/>
          <a:lstStyle/>
          <a:p>
            <a:r>
              <a:rPr lang="en-US" dirty="0"/>
              <a:t>Scope: the living time for variables.</a:t>
            </a:r>
          </a:p>
          <a:p>
            <a:pPr marL="0" indent="0">
              <a:buNone/>
            </a:pPr>
            <a:r>
              <a:rPr lang="en-US" dirty="0"/>
              <a:t>• When you create a function, the variables you create inside the function only exist within that function, unless you return those said variables. </a:t>
            </a:r>
          </a:p>
          <a:p>
            <a:pPr marL="0" indent="0">
              <a:buNone/>
            </a:pPr>
            <a:r>
              <a:rPr lang="en-US" dirty="0"/>
              <a:t>• Those variables are Local, they only exist in the functions namespace, not in the main namespace of your code </a:t>
            </a:r>
          </a:p>
        </p:txBody>
      </p:sp>
    </p:spTree>
    <p:extLst>
      <p:ext uri="{BB962C8B-B14F-4D97-AF65-F5344CB8AC3E}">
        <p14:creationId xmlns:p14="http://schemas.microsoft.com/office/powerpoint/2010/main" val="188858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559" y="258033"/>
            <a:ext cx="9905998" cy="1478570"/>
          </a:xfrm>
        </p:spPr>
        <p:txBody>
          <a:bodyPr/>
          <a:lstStyle/>
          <a:p>
            <a:r>
              <a:rPr lang="en-US" dirty="0"/>
              <a:t>Return vs. Print </a:t>
            </a:r>
          </a:p>
        </p:txBody>
      </p:sp>
      <p:sp>
        <p:nvSpPr>
          <p:cNvPr id="3" name="Content Placeholder 2"/>
          <p:cNvSpPr>
            <a:spLocks noGrp="1"/>
          </p:cNvSpPr>
          <p:nvPr>
            <p:ph idx="1"/>
          </p:nvPr>
        </p:nvSpPr>
        <p:spPr>
          <a:xfrm>
            <a:off x="763343" y="1546102"/>
            <a:ext cx="9905999" cy="3541714"/>
          </a:xfrm>
        </p:spPr>
        <p:txBody>
          <a:bodyPr/>
          <a:lstStyle/>
          <a:p>
            <a:r>
              <a:rPr lang="en-US" dirty="0"/>
              <a:t>return is </a:t>
            </a:r>
            <a:r>
              <a:rPr lang="en-US" u="sng" dirty="0"/>
              <a:t>only</a:t>
            </a:r>
            <a:r>
              <a:rPr lang="en-US" dirty="0"/>
              <a:t> with functions, it means give me back a value that I want, that only exists in the functions namespace, it wont necessarily print to the python console, nowhere does it have to, all it means is return it back to whatever namespace I call it in. </a:t>
            </a:r>
          </a:p>
          <a:p>
            <a:r>
              <a:rPr lang="en-US" dirty="0"/>
              <a:t> print – just print to the console by default  </a:t>
            </a:r>
          </a:p>
        </p:txBody>
      </p:sp>
    </p:spTree>
    <p:extLst>
      <p:ext uri="{BB962C8B-B14F-4D97-AF65-F5344CB8AC3E}">
        <p14:creationId xmlns:p14="http://schemas.microsoft.com/office/powerpoint/2010/main" val="367975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82142" y="695008"/>
            <a:ext cx="10077117" cy="5358320"/>
          </a:xfrm>
          <a:prstGeom prst="rect">
            <a:avLst/>
          </a:prstGeom>
        </p:spPr>
      </p:pic>
    </p:spTree>
    <p:extLst>
      <p:ext uri="{BB962C8B-B14F-4D97-AF65-F5344CB8AC3E}">
        <p14:creationId xmlns:p14="http://schemas.microsoft.com/office/powerpoint/2010/main" val="269766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974" y="-111244"/>
            <a:ext cx="9905998" cy="1478570"/>
          </a:xfrm>
        </p:spPr>
        <p:txBody>
          <a:bodyPr/>
          <a:lstStyle/>
          <a:p>
            <a:r>
              <a:rPr lang="en-US" dirty="0"/>
              <a:t>Important functions </a:t>
            </a:r>
          </a:p>
        </p:txBody>
      </p:sp>
      <p:sp>
        <p:nvSpPr>
          <p:cNvPr id="3" name="Content Placeholder 2"/>
          <p:cNvSpPr>
            <a:spLocks noGrp="1"/>
          </p:cNvSpPr>
          <p:nvPr>
            <p:ph idx="1"/>
          </p:nvPr>
        </p:nvSpPr>
        <p:spPr>
          <a:xfrm>
            <a:off x="1123828" y="1076657"/>
            <a:ext cx="9905999" cy="4107874"/>
          </a:xfrm>
        </p:spPr>
        <p:txBody>
          <a:bodyPr/>
          <a:lstStyle/>
          <a:p>
            <a:r>
              <a:rPr lang="en-US" dirty="0"/>
              <a:t>Range Function – typically used in a for loop</a:t>
            </a:r>
          </a:p>
          <a:p>
            <a:r>
              <a:rPr lang="en-US" dirty="0"/>
              <a:t>Enumerate – typically used in a for loop</a:t>
            </a:r>
          </a:p>
          <a:p>
            <a:pPr marL="0" indent="0">
              <a:buNone/>
            </a:pPr>
            <a:endParaRPr lang="en-US" dirty="0"/>
          </a:p>
          <a:p>
            <a:endParaRPr lang="en-US" dirty="0"/>
          </a:p>
          <a:p>
            <a:pPr marL="0" indent="0">
              <a:buNone/>
            </a:pPr>
            <a:endParaRPr lang="en-US" dirty="0"/>
          </a:p>
        </p:txBody>
      </p:sp>
      <p:sp>
        <p:nvSpPr>
          <p:cNvPr id="4" name="TextBox 3"/>
          <p:cNvSpPr txBox="1"/>
          <p:nvPr/>
        </p:nvSpPr>
        <p:spPr>
          <a:xfrm>
            <a:off x="1037491" y="2368376"/>
            <a:ext cx="9574823" cy="1938992"/>
          </a:xfrm>
          <a:prstGeom prst="rect">
            <a:avLst/>
          </a:prstGeom>
          <a:noFill/>
        </p:spPr>
        <p:txBody>
          <a:bodyPr wrap="square" rtlCol="0">
            <a:spAutoFit/>
          </a:bodyPr>
          <a:lstStyle/>
          <a:p>
            <a:r>
              <a:rPr lang="en-US" sz="2400" dirty="0">
                <a:solidFill>
                  <a:schemeClr val="accent6">
                    <a:lumMod val="60000"/>
                    <a:lumOff val="40000"/>
                  </a:schemeClr>
                </a:solidFill>
              </a:rPr>
              <a:t>for </a:t>
            </a:r>
            <a:r>
              <a:rPr lang="en-US" sz="2400" dirty="0" err="1">
                <a:solidFill>
                  <a:schemeClr val="accent6">
                    <a:lumMod val="60000"/>
                    <a:lumOff val="40000"/>
                  </a:schemeClr>
                </a:solidFill>
              </a:rPr>
              <a:t>i</a:t>
            </a:r>
            <a:r>
              <a:rPr lang="en-US" sz="2400" dirty="0">
                <a:solidFill>
                  <a:schemeClr val="accent6">
                    <a:lumMod val="60000"/>
                    <a:lumOff val="40000"/>
                  </a:schemeClr>
                </a:solidFill>
              </a:rPr>
              <a:t> in range (including starting </a:t>
            </a:r>
            <a:r>
              <a:rPr lang="en-US" sz="2400" dirty="0" err="1">
                <a:solidFill>
                  <a:schemeClr val="accent6">
                    <a:lumMod val="60000"/>
                    <a:lumOff val="40000"/>
                  </a:schemeClr>
                </a:solidFill>
              </a:rPr>
              <a:t>val</a:t>
            </a:r>
            <a:r>
              <a:rPr lang="en-US" sz="2400" dirty="0">
                <a:solidFill>
                  <a:schemeClr val="accent6">
                    <a:lumMod val="60000"/>
                    <a:lumOff val="40000"/>
                  </a:schemeClr>
                </a:solidFill>
              </a:rPr>
              <a:t>, ending </a:t>
            </a:r>
            <a:r>
              <a:rPr lang="en-US" sz="2400" dirty="0" err="1">
                <a:solidFill>
                  <a:schemeClr val="accent6">
                    <a:lumMod val="60000"/>
                    <a:lumOff val="40000"/>
                  </a:schemeClr>
                </a:solidFill>
              </a:rPr>
              <a:t>val</a:t>
            </a:r>
            <a:r>
              <a:rPr lang="en-US" sz="2400" dirty="0">
                <a:solidFill>
                  <a:schemeClr val="accent6">
                    <a:lumMod val="60000"/>
                    <a:lumOff val="40000"/>
                  </a:schemeClr>
                </a:solidFill>
              </a:rPr>
              <a:t> excluding, increment):</a:t>
            </a:r>
          </a:p>
          <a:p>
            <a:r>
              <a:rPr lang="en-US" sz="2400" dirty="0">
                <a:solidFill>
                  <a:schemeClr val="accent6">
                    <a:lumMod val="60000"/>
                    <a:lumOff val="40000"/>
                  </a:schemeClr>
                </a:solidFill>
              </a:rPr>
              <a:t>	# start at the first parameter defaulted at 0</a:t>
            </a:r>
          </a:p>
          <a:p>
            <a:r>
              <a:rPr lang="en-US" sz="2400" dirty="0">
                <a:solidFill>
                  <a:schemeClr val="accent6">
                    <a:lumMod val="60000"/>
                    <a:lumOff val="40000"/>
                  </a:schemeClr>
                </a:solidFill>
              </a:rPr>
              <a:t>	# end at second </a:t>
            </a:r>
            <a:r>
              <a:rPr lang="en-US" sz="2800" dirty="0">
                <a:solidFill>
                  <a:schemeClr val="accent6">
                    <a:lumMod val="60000"/>
                    <a:lumOff val="40000"/>
                  </a:schemeClr>
                </a:solidFill>
              </a:rPr>
              <a:t>parameters</a:t>
            </a:r>
            <a:r>
              <a:rPr lang="en-US" sz="2400" dirty="0">
                <a:solidFill>
                  <a:schemeClr val="accent6">
                    <a:lumMod val="60000"/>
                    <a:lumOff val="40000"/>
                  </a:schemeClr>
                </a:solidFill>
              </a:rPr>
              <a:t> but don’t include defaulted to the end</a:t>
            </a:r>
          </a:p>
          <a:p>
            <a:r>
              <a:rPr lang="en-US" sz="2400" dirty="0">
                <a:solidFill>
                  <a:schemeClr val="accent6">
                    <a:lumMod val="60000"/>
                    <a:lumOff val="40000"/>
                  </a:schemeClr>
                </a:solidFill>
              </a:rPr>
              <a:t>	# increment the </a:t>
            </a:r>
            <a:r>
              <a:rPr lang="en-US" sz="2400" dirty="0" err="1">
                <a:solidFill>
                  <a:schemeClr val="accent6">
                    <a:lumMod val="60000"/>
                    <a:lumOff val="40000"/>
                  </a:schemeClr>
                </a:solidFill>
              </a:rPr>
              <a:t>i</a:t>
            </a:r>
            <a:r>
              <a:rPr lang="en-US" sz="2400" dirty="0">
                <a:solidFill>
                  <a:schemeClr val="accent6">
                    <a:lumMod val="60000"/>
                    <a:lumOff val="40000"/>
                  </a:schemeClr>
                </a:solidFill>
              </a:rPr>
              <a:t>, at the third parameter, defaulted at 1</a:t>
            </a:r>
          </a:p>
          <a:p>
            <a:endParaRPr lang="en-US" sz="2000" dirty="0">
              <a:solidFill>
                <a:schemeClr val="accent6">
                  <a:lumMod val="60000"/>
                  <a:lumOff val="40000"/>
                </a:schemeClr>
              </a:solidFill>
            </a:endParaRPr>
          </a:p>
        </p:txBody>
      </p:sp>
      <p:sp>
        <p:nvSpPr>
          <p:cNvPr id="6" name="TextBox 5"/>
          <p:cNvSpPr txBox="1"/>
          <p:nvPr/>
        </p:nvSpPr>
        <p:spPr>
          <a:xfrm>
            <a:off x="1037491" y="4525773"/>
            <a:ext cx="8572501" cy="1846659"/>
          </a:xfrm>
          <a:prstGeom prst="rect">
            <a:avLst/>
          </a:prstGeom>
          <a:noFill/>
        </p:spPr>
        <p:txBody>
          <a:bodyPr wrap="square" rtlCol="0">
            <a:spAutoFit/>
          </a:bodyPr>
          <a:lstStyle/>
          <a:p>
            <a:r>
              <a:rPr lang="en-US" sz="2400" dirty="0">
                <a:solidFill>
                  <a:srgbClr val="FFFF00"/>
                </a:solidFill>
              </a:rPr>
              <a:t>value = “CSE231 Exam”</a:t>
            </a:r>
          </a:p>
          <a:p>
            <a:endParaRPr lang="en-US" sz="2400" dirty="0">
              <a:solidFill>
                <a:srgbClr val="FFFF00"/>
              </a:solidFill>
            </a:endParaRPr>
          </a:p>
          <a:p>
            <a:r>
              <a:rPr lang="en-US" sz="2400" dirty="0">
                <a:solidFill>
                  <a:srgbClr val="FFFF00"/>
                </a:solidFill>
              </a:rPr>
              <a:t>for number, character in enumerate(value):</a:t>
            </a:r>
          </a:p>
          <a:p>
            <a:r>
              <a:rPr lang="en-US" sz="2400" dirty="0">
                <a:solidFill>
                  <a:srgbClr val="FFFF00"/>
                </a:solidFill>
              </a:rPr>
              <a:t>	# tacks on a number to any object we are iterating through </a:t>
            </a:r>
          </a:p>
          <a:p>
            <a:endParaRPr lang="en-US" dirty="0">
              <a:solidFill>
                <a:srgbClr val="FFFF00"/>
              </a:solidFill>
            </a:endParaRPr>
          </a:p>
        </p:txBody>
      </p:sp>
    </p:spTree>
    <p:extLst>
      <p:ext uri="{BB962C8B-B14F-4D97-AF65-F5344CB8AC3E}">
        <p14:creationId xmlns:p14="http://schemas.microsoft.com/office/powerpoint/2010/main" val="78771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3395"/>
            <a:ext cx="9905998" cy="1478570"/>
          </a:xfrm>
        </p:spPr>
        <p:txBody>
          <a:bodyPr/>
          <a:lstStyle/>
          <a:p>
            <a:r>
              <a:rPr lang="en-US" dirty="0"/>
              <a:t>Keywords</a:t>
            </a:r>
          </a:p>
        </p:txBody>
      </p:sp>
      <p:sp>
        <p:nvSpPr>
          <p:cNvPr id="3" name="Content Placeholder 2"/>
          <p:cNvSpPr>
            <a:spLocks noGrp="1"/>
          </p:cNvSpPr>
          <p:nvPr>
            <p:ph idx="1"/>
          </p:nvPr>
        </p:nvSpPr>
        <p:spPr>
          <a:xfrm>
            <a:off x="1011664" y="1168032"/>
            <a:ext cx="10374373" cy="5347068"/>
          </a:xfrm>
        </p:spPr>
        <p:txBody>
          <a:bodyPr>
            <a:normAutofit/>
          </a:bodyPr>
          <a:lstStyle/>
          <a:p>
            <a:r>
              <a:rPr lang="en-US" dirty="0"/>
              <a:t>continue – use it in a for &amp; while loop</a:t>
            </a:r>
          </a:p>
          <a:p>
            <a:r>
              <a:rPr lang="en-US" dirty="0">
                <a:solidFill>
                  <a:schemeClr val="accent6">
                    <a:lumMod val="60000"/>
                    <a:lumOff val="40000"/>
                  </a:schemeClr>
                </a:solidFill>
              </a:rPr>
              <a:t>Means skip that iteration and go straight into the next iteration of the loop</a:t>
            </a:r>
          </a:p>
          <a:p>
            <a:r>
              <a:rPr lang="en-US" dirty="0"/>
              <a:t>pass – use it in a if, for, while, basically any control statement  </a:t>
            </a:r>
          </a:p>
          <a:p>
            <a:r>
              <a:rPr lang="en-US" dirty="0">
                <a:solidFill>
                  <a:schemeClr val="accent6">
                    <a:lumMod val="60000"/>
                    <a:lumOff val="40000"/>
                  </a:schemeClr>
                </a:solidFill>
              </a:rPr>
              <a:t>Means do nothing, in python you get an error if you use an “if statement” with nothing in the indent, pass lets you put nothing it in without getting an error</a:t>
            </a:r>
          </a:p>
          <a:p>
            <a:r>
              <a:rPr lang="en-US" dirty="0">
                <a:solidFill>
                  <a:schemeClr val="accent6">
                    <a:lumMod val="60000"/>
                    <a:lumOff val="40000"/>
                  </a:schemeClr>
                </a:solidFill>
              </a:rPr>
              <a:t>Literally means </a:t>
            </a:r>
            <a:r>
              <a:rPr lang="en-US" u="sng" dirty="0">
                <a:solidFill>
                  <a:schemeClr val="accent6">
                    <a:lumMod val="60000"/>
                    <a:lumOff val="40000"/>
                  </a:schemeClr>
                </a:solidFill>
              </a:rPr>
              <a:t>Do nothing</a:t>
            </a:r>
            <a:r>
              <a:rPr lang="en-US" dirty="0">
                <a:solidFill>
                  <a:schemeClr val="accent6">
                    <a:lumMod val="60000"/>
                    <a:lumOff val="40000"/>
                  </a:schemeClr>
                </a:solidFill>
              </a:rPr>
              <a:t>, helpful for sectioning off code you are working on </a:t>
            </a:r>
            <a:endParaRPr lang="en-US" u="sng" dirty="0">
              <a:solidFill>
                <a:schemeClr val="accent6">
                  <a:lumMod val="60000"/>
                  <a:lumOff val="40000"/>
                </a:schemeClr>
              </a:solidFill>
            </a:endParaRPr>
          </a:p>
          <a:p>
            <a:r>
              <a:rPr lang="en-US" dirty="0"/>
              <a:t>break  – use it in a for &amp; while loop</a:t>
            </a:r>
          </a:p>
          <a:p>
            <a:r>
              <a:rPr lang="en-US" dirty="0">
                <a:solidFill>
                  <a:schemeClr val="accent6">
                    <a:lumMod val="60000"/>
                    <a:lumOff val="40000"/>
                  </a:schemeClr>
                </a:solidFill>
              </a:rPr>
              <a:t>Means completely end my closest loop immediately</a:t>
            </a:r>
          </a:p>
        </p:txBody>
      </p:sp>
    </p:spTree>
    <p:extLst>
      <p:ext uri="{BB962C8B-B14F-4D97-AF65-F5344CB8AC3E}">
        <p14:creationId xmlns:p14="http://schemas.microsoft.com/office/powerpoint/2010/main" val="40063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1184" y="531305"/>
            <a:ext cx="9954768" cy="5889336"/>
          </a:xfrm>
          <a:prstGeom prst="rect">
            <a:avLst/>
          </a:prstGeom>
        </p:spPr>
      </p:pic>
    </p:spTree>
    <p:extLst>
      <p:ext uri="{BB962C8B-B14F-4D97-AF65-F5344CB8AC3E}">
        <p14:creationId xmlns:p14="http://schemas.microsoft.com/office/powerpoint/2010/main" val="176157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6" y="0"/>
            <a:ext cx="9892933" cy="1107830"/>
          </a:xfrm>
        </p:spPr>
        <p:txBody>
          <a:bodyPr/>
          <a:lstStyle/>
          <a:p>
            <a:r>
              <a:rPr lang="en-US" dirty="0"/>
              <a:t>String slicing </a:t>
            </a:r>
          </a:p>
        </p:txBody>
      </p:sp>
      <p:sp>
        <p:nvSpPr>
          <p:cNvPr id="3" name="Content Placeholder 2"/>
          <p:cNvSpPr>
            <a:spLocks noGrp="1"/>
          </p:cNvSpPr>
          <p:nvPr>
            <p:ph idx="1"/>
          </p:nvPr>
        </p:nvSpPr>
        <p:spPr>
          <a:xfrm>
            <a:off x="525951" y="747345"/>
            <a:ext cx="11449172" cy="5196255"/>
          </a:xfrm>
        </p:spPr>
        <p:txBody>
          <a:bodyPr/>
          <a:lstStyle/>
          <a:p>
            <a:r>
              <a:rPr lang="en-US" dirty="0"/>
              <a:t>Think of strings as a collection, they hold characters, each character in a string is indexed. </a:t>
            </a:r>
          </a:p>
          <a:p>
            <a:r>
              <a:rPr lang="en-US" dirty="0"/>
              <a:t>String slicing, is basically taking a substring, of the string I have, or just a single character </a:t>
            </a:r>
          </a:p>
          <a:p>
            <a:r>
              <a:rPr lang="en-US" dirty="0"/>
              <a:t>Much like the range function</a:t>
            </a:r>
          </a:p>
          <a:p>
            <a:r>
              <a:rPr lang="en-US" dirty="0" err="1"/>
              <a:t>string_variable</a:t>
            </a:r>
            <a:r>
              <a:rPr lang="en-US" dirty="0"/>
              <a:t>[starting </a:t>
            </a:r>
            <a:r>
              <a:rPr lang="en-US" dirty="0" err="1"/>
              <a:t>val</a:t>
            </a:r>
            <a:r>
              <a:rPr lang="en-US" dirty="0"/>
              <a:t> including: ending </a:t>
            </a:r>
            <a:r>
              <a:rPr lang="en-US" dirty="0" err="1"/>
              <a:t>val</a:t>
            </a:r>
            <a:r>
              <a:rPr lang="en-US" dirty="0"/>
              <a:t> excluding: increment]</a:t>
            </a:r>
          </a:p>
        </p:txBody>
      </p:sp>
      <p:sp>
        <p:nvSpPr>
          <p:cNvPr id="5" name="TextBox 4"/>
          <p:cNvSpPr txBox="1"/>
          <p:nvPr/>
        </p:nvSpPr>
        <p:spPr>
          <a:xfrm>
            <a:off x="235804" y="3174020"/>
            <a:ext cx="12038258" cy="3416320"/>
          </a:xfrm>
          <a:prstGeom prst="rect">
            <a:avLst/>
          </a:prstGeom>
          <a:noFill/>
        </p:spPr>
        <p:txBody>
          <a:bodyPr wrap="square" rtlCol="0">
            <a:spAutoFit/>
          </a:bodyPr>
          <a:lstStyle/>
          <a:p>
            <a:r>
              <a:rPr lang="en-US" sz="2400" dirty="0">
                <a:solidFill>
                  <a:srgbClr val="FFFF00"/>
                </a:solidFill>
              </a:rPr>
              <a:t>S = “CSE231 Exam”</a:t>
            </a:r>
          </a:p>
          <a:p>
            <a:r>
              <a:rPr lang="en-US" sz="2400" dirty="0">
                <a:solidFill>
                  <a:srgbClr val="FFFF00"/>
                </a:solidFill>
              </a:rPr>
              <a:t>S[0] = “C”</a:t>
            </a:r>
          </a:p>
          <a:p>
            <a:endParaRPr lang="en-US" sz="2400" dirty="0">
              <a:solidFill>
                <a:srgbClr val="FFFF00"/>
              </a:solidFill>
            </a:endParaRPr>
          </a:p>
          <a:p>
            <a:r>
              <a:rPr lang="en-US" sz="2400" dirty="0">
                <a:solidFill>
                  <a:srgbClr val="FFFF00"/>
                </a:solidFill>
              </a:rPr>
              <a:t>S[:</a:t>
            </a:r>
            <a:r>
              <a:rPr lang="en-US" sz="2400" dirty="0" err="1">
                <a:solidFill>
                  <a:srgbClr val="FFFF00"/>
                </a:solidFill>
              </a:rPr>
              <a:t>S.find</a:t>
            </a:r>
            <a:r>
              <a:rPr lang="en-US" sz="2400" dirty="0">
                <a:solidFill>
                  <a:srgbClr val="FFFF00"/>
                </a:solidFill>
              </a:rPr>
              <a:t>(“ “)] # prints “CSE231” # no space because it finds the index and exclusive </a:t>
            </a:r>
          </a:p>
          <a:p>
            <a:endParaRPr lang="en-US" sz="2400" dirty="0">
              <a:solidFill>
                <a:srgbClr val="FFFF00"/>
              </a:solidFill>
            </a:endParaRPr>
          </a:p>
          <a:p>
            <a:r>
              <a:rPr lang="en-US" sz="2400" dirty="0">
                <a:solidFill>
                  <a:srgbClr val="FFFF00"/>
                </a:solidFill>
              </a:rPr>
              <a:t>S[::-1]  # prints “</a:t>
            </a:r>
            <a:r>
              <a:rPr lang="en-US" sz="2400" dirty="0" err="1">
                <a:solidFill>
                  <a:srgbClr val="FFFF00"/>
                </a:solidFill>
              </a:rPr>
              <a:t>maxE</a:t>
            </a:r>
            <a:r>
              <a:rPr lang="en-US" sz="2400" dirty="0">
                <a:solidFill>
                  <a:srgbClr val="FFFF00"/>
                </a:solidFill>
              </a:rPr>
              <a:t> 132ESC” # take the default values for first &amp; second value, and go in backwards order</a:t>
            </a:r>
          </a:p>
          <a:p>
            <a:endParaRPr lang="en-US" sz="2400" dirty="0">
              <a:solidFill>
                <a:srgbClr val="FFFF00"/>
              </a:solidFill>
            </a:endParaRPr>
          </a:p>
          <a:p>
            <a:r>
              <a:rPr lang="en-US" sz="2400" dirty="0">
                <a:solidFill>
                  <a:srgbClr val="FFFF00"/>
                </a:solidFill>
              </a:rPr>
              <a:t>S[-1]  # prints “m” # just give me the very last character  </a:t>
            </a:r>
          </a:p>
        </p:txBody>
      </p:sp>
    </p:spTree>
    <p:extLst>
      <p:ext uri="{BB962C8B-B14F-4D97-AF65-F5344CB8AC3E}">
        <p14:creationId xmlns:p14="http://schemas.microsoft.com/office/powerpoint/2010/main" val="346453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483" y="-272562"/>
            <a:ext cx="9905998" cy="1478570"/>
          </a:xfrm>
        </p:spPr>
        <p:txBody>
          <a:bodyPr/>
          <a:lstStyle/>
          <a:p>
            <a:r>
              <a:rPr lang="en-US" dirty="0"/>
              <a:t>Boolean Logic </a:t>
            </a:r>
          </a:p>
        </p:txBody>
      </p:sp>
      <p:sp>
        <p:nvSpPr>
          <p:cNvPr id="3" name="Content Placeholder 2"/>
          <p:cNvSpPr>
            <a:spLocks noGrp="1"/>
          </p:cNvSpPr>
          <p:nvPr>
            <p:ph idx="1"/>
          </p:nvPr>
        </p:nvSpPr>
        <p:spPr>
          <a:xfrm>
            <a:off x="666629" y="800100"/>
            <a:ext cx="10877672" cy="5644662"/>
          </a:xfrm>
        </p:spPr>
        <p:txBody>
          <a:bodyPr>
            <a:normAutofit lnSpcReduction="10000"/>
          </a:bodyPr>
          <a:lstStyle/>
          <a:p>
            <a:r>
              <a:rPr lang="en-US" dirty="0"/>
              <a:t>Just talking about values, every value is considered true to python, except for absence of a value( 0, “” , [], (), {})  - something to consider when using the “or” keyword</a:t>
            </a:r>
          </a:p>
          <a:p>
            <a:r>
              <a:rPr lang="en-US" dirty="0"/>
              <a:t>And – both statements must be true to be considered true,</a:t>
            </a:r>
          </a:p>
          <a:p>
            <a:pPr marL="0" indent="0">
              <a:buNone/>
            </a:pPr>
            <a:r>
              <a:rPr lang="en-US" dirty="0"/>
              <a:t>Basically, if you write “if ‘a’ == ‘a’ and False:” this will ALWAYS execute as false</a:t>
            </a:r>
          </a:p>
          <a:p>
            <a:pPr marL="0" indent="0">
              <a:buNone/>
            </a:pPr>
            <a:r>
              <a:rPr lang="en-US" dirty="0"/>
              <a:t>Exam Fun: </a:t>
            </a:r>
          </a:p>
          <a:p>
            <a:pPr marL="0" indent="0">
              <a:buNone/>
            </a:pPr>
            <a:r>
              <a:rPr lang="en-US" dirty="0">
                <a:solidFill>
                  <a:srgbClr val="FFFF00"/>
                </a:solidFill>
              </a:rPr>
              <a:t> print(2 and 1 ) # prints last value always (1)  REMEMBER BOTH STATEMENTS ARE TRUE</a:t>
            </a:r>
          </a:p>
          <a:p>
            <a:pPr marL="0" indent="0">
              <a:buNone/>
            </a:pPr>
            <a:r>
              <a:rPr lang="en-US" dirty="0">
                <a:solidFill>
                  <a:srgbClr val="FFFF00"/>
                </a:solidFill>
              </a:rPr>
              <a:t> print (2 or 1 )   # prints first value always (2)</a:t>
            </a:r>
          </a:p>
          <a:p>
            <a:pPr marL="0" indent="0">
              <a:buNone/>
            </a:pPr>
            <a:r>
              <a:rPr lang="en-US" dirty="0">
                <a:solidFill>
                  <a:srgbClr val="FFFF00"/>
                </a:solidFill>
              </a:rPr>
              <a:t>print(0 or 1 and 2)  # evaluate it like order of operations, here the “or” evaluates than it becomes 1 “and” 2, remember “and” takes the last value if both are true so it prints (2)</a:t>
            </a:r>
          </a:p>
          <a:p>
            <a:pPr marL="0" indent="0">
              <a:buNone/>
            </a:pPr>
            <a:r>
              <a:rPr lang="en-US" dirty="0">
                <a:solidFill>
                  <a:srgbClr val="FFFF00"/>
                </a:solidFill>
              </a:rPr>
              <a:t>print(0 and 1 or 2) # 0 and 1 is false, but false or 2 is true with “or”, so it prints (2)</a:t>
            </a:r>
          </a:p>
        </p:txBody>
      </p:sp>
    </p:spTree>
    <p:extLst>
      <p:ext uri="{BB962C8B-B14F-4D97-AF65-F5344CB8AC3E}">
        <p14:creationId xmlns:p14="http://schemas.microsoft.com/office/powerpoint/2010/main" val="158118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7458" y="713232"/>
            <a:ext cx="9852652" cy="5100828"/>
          </a:xfrm>
          <a:prstGeom prst="rect">
            <a:avLst/>
          </a:prstGeom>
        </p:spPr>
      </p:pic>
    </p:spTree>
    <p:extLst>
      <p:ext uri="{BB962C8B-B14F-4D97-AF65-F5344CB8AC3E}">
        <p14:creationId xmlns:p14="http://schemas.microsoft.com/office/powerpoint/2010/main" val="1577407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307</TotalTime>
  <Words>604</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Local Variables // namespace // scope</vt:lpstr>
      <vt:lpstr>Return vs. Print </vt:lpstr>
      <vt:lpstr>PowerPoint Presentation</vt:lpstr>
      <vt:lpstr>Important functions </vt:lpstr>
      <vt:lpstr>Keywords</vt:lpstr>
      <vt:lpstr>PowerPoint Presentation</vt:lpstr>
      <vt:lpstr>String slicing </vt:lpstr>
      <vt:lpstr>Boolean Logic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dc:title>
  <dc:creator>Cyndy Ishida</dc:creator>
  <cp:lastModifiedBy>Cyndy Ishida</cp:lastModifiedBy>
  <cp:revision>22</cp:revision>
  <dcterms:created xsi:type="dcterms:W3CDTF">2017-02-13T14:11:03Z</dcterms:created>
  <dcterms:modified xsi:type="dcterms:W3CDTF">2017-02-14T02:55:37Z</dcterms:modified>
</cp:coreProperties>
</file>