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78" r:id="rId4"/>
    <p:sldId id="27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12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Calibri" charset="0"/>
                <a:ea typeface="SimSun" charset="-122"/>
                <a:cs typeface="+mn-ea"/>
              </a:defRPr>
            </a:lvl1pPr>
          </a:lstStyle>
          <a:p>
            <a:fld id="{3EFD42F7-718C-4B98-AAEC-167E6DDD60A7}" type="datetimeFigureOut">
              <a:rPr lang="en-US" altLang="en-US"/>
              <a:pPr/>
              <a:t>10/15/2017</a:t>
            </a:fld>
            <a:endParaRPr lang="en-US"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Calibri" charset="0"/>
                <a:ea typeface="SimSun" charset="-122"/>
                <a:cs typeface="+mn-ea"/>
              </a:defRPr>
            </a:lvl1pPr>
          </a:lstStyle>
          <a:p>
            <a:fld id="{9D170FC4-0AC2-4023-9ED8-10F384AA3E09}" type="slidenum">
              <a:rPr lang="en-US"/>
              <a:pPr/>
              <a:t>‹#›</a:t>
            </a:fld>
            <a:endParaRPr lang="en-US"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60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0AE25-93BA-4A6E-8D99-B4139CA8A5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851F8-8EFA-4F27-9EE4-1E64C6C75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EE9B7-4BDD-4320-8B83-763CD9539B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6B2B2-D150-438D-A45F-A724E1A060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5C426-4956-4DFB-B579-D2C8EAC37E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CBE52-1906-47E6-8939-69578DACC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13049-752C-4EBA-8B0C-50EA8C343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7E974-26E9-4D6B-BE89-E79D525A81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52CF7-BBCA-4643-8D27-0D666B079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C045B-1DA1-436E-852E-09581E239E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E0390-539A-430F-9D1C-8666007181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9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DE934FF-F4E1-47C5-9CA5-30A81DDE2BE4}" type="datetimeFigureOut">
              <a:rPr lang="en-US" altLang="en-US"/>
              <a:pPr/>
              <a:t>10/15/2017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7824BC5-40EB-495E-BA9A-B8790C2D0E64}" type="slidenum">
              <a:rPr lang="en-US"/>
              <a:pPr/>
              <a:t>‹#›</a:t>
            </a:fld>
            <a:endParaRPr lang="en-US"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vdocs.io/" TargetMode="External"/><Relationship Id="rId5" Type="http://schemas.openxmlformats.org/officeDocument/2006/relationships/hyperlink" Target="http://w3schools.com/" TargetMode="External"/><Relationship Id="rId4" Type="http://schemas.openxmlformats.org/officeDocument/2006/relationships/hyperlink" Target="http://developer.mozill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4" descr="ef243c239b9ef705a72e75139a9466ce90f6e89fab4a448308efd837d1da9a4b"/>
          <p:cNvPicPr>
            <a:picLocks noChangeAspect="1" noChangeArrowheads="1"/>
          </p:cNvPicPr>
          <p:nvPr/>
        </p:nvPicPr>
        <p:blipFill>
          <a:blip r:embed="rId2">
            <a:lum bright="-24000" contrast="-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7938"/>
            <a:ext cx="9147176" cy="514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le 1"/>
          <p:cNvSpPr>
            <a:spLocks noGrp="1" noChangeArrowheads="1"/>
          </p:cNvSpPr>
          <p:nvPr>
            <p:ph type="ctrTitle"/>
          </p:nvPr>
        </p:nvSpPr>
        <p:spPr>
          <a:xfrm>
            <a:off x="-6350" y="1092200"/>
            <a:ext cx="5499100" cy="14509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id-ID" altLang="en-US" sz="4400" b="1" dirty="0" err="1" smtClean="0">
                <a:solidFill>
                  <a:schemeClr val="accent1">
                    <a:lumMod val="75000"/>
                  </a:schemeClr>
                </a:solidFill>
              </a:rPr>
              <a:t>Developing</a:t>
            </a:r>
            <a:r>
              <a:rPr lang="id-ID" altLang="en-US" sz="4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altLang="en-US" sz="4400" b="1" dirty="0" err="1" smtClean="0">
                <a:solidFill>
                  <a:schemeClr val="accent1">
                    <a:lumMod val="75000"/>
                  </a:schemeClr>
                </a:solidFill>
              </a:rPr>
              <a:t>Website</a:t>
            </a:r>
            <a:r>
              <a:rPr lang="id-ID" altLang="en-US" sz="4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id-ID" altLang="en-US" sz="4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id-ID" altLang="en-US" sz="2400" b="1" dirty="0" err="1" smtClean="0">
                <a:solidFill>
                  <a:srgbClr val="595959"/>
                </a:solidFill>
              </a:rPr>
              <a:t>From</a:t>
            </a:r>
            <a:r>
              <a:rPr lang="id-ID" altLang="en-US" sz="2400" b="1" dirty="0" smtClean="0">
                <a:solidFill>
                  <a:srgbClr val="595959"/>
                </a:solidFill>
              </a:rPr>
              <a:t> </a:t>
            </a:r>
            <a:r>
              <a:rPr lang="id-ID" altLang="en-US" sz="2400" b="1" dirty="0" err="1" smtClean="0">
                <a:solidFill>
                  <a:srgbClr val="595959"/>
                </a:solidFill>
              </a:rPr>
              <a:t>Nothing</a:t>
            </a:r>
            <a:r>
              <a:rPr lang="id-ID" altLang="en-US" sz="2400" b="1" dirty="0" smtClean="0">
                <a:solidFill>
                  <a:srgbClr val="595959"/>
                </a:solidFill>
              </a:rPr>
              <a:t> </a:t>
            </a:r>
            <a:r>
              <a:rPr lang="id-ID" altLang="en-US" sz="2400" b="1" dirty="0" err="1" smtClean="0">
                <a:solidFill>
                  <a:srgbClr val="595959"/>
                </a:solidFill>
              </a:rPr>
              <a:t>to</a:t>
            </a:r>
            <a:r>
              <a:rPr lang="id-ID" altLang="en-US" sz="2400" b="1" dirty="0" smtClean="0">
                <a:solidFill>
                  <a:srgbClr val="595959"/>
                </a:solidFill>
              </a:rPr>
              <a:t> </a:t>
            </a:r>
            <a:r>
              <a:rPr lang="id-ID" altLang="en-US" sz="2400" b="1" dirty="0" err="1" smtClean="0">
                <a:solidFill>
                  <a:srgbClr val="595959"/>
                </a:solidFill>
              </a:rPr>
              <a:t>Something</a:t>
            </a:r>
            <a:endParaRPr lang="en-US" altLang="en-US" sz="4400" b="1" dirty="0" smtClean="0">
              <a:solidFill>
                <a:srgbClr val="595959"/>
              </a:solidFill>
            </a:endParaRPr>
          </a:p>
        </p:txBody>
      </p:sp>
      <p:sp>
        <p:nvSpPr>
          <p:cNvPr id="3075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361950" y="5419725"/>
            <a:ext cx="8358188" cy="912813"/>
          </a:xfrm>
        </p:spPr>
        <p:txBody>
          <a:bodyPr/>
          <a:lstStyle/>
          <a:p>
            <a:pPr algn="r"/>
            <a:r>
              <a:rPr lang="id-ID" altLang="en-US" sz="3200" dirty="0" smtClean="0">
                <a:latin typeface="Segoe UI Semilight" panose="020B0402040204020203" pitchFamily="34" charset="0"/>
              </a:rPr>
              <a:t>Bagian 1</a:t>
            </a:r>
            <a:endParaRPr lang="en-US" altLang="en-US" sz="3200" dirty="0" smtClean="0">
              <a:latin typeface="Segoe UI Semilight" panose="020B0402040204020203" pitchFamily="34" charset="0"/>
            </a:endParaRPr>
          </a:p>
          <a:p>
            <a:pPr algn="r"/>
            <a:r>
              <a:rPr lang="id-ID" altLang="en-US" sz="3200" b="1" dirty="0" err="1" smtClean="0">
                <a:latin typeface="Segoe UI Semilight" panose="020B0402040204020203" pitchFamily="34" charset="0"/>
              </a:rPr>
              <a:t>Basic</a:t>
            </a:r>
            <a:r>
              <a:rPr lang="id-ID" altLang="en-US" sz="3200" b="1" dirty="0" smtClean="0">
                <a:latin typeface="Segoe UI Semilight" panose="020B0402040204020203" pitchFamily="34" charset="0"/>
              </a:rPr>
              <a:t> </a:t>
            </a:r>
            <a:r>
              <a:rPr lang="id-ID" altLang="en-US" sz="3200" b="1" dirty="0" err="1" smtClean="0">
                <a:latin typeface="Segoe UI Semilight" panose="020B0402040204020203" pitchFamily="34" charset="0"/>
              </a:rPr>
              <a:t>Technique</a:t>
            </a:r>
            <a:r>
              <a:rPr lang="id-ID" altLang="en-US" sz="3200" b="1" dirty="0" smtClean="0">
                <a:latin typeface="Segoe UI Semilight" panose="020B0402040204020203" pitchFamily="34" charset="0"/>
              </a:rPr>
              <a:t> of </a:t>
            </a:r>
            <a:r>
              <a:rPr lang="id-ID" altLang="en-US" sz="3200" b="1" dirty="0" err="1" smtClean="0">
                <a:latin typeface="Segoe UI Semilight" panose="020B0402040204020203" pitchFamily="34" charset="0"/>
              </a:rPr>
              <a:t>Web</a:t>
            </a:r>
            <a:r>
              <a:rPr lang="id-ID" altLang="en-US" sz="3200" b="1" dirty="0" smtClean="0">
                <a:latin typeface="Segoe UI Semilight" panose="020B0402040204020203" pitchFamily="34" charset="0"/>
              </a:rPr>
              <a:t> Technology</a:t>
            </a:r>
            <a:endParaRPr lang="en-US" altLang="en-US" sz="3200" b="1" dirty="0" smtClean="0">
              <a:latin typeface="Segoe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HTML </a:t>
            </a:r>
            <a:r>
              <a:rPr lang="id-ID" altLang="en-US" sz="6000" b="1" dirty="0" err="1" smtClean="0">
                <a:solidFill>
                  <a:schemeClr val="bg1"/>
                </a:solidFill>
              </a:rPr>
              <a:t>Anatomy</a:t>
            </a:r>
            <a:r>
              <a:rPr lang="en-US" altLang="en-US" sz="6000" b="1" dirty="0" smtClean="0">
                <a:solidFill>
                  <a:schemeClr val="bg1"/>
                </a:solidFill>
              </a:rPr>
              <a:t/>
            </a:r>
            <a:br>
              <a:rPr lang="en-US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Istilah-istilah dalam HTML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3509962"/>
            <a:ext cx="7886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="http://pekanbaru.dilo.id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/"&gt;Digital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Innovation Lounge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Pekanbaru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2382013"/>
            <a:ext cx="1879600" cy="40011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err="1" smtClean="0">
                <a:latin typeface="Ubuntu" panose="020B0504030602030204" pitchFamily="34" charset="0"/>
              </a:rPr>
              <a:t>Element</a:t>
            </a:r>
            <a:endParaRPr lang="en-US" sz="2000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350" y="2739171"/>
            <a:ext cx="1879600" cy="40011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Ubuntu" panose="020B0504030602030204" pitchFamily="34" charset="0"/>
              </a:rPr>
              <a:t>Atribut</a:t>
            </a:r>
            <a:endParaRPr lang="en-US" sz="2000" dirty="0">
              <a:latin typeface="Ubuntu" panose="020B05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950" y="4559100"/>
            <a:ext cx="1879600" cy="40011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Ubuntu" panose="020B0504030602030204" pitchFamily="34" charset="0"/>
              </a:rPr>
              <a:t>Isi </a:t>
            </a:r>
            <a:r>
              <a:rPr lang="id-ID" sz="2000" dirty="0" err="1" smtClean="0">
                <a:latin typeface="Ubuntu" panose="020B0504030602030204" pitchFamily="34" charset="0"/>
              </a:rPr>
              <a:t>Element</a:t>
            </a:r>
            <a:endParaRPr lang="en-US" sz="2000" dirty="0">
              <a:latin typeface="Ubuntu" panose="020B0504030602030204" pitchFamily="34" charset="0"/>
            </a:endParaRPr>
          </a:p>
        </p:txBody>
      </p:sp>
      <p:cxnSp>
        <p:nvCxnSpPr>
          <p:cNvPr id="8" name="Straight Connector 7"/>
          <p:cNvCxnSpPr>
            <a:endCxn id="9" idx="0"/>
          </p:cNvCxnSpPr>
          <p:nvPr/>
        </p:nvCxnSpPr>
        <p:spPr>
          <a:xfrm flipH="1">
            <a:off x="981075" y="2782123"/>
            <a:ext cx="6355" cy="7992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47725" y="3581400"/>
            <a:ext cx="266700" cy="28250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0779" y="3509962"/>
            <a:ext cx="4927595" cy="3539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4752975" y="3139281"/>
            <a:ext cx="3175" cy="3706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6629400" y="3863905"/>
            <a:ext cx="6350" cy="69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Biar Lebih Bergaya</a:t>
            </a:r>
            <a:br>
              <a:rPr lang="id-ID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Menggunakan </a:t>
            </a:r>
            <a:r>
              <a:rPr lang="id-ID" altLang="en-US" sz="2000" b="1" i="1" dirty="0" smtClean="0">
                <a:solidFill>
                  <a:schemeClr val="bg1"/>
                </a:solidFill>
              </a:rPr>
              <a:t>CSS</a:t>
            </a:r>
            <a:r>
              <a:rPr lang="id-ID" altLang="en-US" sz="1800" b="1" i="1" dirty="0" smtClean="0">
                <a:solidFill>
                  <a:schemeClr val="bg1"/>
                </a:solidFill>
              </a:rPr>
              <a:t> untuk dokumen HTML 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3509962"/>
            <a:ext cx="7886700" cy="13234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class="header"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Kenalan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Yuk!&lt;/h1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d-ID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id="kenal"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&gt;Masukkan nama kamu pada kolom yang telah tersedia&lt;/p&gt;</a:t>
            </a:r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650" y="1917203"/>
            <a:ext cx="65261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Ubuntu" panose="020B0504030602030204" pitchFamily="34" charset="0"/>
                <a:cs typeface="Courier New" panose="02070309020205020404" pitchFamily="49" charset="0"/>
              </a:rPr>
              <a:t>Tambahkan pada meta informasi (</a:t>
            </a:r>
            <a:r>
              <a:rPr lang="id-ID" dirty="0" err="1" smtClean="0">
                <a:latin typeface="Ubuntu" panose="020B0504030602030204" pitchFamily="34" charset="0"/>
                <a:cs typeface="Courier New" panose="02070309020205020404" pitchFamily="49" charset="0"/>
              </a:rPr>
              <a:t>external</a:t>
            </a:r>
            <a:r>
              <a:rPr lang="id-ID" dirty="0" smtClean="0">
                <a:latin typeface="Ubuntu" panose="020B050403060203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/style.css"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id-ID" b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Ubuntu" panose="020B0504030602030204" pitchFamily="34" charset="0"/>
                <a:cs typeface="Courier New" panose="02070309020205020404" pitchFamily="49" charset="0"/>
              </a:rPr>
              <a:t>a</a:t>
            </a:r>
            <a:r>
              <a:rPr lang="id-ID" dirty="0" smtClean="0">
                <a:latin typeface="Ubuntu" panose="020B0504030602030204" pitchFamily="34" charset="0"/>
                <a:cs typeface="Courier New" panose="02070309020205020404" pitchFamily="49" charset="0"/>
              </a:rPr>
              <a:t>tau (internal)</a:t>
            </a:r>
          </a:p>
          <a:p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style&gt;&lt;</a:t>
            </a:r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style&gt;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Biar Lebih Bergaya</a:t>
            </a:r>
            <a:br>
              <a:rPr lang="id-ID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Menggunakan </a:t>
            </a:r>
            <a:r>
              <a:rPr lang="id-ID" altLang="en-US" sz="2000" b="1" i="1" dirty="0" smtClean="0">
                <a:solidFill>
                  <a:schemeClr val="bg1"/>
                </a:solidFill>
              </a:rPr>
              <a:t>CSS</a:t>
            </a:r>
            <a:r>
              <a:rPr lang="id-ID" altLang="en-US" sz="1800" b="1" i="1" dirty="0" smtClean="0">
                <a:solidFill>
                  <a:schemeClr val="bg1"/>
                </a:solidFill>
              </a:rPr>
              <a:t> untuk dokumen HTML 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8650" y="2591068"/>
            <a:ext cx="7886700" cy="1323439"/>
            <a:chOff x="628650" y="3243262"/>
            <a:chExt cx="7886700" cy="1323439"/>
          </a:xfrm>
        </p:grpSpPr>
        <p:sp>
          <p:nvSpPr>
            <p:cNvPr id="14" name="Rectangle 13"/>
            <p:cNvSpPr/>
            <p:nvPr/>
          </p:nvSpPr>
          <p:spPr>
            <a:xfrm>
              <a:off x="628650" y="3243262"/>
              <a:ext cx="7886700" cy="132343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id-ID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id-ID" sz="2000" b="1" dirty="0" err="1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endParaRPr lang="id-ID" sz="20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id-ID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id-ID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2500" y="3708401"/>
              <a:ext cx="2133600" cy="70788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id-ID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lemen</a:t>
              </a:r>
              <a:r>
                <a:rPr lang="id-ID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d-ID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#ID1</a:t>
              </a:r>
            </a:p>
            <a:p>
              <a:endParaRPr lang="id-ID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09950" y="3708401"/>
              <a:ext cx="2133600" cy="70788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id-ID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lemen</a:t>
              </a:r>
              <a:r>
                <a:rPr lang="id-ID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d-ID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#ID2</a:t>
              </a:r>
              <a:endParaRPr lang="id-ID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id-ID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3708401"/>
              <a:ext cx="2133600" cy="70788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id-ID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lemen</a:t>
              </a:r>
              <a:r>
                <a:rPr lang="id-ID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id-ID" sz="20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#ID3</a:t>
              </a:r>
            </a:p>
            <a:p>
              <a:endParaRPr lang="id-ID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8650" y="4379646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id-ID" sz="2000" dirty="0" smtClean="0"/>
              <a:t> dapat digunakan pada banyak </a:t>
            </a:r>
            <a:r>
              <a:rPr lang="id-ID" sz="2000" dirty="0" err="1" smtClean="0"/>
              <a:t>element</a:t>
            </a:r>
            <a:endParaRPr lang="id-ID" sz="2000" dirty="0" smtClean="0"/>
          </a:p>
          <a:p>
            <a:pPr algn="ctr"/>
            <a:r>
              <a:rPr lang="id-ID" sz="2000" b="1" dirty="0" smtClean="0">
                <a:solidFill>
                  <a:srgbClr val="00B050"/>
                </a:solidFill>
              </a:rPr>
              <a:t>ID</a:t>
            </a:r>
            <a:r>
              <a:rPr lang="id-ID" sz="2000" dirty="0" smtClean="0"/>
              <a:t> hanya digunakan pada satu </a:t>
            </a:r>
            <a:r>
              <a:rPr lang="id-ID" sz="2000" dirty="0" err="1" smtClean="0"/>
              <a:t>element</a:t>
            </a:r>
            <a:r>
              <a:rPr lang="id-ID" sz="2000" dirty="0" smtClean="0"/>
              <a:t> (masing-masing </a:t>
            </a:r>
            <a:r>
              <a:rPr lang="id-ID" sz="2000" dirty="0" err="1" smtClean="0"/>
              <a:t>element</a:t>
            </a:r>
            <a:r>
              <a:rPr lang="id-ID" sz="2000" dirty="0" smtClean="0"/>
              <a:t> unik)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3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Biar Lebih Interaktif</a:t>
            </a:r>
            <a:br>
              <a:rPr lang="id-ID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Menggunakan </a:t>
            </a:r>
            <a:r>
              <a:rPr lang="id-ID" altLang="en-US" sz="2000" b="1" i="1" dirty="0" err="1" smtClean="0">
                <a:solidFill>
                  <a:schemeClr val="bg1"/>
                </a:solidFill>
              </a:rPr>
              <a:t>JavaScript</a:t>
            </a:r>
            <a:r>
              <a:rPr lang="id-ID" altLang="en-US" sz="1800" b="1" i="1" dirty="0" smtClean="0">
                <a:solidFill>
                  <a:schemeClr val="bg1"/>
                </a:solidFill>
              </a:rPr>
              <a:t> untuk dokumen HTML 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650" y="3878262"/>
            <a:ext cx="7886700" cy="224676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id-ID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tombol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button.addEventListener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function 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nama_user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alert('Hai '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nama.value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id-ID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650" y="1917203"/>
            <a:ext cx="47339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Ubuntu" panose="020B0504030602030204" pitchFamily="34" charset="0"/>
                <a:cs typeface="Courier New" panose="02070309020205020404" pitchFamily="49" charset="0"/>
              </a:rPr>
              <a:t>Tambahkan pada bagian </a:t>
            </a:r>
            <a:r>
              <a:rPr lang="id-ID" dirty="0" err="1" smtClean="0">
                <a:latin typeface="Ubuntu" panose="020B0504030602030204" pitchFamily="34" charset="0"/>
                <a:cs typeface="Courier New" panose="02070309020205020404" pitchFamily="49" charset="0"/>
              </a:rPr>
              <a:t>body</a:t>
            </a:r>
            <a:endParaRPr lang="id-ID" dirty="0" smtClean="0">
              <a:latin typeface="Ubuntu" panose="020B0504030602030204" pitchFamily="34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web.js</a:t>
            </a:r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id-ID" b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Ubuntu" panose="020B0504030602030204" pitchFamily="34" charset="0"/>
                <a:cs typeface="Courier New" panose="02070309020205020404" pitchFamily="49" charset="0"/>
              </a:rPr>
              <a:t>a</a:t>
            </a:r>
            <a:r>
              <a:rPr lang="id-ID" dirty="0" smtClean="0">
                <a:latin typeface="Ubuntu" panose="020B0504030602030204" pitchFamily="34" charset="0"/>
                <a:cs typeface="Courier New" panose="02070309020205020404" pitchFamily="49" charset="0"/>
              </a:rPr>
              <a:t>tau (internal)</a:t>
            </a:r>
          </a:p>
          <a:p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id-ID" b="1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Isi Kode 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id-ID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err="1" smtClean="0">
                <a:solidFill>
                  <a:schemeClr val="bg1"/>
                </a:solidFill>
              </a:rPr>
              <a:t>What</a:t>
            </a:r>
            <a:r>
              <a:rPr lang="id-ID" altLang="en-US" sz="6000" b="1" dirty="0" smtClean="0">
                <a:solidFill>
                  <a:schemeClr val="bg1"/>
                </a:solidFill>
              </a:rPr>
              <a:t> </a:t>
            </a:r>
            <a:r>
              <a:rPr lang="id-ID" altLang="en-US" sz="6000" b="1" dirty="0" err="1" smtClean="0">
                <a:solidFill>
                  <a:schemeClr val="bg1"/>
                </a:solidFill>
              </a:rPr>
              <a:t>Can</a:t>
            </a:r>
            <a:r>
              <a:rPr lang="id-ID" altLang="en-US" sz="6000" b="1" dirty="0" smtClean="0">
                <a:solidFill>
                  <a:schemeClr val="bg1"/>
                </a:solidFill>
              </a:rPr>
              <a:t> </a:t>
            </a:r>
            <a:r>
              <a:rPr lang="id-ID" altLang="en-US" sz="6000" b="1" dirty="0" err="1" smtClean="0">
                <a:solidFill>
                  <a:schemeClr val="bg1"/>
                </a:solidFill>
              </a:rPr>
              <a:t>We</a:t>
            </a:r>
            <a:r>
              <a:rPr lang="id-ID" altLang="en-US" sz="6000" b="1" dirty="0" smtClean="0">
                <a:solidFill>
                  <a:schemeClr val="bg1"/>
                </a:solidFill>
              </a:rPr>
              <a:t> Do</a:t>
            </a:r>
            <a:r>
              <a:rPr lang="en-US" altLang="en-US" sz="6000" b="1" dirty="0" smtClean="0">
                <a:solidFill>
                  <a:schemeClr val="bg1"/>
                </a:solidFill>
              </a:rPr>
              <a:t/>
            </a:r>
            <a:br>
              <a:rPr lang="en-US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Dengan Teknologi </a:t>
            </a:r>
            <a:r>
              <a:rPr lang="id-ID" altLang="en-US" sz="1800" b="1" i="1" dirty="0" err="1" smtClean="0">
                <a:solidFill>
                  <a:schemeClr val="bg1"/>
                </a:solidFill>
              </a:rPr>
              <a:t>Web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861337"/>
            <a:ext cx="3148013" cy="982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2" y="2805112"/>
            <a:ext cx="330517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30" y="4308474"/>
            <a:ext cx="18383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Alat Pertukangan</a:t>
            </a:r>
            <a:r>
              <a:rPr lang="en-US" altLang="en-US" sz="6000" b="1" dirty="0" smtClean="0">
                <a:solidFill>
                  <a:schemeClr val="bg1"/>
                </a:solidFill>
              </a:rPr>
              <a:t/>
            </a:r>
            <a:br>
              <a:rPr lang="en-US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err="1" smtClean="0">
                <a:solidFill>
                  <a:schemeClr val="bg1"/>
                </a:solidFill>
              </a:rPr>
              <a:t>Software</a:t>
            </a:r>
            <a:r>
              <a:rPr lang="id-ID" altLang="en-US" sz="1800" b="1" i="1" dirty="0" smtClean="0">
                <a:solidFill>
                  <a:schemeClr val="bg1"/>
                </a:solidFill>
              </a:rPr>
              <a:t> yang dibutuhkan untuk Mengembangkan </a:t>
            </a:r>
            <a:r>
              <a:rPr lang="id-ID" altLang="en-US" sz="1800" b="1" i="1" dirty="0" err="1" smtClean="0">
                <a:solidFill>
                  <a:schemeClr val="bg1"/>
                </a:solidFill>
              </a:rPr>
              <a:t>Website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sz="half" idx="1"/>
          </p:nvPr>
        </p:nvSpPr>
        <p:spPr>
          <a:xfrm>
            <a:off x="628650" y="1839912"/>
            <a:ext cx="7872413" cy="4421187"/>
          </a:xfrm>
        </p:spPr>
        <p:txBody>
          <a:bodyPr/>
          <a:lstStyle/>
          <a:p>
            <a:pPr marL="0" indent="0">
              <a:buNone/>
            </a:pPr>
            <a:r>
              <a:rPr lang="id-ID" altLang="en-US" sz="3200" b="1" i="1" dirty="0" smtClean="0"/>
              <a:t>IDE / Editor </a:t>
            </a:r>
          </a:p>
          <a:p>
            <a:pPr marL="0" indent="0">
              <a:buNone/>
            </a:pPr>
            <a:r>
              <a:rPr lang="id-ID" altLang="en-US" sz="2000" b="1" i="1" dirty="0" smtClean="0"/>
              <a:t>(</a:t>
            </a:r>
            <a:r>
              <a:rPr lang="id-ID" altLang="en-US" sz="2000" b="1" i="1" dirty="0" err="1" smtClean="0"/>
              <a:t>Notepad</a:t>
            </a:r>
            <a:r>
              <a:rPr lang="id-ID" altLang="en-US" sz="2000" b="1" i="1" dirty="0" smtClean="0"/>
              <a:t>++, </a:t>
            </a:r>
            <a:r>
              <a:rPr lang="id-ID" altLang="en-US" sz="2000" b="1" i="1" dirty="0" err="1" smtClean="0"/>
              <a:t>Sublime</a:t>
            </a:r>
            <a:r>
              <a:rPr lang="id-ID" altLang="en-US" sz="2000" b="1" i="1" dirty="0" smtClean="0"/>
              <a:t>, Atom, </a:t>
            </a:r>
            <a:r>
              <a:rPr lang="id-ID" altLang="en-US" sz="2000" b="1" i="1" dirty="0" err="1" smtClean="0"/>
              <a:t>VSCode</a:t>
            </a:r>
            <a:r>
              <a:rPr lang="id-ID" altLang="en-US" sz="2000" b="1" i="1" dirty="0" smtClean="0"/>
              <a:t>)</a:t>
            </a:r>
            <a:endParaRPr lang="id-ID" altLang="en-US" sz="2000" b="1" i="1" dirty="0"/>
          </a:p>
          <a:p>
            <a:pPr marL="0" indent="0">
              <a:buNone/>
            </a:pPr>
            <a:r>
              <a:rPr lang="id-ID" altLang="en-US" sz="3200" b="1" i="1" dirty="0" smtClean="0"/>
              <a:t>Server </a:t>
            </a:r>
            <a:r>
              <a:rPr lang="id-ID" altLang="en-US" sz="1800" b="1" i="1" dirty="0" err="1" smtClean="0"/>
              <a:t>e.g</a:t>
            </a:r>
            <a:r>
              <a:rPr lang="id-ID" altLang="en-US" sz="1800" b="1" i="1" dirty="0" smtClean="0"/>
              <a:t>. XAMPP/LAMP</a:t>
            </a:r>
            <a:endParaRPr lang="id-ID" altLang="en-US" sz="3200" b="1" i="1" dirty="0" smtClean="0"/>
          </a:p>
          <a:p>
            <a:pPr marL="0" indent="0">
              <a:buNone/>
            </a:pPr>
            <a:r>
              <a:rPr lang="id-ID" altLang="en-US" sz="2000" b="1" i="1" dirty="0" smtClean="0"/>
              <a:t>(</a:t>
            </a:r>
            <a:r>
              <a:rPr lang="id-ID" altLang="en-US" sz="2000" b="1" i="1" dirty="0" err="1" smtClean="0"/>
              <a:t>Apache</a:t>
            </a:r>
            <a:r>
              <a:rPr lang="id-ID" altLang="en-US" sz="2000" b="1" i="1" dirty="0" smtClean="0"/>
              <a:t> Server + PHP + </a:t>
            </a:r>
            <a:r>
              <a:rPr lang="id-ID" altLang="en-US" sz="2000" b="1" i="1" dirty="0" err="1" smtClean="0"/>
              <a:t>MySQL</a:t>
            </a:r>
            <a:r>
              <a:rPr lang="id-ID" altLang="en-US" sz="2000" b="1" i="1" dirty="0" smtClean="0"/>
              <a:t>)</a:t>
            </a:r>
          </a:p>
          <a:p>
            <a:pPr marL="0" indent="0">
              <a:buNone/>
            </a:pPr>
            <a:r>
              <a:rPr lang="id-ID" altLang="en-US" sz="3200" b="1" i="1" dirty="0" err="1" smtClean="0"/>
              <a:t>Browser</a:t>
            </a:r>
            <a:r>
              <a:rPr lang="id-ID" altLang="en-US" sz="3200" b="1" i="1" dirty="0" smtClean="0"/>
              <a:t> (</a:t>
            </a:r>
            <a:r>
              <a:rPr lang="id-ID" altLang="en-US" sz="3200" b="1" i="1" dirty="0" err="1" smtClean="0"/>
              <a:t>Chrome</a:t>
            </a:r>
            <a:r>
              <a:rPr lang="id-ID" altLang="en-US" sz="3200" b="1" i="1" dirty="0" smtClean="0"/>
              <a:t>, </a:t>
            </a:r>
            <a:r>
              <a:rPr lang="id-ID" altLang="en-US" sz="3200" b="1" i="1" dirty="0" err="1" smtClean="0"/>
              <a:t>Firefox</a:t>
            </a:r>
            <a:r>
              <a:rPr lang="id-ID" altLang="en-US" sz="3200" b="1" i="1" dirty="0" smtClean="0"/>
              <a:t>) + Developer </a:t>
            </a:r>
            <a:r>
              <a:rPr lang="id-ID" altLang="en-US" sz="3200" b="1" i="1" dirty="0" err="1" smtClean="0"/>
              <a:t>Tools</a:t>
            </a:r>
            <a:endParaRPr lang="id-ID" altLang="en-US" sz="3200" b="1" i="1" dirty="0" smtClean="0"/>
          </a:p>
          <a:p>
            <a:pPr marL="0" indent="0">
              <a:buNone/>
            </a:pPr>
            <a:r>
              <a:rPr lang="id-ID" altLang="en-US" sz="1800" b="1" i="1" dirty="0" smtClean="0"/>
              <a:t>(Memudahkan proses </a:t>
            </a:r>
            <a:r>
              <a:rPr lang="id-ID" altLang="en-US" sz="1800" b="1" i="1" dirty="0" err="1" smtClean="0"/>
              <a:t>debugging</a:t>
            </a:r>
            <a:r>
              <a:rPr lang="id-ID" altLang="en-US" sz="1800" b="1" i="1" dirty="0" smtClean="0"/>
              <a:t>/</a:t>
            </a:r>
            <a:r>
              <a:rPr lang="id-ID" altLang="en-US" sz="1800" b="1" i="1" dirty="0" err="1" smtClean="0"/>
              <a:t>styling</a:t>
            </a:r>
            <a:r>
              <a:rPr lang="id-ID" altLang="en-US" sz="1800" b="1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7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err="1" smtClean="0">
                <a:solidFill>
                  <a:schemeClr val="bg1"/>
                </a:solidFill>
              </a:rPr>
              <a:t>Read</a:t>
            </a:r>
            <a:r>
              <a:rPr lang="id-ID" altLang="en-US" sz="6000" b="1" dirty="0" smtClean="0">
                <a:solidFill>
                  <a:schemeClr val="bg1"/>
                </a:solidFill>
              </a:rPr>
              <a:t> The </a:t>
            </a:r>
            <a:r>
              <a:rPr lang="id-ID" altLang="en-US" sz="6000" b="1" dirty="0" err="1" smtClean="0">
                <a:solidFill>
                  <a:schemeClr val="bg1"/>
                </a:solidFill>
              </a:rPr>
              <a:t>Docs</a:t>
            </a:r>
            <a:r>
              <a:rPr lang="id-ID" altLang="en-US" sz="6000" b="1" dirty="0" smtClean="0">
                <a:solidFill>
                  <a:schemeClr val="bg1"/>
                </a:solidFill>
              </a:rPr>
              <a:t>!</a:t>
            </a:r>
            <a:r>
              <a:rPr lang="en-US" altLang="en-US" sz="6000" b="1" dirty="0" smtClean="0">
                <a:solidFill>
                  <a:schemeClr val="bg1"/>
                </a:solidFill>
              </a:rPr>
              <a:t/>
            </a:r>
            <a:br>
              <a:rPr lang="en-US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Rajin Baca Dokumentasi Dari Developer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sz="half" idx="1"/>
          </p:nvPr>
        </p:nvSpPr>
        <p:spPr>
          <a:xfrm>
            <a:off x="628650" y="1839912"/>
            <a:ext cx="7872413" cy="4421187"/>
          </a:xfrm>
        </p:spPr>
        <p:txBody>
          <a:bodyPr/>
          <a:lstStyle/>
          <a:p>
            <a:pPr marL="0" indent="0">
              <a:buNone/>
            </a:pPr>
            <a:r>
              <a:rPr lang="id-ID" altLang="en-US" sz="3200" b="1" i="1" dirty="0">
                <a:hlinkClick r:id="rId3"/>
              </a:rPr>
              <a:t>http://php.net</a:t>
            </a:r>
            <a:endParaRPr lang="id-ID" altLang="en-US" sz="3200" b="1" i="1" dirty="0"/>
          </a:p>
          <a:p>
            <a:pPr marL="0" indent="0">
              <a:buNone/>
            </a:pPr>
            <a:r>
              <a:rPr lang="id-ID" altLang="en-US" sz="1800" b="1" i="1" dirty="0"/>
              <a:t>(dokumentasi resmi PHP)</a:t>
            </a:r>
          </a:p>
          <a:p>
            <a:pPr marL="0" indent="0">
              <a:buNone/>
            </a:pPr>
            <a:r>
              <a:rPr lang="id-ID" altLang="en-US" sz="3200" b="1" i="1" dirty="0" smtClean="0">
                <a:hlinkClick r:id="rId4"/>
              </a:rPr>
              <a:t>http://developer.mozilla.org</a:t>
            </a:r>
            <a:endParaRPr lang="id-ID" altLang="en-US" sz="3200" b="1" i="1" dirty="0" smtClean="0"/>
          </a:p>
          <a:p>
            <a:pPr marL="0" indent="0">
              <a:buNone/>
            </a:pPr>
            <a:r>
              <a:rPr lang="id-ID" altLang="en-US" sz="2000" b="1" i="1" dirty="0" smtClean="0"/>
              <a:t>(dokumentasi HTML, CSS, JS, DOM)</a:t>
            </a:r>
          </a:p>
          <a:p>
            <a:pPr marL="0" indent="0">
              <a:buNone/>
            </a:pPr>
            <a:r>
              <a:rPr lang="id-ID" altLang="en-US" sz="3200" b="1" i="1" dirty="0" smtClean="0">
                <a:hlinkClick r:id="rId5"/>
              </a:rPr>
              <a:t>http://w3schools.com</a:t>
            </a:r>
            <a:endParaRPr lang="id-ID" altLang="en-US" sz="3200" b="1" i="1" dirty="0" smtClean="0"/>
          </a:p>
          <a:p>
            <a:pPr marL="0" indent="0">
              <a:buNone/>
            </a:pPr>
            <a:r>
              <a:rPr lang="id-ID" altLang="en-US" sz="1800" b="1" i="1" dirty="0" smtClean="0"/>
              <a:t>(tutorial, referensi kode dengan bahasa yang lumayan </a:t>
            </a:r>
            <a:r>
              <a:rPr lang="id-ID" altLang="en-US" sz="1800" b="1" i="1" dirty="0" err="1" smtClean="0"/>
              <a:t>friendly</a:t>
            </a:r>
            <a:r>
              <a:rPr lang="id-ID" altLang="en-US" sz="1800" b="1" i="1" dirty="0" smtClean="0"/>
              <a:t>)</a:t>
            </a:r>
          </a:p>
          <a:p>
            <a:pPr marL="0" indent="0">
              <a:buNone/>
            </a:pPr>
            <a:r>
              <a:rPr lang="id-ID" altLang="en-US" sz="3200" b="1" i="1" dirty="0" smtClean="0">
                <a:hlinkClick r:id="rId6"/>
              </a:rPr>
              <a:t>http://devdocs.io</a:t>
            </a:r>
            <a:endParaRPr lang="id-ID" altLang="en-US" sz="3200" b="1" i="1" dirty="0" smtClean="0"/>
          </a:p>
          <a:p>
            <a:pPr marL="0" indent="0">
              <a:buNone/>
            </a:pPr>
            <a:r>
              <a:rPr lang="id-ID" altLang="en-US" sz="1800" b="1" i="1" dirty="0" smtClean="0"/>
              <a:t>(dokumentasi </a:t>
            </a:r>
            <a:r>
              <a:rPr lang="id-ID" altLang="en-US" sz="1800" b="1" i="1" dirty="0" err="1" smtClean="0"/>
              <a:t>offline</a:t>
            </a:r>
            <a:r>
              <a:rPr lang="id-ID" altLang="en-US" sz="1800" b="1" i="1" dirty="0" smtClean="0"/>
              <a:t>, bisa dibuka di </a:t>
            </a:r>
            <a:r>
              <a:rPr lang="id-ID" altLang="en-US" sz="1800" b="1" i="1" dirty="0" err="1" smtClean="0"/>
              <a:t>browser</a:t>
            </a:r>
            <a:r>
              <a:rPr lang="id-ID" altLang="en-US" sz="1800" b="1" i="1" dirty="0" smtClean="0"/>
              <a:t> tanpa tersambung ke internet)</a:t>
            </a:r>
          </a:p>
          <a:p>
            <a:endParaRPr lang="en-US" altLang="en-US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900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HTML </a:t>
            </a:r>
            <a:r>
              <a:rPr lang="id-ID" altLang="en-US" sz="6000" b="1" dirty="0" err="1" smtClean="0">
                <a:solidFill>
                  <a:schemeClr val="bg1"/>
                </a:solidFill>
              </a:rPr>
              <a:t>Anatomy</a:t>
            </a:r>
            <a:r>
              <a:rPr lang="en-US" altLang="en-US" sz="6000" b="1" dirty="0" smtClean="0">
                <a:solidFill>
                  <a:schemeClr val="bg1"/>
                </a:solidFill>
              </a:rPr>
              <a:t/>
            </a:r>
            <a:br>
              <a:rPr lang="en-US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Istilah-istilah elemen dalam HTML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800" y="1706563"/>
            <a:ext cx="6184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Kongkow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IT Web Workshop&lt;/title&gt;</a:t>
            </a:r>
          </a:p>
          <a:p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Kenalan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Yuk!&lt;/h1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d-ID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="http://pekanbaru.dilo.id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/"&gt;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Innovation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Lounge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Pekanbaru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449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HTML </a:t>
            </a:r>
            <a:r>
              <a:rPr lang="id-ID" altLang="en-US" sz="6000" b="1" dirty="0" err="1" smtClean="0">
                <a:solidFill>
                  <a:schemeClr val="bg1"/>
                </a:solidFill>
              </a:rPr>
              <a:t>Anatomy</a:t>
            </a:r>
            <a:r>
              <a:rPr lang="en-US" altLang="en-US" sz="6000" b="1" dirty="0" smtClean="0">
                <a:solidFill>
                  <a:schemeClr val="bg1"/>
                </a:solidFill>
              </a:rPr>
              <a:t/>
            </a:r>
            <a:br>
              <a:rPr lang="en-US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Istilah-istilah elemen dalam HTML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3001962"/>
            <a:ext cx="78867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d-ID" sz="4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id-ID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Deklarasi Dokumen HTML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HTML </a:t>
            </a:r>
            <a:r>
              <a:rPr lang="id-ID" altLang="en-US" sz="6000" b="1" dirty="0" err="1" smtClean="0">
                <a:solidFill>
                  <a:schemeClr val="bg1"/>
                </a:solidFill>
              </a:rPr>
              <a:t>Anatomy</a:t>
            </a:r>
            <a:r>
              <a:rPr lang="en-US" altLang="en-US" sz="6000" b="1" dirty="0" smtClean="0">
                <a:solidFill>
                  <a:schemeClr val="bg1"/>
                </a:solidFill>
              </a:rPr>
              <a:t/>
            </a:r>
            <a:br>
              <a:rPr lang="en-US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Istilah-istilah elemen dalam HTML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3001962"/>
            <a:ext cx="78867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4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d-ID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  <a:endParaRPr lang="id-ID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id-ID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Pembuka Dokumen HTML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HTML </a:t>
            </a:r>
            <a:r>
              <a:rPr lang="id-ID" altLang="en-US" sz="6000" b="1" dirty="0" err="1" smtClean="0">
                <a:solidFill>
                  <a:schemeClr val="bg1"/>
                </a:solidFill>
              </a:rPr>
              <a:t>Anatomy</a:t>
            </a:r>
            <a:r>
              <a:rPr lang="en-US" altLang="en-US" sz="6000" b="1" dirty="0" smtClean="0">
                <a:solidFill>
                  <a:schemeClr val="bg1"/>
                </a:solidFill>
              </a:rPr>
              <a:t/>
            </a:r>
            <a:br>
              <a:rPr lang="en-US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Istilah-istilah elemen dalam HTML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3001962"/>
            <a:ext cx="7886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Kongkow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 Web Workshop&lt;/title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algn="ctr"/>
            <a:endParaRPr lang="id-ID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Meta Informasi dari sebuah </a:t>
            </a:r>
            <a:r>
              <a:rPr lang="id-ID" sz="2800" dirty="0" err="1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Laman</a:t>
            </a:r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 </a:t>
            </a:r>
            <a:r>
              <a:rPr lang="id-ID" sz="2800" dirty="0" err="1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Web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900" y="2286000"/>
            <a:ext cx="1879600" cy="40011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err="1" smtClean="0">
                <a:latin typeface="Ubuntu" panose="020B0504030602030204" pitchFamily="34" charset="0"/>
              </a:rPr>
              <a:t>Tag</a:t>
            </a:r>
            <a:r>
              <a:rPr lang="id-ID" sz="2000" dirty="0" smtClean="0">
                <a:latin typeface="Ubuntu" panose="020B0504030602030204" pitchFamily="34" charset="0"/>
              </a:rPr>
              <a:t> Pembuka</a:t>
            </a:r>
            <a:endParaRPr lang="en-US" sz="2000" dirty="0">
              <a:latin typeface="Ubuntu" panose="020B05040306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5800" y="2601852"/>
            <a:ext cx="1879600" cy="40011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err="1" smtClean="0">
                <a:latin typeface="Ubuntu" panose="020B0504030602030204" pitchFamily="34" charset="0"/>
              </a:rPr>
              <a:t>Tag</a:t>
            </a:r>
            <a:r>
              <a:rPr lang="id-ID" sz="2000" dirty="0" smtClean="0">
                <a:latin typeface="Ubuntu" panose="020B0504030602030204" pitchFamily="34" charset="0"/>
              </a:rPr>
              <a:t> Penutup</a:t>
            </a:r>
            <a:endParaRPr lang="en-US" sz="2000" dirty="0">
              <a:latin typeface="Ubuntu" panose="020B0504030602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44861" y="2463800"/>
            <a:ext cx="999739" cy="736600"/>
          </a:xfrm>
          <a:custGeom>
            <a:avLst/>
            <a:gdLst>
              <a:gd name="connsiteX0" fmla="*/ 999739 w 999739"/>
              <a:gd name="connsiteY0" fmla="*/ 0 h 736600"/>
              <a:gd name="connsiteX1" fmla="*/ 21839 w 999739"/>
              <a:gd name="connsiteY1" fmla="*/ 482600 h 736600"/>
              <a:gd name="connsiteX2" fmla="*/ 415539 w 999739"/>
              <a:gd name="connsiteY2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739" h="736600">
                <a:moveTo>
                  <a:pt x="999739" y="0"/>
                </a:moveTo>
                <a:cubicBezTo>
                  <a:pt x="559472" y="179916"/>
                  <a:pt x="119206" y="359833"/>
                  <a:pt x="21839" y="482600"/>
                </a:cubicBezTo>
                <a:cubicBezTo>
                  <a:pt x="-75528" y="605367"/>
                  <a:pt x="170005" y="670983"/>
                  <a:pt x="415539" y="73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88935" y="2476500"/>
            <a:ext cx="842965" cy="1092722"/>
          </a:xfrm>
          <a:custGeom>
            <a:avLst/>
            <a:gdLst>
              <a:gd name="connsiteX0" fmla="*/ 842965 w 842965"/>
              <a:gd name="connsiteY0" fmla="*/ 0 h 1092722"/>
              <a:gd name="connsiteX1" fmla="*/ 4765 w 842965"/>
              <a:gd name="connsiteY1" fmla="*/ 965200 h 1092722"/>
              <a:gd name="connsiteX2" fmla="*/ 563565 w 842965"/>
              <a:gd name="connsiteY2" fmla="*/ 1054100 h 109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965" h="1092722">
                <a:moveTo>
                  <a:pt x="842965" y="0"/>
                </a:moveTo>
                <a:cubicBezTo>
                  <a:pt x="447148" y="394758"/>
                  <a:pt x="51332" y="789517"/>
                  <a:pt x="4765" y="965200"/>
                </a:cubicBezTo>
                <a:cubicBezTo>
                  <a:pt x="-41802" y="1140883"/>
                  <a:pt x="260881" y="1097491"/>
                  <a:pt x="563565" y="1054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896100" y="2794000"/>
            <a:ext cx="774700" cy="778651"/>
          </a:xfrm>
          <a:custGeom>
            <a:avLst/>
            <a:gdLst>
              <a:gd name="connsiteX0" fmla="*/ 774700 w 774700"/>
              <a:gd name="connsiteY0" fmla="*/ 0 h 778651"/>
              <a:gd name="connsiteX1" fmla="*/ 546100 w 774700"/>
              <a:gd name="connsiteY1" fmla="*/ 711200 h 778651"/>
              <a:gd name="connsiteX2" fmla="*/ 0 w 774700"/>
              <a:gd name="connsiteY2" fmla="*/ 749300 h 778651"/>
              <a:gd name="connsiteX3" fmla="*/ 0 w 774700"/>
              <a:gd name="connsiteY3" fmla="*/ 749300 h 77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4700" h="778651">
                <a:moveTo>
                  <a:pt x="774700" y="0"/>
                </a:moveTo>
                <a:cubicBezTo>
                  <a:pt x="724958" y="293158"/>
                  <a:pt x="675217" y="586317"/>
                  <a:pt x="546100" y="711200"/>
                </a:cubicBezTo>
                <a:cubicBezTo>
                  <a:pt x="416983" y="836083"/>
                  <a:pt x="0" y="749300"/>
                  <a:pt x="0" y="749300"/>
                </a:cubicBezTo>
                <a:lnTo>
                  <a:pt x="0" y="7493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917700" y="2997200"/>
            <a:ext cx="5701198" cy="927614"/>
          </a:xfrm>
          <a:custGeom>
            <a:avLst/>
            <a:gdLst>
              <a:gd name="connsiteX0" fmla="*/ 5473700 w 5701198"/>
              <a:gd name="connsiteY0" fmla="*/ 0 h 927614"/>
              <a:gd name="connsiteX1" fmla="*/ 5054600 w 5701198"/>
              <a:gd name="connsiteY1" fmla="*/ 838200 h 927614"/>
              <a:gd name="connsiteX2" fmla="*/ 0 w 5701198"/>
              <a:gd name="connsiteY2" fmla="*/ 863600 h 92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98" h="927614">
                <a:moveTo>
                  <a:pt x="5473700" y="0"/>
                </a:moveTo>
                <a:cubicBezTo>
                  <a:pt x="5720291" y="347133"/>
                  <a:pt x="5966883" y="694267"/>
                  <a:pt x="5054600" y="838200"/>
                </a:cubicBezTo>
                <a:cubicBezTo>
                  <a:pt x="4142317" y="982133"/>
                  <a:pt x="2071158" y="922866"/>
                  <a:pt x="0" y="863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Content Placeholder 7" descr="ef243c239b9ef705a72e75139a9466ce90f6e89fab4a448308efd837d1da9a4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3" b="52161"/>
          <a:stretch>
            <a:fillRect/>
          </a:stretch>
        </p:blipFill>
        <p:spPr>
          <a:xfrm>
            <a:off x="-11113" y="-6350"/>
            <a:ext cx="9174163" cy="1660525"/>
          </a:xfrm>
        </p:spPr>
      </p:pic>
      <p:sp>
        <p:nvSpPr>
          <p:cNvPr id="4098" name="Title 8"/>
          <p:cNvSpPr>
            <a:spLocks noGrp="1" noChangeArrowheads="1"/>
          </p:cNvSpPr>
          <p:nvPr>
            <p:ph type="title"/>
          </p:nvPr>
        </p:nvSpPr>
        <p:spPr>
          <a:xfrm>
            <a:off x="628650" y="187325"/>
            <a:ext cx="7886700" cy="1325563"/>
          </a:xfrm>
        </p:spPr>
        <p:txBody>
          <a:bodyPr/>
          <a:lstStyle/>
          <a:p>
            <a:r>
              <a:rPr lang="id-ID" altLang="en-US" sz="6000" b="1" dirty="0" smtClean="0">
                <a:solidFill>
                  <a:schemeClr val="bg1"/>
                </a:solidFill>
              </a:rPr>
              <a:t>HTML </a:t>
            </a:r>
            <a:r>
              <a:rPr lang="id-ID" altLang="en-US" sz="6000" b="1" dirty="0" err="1" smtClean="0">
                <a:solidFill>
                  <a:schemeClr val="bg1"/>
                </a:solidFill>
              </a:rPr>
              <a:t>Anatomy</a:t>
            </a:r>
            <a:r>
              <a:rPr lang="en-US" altLang="en-US" sz="6000" b="1" dirty="0" smtClean="0">
                <a:solidFill>
                  <a:schemeClr val="bg1"/>
                </a:solidFill>
              </a:rPr>
              <a:t/>
            </a:r>
            <a:br>
              <a:rPr lang="en-US" altLang="en-US" sz="6000" b="1" dirty="0" smtClean="0">
                <a:solidFill>
                  <a:schemeClr val="bg1"/>
                </a:solidFill>
              </a:rPr>
            </a:br>
            <a:r>
              <a:rPr lang="id-ID" altLang="en-US" sz="1800" b="1" i="1" dirty="0" smtClean="0">
                <a:solidFill>
                  <a:schemeClr val="bg1"/>
                </a:solidFill>
              </a:rPr>
              <a:t>Istilah-istilah elemen dalam HTML</a:t>
            </a:r>
            <a:endParaRPr lang="en-US" altLang="en-US" sz="1800" b="1" i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2747962"/>
            <a:ext cx="78867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Kenalan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Yuk!&lt;/h1&gt;</a:t>
            </a:r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="http://pekanbaru.dilo.id/"&gt;</a:t>
            </a:r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 Innovation Lounge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Pekanbaru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endParaRPr lang="id-ID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Isi dari </a:t>
            </a:r>
            <a:r>
              <a:rPr lang="id-ID" sz="2800" dirty="0" err="1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Laman</a:t>
            </a:r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 </a:t>
            </a:r>
            <a:r>
              <a:rPr lang="id-ID" sz="2800" dirty="0" err="1" smtClean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Web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Pages>0</Pages>
  <Words>415</Words>
  <Characters>0</Characters>
  <Application>Microsoft Office PowerPoint</Application>
  <DocSecurity>0</DocSecurity>
  <PresentationFormat>On-screen Show (4:3)</PresentationFormat>
  <Lines>0</Lines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Courier New</vt:lpstr>
      <vt:lpstr>Segoe UI</vt:lpstr>
      <vt:lpstr>Segoe UI Semilight</vt:lpstr>
      <vt:lpstr>Ubuntu</vt:lpstr>
      <vt:lpstr>Office Theme</vt:lpstr>
      <vt:lpstr>Developing Website From Nothing to Something</vt:lpstr>
      <vt:lpstr>What Can We Do Dengan Teknologi Web</vt:lpstr>
      <vt:lpstr>Alat Pertukangan Software yang dibutuhkan untuk Mengembangkan Website</vt:lpstr>
      <vt:lpstr>Read The Docs! Rajin Baca Dokumentasi Dari Developer</vt:lpstr>
      <vt:lpstr>HTML Anatomy Istilah-istilah elemen dalam HTML</vt:lpstr>
      <vt:lpstr>HTML Anatomy Istilah-istilah elemen dalam HTML</vt:lpstr>
      <vt:lpstr>HTML Anatomy Istilah-istilah elemen dalam HTML</vt:lpstr>
      <vt:lpstr>HTML Anatomy Istilah-istilah elemen dalam HTML</vt:lpstr>
      <vt:lpstr>HTML Anatomy Istilah-istilah elemen dalam HTML</vt:lpstr>
      <vt:lpstr>HTML Anatomy Istilah-istilah dalam HTML</vt:lpstr>
      <vt:lpstr>Biar Lebih Bergaya Menggunakan CSS untuk dokumen HTML </vt:lpstr>
      <vt:lpstr>Biar Lebih Bergaya Menggunakan CSS untuk dokumen HTML </vt:lpstr>
      <vt:lpstr>Biar Lebih Interaktif Menggunakan JavaScript untuk dokumen HTML 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  Struktur Data</dc:title>
  <dc:subject/>
  <dc:creator>Izhan</dc:creator>
  <cp:keywords/>
  <dc:description/>
  <cp:lastModifiedBy>Hafizhan Shidqi</cp:lastModifiedBy>
  <cp:revision>18</cp:revision>
  <dcterms:created xsi:type="dcterms:W3CDTF">2016-04-27T00:20:47Z</dcterms:created>
  <dcterms:modified xsi:type="dcterms:W3CDTF">2017-10-15T04:20:25Z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