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515151"/>
    <a:srgbClr val="EC8802"/>
    <a:srgbClr val="6F6F6F"/>
    <a:srgbClr val="EBEBF7"/>
    <a:srgbClr val="D7D7F0"/>
    <a:srgbClr val="BF2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>
        <p:scale>
          <a:sx n="50" d="100"/>
          <a:sy n="50" d="100"/>
        </p:scale>
        <p:origin x="510" y="-4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7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8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7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7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8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FB64-8FCA-0942-A13F-9204569A903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AECF-476B-B34C-B161-ED67F7FD1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9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47843CD-9C3E-71DE-AE8E-7B9B4BDFF195}"/>
              </a:ext>
            </a:extLst>
          </p:cNvPr>
          <p:cNvSpPr txBox="1"/>
          <p:nvPr/>
        </p:nvSpPr>
        <p:spPr>
          <a:xfrm>
            <a:off x="5186855" y="4756680"/>
            <a:ext cx="1606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Rockwell" panose="02060603020205020403" pitchFamily="18" charset="0"/>
              </a:rPr>
              <a:t>University of Bristol, Department of Computer Science</a:t>
            </a:r>
          </a:p>
        </p:txBody>
      </p:sp>
      <p:pic>
        <p:nvPicPr>
          <p:cNvPr id="1026" name="Picture 2" descr="University of Bristol – Logos Download">
            <a:extLst>
              <a:ext uri="{FF2B5EF4-FFF2-40B4-BE49-F238E27FC236}">
                <a16:creationId xmlns:a16="http://schemas.microsoft.com/office/drawing/2014/main" id="{FEC3A956-16B3-D204-0A5E-F42C052A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12" y="99967"/>
            <a:ext cx="5097706" cy="15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istol Interaction Group | Faculty of Engineering | University of Bristol">
            <a:extLst>
              <a:ext uri="{FF2B5EF4-FFF2-40B4-BE49-F238E27FC236}">
                <a16:creationId xmlns:a16="http://schemas.microsoft.com/office/drawing/2014/main" id="{CC175D2C-CBC2-15DB-B51F-B5ADC8B1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681" y="166616"/>
            <a:ext cx="5227378" cy="168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14498-A166-5B3F-59DF-A848F51DF43E}"/>
              </a:ext>
            </a:extLst>
          </p:cNvPr>
          <p:cNvSpPr txBox="1"/>
          <p:nvPr/>
        </p:nvSpPr>
        <p:spPr>
          <a:xfrm>
            <a:off x="670368" y="1797349"/>
            <a:ext cx="136147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3800" dirty="0">
                <a:solidFill>
                  <a:srgbClr val="FFC000"/>
                </a:solidFill>
                <a:latin typeface="DeVinne Txt BT" panose="02020604070705020303" pitchFamily="18" charset="0"/>
              </a:rPr>
              <a:t>GIMBALSCOPE</a:t>
            </a:r>
            <a:r>
              <a:rPr lang="en-GB" sz="13800" dirty="0">
                <a:solidFill>
                  <a:schemeClr val="bg1">
                    <a:lumMod val="50000"/>
                  </a:schemeClr>
                </a:solidFill>
                <a:latin typeface="DeVinne Txt BT" panose="02020604070705020303" pitchFamily="18" charset="0"/>
              </a:rPr>
              <a:t>:</a:t>
            </a:r>
            <a:r>
              <a:rPr lang="en-GB" sz="4000" dirty="0">
                <a:solidFill>
                  <a:srgbClr val="FFC000"/>
                </a:solidFill>
                <a:latin typeface="DeVinne Txt BT" panose="02020604070705020303" pitchFamily="18" charset="0"/>
              </a:rPr>
              <a:t> </a:t>
            </a:r>
            <a:r>
              <a:rPr lang="en-GB" sz="7200" dirty="0">
                <a:solidFill>
                  <a:schemeClr val="bg1">
                    <a:lumMod val="50000"/>
                  </a:schemeClr>
                </a:solidFill>
                <a:latin typeface="DeVinne Txt BT" panose="02020604070705020303" pitchFamily="18" charset="0"/>
              </a:rPr>
              <a:t>		</a:t>
            </a:r>
            <a:endParaRPr lang="en-GB" sz="5400" dirty="0">
              <a:solidFill>
                <a:schemeClr val="bg1">
                  <a:lumMod val="50000"/>
                </a:schemeClr>
              </a:solidFill>
              <a:latin typeface="DeVinne Txt BT" panose="020206040707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A7C44-4E4D-CC7B-A3FB-1339D29AC937}"/>
              </a:ext>
            </a:extLst>
          </p:cNvPr>
          <p:cNvSpPr txBox="1"/>
          <p:nvPr/>
        </p:nvSpPr>
        <p:spPr>
          <a:xfrm>
            <a:off x="889030" y="12529652"/>
            <a:ext cx="1606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515151"/>
                </a:solidFill>
                <a:latin typeface="DeVinne Txt BT" panose="02020604070705020303" pitchFamily="18" charset="0"/>
              </a:rPr>
              <a:t>Jordan Taylor			Supervisor: 	Anne Roudaut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85F228-A1E0-80F8-4F5C-60AC39DC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706" t="1" b="13232"/>
          <a:stretch/>
        </p:blipFill>
        <p:spPr>
          <a:xfrm flipH="1">
            <a:off x="6865230" y="2850047"/>
            <a:ext cx="13797291" cy="97482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DB05E-613B-554A-09D3-822ED91C053D}"/>
              </a:ext>
            </a:extLst>
          </p:cNvPr>
          <p:cNvSpPr txBox="1"/>
          <p:nvPr/>
        </p:nvSpPr>
        <p:spPr>
          <a:xfrm>
            <a:off x="1015754" y="4336217"/>
            <a:ext cx="63084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6600" dirty="0">
                <a:solidFill>
                  <a:srgbClr val="515151"/>
                </a:solidFill>
                <a:latin typeface="DeVinne Txt BT" panose="02020604070705020303" pitchFamily="18" charset="0"/>
              </a:rPr>
              <a:t>SPACECRAFT ATTITUDE CONTROL FOR HAPTIC FEEDBACK.</a:t>
            </a:r>
            <a:endParaRPr lang="en-GB" sz="6600" dirty="0">
              <a:solidFill>
                <a:srgbClr val="51515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DCA437-0FAF-72E8-D4AA-4B50390C814A}"/>
              </a:ext>
            </a:extLst>
          </p:cNvPr>
          <p:cNvSpPr txBox="1"/>
          <p:nvPr/>
        </p:nvSpPr>
        <p:spPr>
          <a:xfrm>
            <a:off x="1015754" y="9396899"/>
            <a:ext cx="72290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515151"/>
                </a:solidFill>
                <a:latin typeface="DeVinne Txt BT" panose="02020604070705020303" pitchFamily="18" charset="0"/>
              </a:rPr>
              <a:t>A Dual Parallel Gimbal Controlled Moment Gyroscope for Ungrounded Directional Force Feedback.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C81913-57A1-4098-94B7-C99D4158571F}"/>
              </a:ext>
            </a:extLst>
          </p:cNvPr>
          <p:cNvCxnSpPr>
            <a:cxnSpLocks/>
          </p:cNvCxnSpPr>
          <p:nvPr/>
        </p:nvCxnSpPr>
        <p:spPr>
          <a:xfrm>
            <a:off x="1282700" y="15137606"/>
            <a:ext cx="7638684" cy="839782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37E475-96BF-E985-C3ED-A0F1C1F79A68}"/>
              </a:ext>
            </a:extLst>
          </p:cNvPr>
          <p:cNvCxnSpPr>
            <a:cxnSpLocks/>
          </p:cNvCxnSpPr>
          <p:nvPr/>
        </p:nvCxnSpPr>
        <p:spPr>
          <a:xfrm>
            <a:off x="1282700" y="15137606"/>
            <a:ext cx="7638684" cy="839782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No description available.">
            <a:extLst>
              <a:ext uri="{FF2B5EF4-FFF2-40B4-BE49-F238E27FC236}">
                <a16:creationId xmlns:a16="http://schemas.microsoft.com/office/drawing/2014/main" id="{86E65361-79AD-8D61-5F47-B8C3469F7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98" b="61768" l="8247" r="97830">
                        <a14:foregroundMark x1="34288" y1="20557" x2="32465" y2="17676"/>
                        <a14:foregroundMark x1="32465" y1="17676" x2="27170" y2="14453"/>
                        <a14:foregroundMark x1="27170" y1="14453" x2="25434" y2="14307"/>
                        <a14:foregroundMark x1="64497" y1="22217" x2="67448" y2="18359"/>
                        <a14:foregroundMark x1="67448" y1="18359" x2="78646" y2="15137"/>
                        <a14:foregroundMark x1="78646" y1="15137" x2="85764" y2="19287"/>
                        <a14:foregroundMark x1="85764" y1="19287" x2="84983" y2="23193"/>
                        <a14:foregroundMark x1="84983" y1="23193" x2="83594" y2="23877"/>
                        <a14:foregroundMark x1="74566" y1="17627" x2="82378" y2="15479"/>
                        <a14:foregroundMark x1="82378" y1="15479" x2="90017" y2="20557"/>
                        <a14:foregroundMark x1="89323" y1="23096" x2="90017" y2="19043"/>
                        <a14:foregroundMark x1="90017" y1="19043" x2="87066" y2="16455"/>
                        <a14:foregroundMark x1="87066" y1="16455" x2="87066" y2="16455"/>
                        <a14:foregroundMark x1="90712" y1="18896" x2="86285" y2="15479"/>
                        <a14:foregroundMark x1="86285" y1="15479" x2="77691" y2="14307"/>
                        <a14:foregroundMark x1="81510" y1="13623" x2="89063" y2="15527"/>
                        <a14:foregroundMark x1="89063" y1="15527" x2="92448" y2="17676"/>
                        <a14:foregroundMark x1="92448" y1="17676" x2="92969" y2="18701"/>
                        <a14:foregroundMark x1="89149" y1="15576" x2="80122" y2="13721"/>
                        <a14:foregroundMark x1="84115" y1="13818" x2="90885" y2="15430"/>
                        <a14:foregroundMark x1="90885" y1="15430" x2="91753" y2="16064"/>
                        <a14:foregroundMark x1="78906" y1="28955" x2="84201" y2="27588"/>
                        <a14:foregroundMark x1="84201" y1="27588" x2="88542" y2="24854"/>
                        <a14:foregroundMark x1="88542" y1="24854" x2="88802" y2="24463"/>
                        <a14:foregroundMark x1="88108" y1="26025" x2="92101" y2="20557"/>
                        <a14:foregroundMark x1="92448" y1="16162" x2="94358" y2="19678"/>
                        <a14:foregroundMark x1="20052" y1="14795" x2="25260" y2="13428"/>
                        <a14:foregroundMark x1="45747" y1="54150" x2="46267" y2="56592"/>
                        <a14:foregroundMark x1="46267" y1="56592" x2="55642" y2="58301"/>
                        <a14:foregroundMark x1="55642" y1="58301" x2="76997" y2="57568"/>
                        <a14:foregroundMark x1="76997" y1="57568" x2="87760" y2="58643"/>
                        <a14:foregroundMark x1="85156" y1="54443" x2="67795" y2="45264"/>
                        <a14:foregroundMark x1="67795" y1="45264" x2="67969" y2="44971"/>
                        <a14:foregroundMark x1="72483" y1="45947" x2="84462" y2="52393"/>
                        <a14:foregroundMark x1="38108" y1="49072" x2="38628" y2="41943"/>
                        <a14:foregroundMark x1="38628" y1="41943" x2="38628" y2="41943"/>
                        <a14:foregroundMark x1="70573" y1="43701" x2="91059" y2="56250"/>
                        <a14:foregroundMark x1="91059" y1="56250" x2="93663" y2="58643"/>
                        <a14:foregroundMark x1="85851" y1="57080" x2="91233" y2="58789"/>
                        <a14:foregroundMark x1="91233" y1="58789" x2="97830" y2="59033"/>
                        <a14:foregroundMark x1="86545" y1="59033" x2="96267" y2="61768"/>
                        <a14:foregroundMark x1="61719" y1="30908" x2="51997" y2="33447"/>
                        <a14:foregroundMark x1="61024" y1="25342" x2="62066" y2="28076"/>
                        <a14:foregroundMark x1="64844" y1="26514" x2="64670" y2="28955"/>
                        <a14:foregroundMark x1="32378" y1="16064" x2="37066" y2="18896"/>
                        <a14:foregroundMark x1="35503" y1="16943" x2="31684" y2="13428"/>
                        <a14:foregroundMark x1="31684" y1="13428" x2="27257" y2="12598"/>
                        <a14:foregroundMark x1="27257" y1="12598" x2="23003" y2="13428"/>
                        <a14:foregroundMark x1="23003" y1="13428" x2="22135" y2="14111"/>
                        <a14:foregroundMark x1="19358" y1="14990" x2="21267" y2="14404"/>
                        <a14:foregroundMark x1="9983" y1="19775" x2="8247" y2="21729"/>
                        <a14:foregroundMark x1="36892" y1="16553" x2="34115" y2="14990"/>
                        <a14:backgroundMark x1="37587" y1="37646" x2="37587" y2="37646"/>
                        <a14:backgroundMark x1="63455" y1="60107" x2="63455" y2="60107"/>
                        <a14:backgroundMark x1="49913" y1="18799" x2="49913" y2="18799"/>
                        <a14:backgroundMark x1="42969" y1="14893" x2="55642" y2="14600"/>
                        <a14:backgroundMark x1="62413" y1="14209" x2="68142" y2="12256"/>
                        <a14:backgroundMark x1="68142" y1="12256" x2="68142" y2="122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63" b="53109"/>
          <a:stretch/>
        </p:blipFill>
        <p:spPr bwMode="auto">
          <a:xfrm>
            <a:off x="1095995" y="13985059"/>
            <a:ext cx="6815137" cy="47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B32C44-5607-08A5-5DC1-843319211818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14824840"/>
            <a:ext cx="2979563" cy="71302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Curved Down 44">
            <a:extLst>
              <a:ext uri="{FF2B5EF4-FFF2-40B4-BE49-F238E27FC236}">
                <a16:creationId xmlns:a16="http://schemas.microsoft.com/office/drawing/2014/main" id="{BBD8C6B9-1063-E48E-EF5B-AA2D142D54E9}"/>
              </a:ext>
            </a:extLst>
          </p:cNvPr>
          <p:cNvSpPr/>
          <p:nvPr/>
        </p:nvSpPr>
        <p:spPr>
          <a:xfrm>
            <a:off x="2209800" y="14583752"/>
            <a:ext cx="1447800" cy="954108"/>
          </a:xfrm>
          <a:prstGeom prst="curved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AB8368-4A0F-E405-0F17-BAD0B48131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14824840"/>
            <a:ext cx="1489781" cy="35651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9488FD-06BF-0D6D-F06D-40F135A22ED5}"/>
              </a:ext>
            </a:extLst>
          </p:cNvPr>
          <p:cNvSpPr txBox="1"/>
          <p:nvPr/>
        </p:nvSpPr>
        <p:spPr>
          <a:xfrm rot="506512">
            <a:off x="1764108" y="14222083"/>
            <a:ext cx="378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DeVinne Txt BT" panose="02020604070705020303" pitchFamily="18" charset="0"/>
              </a:rPr>
              <a:t>torque axis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109370-A69E-F8A6-4A97-9D02116F4A8B}"/>
              </a:ext>
            </a:extLst>
          </p:cNvPr>
          <p:cNvSpPr txBox="1"/>
          <p:nvPr/>
        </p:nvSpPr>
        <p:spPr>
          <a:xfrm rot="299804">
            <a:off x="7215802" y="16057487"/>
            <a:ext cx="378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333B2"/>
                </a:solidFill>
                <a:latin typeface="DeVinne Txt BT" panose="02020604070705020303" pitchFamily="18" charset="0"/>
              </a:rPr>
              <a:t>gimbal axis</a:t>
            </a:r>
          </a:p>
        </p:txBody>
      </p:sp>
      <p:sp>
        <p:nvSpPr>
          <p:cNvPr id="63" name="Arrow: Curved Down 62">
            <a:extLst>
              <a:ext uri="{FF2B5EF4-FFF2-40B4-BE49-F238E27FC236}">
                <a16:creationId xmlns:a16="http://schemas.microsoft.com/office/drawing/2014/main" id="{E62C65D6-B5B9-26C3-53C0-0EBEBB856B01}"/>
              </a:ext>
            </a:extLst>
          </p:cNvPr>
          <p:cNvSpPr/>
          <p:nvPr/>
        </p:nvSpPr>
        <p:spPr>
          <a:xfrm flipH="1">
            <a:off x="7911132" y="15659100"/>
            <a:ext cx="661368" cy="440077"/>
          </a:xfrm>
          <a:prstGeom prst="curved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45FAC099-208A-FA9E-3871-6223BBA44D7C}"/>
              </a:ext>
            </a:extLst>
          </p:cNvPr>
          <p:cNvCxnSpPr>
            <a:cxnSpLocks/>
          </p:cNvCxnSpPr>
          <p:nvPr/>
        </p:nvCxnSpPr>
        <p:spPr>
          <a:xfrm>
            <a:off x="8048625" y="15879138"/>
            <a:ext cx="872759" cy="9825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EED94533-1077-6654-90A7-F5AC6E945AE8}"/>
              </a:ext>
            </a:extLst>
          </p:cNvPr>
          <p:cNvCxnSpPr>
            <a:cxnSpLocks/>
          </p:cNvCxnSpPr>
          <p:nvPr/>
        </p:nvCxnSpPr>
        <p:spPr>
          <a:xfrm>
            <a:off x="1282700" y="15137606"/>
            <a:ext cx="872759" cy="9825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Curved Down 1032">
            <a:extLst>
              <a:ext uri="{FF2B5EF4-FFF2-40B4-BE49-F238E27FC236}">
                <a16:creationId xmlns:a16="http://schemas.microsoft.com/office/drawing/2014/main" id="{39C2C2B1-5846-F18F-4AA6-76FB7B5E41EE}"/>
              </a:ext>
            </a:extLst>
          </p:cNvPr>
          <p:cNvSpPr/>
          <p:nvPr/>
        </p:nvSpPr>
        <p:spPr>
          <a:xfrm>
            <a:off x="1285688" y="14959224"/>
            <a:ext cx="381187" cy="461126"/>
          </a:xfrm>
          <a:prstGeom prst="curved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AC55D14-7DE1-BD6E-1508-B0689FBAF94B}"/>
              </a:ext>
            </a:extLst>
          </p:cNvPr>
          <p:cNvSpPr txBox="1"/>
          <p:nvPr/>
        </p:nvSpPr>
        <p:spPr>
          <a:xfrm>
            <a:off x="1095995" y="18800526"/>
            <a:ext cx="7476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515151"/>
                </a:solidFill>
                <a:latin typeface="DeVinne Txt BT" panose="02020604070705020303" pitchFamily="18" charset="0"/>
              </a:rPr>
              <a:t>Induction of a Backwards Torque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631F0BB-13D8-B7DE-0051-D544FE98E3C5}"/>
              </a:ext>
            </a:extLst>
          </p:cNvPr>
          <p:cNvSpPr txBox="1"/>
          <p:nvPr/>
        </p:nvSpPr>
        <p:spPr>
          <a:xfrm>
            <a:off x="9642213" y="13458216"/>
            <a:ext cx="108523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key problem with current force feedback haptic devices is balancing the three-way trade-off between </a:t>
            </a:r>
            <a:r>
              <a:rPr lang="en-GB" sz="2800" b="1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form-factor</a:t>
            </a:r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the </a:t>
            </a:r>
            <a:r>
              <a:rPr lang="en-GB" sz="2800" b="1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workspace of interaction</a:t>
            </a:r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and </a:t>
            </a:r>
            <a:r>
              <a:rPr lang="en-GB" sz="2800" b="1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force fidelity</a:t>
            </a:r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The Gimbalscope attempts to maximise the </a:t>
            </a:r>
            <a:r>
              <a:rPr lang="en-GB" sz="2800" b="1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first two points </a:t>
            </a:r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while not sacrificing the third. </a:t>
            </a:r>
          </a:p>
          <a:p>
            <a:pPr algn="just"/>
            <a:endParaRPr lang="en-GB" sz="2800" dirty="0">
              <a:solidFill>
                <a:srgbClr val="51515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We present the first remotely operated ungrounded general purpose directional haptic feedback device  powered by gyroscopic precession. </a:t>
            </a:r>
          </a:p>
          <a:p>
            <a:pPr algn="just"/>
            <a:endParaRPr lang="en-GB" sz="2800" dirty="0">
              <a:solidFill>
                <a:srgbClr val="51515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Traditionally, </a:t>
            </a:r>
            <a:r>
              <a:rPr lang="en-GB" sz="2800" b="1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Controlled Moment Gyroscopes (CMGs) </a:t>
            </a:r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are devices used for attitude control and stabilization in spacecraft and satellites. They work by using a spinning mass (gyroscope) that can be oriented in any direction, and by controlling the angular momentum of the spinning mass, it can create a torque to control the orientation of the spacecraft.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AFBDA80-0A74-DAE0-A80B-DB97F5A1574B}"/>
              </a:ext>
            </a:extLst>
          </p:cNvPr>
          <p:cNvSpPr txBox="1"/>
          <p:nvPr/>
        </p:nvSpPr>
        <p:spPr>
          <a:xfrm>
            <a:off x="889030" y="19976972"/>
            <a:ext cx="1029213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My work involves determining the suitability of such a  system on the </a:t>
            </a:r>
            <a:r>
              <a:rPr lang="en-GB" sz="2800" b="1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human scale.</a:t>
            </a:r>
            <a:endParaRPr lang="en-GB" sz="2800" dirty="0">
              <a:solidFill>
                <a:srgbClr val="51515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GB" sz="2800" dirty="0">
              <a:solidFill>
                <a:srgbClr val="51515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Gimbalscope allows total workspace freedom for the user, being untethered and battery powered. The dual controlled-moment-gyroscopes allow for six degrees of freedom haptic torque feedback.</a:t>
            </a:r>
          </a:p>
          <a:p>
            <a:pPr algn="just"/>
            <a:endParaRPr lang="en-GB" sz="2800" dirty="0">
              <a:solidFill>
                <a:srgbClr val="51515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preliminary study of N = 8 participants show that  users are able to correctly perceive the  device’s haptic cues. </a:t>
            </a:r>
          </a:p>
          <a:p>
            <a:pPr algn="just"/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Present research outcomes involve a study of N = 20 participants with the aim of determining the Gimbalscope’s minimum human perception threshold as a function of gyroscope rotational velocity.</a:t>
            </a:r>
          </a:p>
          <a:p>
            <a:pPr algn="just"/>
            <a:endParaRPr lang="en-GB" sz="2800" dirty="0">
              <a:solidFill>
                <a:srgbClr val="51515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GB" sz="2800" dirty="0">
                <a:solidFill>
                  <a:srgbClr val="51515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Planned further outcomes will make use of the device’s onboard IMU to guide the aim of a cohort of users to a selection of targets.</a:t>
            </a:r>
          </a:p>
          <a:p>
            <a:pPr algn="just"/>
            <a:endParaRPr lang="en-GB" sz="2800" dirty="0">
              <a:solidFill>
                <a:srgbClr val="51515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2E2E739D-5879-4DFF-8C55-4EB959CA7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1989" y="19557989"/>
            <a:ext cx="8683317" cy="8162081"/>
          </a:xfrm>
          <a:prstGeom prst="rect">
            <a:avLst/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791CA633-F6D1-4B8A-C884-01FAC46C985D}"/>
              </a:ext>
            </a:extLst>
          </p:cNvPr>
          <p:cNvSpPr txBox="1"/>
          <p:nvPr/>
        </p:nvSpPr>
        <p:spPr>
          <a:xfrm>
            <a:off x="18883085" y="20426724"/>
            <a:ext cx="66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Rockwell" panose="02060603020205020403" pitchFamily="18" charset="0"/>
              </a:rPr>
              <a:t>X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5C8A3D0-7255-162B-856F-4BACB6F861C6}"/>
              </a:ext>
            </a:extLst>
          </p:cNvPr>
          <p:cNvSpPr txBox="1"/>
          <p:nvPr/>
        </p:nvSpPr>
        <p:spPr>
          <a:xfrm>
            <a:off x="18883084" y="22471424"/>
            <a:ext cx="66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C8802"/>
                </a:solidFill>
                <a:latin typeface="Rockwell" panose="02060603020205020403" pitchFamily="18" charset="0"/>
              </a:rPr>
              <a:t>Y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69E379A0-8D13-D163-0F45-9868BF17890C}"/>
              </a:ext>
            </a:extLst>
          </p:cNvPr>
          <p:cNvSpPr txBox="1"/>
          <p:nvPr/>
        </p:nvSpPr>
        <p:spPr>
          <a:xfrm>
            <a:off x="18883083" y="24474582"/>
            <a:ext cx="66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Rockwell" panose="02060603020205020403" pitchFamily="18" charset="0"/>
              </a:rPr>
              <a:t>Z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A07E7C0-3A1D-FCAD-0A5C-F6D6E8C0DE19}"/>
              </a:ext>
            </a:extLst>
          </p:cNvPr>
          <p:cNvSpPr txBox="1"/>
          <p:nvPr/>
        </p:nvSpPr>
        <p:spPr>
          <a:xfrm>
            <a:off x="12636890" y="27516924"/>
            <a:ext cx="7349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515151"/>
                </a:solidFill>
                <a:latin typeface="DeVinne Txt BT" panose="02020604070705020303" pitchFamily="18" charset="0"/>
              </a:rPr>
              <a:t>Isolated Torque Axes for clockwise cues</a:t>
            </a:r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996D6F30-F364-FDF2-0D33-C0A6A3F1BD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841" y="27342350"/>
            <a:ext cx="2051940" cy="2013224"/>
          </a:xfrm>
          <a:prstGeom prst="rect">
            <a:avLst/>
          </a:prstGeom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90B5E6F7-16E6-833B-AD9C-016B7AF1635D}"/>
              </a:ext>
            </a:extLst>
          </p:cNvPr>
          <p:cNvSpPr txBox="1"/>
          <p:nvPr/>
        </p:nvSpPr>
        <p:spPr>
          <a:xfrm>
            <a:off x="3338939" y="27785366"/>
            <a:ext cx="1029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rgbClr val="3333B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cynical-cheddar.github.io</a:t>
            </a:r>
          </a:p>
          <a:p>
            <a:pPr algn="just"/>
            <a:r>
              <a:rPr lang="en-GB" sz="2800" dirty="0">
                <a:solidFill>
                  <a:srgbClr val="3333B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xz18677@bristol.ac.uk</a:t>
            </a:r>
          </a:p>
          <a:p>
            <a:pPr algn="just"/>
            <a:endParaRPr lang="en-GB" sz="2800" dirty="0">
              <a:solidFill>
                <a:srgbClr val="3333B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3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98551c-bc54-44c1-b144-016d504a8fc1">
      <Terms xmlns="http://schemas.microsoft.com/office/infopath/2007/PartnerControls"/>
    </lcf76f155ced4ddcb4097134ff3c332f>
    <TaxCatchAll xmlns="43a52eff-ed1c-4fdd-b62e-4c23c9b1b7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F1DF385B256418F8575E2FD623D44" ma:contentTypeVersion="11" ma:contentTypeDescription="Create a new document." ma:contentTypeScope="" ma:versionID="bee917b18024c35b0de27ba2ec0db165">
  <xsd:schema xmlns:xsd="http://www.w3.org/2001/XMLSchema" xmlns:xs="http://www.w3.org/2001/XMLSchema" xmlns:p="http://schemas.microsoft.com/office/2006/metadata/properties" xmlns:ns2="1c98551c-bc54-44c1-b144-016d504a8fc1" xmlns:ns3="43a52eff-ed1c-4fdd-b62e-4c23c9b1b736" targetNamespace="http://schemas.microsoft.com/office/2006/metadata/properties" ma:root="true" ma:fieldsID="76368dff323e141d4db47e74fc54be60" ns2:_="" ns3:_="">
    <xsd:import namespace="1c98551c-bc54-44c1-b144-016d504a8fc1"/>
    <xsd:import namespace="43a52eff-ed1c-4fdd-b62e-4c23c9b1b7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8551c-bc54-44c1-b144-016d504a8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52eff-ed1c-4fdd-b62e-4c23c9b1b7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748c5f0-0a91-4345-8e21-1e1bd82ae4da}" ma:internalName="TaxCatchAll" ma:showField="CatchAllData" ma:web="43a52eff-ed1c-4fdd-b62e-4c23c9b1b7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A705B8-9F9C-467C-979A-1E9F87F3CFB8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3a52eff-ed1c-4fdd-b62e-4c23c9b1b736"/>
    <ds:schemaRef ds:uri="http://schemas.microsoft.com/office/2006/metadata/properties"/>
    <ds:schemaRef ds:uri="1c98551c-bc54-44c1-b144-016d504a8fc1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8CE0783-6ED9-4420-982B-5AE2499D02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795E05-5CFF-4230-AF3C-60C7E13B4C7D}">
  <ds:schemaRefs>
    <ds:schemaRef ds:uri="1c98551c-bc54-44c1-b144-016d504a8fc1"/>
    <ds:schemaRef ds:uri="43a52eff-ed1c-4fdd-b62e-4c23c9b1b7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1117</TotalTime>
  <Words>315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DeVinne Txt BT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Wray</dc:creator>
  <cp:lastModifiedBy>Jordan Taylor</cp:lastModifiedBy>
  <cp:revision>8</cp:revision>
  <dcterms:created xsi:type="dcterms:W3CDTF">2023-03-10T13:26:50Z</dcterms:created>
  <dcterms:modified xsi:type="dcterms:W3CDTF">2023-03-24T15:06:55Z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0x010100A5BF1DF385B256418F8575E2FD623D44</vt:lpwstr>
  </property>
  <property fmtid="{D5CDD505-2E9C-101B-9397-08002B2CF9AE}" pid="3" name="MediaServiceImageTags">
    <vt:lpwstr/>
  </property>
</Properties>
</file>