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29f10255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29f10255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29f10255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29f10255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29f10255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29f10255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29f10255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29f10255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129355fe6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129355fe6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29f10255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29f10255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29f10255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29f10255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129355fe6_1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129355fe6_1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9f102550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9f10255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2a1f977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a1f977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29f102550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9f10255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29f10255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29f10255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29f10255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29f10255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livemint.com/Opinion/Ri31DjIda4OAFpouCUF04M/Lets-make-rural-India-smart-one-app-at-a-tim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lay.google.com/store/apps/details?id=in.cdac.bharatd.agriapp&amp;hl=en_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4294967295" type="ctrTitle"/>
          </p:nvPr>
        </p:nvSpPr>
        <p:spPr>
          <a:xfrm>
            <a:off x="2348850" y="595450"/>
            <a:ext cx="4446300" cy="85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00"/>
                </a:solidFill>
              </a:rPr>
              <a:t>Rural E-Commerce</a:t>
            </a:r>
            <a:endParaRPr sz="3600">
              <a:solidFill>
                <a:srgbClr val="000000"/>
              </a:solidFill>
            </a:endParaRPr>
          </a:p>
        </p:txBody>
      </p:sp>
      <p:sp>
        <p:nvSpPr>
          <p:cNvPr id="67" name="Google Shape;67;p13"/>
          <p:cNvSpPr txBox="1"/>
          <p:nvPr>
            <p:ph idx="4294967295" type="subTitle"/>
          </p:nvPr>
        </p:nvSpPr>
        <p:spPr>
          <a:xfrm>
            <a:off x="2103000" y="1807050"/>
            <a:ext cx="4938000" cy="76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CP301 Developmental Engineering Project, CSE</a:t>
            </a:r>
            <a:endParaRPr sz="1800"/>
          </a:p>
        </p:txBody>
      </p:sp>
      <p:sp>
        <p:nvSpPr>
          <p:cNvPr id="68" name="Google Shape;68;p13"/>
          <p:cNvSpPr txBox="1"/>
          <p:nvPr/>
        </p:nvSpPr>
        <p:spPr>
          <a:xfrm>
            <a:off x="5690375" y="3059825"/>
            <a:ext cx="4007400" cy="13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Team number     -   </a:t>
            </a: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Members  </a:t>
            </a:r>
            <a:r>
              <a:rPr lang="en"/>
              <a:t>-   Aman Pandey</a:t>
            </a:r>
            <a:endParaRPr/>
          </a:p>
          <a:p>
            <a:pPr indent="457200" lvl="0" marL="914400" rtl="0" algn="l">
              <a:spcBef>
                <a:spcPts val="0"/>
              </a:spcBef>
              <a:spcAft>
                <a:spcPts val="0"/>
              </a:spcAft>
              <a:buNone/>
            </a:pPr>
            <a:r>
              <a:rPr lang="en"/>
              <a:t>   Amit Srivastava</a:t>
            </a:r>
            <a:endParaRPr/>
          </a:p>
          <a:p>
            <a:pPr indent="457200" lvl="0" marL="914400" rtl="0" algn="l">
              <a:spcBef>
                <a:spcPts val="0"/>
              </a:spcBef>
              <a:spcAft>
                <a:spcPts val="0"/>
              </a:spcAft>
              <a:buNone/>
            </a:pPr>
            <a:r>
              <a:rPr lang="en"/>
              <a:t>   Rakshit</a:t>
            </a:r>
            <a:endParaRPr/>
          </a:p>
          <a:p>
            <a:pPr indent="457200" lvl="0" marL="914400" rtl="0" algn="l">
              <a:spcBef>
                <a:spcPts val="0"/>
              </a:spcBef>
              <a:spcAft>
                <a:spcPts val="0"/>
              </a:spcAft>
              <a:buNone/>
            </a:pPr>
            <a:r>
              <a:t/>
            </a:r>
            <a:endParaRPr/>
          </a:p>
          <a:p>
            <a:pPr indent="0" lvl="0" marL="0" rtl="0" algn="l">
              <a:spcBef>
                <a:spcPts val="0"/>
              </a:spcBef>
              <a:spcAft>
                <a:spcPts val="0"/>
              </a:spcAft>
              <a:buNone/>
            </a:pPr>
            <a:r>
              <a:rPr lang="en"/>
              <a:t>Mentor                -  Dr. Shashi Shekhar</a:t>
            </a:r>
            <a:endParaRPr/>
          </a:p>
        </p:txBody>
      </p:sp>
      <p:pic>
        <p:nvPicPr>
          <p:cNvPr id="69" name="Google Shape;69;p13"/>
          <p:cNvPicPr preferRelativeResize="0"/>
          <p:nvPr/>
        </p:nvPicPr>
        <p:blipFill>
          <a:blip r:embed="rId3">
            <a:alphaModFix/>
          </a:blip>
          <a:stretch>
            <a:fillRect/>
          </a:stretch>
        </p:blipFill>
        <p:spPr>
          <a:xfrm>
            <a:off x="7013725" y="152400"/>
            <a:ext cx="1805001" cy="1982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Technical Aspect: Current Approach</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Now, instead of creating our own server and our own database, we let some available online platform handle it.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are currently using firebase. Firebase is a Backend-as-a-Service provided by google.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 uses NoSQL database.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 provides us with all the necessary things like:	 </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Authentication</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 Real time database</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 File storage platform.</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888200" y="519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screenshots of our app:</a:t>
            </a:r>
            <a:endParaRPr/>
          </a:p>
        </p:txBody>
      </p:sp>
      <p:pic>
        <p:nvPicPr>
          <p:cNvPr id="129" name="Google Shape;129;p23"/>
          <p:cNvPicPr preferRelativeResize="0"/>
          <p:nvPr/>
        </p:nvPicPr>
        <p:blipFill rotWithShape="1">
          <a:blip r:embed="rId3">
            <a:alphaModFix/>
          </a:blip>
          <a:srcRect b="5032" l="38114" r="38703" t="7140"/>
          <a:stretch/>
        </p:blipFill>
        <p:spPr>
          <a:xfrm>
            <a:off x="332750" y="1006500"/>
            <a:ext cx="1717373" cy="3630774"/>
          </a:xfrm>
          <a:prstGeom prst="rect">
            <a:avLst/>
          </a:prstGeom>
          <a:noFill/>
          <a:ln>
            <a:noFill/>
          </a:ln>
        </p:spPr>
      </p:pic>
      <p:pic>
        <p:nvPicPr>
          <p:cNvPr id="130" name="Google Shape;130;p23"/>
          <p:cNvPicPr preferRelativeResize="0"/>
          <p:nvPr/>
        </p:nvPicPr>
        <p:blipFill rotWithShape="1">
          <a:blip r:embed="rId4">
            <a:alphaModFix/>
          </a:blip>
          <a:srcRect b="4924" l="37288" r="37415" t="0"/>
          <a:stretch/>
        </p:blipFill>
        <p:spPr>
          <a:xfrm>
            <a:off x="2533400" y="1006500"/>
            <a:ext cx="1717373" cy="3630774"/>
          </a:xfrm>
          <a:prstGeom prst="rect">
            <a:avLst/>
          </a:prstGeom>
          <a:noFill/>
          <a:ln>
            <a:noFill/>
          </a:ln>
        </p:spPr>
      </p:pic>
      <p:pic>
        <p:nvPicPr>
          <p:cNvPr id="131" name="Google Shape;131;p23"/>
          <p:cNvPicPr preferRelativeResize="0"/>
          <p:nvPr/>
        </p:nvPicPr>
        <p:blipFill rotWithShape="1">
          <a:blip r:embed="rId5">
            <a:alphaModFix/>
          </a:blip>
          <a:srcRect b="7141" l="37490" r="39187" t="2914"/>
          <a:stretch/>
        </p:blipFill>
        <p:spPr>
          <a:xfrm>
            <a:off x="4777200" y="1006500"/>
            <a:ext cx="1812302" cy="3630774"/>
          </a:xfrm>
          <a:prstGeom prst="rect">
            <a:avLst/>
          </a:prstGeom>
          <a:noFill/>
          <a:ln>
            <a:noFill/>
          </a:ln>
        </p:spPr>
      </p:pic>
      <p:pic>
        <p:nvPicPr>
          <p:cNvPr id="132" name="Google Shape;132;p23"/>
          <p:cNvPicPr preferRelativeResize="0"/>
          <p:nvPr/>
        </p:nvPicPr>
        <p:blipFill rotWithShape="1">
          <a:blip r:embed="rId6">
            <a:alphaModFix/>
          </a:blip>
          <a:srcRect b="4561" l="37511" r="37586" t="0"/>
          <a:stretch/>
        </p:blipFill>
        <p:spPr>
          <a:xfrm>
            <a:off x="6943325" y="1006500"/>
            <a:ext cx="1890000" cy="3630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Difficulties faced so far</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Lack of previous knowledge regarding android development. It took time to learn to build apps using this platform and also there were many </a:t>
            </a:r>
            <a:r>
              <a:rPr lang="en" sz="1500">
                <a:solidFill>
                  <a:srgbClr val="000000"/>
                </a:solidFill>
                <a:latin typeface="Times New Roman"/>
                <a:ea typeface="Times New Roman"/>
                <a:cs typeface="Times New Roman"/>
                <a:sym typeface="Times New Roman"/>
              </a:rPr>
              <a:t>difficulties</a:t>
            </a:r>
            <a:r>
              <a:rPr lang="en" sz="1500">
                <a:solidFill>
                  <a:srgbClr val="000000"/>
                </a:solidFill>
                <a:latin typeface="Times New Roman"/>
                <a:ea typeface="Times New Roman"/>
                <a:cs typeface="Times New Roman"/>
                <a:sym typeface="Times New Roman"/>
              </a:rPr>
              <a:t>. Luckily, it is a popular development platform, so there is a lot of support available on the web.</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Lack of proper teamwork due to the current circumstances in our country. There was not proper communication which could have been if we were together in the campus.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Due to this Covid situation, we were not able collect a lot of feedbacks and hence collected some feedback from our local farmers. This led to some changes such as addition of whatsapp and our own chat-based system for communication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Amazon and flipkart uses their own </a:t>
            </a:r>
            <a:r>
              <a:rPr lang="en" sz="1500">
                <a:solidFill>
                  <a:srgbClr val="000000"/>
                </a:solidFill>
                <a:latin typeface="Times New Roman"/>
                <a:ea typeface="Times New Roman"/>
                <a:cs typeface="Times New Roman"/>
                <a:sym typeface="Times New Roman"/>
              </a:rPr>
              <a:t>delivery</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system</a:t>
            </a:r>
            <a:r>
              <a:rPr lang="en" sz="1500">
                <a:solidFill>
                  <a:srgbClr val="000000"/>
                </a:solidFill>
                <a:latin typeface="Times New Roman"/>
                <a:ea typeface="Times New Roman"/>
                <a:cs typeface="Times New Roman"/>
                <a:sym typeface="Times New Roman"/>
              </a:rPr>
              <a:t> for verifying a transaction and hence can delete an item from the database. Since we don’t have this luxury we were not able to maintain a clean database due to deletion being </a:t>
            </a:r>
            <a:r>
              <a:rPr lang="en" sz="1500">
                <a:solidFill>
                  <a:srgbClr val="000000"/>
                </a:solidFill>
                <a:latin typeface="Times New Roman"/>
                <a:ea typeface="Times New Roman"/>
                <a:cs typeface="Times New Roman"/>
                <a:sym typeface="Times New Roman"/>
              </a:rPr>
              <a:t>dependent</a:t>
            </a:r>
            <a:r>
              <a:rPr lang="en" sz="1500">
                <a:solidFill>
                  <a:srgbClr val="000000"/>
                </a:solidFill>
                <a:latin typeface="Times New Roman"/>
                <a:ea typeface="Times New Roman"/>
                <a:cs typeface="Times New Roman"/>
                <a:sym typeface="Times New Roman"/>
              </a:rPr>
              <a:t> on users of the app.</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Lack of proper internet connectivity.</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 ahead:</a:t>
            </a:r>
            <a:endParaRPr/>
          </a:p>
        </p:txBody>
      </p:sp>
      <p:sp>
        <p:nvSpPr>
          <p:cNvPr id="144" name="Google Shape;144;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Since we were not able to perform a widespread survey, hence this can be done to improve the functionality.</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can use an API to fetch local prices of respective goods.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can add notification for when a particular item relating to our user is put in the database.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can implement a deadline for items that are added in the database. These items will automatically get deleted after the deadline thus maintaining a clean database.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can improve the UI/UX of the app with some picture based representation of the items.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can incorporate the payment module for </a:t>
            </a:r>
            <a:r>
              <a:rPr lang="en" sz="1500">
                <a:solidFill>
                  <a:srgbClr val="000000"/>
                </a:solidFill>
                <a:latin typeface="Times New Roman"/>
                <a:ea typeface="Times New Roman"/>
                <a:cs typeface="Times New Roman"/>
                <a:sym typeface="Times New Roman"/>
              </a:rPr>
              <a:t>transactions</a:t>
            </a:r>
            <a:r>
              <a:rPr lang="en" sz="1500">
                <a:solidFill>
                  <a:srgbClr val="000000"/>
                </a:solidFill>
                <a:latin typeface="Times New Roman"/>
                <a:ea typeface="Times New Roman"/>
                <a:cs typeface="Times New Roman"/>
                <a:sym typeface="Times New Roman"/>
              </a:rPr>
              <a:t> digitally.</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431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Problem</a:t>
            </a:r>
            <a:endParaRPr/>
          </a:p>
        </p:txBody>
      </p:sp>
      <p:sp>
        <p:nvSpPr>
          <p:cNvPr id="75" name="Google Shape;75;p14"/>
          <p:cNvSpPr txBox="1"/>
          <p:nvPr>
            <p:ph idx="4294967295" type="body"/>
          </p:nvPr>
        </p:nvSpPr>
        <p:spPr>
          <a:xfrm>
            <a:off x="819150" y="1455675"/>
            <a:ext cx="7505700" cy="3273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500">
                <a:solidFill>
                  <a:srgbClr val="000000"/>
                </a:solidFill>
                <a:latin typeface="Times New Roman"/>
                <a:ea typeface="Times New Roman"/>
                <a:cs typeface="Times New Roman"/>
                <a:sym typeface="Times New Roman"/>
              </a:rPr>
              <a:t>  During the field trips in the previous semester, we interacted with the local farmers and got to know one of the major problems they were facing out of which one was:</a:t>
            </a:r>
            <a:endParaRPr sz="1500">
              <a:solidFill>
                <a:srgbClr val="000000"/>
              </a:solidFill>
              <a:latin typeface="Times New Roman"/>
              <a:ea typeface="Times New Roman"/>
              <a:cs typeface="Times New Roman"/>
              <a:sym typeface="Times New Roman"/>
            </a:endParaRPr>
          </a:p>
          <a:p>
            <a:pPr indent="-323850" lvl="0" marL="457200" rtl="0" algn="just">
              <a:spcBef>
                <a:spcPts val="10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Farmers face a lot of problems nowadays as they are not able to sell their yields to retailers at a reasonable price.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reason being that they know only about very few retailers. These retailers buy their yields at a very less price.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Further the involvement of third party in farmer-retailer transaction leads to a lot of hassle.</a:t>
            </a:r>
            <a:endParaRPr sz="15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b="1" lang="en" sz="1500">
                <a:solidFill>
                  <a:srgbClr val="000000"/>
                </a:solidFill>
                <a:latin typeface="Times New Roman"/>
                <a:ea typeface="Times New Roman"/>
                <a:cs typeface="Times New Roman"/>
                <a:sym typeface="Times New Roman"/>
              </a:rPr>
              <a:t> Further, in this Covid situation, it has become a prominent issue to go and personally contact retailers to buy/sell items.</a:t>
            </a:r>
            <a:endParaRPr b="1" sz="15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Critical Analysis of the Problem Constraints</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For now, we need to limit this to the villagers of Ropar,Punjab region. Extension of this project to other regions will depend on the success of our developed solution.</a:t>
            </a:r>
            <a:endParaRPr sz="1500">
              <a:solidFill>
                <a:srgbClr val="000000"/>
              </a:solidFill>
              <a:latin typeface="Times New Roman"/>
              <a:ea typeface="Times New Roman"/>
              <a:cs typeface="Times New Roman"/>
              <a:sym typeface="Times New Roman"/>
            </a:endParaRPr>
          </a:p>
          <a:p>
            <a:pPr indent="-323850" lvl="0" marL="457200" rtl="0" algn="l">
              <a:spcBef>
                <a:spcPts val="1600"/>
              </a:spcBef>
              <a:spcAft>
                <a:spcPts val="0"/>
              </a:spcAft>
              <a:buClr>
                <a:srgbClr val="000000"/>
              </a:buClr>
              <a:buSzPts val="1500"/>
              <a:buChar char="●"/>
            </a:pPr>
            <a:r>
              <a:rPr lang="en" sz="1500">
                <a:solidFill>
                  <a:srgbClr val="000000"/>
                </a:solidFill>
                <a:latin typeface="Times New Roman"/>
                <a:ea typeface="Times New Roman"/>
                <a:cs typeface="Times New Roman"/>
                <a:sym typeface="Times New Roman"/>
              </a:rPr>
              <a:t>The villagers in our concerned area mostly speak Punjabi </a:t>
            </a:r>
            <a:r>
              <a:rPr b="1" lang="en" sz="1500">
                <a:solidFill>
                  <a:srgbClr val="000000"/>
                </a:solidFill>
                <a:latin typeface="Times New Roman"/>
                <a:ea typeface="Times New Roman"/>
                <a:cs typeface="Times New Roman"/>
                <a:sym typeface="Times New Roman"/>
              </a:rPr>
              <a:t>as we found during the field trips</a:t>
            </a:r>
            <a:r>
              <a:rPr lang="en" sz="1500">
                <a:solidFill>
                  <a:srgbClr val="000000"/>
                </a:solidFill>
                <a:latin typeface="Times New Roman"/>
                <a:ea typeface="Times New Roman"/>
                <a:cs typeface="Times New Roman"/>
                <a:sym typeface="Times New Roman"/>
              </a:rPr>
              <a:t>. So, if we want to propose a consistent and a good solution, we need to address this language gap.</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Char char="●"/>
            </a:pPr>
            <a:r>
              <a:rPr lang="en" sz="1500">
                <a:solidFill>
                  <a:srgbClr val="000000"/>
                </a:solidFill>
                <a:latin typeface="Times New Roman"/>
                <a:ea typeface="Times New Roman"/>
                <a:cs typeface="Times New Roman"/>
                <a:sym typeface="Times New Roman"/>
              </a:rPr>
              <a:t>The proposed solution must be </a:t>
            </a:r>
            <a:r>
              <a:rPr b="1" lang="en" sz="1500">
                <a:solidFill>
                  <a:srgbClr val="000000"/>
                </a:solidFill>
                <a:latin typeface="Times New Roman"/>
                <a:ea typeface="Times New Roman"/>
                <a:cs typeface="Times New Roman"/>
                <a:sym typeface="Times New Roman"/>
              </a:rPr>
              <a:t>simple enough to be understood by the villagers</a:t>
            </a:r>
            <a:r>
              <a:rPr lang="en" sz="1500">
                <a:solidFill>
                  <a:srgbClr val="000000"/>
                </a:solidFill>
                <a:latin typeface="Times New Roman"/>
                <a:ea typeface="Times New Roman"/>
                <a:cs typeface="Times New Roman"/>
                <a:sym typeface="Times New Roman"/>
              </a:rPr>
              <a:t> and gain their support.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villagers rely on the nearby sellers / buyers for goods / services.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 is </a:t>
            </a:r>
            <a:r>
              <a:rPr lang="en" sz="1500" u="sng">
                <a:solidFill>
                  <a:srgbClr val="000000"/>
                </a:solidFill>
                <a:latin typeface="Times New Roman"/>
                <a:ea typeface="Times New Roman"/>
                <a:cs typeface="Times New Roman"/>
                <a:sym typeface="Times New Roman"/>
                <a:hlinkClick r:id="rId3"/>
              </a:rPr>
              <a:t>found</a:t>
            </a:r>
            <a:r>
              <a:rPr lang="en" sz="1500">
                <a:solidFill>
                  <a:srgbClr val="000000"/>
                </a:solidFill>
                <a:latin typeface="Times New Roman"/>
                <a:ea typeface="Times New Roman"/>
                <a:cs typeface="Times New Roman"/>
                <a:sym typeface="Times New Roman"/>
              </a:rPr>
              <a:t> that the solutions presented in rural areas have more tendency to be successful if developed/backed by the government. So a government endorsement would certainly help for better reach.</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Char char="●"/>
            </a:pPr>
            <a:r>
              <a:rPr lang="en" sz="1500">
                <a:solidFill>
                  <a:srgbClr val="000000"/>
                </a:solidFill>
                <a:latin typeface="Times New Roman"/>
                <a:ea typeface="Times New Roman"/>
                <a:cs typeface="Times New Roman"/>
                <a:sym typeface="Times New Roman"/>
              </a:rPr>
              <a:t>The solution should </a:t>
            </a:r>
            <a:r>
              <a:rPr b="1" lang="en" sz="1500">
                <a:solidFill>
                  <a:srgbClr val="000000"/>
                </a:solidFill>
                <a:latin typeface="Times New Roman"/>
                <a:ea typeface="Times New Roman"/>
                <a:cs typeface="Times New Roman"/>
                <a:sym typeface="Times New Roman"/>
              </a:rPr>
              <a:t>benefit the villagers</a:t>
            </a:r>
            <a:r>
              <a:rPr lang="en" sz="1500">
                <a:solidFill>
                  <a:srgbClr val="000000"/>
                </a:solidFill>
                <a:latin typeface="Times New Roman"/>
                <a:ea typeface="Times New Roman"/>
                <a:cs typeface="Times New Roman"/>
                <a:sym typeface="Times New Roman"/>
              </a:rPr>
              <a:t> in terms of both their </a:t>
            </a:r>
            <a:r>
              <a:rPr b="1" lang="en" sz="1500">
                <a:solidFill>
                  <a:srgbClr val="000000"/>
                </a:solidFill>
                <a:latin typeface="Times New Roman"/>
                <a:ea typeface="Times New Roman"/>
                <a:cs typeface="Times New Roman"/>
                <a:sym typeface="Times New Roman"/>
              </a:rPr>
              <a:t>time saved </a:t>
            </a:r>
            <a:r>
              <a:rPr lang="en" sz="1500">
                <a:solidFill>
                  <a:srgbClr val="000000"/>
                </a:solidFill>
                <a:latin typeface="Times New Roman"/>
                <a:ea typeface="Times New Roman"/>
                <a:cs typeface="Times New Roman"/>
                <a:sym typeface="Times New Roman"/>
              </a:rPr>
              <a:t>as well as</a:t>
            </a:r>
            <a:r>
              <a:rPr b="1" lang="en" sz="1500">
                <a:solidFill>
                  <a:srgbClr val="000000"/>
                </a:solidFill>
                <a:latin typeface="Times New Roman"/>
                <a:ea typeface="Times New Roman"/>
                <a:cs typeface="Times New Roman"/>
                <a:sym typeface="Times New Roman"/>
              </a:rPr>
              <a:t> monetary benefits</a:t>
            </a:r>
            <a:r>
              <a:rPr lang="en" sz="1500">
                <a:solidFill>
                  <a:srgbClr val="000000"/>
                </a:solidFill>
                <a:latin typeface="Times New Roman"/>
                <a:ea typeface="Times New Roman"/>
                <a:cs typeface="Times New Roman"/>
                <a:sym typeface="Times New Roman"/>
              </a:rPr>
              <a:t>. Only then it would be a success.</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Existing Solutions</a:t>
            </a:r>
            <a:endParaRPr/>
          </a:p>
        </p:txBody>
      </p:sp>
      <p:sp>
        <p:nvSpPr>
          <p:cNvPr id="87" name="Google Shape;87;p16"/>
          <p:cNvSpPr txBox="1"/>
          <p:nvPr>
            <p:ph idx="1" type="body"/>
          </p:nvPr>
        </p:nvSpPr>
        <p:spPr>
          <a:xfrm>
            <a:off x="311700" y="1266325"/>
            <a:ext cx="8520600" cy="365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000000"/>
                </a:solidFill>
                <a:latin typeface="Times New Roman"/>
                <a:ea typeface="Times New Roman"/>
                <a:cs typeface="Times New Roman"/>
                <a:sym typeface="Times New Roman"/>
              </a:rPr>
              <a:t>There are a few government and private bodies that have already created an app that allows farmers and fishermen to sell their produce online, find out about market prices, and reach out to experts. Similar apps for self help groups are very few; and their penetration is even lower.</a:t>
            </a:r>
            <a:endParaRPr sz="15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rPr lang="en" sz="1500">
                <a:solidFill>
                  <a:srgbClr val="000000"/>
                </a:solidFill>
                <a:latin typeface="Times New Roman"/>
                <a:ea typeface="Times New Roman"/>
                <a:cs typeface="Times New Roman"/>
                <a:sym typeface="Times New Roman"/>
              </a:rPr>
              <a:t>Example : Kisan Suvidha</a:t>
            </a:r>
            <a:endParaRPr sz="1500">
              <a:solidFill>
                <a:srgbClr val="000000"/>
              </a:solidFill>
              <a:latin typeface="Times New Roman"/>
              <a:ea typeface="Times New Roman"/>
              <a:cs typeface="Times New Roman"/>
              <a:sym typeface="Times New Roman"/>
            </a:endParaRPr>
          </a:p>
          <a:p>
            <a:pPr indent="-323850" lvl="1" marL="914400" rtl="0" algn="l">
              <a:spcBef>
                <a:spcPts val="1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Launched in early 2016, this </a:t>
            </a:r>
            <a:r>
              <a:rPr lang="en" sz="1500" u="sng">
                <a:solidFill>
                  <a:schemeClr val="hlink"/>
                </a:solidFill>
                <a:latin typeface="Times New Roman"/>
                <a:ea typeface="Times New Roman"/>
                <a:cs typeface="Times New Roman"/>
                <a:sym typeface="Times New Roman"/>
                <a:hlinkClick r:id="rId3"/>
              </a:rPr>
              <a:t>app</a:t>
            </a:r>
            <a:r>
              <a:rPr lang="en" sz="1500">
                <a:solidFill>
                  <a:srgbClr val="000000"/>
                </a:solidFill>
                <a:latin typeface="Times New Roman"/>
                <a:ea typeface="Times New Roman"/>
                <a:cs typeface="Times New Roman"/>
                <a:sym typeface="Times New Roman"/>
              </a:rPr>
              <a:t> serves as a common interface for farmers and agricultural stakeholders providing regular updates on weather, market prices, etc. It also enables farmers to avail information on plant protection and advisory from government officials.</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Approach to the problem</a:t>
            </a:r>
            <a:endParaRPr/>
          </a:p>
          <a:p>
            <a:pPr indent="0" lvl="0" marL="0" rtl="0" algn="l">
              <a:spcBef>
                <a:spcPts val="0"/>
              </a:spcBef>
              <a:spcAft>
                <a:spcPts val="0"/>
              </a:spcAft>
              <a:buNone/>
            </a:pPr>
            <a:r>
              <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just">
              <a:spcBef>
                <a:spcPts val="10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plan to design a platform dedicated to farmers where they can </a:t>
            </a:r>
            <a:r>
              <a:rPr b="1" lang="en" sz="1500">
                <a:solidFill>
                  <a:srgbClr val="000000"/>
                </a:solidFill>
                <a:latin typeface="Times New Roman"/>
                <a:ea typeface="Times New Roman"/>
                <a:cs typeface="Times New Roman"/>
                <a:sym typeface="Times New Roman"/>
              </a:rPr>
              <a:t>exhibit and sell their agricultural output</a:t>
            </a:r>
            <a:r>
              <a:rPr lang="en" sz="1500">
                <a:solidFill>
                  <a:srgbClr val="000000"/>
                </a:solidFill>
                <a:latin typeface="Times New Roman"/>
                <a:ea typeface="Times New Roman"/>
                <a:cs typeface="Times New Roman"/>
                <a:sym typeface="Times New Roman"/>
              </a:rPr>
              <a:t> at a reasonable price to different bu</a:t>
            </a:r>
            <a:r>
              <a:rPr lang="en" sz="1500">
                <a:solidFill>
                  <a:srgbClr val="000000"/>
                </a:solidFill>
                <a:latin typeface="Times New Roman"/>
                <a:ea typeface="Times New Roman"/>
                <a:cs typeface="Times New Roman"/>
                <a:sym typeface="Times New Roman"/>
              </a:rPr>
              <a:t>yers</a:t>
            </a:r>
            <a:r>
              <a:rPr lang="en" sz="1500">
                <a:solidFill>
                  <a:srgbClr val="000000"/>
                </a:solidFill>
                <a:latin typeface="Times New Roman"/>
                <a:ea typeface="Times New Roman"/>
                <a:cs typeface="Times New Roman"/>
                <a:sym typeface="Times New Roman"/>
              </a:rPr>
              <a:t> without any third party involved.</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farmers will be able to see the selling/buying prices of the respective goods in their neighborhood.</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They can also </a:t>
            </a:r>
            <a:r>
              <a:rPr b="1" lang="en" sz="1500">
                <a:solidFill>
                  <a:srgbClr val="000000"/>
                </a:solidFill>
                <a:latin typeface="Times New Roman"/>
                <a:ea typeface="Times New Roman"/>
                <a:cs typeface="Times New Roman"/>
                <a:sym typeface="Times New Roman"/>
              </a:rPr>
              <a:t>buy</a:t>
            </a:r>
            <a:r>
              <a:rPr lang="en" sz="1500">
                <a:solidFill>
                  <a:srgbClr val="000000"/>
                </a:solidFill>
                <a:latin typeface="Times New Roman"/>
                <a:ea typeface="Times New Roman"/>
                <a:cs typeface="Times New Roman"/>
                <a:sym typeface="Times New Roman"/>
              </a:rPr>
              <a:t> seeds and other products from various sellers available on the platform.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Since big machines such as harvester or Happy Seeder are costly, farmers can also </a:t>
            </a:r>
            <a:r>
              <a:rPr b="1" lang="en" sz="1500">
                <a:solidFill>
                  <a:srgbClr val="000000"/>
                </a:solidFill>
                <a:latin typeface="Times New Roman"/>
                <a:ea typeface="Times New Roman"/>
                <a:cs typeface="Times New Roman"/>
                <a:sym typeface="Times New Roman"/>
              </a:rPr>
              <a:t>rent equipment</a:t>
            </a:r>
            <a:r>
              <a:rPr lang="en" sz="1500">
                <a:solidFill>
                  <a:srgbClr val="000000"/>
                </a:solidFill>
                <a:latin typeface="Times New Roman"/>
                <a:ea typeface="Times New Roman"/>
                <a:cs typeface="Times New Roman"/>
                <a:sym typeface="Times New Roman"/>
              </a:rPr>
              <a:t> from others. This is somewhat like an e-commerce service similar to amazon but focussed and personalized for the farmer market.</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app will also allow </a:t>
            </a:r>
            <a:r>
              <a:rPr b="1" lang="en" sz="1500">
                <a:solidFill>
                  <a:srgbClr val="000000"/>
                </a:solidFill>
                <a:latin typeface="Times New Roman"/>
                <a:ea typeface="Times New Roman"/>
                <a:cs typeface="Times New Roman"/>
                <a:sym typeface="Times New Roman"/>
              </a:rPr>
              <a:t>bidding</a:t>
            </a:r>
            <a:r>
              <a:rPr lang="en" sz="1500">
                <a:solidFill>
                  <a:srgbClr val="000000"/>
                </a:solidFill>
                <a:latin typeface="Times New Roman"/>
                <a:ea typeface="Times New Roman"/>
                <a:cs typeface="Times New Roman"/>
                <a:sym typeface="Times New Roman"/>
              </a:rPr>
              <a:t> of products/items.</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 </a:t>
            </a:r>
            <a:r>
              <a:rPr b="1" lang="en" sz="1500">
                <a:solidFill>
                  <a:srgbClr val="000000"/>
                </a:solidFill>
                <a:latin typeface="Times New Roman"/>
                <a:ea typeface="Times New Roman"/>
                <a:cs typeface="Times New Roman"/>
                <a:sym typeface="Times New Roman"/>
              </a:rPr>
              <a:t>chat system</a:t>
            </a:r>
            <a:r>
              <a:rPr lang="en" sz="1500">
                <a:solidFill>
                  <a:srgbClr val="000000"/>
                </a:solidFill>
                <a:latin typeface="Times New Roman"/>
                <a:ea typeface="Times New Roman"/>
                <a:cs typeface="Times New Roman"/>
                <a:sym typeface="Times New Roman"/>
              </a:rPr>
              <a:t> is also available so that buyers and sellers can communicate freely.</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Artisans and craftsman can use the platform for selling their products as well.</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2861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we are different from the current solutions</a:t>
            </a:r>
            <a:endParaRPr/>
          </a:p>
        </p:txBody>
      </p:sp>
      <p:sp>
        <p:nvSpPr>
          <p:cNvPr id="99" name="Google Shape;99;p18"/>
          <p:cNvSpPr txBox="1"/>
          <p:nvPr>
            <p:ph idx="1" type="body"/>
          </p:nvPr>
        </p:nvSpPr>
        <p:spPr>
          <a:xfrm>
            <a:off x="311700" y="993550"/>
            <a:ext cx="8520600" cy="3302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All the existing solutions that we came across seemed to provide a platform only for buying/selling of goods.</a:t>
            </a:r>
            <a:endParaRPr sz="1500">
              <a:solidFill>
                <a:srgbClr val="000000"/>
              </a:solidFill>
              <a:latin typeface="Times New Roman"/>
              <a:ea typeface="Times New Roman"/>
              <a:cs typeface="Times New Roman"/>
              <a:sym typeface="Times New Roman"/>
            </a:endParaRPr>
          </a:p>
          <a:p>
            <a:pPr indent="-323850" lvl="1" marL="9144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concept of renting items is missing in all the existing solutions. Our app tries to solve this problem by providing this feature.</a:t>
            </a:r>
            <a:endParaRPr sz="1500">
              <a:solidFill>
                <a:srgbClr val="000000"/>
              </a:solidFill>
              <a:latin typeface="Times New Roman"/>
              <a:ea typeface="Times New Roman"/>
              <a:cs typeface="Times New Roman"/>
              <a:sym typeface="Times New Roman"/>
            </a:endParaRPr>
          </a:p>
          <a:p>
            <a:pPr indent="-323850" lvl="1" marL="9144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Our app also supports the feature for bidding on items.</a:t>
            </a:r>
            <a:endParaRPr sz="1500">
              <a:solidFill>
                <a:srgbClr val="000000"/>
              </a:solidFill>
              <a:latin typeface="Times New Roman"/>
              <a:ea typeface="Times New Roman"/>
              <a:cs typeface="Times New Roman"/>
              <a:sym typeface="Times New Roman"/>
            </a:endParaRPr>
          </a:p>
          <a:p>
            <a:pPr indent="-323850" lvl="1" marL="9144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Our app is not same as popular e-commerce apps such as amazon and flipkart. The main users in those apps are everyday consumers but our app focuses on farmers/villagers.</a:t>
            </a:r>
            <a:endParaRPr sz="1500">
              <a:solidFill>
                <a:srgbClr val="000000"/>
              </a:solidFill>
              <a:latin typeface="Times New Roman"/>
              <a:ea typeface="Times New Roman"/>
              <a:cs typeface="Times New Roman"/>
              <a:sym typeface="Times New Roman"/>
            </a:endParaRPr>
          </a:p>
          <a:p>
            <a:pPr indent="-323850" lvl="1" marL="9144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Our app tries to benefit villagers as per their geographical locations. For example, our app not only suggests the best prices available but also the location of nearest sellers. So, a farmer can choose good prices at convenient distance.</a:t>
            </a:r>
            <a:endParaRPr sz="1500">
              <a:solidFill>
                <a:srgbClr val="000000"/>
              </a:solidFill>
              <a:latin typeface="Times New Roman"/>
              <a:ea typeface="Times New Roman"/>
              <a:cs typeface="Times New Roman"/>
              <a:sym typeface="Times New Roman"/>
            </a:endParaRPr>
          </a:p>
          <a:p>
            <a:pPr indent="-323850" lvl="1" marL="914400" rtl="0" algn="just">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Implemented two separate methods for buying/selling:</a:t>
            </a:r>
            <a:endParaRPr sz="1500">
              <a:solidFill>
                <a:srgbClr val="000000"/>
              </a:solidFill>
              <a:latin typeface="Times New Roman"/>
              <a:ea typeface="Times New Roman"/>
              <a:cs typeface="Times New Roman"/>
              <a:sym typeface="Times New Roman"/>
            </a:endParaRPr>
          </a:p>
          <a:p>
            <a:pPr indent="-323850" lvl="2" marL="1371600" rtl="0" algn="just">
              <a:spcBef>
                <a:spcPts val="0"/>
              </a:spcBef>
              <a:spcAft>
                <a:spcPts val="0"/>
              </a:spcAft>
              <a:buClr>
                <a:srgbClr val="000000"/>
              </a:buClr>
              <a:buSzPts val="1500"/>
              <a:buFont typeface="Times New Roman"/>
              <a:buAutoNum type="romanLcPeriod"/>
            </a:pPr>
            <a:r>
              <a:rPr lang="en" sz="1500">
                <a:solidFill>
                  <a:srgbClr val="000000"/>
                </a:solidFill>
                <a:latin typeface="Times New Roman"/>
                <a:ea typeface="Times New Roman"/>
                <a:cs typeface="Times New Roman"/>
                <a:sym typeface="Times New Roman"/>
              </a:rPr>
              <a:t>One where sellers have already listed their prices and then buyers chooses accordingly.</a:t>
            </a:r>
            <a:endParaRPr sz="1500">
              <a:solidFill>
                <a:srgbClr val="000000"/>
              </a:solidFill>
              <a:latin typeface="Times New Roman"/>
              <a:ea typeface="Times New Roman"/>
              <a:cs typeface="Times New Roman"/>
              <a:sym typeface="Times New Roman"/>
            </a:endParaRPr>
          </a:p>
          <a:p>
            <a:pPr indent="-323850" lvl="2" marL="1371600" rtl="0" algn="just">
              <a:spcBef>
                <a:spcPts val="0"/>
              </a:spcBef>
              <a:spcAft>
                <a:spcPts val="0"/>
              </a:spcAft>
              <a:buClr>
                <a:srgbClr val="000000"/>
              </a:buClr>
              <a:buSzPts val="1500"/>
              <a:buFont typeface="Times New Roman"/>
              <a:buAutoNum type="romanLcPeriod"/>
            </a:pPr>
            <a:r>
              <a:rPr lang="en" sz="1500">
                <a:solidFill>
                  <a:srgbClr val="000000"/>
                </a:solidFill>
                <a:latin typeface="Times New Roman"/>
                <a:ea typeface="Times New Roman"/>
                <a:cs typeface="Times New Roman"/>
                <a:sym typeface="Times New Roman"/>
              </a:rPr>
              <a:t>One where buyers ask for what they want, and then sellers will contact them with the prices at which they want to sell.</a:t>
            </a:r>
            <a:endParaRPr sz="1500">
              <a:solidFill>
                <a:srgbClr val="000000"/>
              </a:solidFill>
              <a:latin typeface="Times New Roman"/>
              <a:ea typeface="Times New Roman"/>
              <a:cs typeface="Times New Roman"/>
              <a:sym typeface="Times New Roman"/>
            </a:endParaRPr>
          </a:p>
          <a:p>
            <a:pPr indent="0" lvl="0" marL="1371600" rtl="0" algn="just">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762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Progress </a:t>
            </a:r>
            <a:r>
              <a:rPr lang="en"/>
              <a:t>Timeline</a:t>
            </a:r>
            <a:endParaRPr sz="3600"/>
          </a:p>
        </p:txBody>
      </p:sp>
      <p:sp>
        <p:nvSpPr>
          <p:cNvPr id="105" name="Google Shape;105;p19"/>
          <p:cNvSpPr txBox="1"/>
          <p:nvPr>
            <p:ph idx="1" type="body"/>
          </p:nvPr>
        </p:nvSpPr>
        <p:spPr>
          <a:xfrm>
            <a:off x="394575" y="786825"/>
            <a:ext cx="8520600" cy="4026900"/>
          </a:xfrm>
          <a:prstGeom prst="rect">
            <a:avLst/>
          </a:prstGeom>
        </p:spPr>
        <p:txBody>
          <a:bodyPr anchorCtr="0" anchor="t" bIns="91425" lIns="91425" spcFirstLastPara="1" rIns="91425" wrap="square" tIns="274300">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Till Mid-sem</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B</a:t>
            </a:r>
            <a:r>
              <a:rPr lang="en" sz="1500">
                <a:solidFill>
                  <a:srgbClr val="000000"/>
                </a:solidFill>
                <a:latin typeface="Times New Roman"/>
                <a:ea typeface="Times New Roman"/>
                <a:cs typeface="Times New Roman"/>
                <a:sym typeface="Times New Roman"/>
              </a:rPr>
              <a:t>uilt the basic infrastructure for the app.</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Login and registration part is done.</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sellers pages are also ready. </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Anyone can now install this app and login/register successfully and can be a seller at that platform. However, the part where these buyers and sellers will communicate is to be developed.</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Post Mid-sem</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Completed the app functionality for buyers as well.</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Added the </a:t>
            </a:r>
            <a:r>
              <a:rPr lang="en" sz="1500">
                <a:solidFill>
                  <a:srgbClr val="000000"/>
                </a:solidFill>
                <a:latin typeface="Times New Roman"/>
                <a:ea typeface="Times New Roman"/>
                <a:cs typeface="Times New Roman"/>
                <a:sym typeface="Times New Roman"/>
              </a:rPr>
              <a:t>functionality</a:t>
            </a:r>
            <a:r>
              <a:rPr lang="en" sz="1500">
                <a:solidFill>
                  <a:srgbClr val="000000"/>
                </a:solidFill>
                <a:latin typeface="Times New Roman"/>
                <a:ea typeface="Times New Roman"/>
                <a:cs typeface="Times New Roman"/>
                <a:sym typeface="Times New Roman"/>
              </a:rPr>
              <a:t> of renting machinery.	(Suggested By Dr. Shashi S Jha)</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Implemented bidding system in the app.		</a:t>
            </a:r>
            <a:r>
              <a:rPr lang="en" sz="1500">
                <a:solidFill>
                  <a:srgbClr val="000000"/>
                </a:solidFill>
                <a:latin typeface="Times New Roman"/>
                <a:ea typeface="Times New Roman"/>
                <a:cs typeface="Times New Roman"/>
                <a:sym typeface="Times New Roman"/>
              </a:rPr>
              <a:t>(Suggested By Dr. Shashi S Jha)</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Added multiple ways for communication using chat services lik</a:t>
            </a:r>
            <a:r>
              <a:rPr lang="en" sz="1500">
                <a:solidFill>
                  <a:srgbClr val="000000"/>
                </a:solidFill>
                <a:latin typeface="Times New Roman"/>
                <a:ea typeface="Times New Roman"/>
                <a:cs typeface="Times New Roman"/>
                <a:sym typeface="Times New Roman"/>
              </a:rPr>
              <a:t>e </a:t>
            </a:r>
            <a:r>
              <a:rPr lang="en" sz="1500">
                <a:solidFill>
                  <a:srgbClr val="000000"/>
                </a:solidFill>
                <a:latin typeface="Times New Roman"/>
                <a:ea typeface="Times New Roman"/>
                <a:cs typeface="Times New Roman"/>
                <a:sym typeface="Times New Roman"/>
              </a:rPr>
              <a:t>SMS, Whatsapp, email.</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Implemented our own chat based system.</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Added support for punjabi and hindi languages to bridge the language gap.</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GPS location support has been added to visually represent users.</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Technical Aspects</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Platform Used for app development: Android Studio</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500">
                <a:solidFill>
                  <a:srgbClr val="000000"/>
                </a:solidFill>
                <a:latin typeface="Times New Roman"/>
                <a:ea typeface="Times New Roman"/>
                <a:cs typeface="Times New Roman"/>
                <a:sym typeface="Times New Roman"/>
              </a:rPr>
              <a:t>Backend: Dart, Flutter</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500">
                <a:solidFill>
                  <a:srgbClr val="000000"/>
                </a:solidFill>
                <a:latin typeface="Times New Roman"/>
                <a:ea typeface="Times New Roman"/>
                <a:cs typeface="Times New Roman"/>
                <a:sym typeface="Times New Roman"/>
              </a:rPr>
              <a:t>Front end: XML</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500">
                <a:solidFill>
                  <a:srgbClr val="000000"/>
                </a:solidFill>
                <a:latin typeface="Times New Roman"/>
                <a:ea typeface="Times New Roman"/>
                <a:cs typeface="Times New Roman"/>
                <a:sym typeface="Times New Roman"/>
              </a:rPr>
              <a:t>Database: FireBase</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500">
                <a:solidFill>
                  <a:srgbClr val="000000"/>
                </a:solidFill>
                <a:latin typeface="Times New Roman"/>
                <a:ea typeface="Times New Roman"/>
                <a:cs typeface="Times New Roman"/>
                <a:sym typeface="Times New Roman"/>
              </a:rPr>
              <a:t>Sign-in options: Google account or email.</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sz="1500">
                <a:solidFill>
                  <a:srgbClr val="000000"/>
                </a:solidFill>
                <a:latin typeface="Times New Roman"/>
                <a:ea typeface="Times New Roman"/>
                <a:cs typeface="Times New Roman"/>
                <a:sym typeface="Times New Roman"/>
              </a:rPr>
              <a:t>Android Version Support : Android 4.4+ (KitKat)</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Technical Aspects: Initial Approach</a:t>
            </a:r>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Initially, we used psql as a database and python sockets for creating server.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This approach was code-heavy and had several drawbacks.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were using our PCs as servers which would not be feasible in the long run.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Psql was used as a database for storing buyer/seller informations and this database also resides on our system.</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Further, we don’t have much knowledge about security aspects in databases as well as server/client communications hence could not guarantee protection from data leak.</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So, this approach was rejected and we moved to a new approach.</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