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B41914-46A4-44F1-B5F4-0F22F3B3AA72}">
  <a:tblStyle styleId="{EEB41914-46A4-44F1-B5F4-0F22F3B3A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91fe033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91fe033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91fe033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191fe033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191fe033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191fe033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c836fe0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1c836fe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c836fe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c836fe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91fe033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91fe033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191fe03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191fe03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191fe033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191fe033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91fe033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91fe033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91fe033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91fe033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91fe033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91fe033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191fe033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191fe033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91fe033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91fe033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17.jpg"/><Relationship Id="rId13" Type="http://schemas.openxmlformats.org/officeDocument/2006/relationships/image" Target="../media/image22.jp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9" Type="http://schemas.openxmlformats.org/officeDocument/2006/relationships/image" Target="../media/image3.jpg"/><Relationship Id="rId15" Type="http://schemas.openxmlformats.org/officeDocument/2006/relationships/image" Target="../media/image23.jpg"/><Relationship Id="rId14" Type="http://schemas.openxmlformats.org/officeDocument/2006/relationships/image" Target="../media/image25.jpg"/><Relationship Id="rId16" Type="http://schemas.openxmlformats.org/officeDocument/2006/relationships/image" Target="../media/image24.jpg"/><Relationship Id="rId5" Type="http://schemas.openxmlformats.org/officeDocument/2006/relationships/image" Target="../media/image7.jpg"/><Relationship Id="rId6" Type="http://schemas.openxmlformats.org/officeDocument/2006/relationships/image" Target="../media/image19.jpg"/><Relationship Id="rId7" Type="http://schemas.openxmlformats.org/officeDocument/2006/relationships/image" Target="../media/image13.jpg"/><Relationship Id="rId8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67850"/>
            <a:ext cx="8520600" cy="15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	Resource Allocation Algorithm using Secondary Memory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2025" y="3275275"/>
            <a:ext cx="85206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Advisor : </a:t>
            </a:r>
            <a:r>
              <a:rPr lang="en" sz="1900">
                <a:solidFill>
                  <a:srgbClr val="000000"/>
                </a:solidFill>
              </a:rPr>
              <a:t>Dr. </a:t>
            </a:r>
            <a:r>
              <a:rPr lang="en" sz="1900">
                <a:solidFill>
                  <a:schemeClr val="dk1"/>
                </a:solidFill>
              </a:rPr>
              <a:t>Viswanath Gunturi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Amit Srivastava (2017CSB1189)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Gyan Prakash Singh (2017CSB1077)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11075" y="4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Lemma 3. </a:t>
            </a:r>
            <a:r>
              <a:rPr b="1" lang="en" sz="1500"/>
              <a:t>Let M' be matching obtained by augmenting along a min cost path with respect to c</a:t>
            </a:r>
            <a:r>
              <a:rPr b="1" baseline="30000" lang="en" sz="1500"/>
              <a:t>p+d</a:t>
            </a:r>
            <a:r>
              <a:rPr b="1" lang="en" sz="1500"/>
              <a:t>. Then p' = p + d is compatible with M'.</a:t>
            </a:r>
            <a:endParaRPr b="1" sz="1500"/>
          </a:p>
        </p:txBody>
      </p:sp>
      <p:sp>
        <p:nvSpPr>
          <p:cNvPr id="128" name="Google Shape;128;p22"/>
          <p:cNvSpPr txBox="1"/>
          <p:nvPr/>
        </p:nvSpPr>
        <p:spPr>
          <a:xfrm>
            <a:off x="411075" y="1037775"/>
            <a:ext cx="7950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Lemma 2, the prices p + d are compatible for 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augment along a min cost path, the only edges (x, y) that swap into or out of the matching are on the shortest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Lemma 1, these edges satisfy c</a:t>
            </a:r>
            <a:r>
              <a:rPr baseline="30000" lang="en"/>
              <a:t>p+d</a:t>
            </a:r>
            <a:r>
              <a:rPr lang="en"/>
              <a:t>(x, y) = 0. Thus, compatibility is maintained.</a:t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411075" y="243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Another perspective: Adding (or subtracting) a constant to every entry in row x or column y does not change the min cost perfect matching(s).</a:t>
            </a:r>
            <a:endParaRPr b="1" sz="15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25" y="3111350"/>
            <a:ext cx="4524543" cy="18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M equal to the empty set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p(x) = 0 for x 𝛜 X, and p(y) = min</a:t>
            </a:r>
            <a:r>
              <a:rPr baseline="-25000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into y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aseline="-25000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y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𝛜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M is not a perfect matching..,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shortest path distances 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← shortest alternating path using reduced cost &amp; Dijkstra’s Algo.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 along P to produce a new matching M’.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 v ∈ X ∪ Y: p(v) ← p(v) + d(v).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Endwhile;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311700" y="29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375" y="1447550"/>
            <a:ext cx="2886775" cy="31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75" y="1447550"/>
            <a:ext cx="4956901" cy="305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50" y="1374662"/>
            <a:ext cx="4867541" cy="319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249" y="1243000"/>
            <a:ext cx="5163900" cy="325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4"/>
          <p:cNvGraphicFramePr/>
          <p:nvPr/>
        </p:nvGraphicFramePr>
        <p:xfrm>
          <a:off x="6001750" y="14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{EEB41914-46A4-44F1-B5F4-0F22F3B3AA72}</a:tableStyleId>
              </a:tblPr>
              <a:tblGrid>
                <a:gridCol w="1498575"/>
                <a:gridCol w="1498575"/>
              </a:tblGrid>
              <a:tr h="35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Vertex 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Shortest Path d(v)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988" y="1272388"/>
            <a:ext cx="5116402" cy="31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950" y="1243000"/>
            <a:ext cx="5209617" cy="32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800" y="1272400"/>
            <a:ext cx="5358803" cy="31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363" y="1311158"/>
            <a:ext cx="5377677" cy="33231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4"/>
          <p:cNvGraphicFramePr/>
          <p:nvPr/>
        </p:nvGraphicFramePr>
        <p:xfrm>
          <a:off x="6001750" y="14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{EEB41914-46A4-44F1-B5F4-0F22F3B3AA72}</a:tableStyleId>
              </a:tblPr>
              <a:tblGrid>
                <a:gridCol w="1498575"/>
                <a:gridCol w="1498575"/>
              </a:tblGrid>
              <a:tr h="35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Vertex 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Shortest Path d(v)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" name="Google Shape;15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3375" y="1313100"/>
            <a:ext cx="5419775" cy="338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6750" y="1256625"/>
            <a:ext cx="5358799" cy="34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5800" y="1384545"/>
            <a:ext cx="5419775" cy="340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9899" y="1245849"/>
            <a:ext cx="5668252" cy="3520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4"/>
          <p:cNvGraphicFramePr/>
          <p:nvPr/>
        </p:nvGraphicFramePr>
        <p:xfrm>
          <a:off x="6001750" y="14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{EEB41914-46A4-44F1-B5F4-0F22F3B3AA72}</a:tableStyleId>
              </a:tblPr>
              <a:tblGrid>
                <a:gridCol w="1498575"/>
                <a:gridCol w="1498575"/>
              </a:tblGrid>
              <a:tr h="35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Vertex 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Shortest Path d(v)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9900" y="1250111"/>
            <a:ext cx="5635674" cy="359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3614" y="1384562"/>
            <a:ext cx="5668252" cy="349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What Next ?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</a:rPr>
              <a:t>We have understood &amp; implemented resource allocation (SSPA) algorithm without considering size of graph.</a:t>
            </a:r>
            <a:endParaRPr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</a:rPr>
              <a:t>Change this algorithm so that it can be used for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</a:rPr>
              <a:t> large graph ?</a:t>
            </a:r>
            <a:endParaRPr sz="20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3459150" y="2211750"/>
            <a:ext cx="2225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64525" y="471075"/>
            <a:ext cx="8520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</a:rPr>
              <a:t>Resource Allocation: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In many settings, there are a large number of possible perfect matchings on the same set of objects. We need to find the minimum cost perfect matching.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We have a very large graph (which is too big to fit into RAM) on which we would like to conduct min-cost bipartite matching.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There is a state of the art algorithm in min cost bi-partite matching which might scale up to large graphs. 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Applications :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1. M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atch jobs to machines.	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2. Match personnel to tasks.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Minimum Cost Perfect Bipartite Matching</a:t>
            </a:r>
            <a:endParaRPr sz="33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Given: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Bipartite Graph G(V = X ∪ Y, 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 every edge e 𝞊 E, C</a:t>
            </a:r>
            <a:r>
              <a:rPr baseline="-25000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is the cost of the edge.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|X| = |Y| = 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There exist a perfect matching.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baseline="-25000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≥ 0 ∀ e 𝞊 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Goal:</a:t>
            </a: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need to find the minimum cost bipartite matching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Approach: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Maintain optimality condition at each step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495888"/>
            <a:ext cx="85206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Residual Graph:</a:t>
            </a:r>
            <a:r>
              <a:rPr lang="en" sz="1500">
                <a:solidFill>
                  <a:srgbClr val="000000"/>
                </a:solidFill>
              </a:rPr>
              <a:t> If (x, y) ∉ M, then (x, y) is in G</a:t>
            </a:r>
            <a:r>
              <a:rPr baseline="-25000" lang="en" sz="1500">
                <a:solidFill>
                  <a:srgbClr val="000000"/>
                </a:solidFill>
              </a:rPr>
              <a:t>M</a:t>
            </a:r>
            <a:r>
              <a:rPr lang="en" sz="1500">
                <a:solidFill>
                  <a:srgbClr val="000000"/>
                </a:solidFill>
              </a:rPr>
              <a:t>.  If (x, y) ∈ M, then (y, x) is in G</a:t>
            </a:r>
            <a:r>
              <a:rPr baseline="-25000" lang="en" sz="1500">
                <a:solidFill>
                  <a:srgbClr val="000000"/>
                </a:solidFill>
              </a:rPr>
              <a:t>M</a:t>
            </a:r>
            <a:endParaRPr baseline="-25000" sz="1500">
              <a:solidFill>
                <a:srgbClr val="000000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3320275"/>
            <a:ext cx="4956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Alternating Path: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Edges belong alternatively to the matching and not matching.</a:t>
            </a:r>
            <a:endParaRPr sz="1500"/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4030050"/>
            <a:ext cx="4956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Augmenting Path:</a:t>
            </a:r>
            <a:r>
              <a:rPr lang="en" sz="1500"/>
              <a:t> An alternating path that starts from and ends on free vertices.</a:t>
            </a:r>
            <a:endParaRPr sz="15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00" y="430437"/>
            <a:ext cx="2250300" cy="19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9088"/>
            <a:ext cx="1949975" cy="199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9948" y="3088625"/>
            <a:ext cx="2126152" cy="16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046450" y="1167800"/>
            <a:ext cx="36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568725" y="1167775"/>
            <a:ext cx="598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G</a:t>
            </a:r>
            <a:r>
              <a:rPr baseline="-25000" lang="en" sz="1500">
                <a:solidFill>
                  <a:schemeClr val="dk1"/>
                </a:solidFill>
              </a:rPr>
              <a:t>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29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 Cycle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Cycle C of G is M-alternating if every other edge of C is in Matching M (in Red).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Observation: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Cycle C will always be of even length.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We can toggle the matching without change in cardinality.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150" y="1599950"/>
            <a:ext cx="2669475" cy="30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833513"/>
            <a:ext cx="2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Cycle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84250" y="3568100"/>
            <a:ext cx="55608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Cycle C of G containing M alternating path is said to contain negative cycle if..,</a:t>
            </a:r>
            <a:endParaRPr sz="16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∑</a:t>
            </a:r>
            <a:r>
              <a:rPr baseline="-25000" lang="en" sz="1800"/>
              <a:t>e 𝞊 C ⋂ M</a:t>
            </a:r>
            <a:r>
              <a:rPr lang="en" sz="1800"/>
              <a:t> C</a:t>
            </a:r>
            <a:r>
              <a:rPr baseline="-25000" lang="en" sz="1800"/>
              <a:t>e </a:t>
            </a:r>
            <a:r>
              <a:rPr lang="en" sz="1800"/>
              <a:t>&gt; ∑</a:t>
            </a:r>
            <a:r>
              <a:rPr baseline="-25000" lang="en" sz="1800"/>
              <a:t>e 𝞊 C - M</a:t>
            </a:r>
            <a:r>
              <a:rPr lang="en" sz="1800"/>
              <a:t> C</a:t>
            </a:r>
            <a:r>
              <a:rPr baseline="-25000" lang="en" sz="1800"/>
              <a:t>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38200" y="445025"/>
            <a:ext cx="83940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Theorem 1 : </a:t>
            </a:r>
            <a:r>
              <a:rPr b="1" lang="en" sz="1700">
                <a:solidFill>
                  <a:srgbClr val="000000"/>
                </a:solidFill>
              </a:rPr>
              <a:t>A perfect matching M is minimum cost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                   iff there is no negative cycles.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00600" y="1492325"/>
            <a:ext cx="83316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Proof(1) by contradiction 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i) Let the perfect matching M be min cost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  and it contains negative cycle C.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ii) Create M’ by removing the edges of cycle C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   </a:t>
            </a:r>
            <a:r>
              <a:rPr lang="en" sz="1500">
                <a:solidFill>
                  <a:srgbClr val="000000"/>
                </a:solidFill>
              </a:rPr>
              <a:t>t</a:t>
            </a:r>
            <a:r>
              <a:rPr lang="en" sz="1500">
                <a:solidFill>
                  <a:srgbClr val="000000"/>
                </a:solidFill>
              </a:rPr>
              <a:t>hat are included in M and adding the edges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   that are not included in M.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denote this operation by ‘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⊕</a:t>
            </a:r>
            <a:r>
              <a:rPr lang="en" sz="1500">
                <a:solidFill>
                  <a:srgbClr val="000000"/>
                </a:solidFill>
              </a:rPr>
              <a:t>’ i.e. M’ = M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⊕</a:t>
            </a:r>
            <a:r>
              <a:rPr lang="en" sz="1500">
                <a:solidFill>
                  <a:srgbClr val="000000"/>
                </a:solidFill>
              </a:rPr>
              <a:t> C.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Cost of M’() &lt; Cost of M. 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Hence M is not min cost.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0825" l="0" r="0" t="0"/>
          <a:stretch/>
        </p:blipFill>
        <p:spPr>
          <a:xfrm>
            <a:off x="5895125" y="2639550"/>
            <a:ext cx="2013150" cy="220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17060" l="0" r="0" t="0"/>
          <a:stretch/>
        </p:blipFill>
        <p:spPr>
          <a:xfrm>
            <a:off x="5895125" y="194325"/>
            <a:ext cx="2013150" cy="23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116925" y="1053750"/>
            <a:ext cx="344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endParaRPr sz="1200"/>
          </a:p>
        </p:txBody>
      </p:sp>
      <p:sp>
        <p:nvSpPr>
          <p:cNvPr id="97" name="Google Shape;97;p18"/>
          <p:cNvSpPr txBox="1"/>
          <p:nvPr/>
        </p:nvSpPr>
        <p:spPr>
          <a:xfrm>
            <a:off x="7908275" y="3500238"/>
            <a:ext cx="1027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M’ = M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⊕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03275" y="161325"/>
            <a:ext cx="7701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Proof(2)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Let M be perfect matching with no negative cycles. Let M’ be any other matching.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Consider M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⊕ </a:t>
            </a:r>
            <a:r>
              <a:rPr lang="en" sz="1500">
                <a:solidFill>
                  <a:srgbClr val="000000"/>
                </a:solidFill>
              </a:rPr>
              <a:t>M’, it represents Union of Vertex Disjoint Sets.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⊕ </a:t>
            </a:r>
            <a:r>
              <a:rPr lang="en" sz="1500">
                <a:solidFill>
                  <a:srgbClr val="000000"/>
                </a:solidFill>
              </a:rPr>
              <a:t>M’ will have vertex degree 0 or 2.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Find cycle in M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⊕ </a:t>
            </a:r>
            <a:r>
              <a:rPr lang="en" sz="1500">
                <a:solidFill>
                  <a:srgbClr val="000000"/>
                </a:solidFill>
              </a:rPr>
              <a:t>M’ and toggle around that cycle in M to obtain M’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</a:rPr>
              <a:t>Cost of M’ ≥ Cost of M.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75" y="2410025"/>
            <a:ext cx="5940502" cy="12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037" y="3874175"/>
            <a:ext cx="5851788" cy="12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0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Invariants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2775"/>
            <a:ext cx="38292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Define potential of vertex : p(v) for all v </a:t>
            </a:r>
            <a:r>
              <a:rPr lang="en" sz="1500">
                <a:solidFill>
                  <a:srgbClr val="000000"/>
                </a:solidFill>
              </a:rPr>
              <a:t>𝞊 V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Reduced Cost : C</a:t>
            </a:r>
            <a:r>
              <a:rPr baseline="30000" lang="en" sz="1500">
                <a:solidFill>
                  <a:srgbClr val="000000"/>
                </a:solidFill>
              </a:rPr>
              <a:t>p</a:t>
            </a:r>
            <a:r>
              <a:rPr baseline="-25000" lang="en" sz="1500">
                <a:solidFill>
                  <a:srgbClr val="000000"/>
                </a:solidFill>
              </a:rPr>
              <a:t>vw</a:t>
            </a:r>
            <a:r>
              <a:rPr lang="en" sz="1500">
                <a:solidFill>
                  <a:srgbClr val="000000"/>
                </a:solidFill>
              </a:rPr>
              <a:t> = C</a:t>
            </a:r>
            <a:r>
              <a:rPr baseline="-25000" lang="en" sz="1500">
                <a:solidFill>
                  <a:srgbClr val="000000"/>
                </a:solidFill>
              </a:rPr>
              <a:t>vw</a:t>
            </a:r>
            <a:r>
              <a:rPr lang="en" sz="1500">
                <a:solidFill>
                  <a:srgbClr val="000000"/>
                </a:solidFill>
              </a:rPr>
              <a:t> + p(v) - p(w)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31150" y="2306050"/>
            <a:ext cx="69882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If M is a perfect matching and invariants 1 &amp; 2 holds then M is optimal.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Proof : Let C be M alternating cycle.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∑</a:t>
            </a:r>
            <a:r>
              <a:rPr baseline="-25000" lang="en" sz="1700">
                <a:solidFill>
                  <a:schemeClr val="dk2"/>
                </a:solidFill>
              </a:rPr>
              <a:t>e 𝞊 C ⋂ M</a:t>
            </a:r>
            <a:r>
              <a:rPr lang="en" sz="1700">
                <a:solidFill>
                  <a:schemeClr val="dk2"/>
                </a:solidFill>
              </a:rPr>
              <a:t> C</a:t>
            </a:r>
            <a:r>
              <a:rPr baseline="-25000" lang="en" sz="1700">
                <a:solidFill>
                  <a:schemeClr val="dk2"/>
                </a:solidFill>
              </a:rPr>
              <a:t>e </a:t>
            </a:r>
            <a:r>
              <a:rPr lang="en" sz="1700">
                <a:solidFill>
                  <a:schemeClr val="dk2"/>
                </a:solidFill>
              </a:rPr>
              <a:t>= ∑</a:t>
            </a:r>
            <a:r>
              <a:rPr baseline="-25000" lang="en" sz="1700">
                <a:solidFill>
                  <a:schemeClr val="dk2"/>
                </a:solidFill>
              </a:rPr>
              <a:t>e 𝞊 C ⋂ M</a:t>
            </a:r>
            <a:r>
              <a:rPr lang="en" sz="1700">
                <a:solidFill>
                  <a:schemeClr val="dk2"/>
                </a:solidFill>
              </a:rPr>
              <a:t> C</a:t>
            </a:r>
            <a:r>
              <a:rPr baseline="-25000" lang="en" sz="1700">
                <a:solidFill>
                  <a:schemeClr val="dk2"/>
                </a:solidFill>
              </a:rPr>
              <a:t>e</a:t>
            </a:r>
            <a:r>
              <a:rPr baseline="30000" lang="en" sz="1700">
                <a:solidFill>
                  <a:schemeClr val="dk2"/>
                </a:solidFill>
              </a:rPr>
              <a:t>p </a:t>
            </a:r>
            <a:r>
              <a:rPr lang="en" sz="1700">
                <a:solidFill>
                  <a:schemeClr val="dk2"/>
                </a:solidFill>
              </a:rPr>
              <a:t>- ∑</a:t>
            </a:r>
            <a:r>
              <a:rPr baseline="-25000" lang="en" sz="1700">
                <a:solidFill>
                  <a:schemeClr val="dk2"/>
                </a:solidFill>
              </a:rPr>
              <a:t>v 𝞊 X</a:t>
            </a:r>
            <a:r>
              <a:rPr lang="en" sz="1700">
                <a:solidFill>
                  <a:schemeClr val="dk2"/>
                </a:solidFill>
              </a:rPr>
              <a:t> p(v) + ∑</a:t>
            </a:r>
            <a:r>
              <a:rPr baseline="-25000" lang="en" sz="1700">
                <a:solidFill>
                  <a:schemeClr val="dk2"/>
                </a:solidFill>
              </a:rPr>
              <a:t>v 𝞊 Y</a:t>
            </a:r>
            <a:r>
              <a:rPr lang="en" sz="1700">
                <a:solidFill>
                  <a:schemeClr val="dk2"/>
                </a:solidFill>
              </a:rPr>
              <a:t> p(v) …(i)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∑</a:t>
            </a:r>
            <a:r>
              <a:rPr baseline="-25000" lang="en" sz="1700">
                <a:solidFill>
                  <a:schemeClr val="dk2"/>
                </a:solidFill>
              </a:rPr>
              <a:t>e 𝞊 C - M</a:t>
            </a:r>
            <a:r>
              <a:rPr lang="en" sz="1700">
                <a:solidFill>
                  <a:schemeClr val="dk2"/>
                </a:solidFill>
              </a:rPr>
              <a:t> C</a:t>
            </a:r>
            <a:r>
              <a:rPr baseline="-25000" lang="en" sz="1700">
                <a:solidFill>
                  <a:schemeClr val="dk2"/>
                </a:solidFill>
              </a:rPr>
              <a:t>e </a:t>
            </a:r>
            <a:r>
              <a:rPr lang="en" sz="1700">
                <a:solidFill>
                  <a:schemeClr val="dk2"/>
                </a:solidFill>
              </a:rPr>
              <a:t>= ∑</a:t>
            </a:r>
            <a:r>
              <a:rPr baseline="-25000" lang="en" sz="1700">
                <a:solidFill>
                  <a:schemeClr val="dk2"/>
                </a:solidFill>
              </a:rPr>
              <a:t>e 𝞊 C - M</a:t>
            </a:r>
            <a:r>
              <a:rPr lang="en" sz="1700">
                <a:solidFill>
                  <a:schemeClr val="dk2"/>
                </a:solidFill>
              </a:rPr>
              <a:t> C</a:t>
            </a:r>
            <a:r>
              <a:rPr baseline="-25000" lang="en" sz="1700">
                <a:solidFill>
                  <a:schemeClr val="dk2"/>
                </a:solidFill>
              </a:rPr>
              <a:t>e</a:t>
            </a:r>
            <a:r>
              <a:rPr baseline="30000" lang="en" sz="1700">
                <a:solidFill>
                  <a:schemeClr val="dk2"/>
                </a:solidFill>
              </a:rPr>
              <a:t>p </a:t>
            </a:r>
            <a:r>
              <a:rPr lang="en" sz="1700">
                <a:solidFill>
                  <a:schemeClr val="dk2"/>
                </a:solidFill>
              </a:rPr>
              <a:t>- ∑</a:t>
            </a:r>
            <a:r>
              <a:rPr baseline="-25000" lang="en" sz="1700">
                <a:solidFill>
                  <a:schemeClr val="dk2"/>
                </a:solidFill>
              </a:rPr>
              <a:t>v 𝞊 X</a:t>
            </a:r>
            <a:r>
              <a:rPr lang="en" sz="1700">
                <a:solidFill>
                  <a:schemeClr val="dk2"/>
                </a:solidFill>
              </a:rPr>
              <a:t> p(v) + ∑</a:t>
            </a:r>
            <a:r>
              <a:rPr baseline="-25000" lang="en" sz="1700">
                <a:solidFill>
                  <a:schemeClr val="dk2"/>
                </a:solidFill>
              </a:rPr>
              <a:t>v 𝞊 Y</a:t>
            </a:r>
            <a:r>
              <a:rPr lang="en" sz="1700">
                <a:solidFill>
                  <a:schemeClr val="dk2"/>
                </a:solidFill>
              </a:rPr>
              <a:t> p(v)   ...(ii)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By invariant 1, ∑</a:t>
            </a:r>
            <a:r>
              <a:rPr baseline="-25000" lang="en" sz="1500">
                <a:solidFill>
                  <a:schemeClr val="dk2"/>
                </a:solidFill>
              </a:rPr>
              <a:t>e 𝞊 C - M</a:t>
            </a:r>
            <a:r>
              <a:rPr lang="en" sz="1500">
                <a:solidFill>
                  <a:schemeClr val="dk2"/>
                </a:solidFill>
              </a:rPr>
              <a:t> C</a:t>
            </a:r>
            <a:r>
              <a:rPr baseline="-25000" lang="en" sz="1500">
                <a:solidFill>
                  <a:schemeClr val="dk2"/>
                </a:solidFill>
              </a:rPr>
              <a:t>e</a:t>
            </a:r>
            <a:r>
              <a:rPr baseline="30000" lang="en" sz="1500">
                <a:solidFill>
                  <a:schemeClr val="dk2"/>
                </a:solidFill>
              </a:rPr>
              <a:t>p</a:t>
            </a:r>
            <a:r>
              <a:rPr lang="en" sz="1500">
                <a:solidFill>
                  <a:schemeClr val="dk2"/>
                </a:solidFill>
              </a:rPr>
              <a:t> ≥ 0 and by invariant 2, ∑</a:t>
            </a:r>
            <a:r>
              <a:rPr baseline="-25000" lang="en" sz="1500">
                <a:solidFill>
                  <a:schemeClr val="dk2"/>
                </a:solidFill>
              </a:rPr>
              <a:t>e 𝞊 C ⋂ M</a:t>
            </a:r>
            <a:r>
              <a:rPr lang="en" sz="1500">
                <a:solidFill>
                  <a:schemeClr val="dk2"/>
                </a:solidFill>
              </a:rPr>
              <a:t> C</a:t>
            </a:r>
            <a:r>
              <a:rPr baseline="-25000" lang="en" sz="1500">
                <a:solidFill>
                  <a:schemeClr val="dk2"/>
                </a:solidFill>
              </a:rPr>
              <a:t>e</a:t>
            </a:r>
            <a:r>
              <a:rPr baseline="30000" lang="en" sz="1500">
                <a:solidFill>
                  <a:schemeClr val="dk2"/>
                </a:solidFill>
              </a:rPr>
              <a:t>p</a:t>
            </a:r>
            <a:r>
              <a:rPr lang="en" sz="1500">
                <a:solidFill>
                  <a:schemeClr val="dk2"/>
                </a:solidFill>
              </a:rPr>
              <a:t> = 0.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Hence (ii) ≥ (i)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351400" y="1067875"/>
            <a:ext cx="47223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Invariants: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All reduced costs C</a:t>
            </a:r>
            <a:r>
              <a:rPr baseline="30000" lang="en" sz="1500"/>
              <a:t>p</a:t>
            </a:r>
            <a:r>
              <a:rPr baseline="-25000" lang="en" sz="1500"/>
              <a:t>e</a:t>
            </a:r>
            <a:r>
              <a:rPr lang="en" sz="1500"/>
              <a:t> ≥ 0 at all time for all e 𝞊 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Every edge e 𝞊 M is tight.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699" y="2786800"/>
            <a:ext cx="1939000" cy="22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063" y="2786800"/>
            <a:ext cx="2442270" cy="22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11075" y="4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Lemma 1. Let p be compatible prices for matching M. Let d be shortest path distances in G</a:t>
            </a:r>
            <a:r>
              <a:rPr b="1" baseline="-25000" lang="en" sz="1500"/>
              <a:t>M</a:t>
            </a:r>
            <a:r>
              <a:rPr b="1" lang="en" sz="1500"/>
              <a:t> with costs c</a:t>
            </a:r>
            <a:r>
              <a:rPr b="1" baseline="30000" lang="en" sz="1500"/>
              <a:t>p</a:t>
            </a:r>
            <a:r>
              <a:rPr b="1" lang="en" sz="1500"/>
              <a:t>. All edges (x, y) on shortest path have c</a:t>
            </a:r>
            <a:r>
              <a:rPr b="1" baseline="30000" lang="en" sz="1500"/>
              <a:t>p+d</a:t>
            </a:r>
            <a:r>
              <a:rPr b="1" lang="en" sz="1500"/>
              <a:t>(x, y) = 0</a:t>
            </a:r>
            <a:endParaRPr b="1" sz="1500"/>
          </a:p>
        </p:txBody>
      </p:sp>
      <p:sp>
        <p:nvSpPr>
          <p:cNvPr id="120" name="Google Shape;120;p21"/>
          <p:cNvSpPr txBox="1"/>
          <p:nvPr/>
        </p:nvSpPr>
        <p:spPr>
          <a:xfrm>
            <a:off x="411075" y="1037775"/>
            <a:ext cx="7950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(x,y) be some edge on shortest path.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(x, y) ∈ M, then (y, x) on shortest path and d(x) = d(y) - c</a:t>
            </a:r>
            <a:r>
              <a:rPr baseline="30000" lang="en"/>
              <a:t>p</a:t>
            </a:r>
            <a:r>
              <a:rPr lang="en"/>
              <a:t>(x, y).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(x, y) ∉ M, then (x, y) on shortest path and d(y) = d(x) +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</a:t>
            </a:r>
            <a:r>
              <a:rPr lang="en"/>
              <a:t>(x, 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either case, d(x) + c</a:t>
            </a:r>
            <a:r>
              <a:rPr baseline="30000" lang="en"/>
              <a:t>p</a:t>
            </a:r>
            <a:r>
              <a:rPr lang="en"/>
              <a:t>(x, y) - d(y) = 0. By definition,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</a:t>
            </a:r>
            <a:r>
              <a:rPr lang="en"/>
              <a:t>(x, y) = p(x) + c(x, y) - p(y).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Substituting for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</a:t>
            </a:r>
            <a:r>
              <a:rPr lang="en"/>
              <a:t>(x, y) yields: (p(x) + d(x)) + c(x, y) - (p(y) + d(y)) = 0.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p+d</a:t>
            </a:r>
            <a:r>
              <a:rPr lang="en">
                <a:solidFill>
                  <a:schemeClr val="dk1"/>
                </a:solidFill>
              </a:rPr>
              <a:t>(x, y)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411075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Lemma 2. Let p be compatible prices for matching M. Let d be shortest path distances in G</a:t>
            </a:r>
            <a:r>
              <a:rPr b="1" baseline="-25000" lang="en" sz="1500"/>
              <a:t>M</a:t>
            </a:r>
            <a:r>
              <a:rPr b="1" lang="en" sz="1500"/>
              <a:t> with costs c</a:t>
            </a:r>
            <a:r>
              <a:rPr b="1" baseline="30000" lang="en" sz="1500"/>
              <a:t>p</a:t>
            </a:r>
            <a:r>
              <a:rPr b="1" lang="en" sz="1500"/>
              <a:t>. Then p' = p + d are also compatible prices for M.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22" name="Google Shape;122;p21"/>
          <p:cNvSpPr txBox="1"/>
          <p:nvPr/>
        </p:nvSpPr>
        <p:spPr>
          <a:xfrm>
            <a:off x="411075" y="3279825"/>
            <a:ext cx="7950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(x, y) ∈ M, then if (y, x) on shortest path then by Lemma 1,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p+d</a:t>
            </a:r>
            <a:r>
              <a:rPr lang="en">
                <a:solidFill>
                  <a:schemeClr val="dk1"/>
                </a:solidFill>
              </a:rPr>
              <a:t>(x, y) = 0, else if not on shortest path c</a:t>
            </a:r>
            <a:r>
              <a:rPr baseline="30000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(x, y) = 0 and it was in any previous shortest path, so d(y) = d(x).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(x, y) ∉ M, </a:t>
            </a:r>
            <a:r>
              <a:rPr lang="en"/>
              <a:t>(x, y) is an edge in G</a:t>
            </a:r>
            <a:r>
              <a:rPr baseline="-25000" lang="en"/>
              <a:t>M</a:t>
            </a:r>
            <a:r>
              <a:rPr lang="en"/>
              <a:t> ⇒ d(y) ≤ d(x) + c</a:t>
            </a:r>
            <a:r>
              <a:rPr baseline="30000" lang="en"/>
              <a:t>p</a:t>
            </a:r>
            <a:r>
              <a:rPr lang="en"/>
              <a:t>(x, y).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definition,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</a:t>
            </a:r>
            <a:r>
              <a:rPr lang="en"/>
              <a:t>(x, y) = p(x) + c(x, y) - p(y).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Substituting for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</a:t>
            </a:r>
            <a:r>
              <a:rPr lang="en"/>
              <a:t>(x, y) yields: (p(x) + d(x)) + c(x, y) - (p(y) + d(y)) ≥ 0.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baseline="30000" lang="en">
                <a:solidFill>
                  <a:schemeClr val="dk1"/>
                </a:solidFill>
              </a:rPr>
              <a:t>p+d</a:t>
            </a:r>
            <a:r>
              <a:rPr lang="en">
                <a:solidFill>
                  <a:schemeClr val="dk1"/>
                </a:solidFill>
              </a:rPr>
              <a:t>(x, y) ≥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