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69" r:id="rId6"/>
    <p:sldId id="266" r:id="rId7"/>
    <p:sldId id="270" r:id="rId8"/>
    <p:sldId id="267" r:id="rId9"/>
    <p:sldId id="268" r:id="rId10"/>
    <p:sldId id="263"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67463" autoAdjust="0"/>
  </p:normalViewPr>
  <p:slideViewPr>
    <p:cSldViewPr snapToGrid="0">
      <p:cViewPr varScale="1">
        <p:scale>
          <a:sx n="118" d="100"/>
          <a:sy n="118" d="100"/>
        </p:scale>
        <p:origin x="114" y="108"/>
      </p:cViewPr>
      <p:guideLst/>
    </p:cSldViewPr>
  </p:slideViewPr>
  <p:notesTextViewPr>
    <p:cViewPr>
      <p:scale>
        <a:sx n="1" d="1"/>
        <a:sy n="1" d="1"/>
      </p:scale>
      <p:origin x="0" y="0"/>
    </p:cViewPr>
  </p:notesTextViewPr>
  <p:sorterViewPr>
    <p:cViewPr>
      <p:scale>
        <a:sx n="71" d="100"/>
        <a:sy n="71" d="100"/>
      </p:scale>
      <p:origin x="0" y="0"/>
    </p:cViewPr>
  </p:sorter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5/25/2019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5/25/2019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5/25/2019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mockplus.com/blog/post/website-navigation-menu-design" TargetMode="Externa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hyperlink" Target="https://www.bitdegree.org/learn/html-elements/" TargetMode="External"/><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bitdegree.org/learn/css-navigation-bar" TargetMode="External"/><Relationship Id="rId4" Type="http://schemas.openxmlformats.org/officeDocument/2006/relationships/hyperlink" Target="https://www.bitdegree.org/learn/css-hov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ebfx.com/blog/web-design/30-exceptional-css-navigation-techniqu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hyperlink" Target="https://www.bitdegree.org/learn/css-navigation-bar" TargetMode="External"/><Relationship Id="rId3" Type="http://schemas.openxmlformats.org/officeDocument/2006/relationships/image" Target="../media/image12.png"/><Relationship Id="rId7" Type="http://schemas.openxmlformats.org/officeDocument/2006/relationships/hyperlink" Target="https://www.mockplus.com/blog/post/website-navigation-menu-desig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webfx.com/blog/web-design/30-exceptional-css-navigation-techniques/"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CSS Navigation Principle &amp; Design</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993176" y="3456342"/>
            <a:ext cx="6541467" cy="1065814"/>
          </a:xfrm>
        </p:spPr>
        <p:txBody>
          <a:bodyPr anchor="b">
            <a:normAutofit fontScale="92500" lnSpcReduction="10000"/>
          </a:bodyPr>
          <a:lstStyle/>
          <a:p>
            <a:pPr algn="l"/>
            <a:r>
              <a:rPr lang="en-US" sz="2000" dirty="0">
                <a:latin typeface="Franklin Gothic Book" panose="020B0503020102020204" pitchFamily="34" charset="0"/>
              </a:rPr>
              <a:t>Presented By: </a:t>
            </a:r>
          </a:p>
          <a:p>
            <a:pPr algn="l"/>
            <a:r>
              <a:rPr lang="en-US" sz="2000" dirty="0">
                <a:latin typeface="Franklin Gothic Book" panose="020B0503020102020204" pitchFamily="34" charset="0"/>
              </a:rPr>
              <a:t>Cynitra T Moses-Anderson</a:t>
            </a:r>
          </a:p>
          <a:p>
            <a:pPr algn="l"/>
            <a:r>
              <a:rPr lang="en-US" sz="2000" dirty="0">
                <a:latin typeface="Franklin Gothic Book" panose="020B0503020102020204" pitchFamily="34" charset="0"/>
              </a:rPr>
              <a:t>CIT 230  Web Frontend Development</a:t>
            </a:r>
          </a:p>
        </p:txBody>
      </p:sp>
      <p:sp>
        <p:nvSpPr>
          <p:cNvPr id="55" name="Freeform: Shape 47">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49">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396" y="312385"/>
            <a:ext cx="2216694" cy="2216694"/>
          </a:xfrm>
          <a:prstGeom prst="rect">
            <a:avLst/>
          </a:prstGeom>
        </p:spPr>
      </p:pic>
      <p:sp>
        <p:nvSpPr>
          <p:cNvPr id="59" name="Oval 51">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9587" y="1171915"/>
            <a:ext cx="1828800" cy="1828800"/>
          </a:xfrm>
          <a:prstGeom prst="rect">
            <a:avLst/>
          </a:prstGeom>
        </p:spPr>
      </p:pic>
      <p:sp>
        <p:nvSpPr>
          <p:cNvPr id="56" name="Freeform: Shape 55">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7724" y="202945"/>
            <a:ext cx="1480399" cy="1480399"/>
          </a:xfrm>
          <a:prstGeom prst="rect">
            <a:avLst/>
          </a:prstGeom>
        </p:spPr>
      </p:pic>
      <p:sp>
        <p:nvSpPr>
          <p:cNvPr id="62" name="Freeform: Shape 61">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Freeform: Shape 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normAutofit/>
          </a:bodyPr>
          <a:lstStyle/>
          <a:p>
            <a:r>
              <a:rPr lang="en-US" dirty="0"/>
              <a:t>Slide 3</a:t>
            </a:r>
          </a:p>
        </p:txBody>
      </p:sp>
      <p:sp>
        <p:nvSpPr>
          <p:cNvPr id="13" name="Rectangle 12">
            <a:extLst>
              <a:ext uri="{FF2B5EF4-FFF2-40B4-BE49-F238E27FC236}">
                <a16:creationId xmlns:a16="http://schemas.microsoft.com/office/drawing/2014/main" id="{705F2428-319C-40C6-8B38-BA7B0EF06228}"/>
              </a:ext>
            </a:extLst>
          </p:cNvPr>
          <p:cNvSpPr/>
          <p:nvPr/>
        </p:nvSpPr>
        <p:spPr>
          <a:xfrm>
            <a:off x="2703635" y="1343025"/>
            <a:ext cx="6811840" cy="2585323"/>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What? How? and Why?</a:t>
            </a:r>
          </a:p>
          <a:p>
            <a:pPr algn="ctr"/>
            <a:r>
              <a:rPr lang="en-US" sz="5400" dirty="0">
                <a:ln w="0"/>
                <a:solidFill>
                  <a:schemeClr val="accent1"/>
                </a:solidFill>
                <a:effectLst>
                  <a:outerShdw blurRad="38100" dist="25400" dir="5400000" algn="ctr" rotWithShape="0">
                    <a:srgbClr val="6E747A">
                      <a:alpha val="43000"/>
                    </a:srgbClr>
                  </a:outerShdw>
                </a:effectLst>
              </a:rPr>
              <a:t>CSS Navigation </a:t>
            </a:r>
          </a:p>
          <a:p>
            <a:pPr algn="ctr"/>
            <a:r>
              <a:rPr lang="en-US" sz="5400" dirty="0">
                <a:ln w="0"/>
                <a:solidFill>
                  <a:schemeClr val="accent1"/>
                </a:solidFill>
                <a:effectLst>
                  <a:outerShdw blurRad="38100" dist="25400" dir="5400000" algn="ctr" rotWithShape="0">
                    <a:srgbClr val="6E747A">
                      <a:alpha val="43000"/>
                    </a:srgbClr>
                  </a:outerShdw>
                </a:effectLst>
              </a:rPr>
              <a:t>Principles &amp; Design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275809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136428" y="627564"/>
            <a:ext cx="7474172" cy="1325563"/>
          </a:xfrm>
        </p:spPr>
        <p:txBody>
          <a:bodyPr>
            <a:normAutofit/>
          </a:bodyPr>
          <a:lstStyle/>
          <a:p>
            <a:r>
              <a:rPr lang="en-US" dirty="0">
                <a:latin typeface="Franklin Gothic Book" panose="020B0503020102020204" pitchFamily="34" charset="0"/>
                <a:cs typeface="Segoe UI" panose="020B0502040204020203" pitchFamily="34" charset="0"/>
              </a:rPr>
              <a:t>What is CSS Navigation Principles &amp; Design</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136429" y="2278173"/>
            <a:ext cx="6467867" cy="3450613"/>
          </a:xfrm>
        </p:spPr>
        <p:txBody>
          <a:bodyPr vert="horz" lIns="91440" tIns="45720" rIns="91440" bIns="45720" rtlCol="0" anchor="ctr">
            <a:normAutofit/>
          </a:bodyPr>
          <a:lstStyle/>
          <a:p>
            <a:pPr marL="0" indent="0">
              <a:buNone/>
            </a:pPr>
            <a:r>
              <a:rPr lang="en-US" sz="2400" dirty="0"/>
              <a:t>CSS Navigation Principles &amp; Design is the creativity that goes on within a website. It needs to be coordinated effectively with accessibility to those with disabilities.  </a:t>
            </a:r>
          </a:p>
          <a:p>
            <a:pPr marL="0" lvl="0" indent="0" eaLnBrk="0" fontAlgn="base" hangingPunct="0">
              <a:spcBef>
                <a:spcPct val="0"/>
              </a:spcBef>
              <a:spcAft>
                <a:spcPct val="0"/>
              </a:spcAft>
              <a:buNone/>
            </a:pPr>
            <a:endParaRPr lang="en-US" altLang="en-US" sz="2400" dirty="0">
              <a:latin typeface="Arial" panose="020B0604020202020204" pitchFamily="34" charset="0"/>
            </a:endParaRP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4" name="Rectangle 1">
            <a:extLst>
              <a:ext uri="{FF2B5EF4-FFF2-40B4-BE49-F238E27FC236}">
                <a16:creationId xmlns:a16="http://schemas.microsoft.com/office/drawing/2014/main" id="{29E570C0-62F7-443B-8106-07FEC81AE793}"/>
              </a:ext>
            </a:extLst>
          </p:cNvPr>
          <p:cNvSpPr>
            <a:spLocks noChangeArrowheads="1"/>
          </p:cNvSpPr>
          <p:nvPr/>
        </p:nvSpPr>
        <p:spPr bwMode="auto">
          <a:xfrm>
            <a:off x="0" y="90100"/>
            <a:ext cx="12022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122239"/>
                </a:solidFill>
                <a:effectLst/>
                <a:latin typeface="Calibri" panose="020F0502020204030204" pitchFamily="34" charset="0"/>
                <a:ea typeface="Times New Roman" panose="02020603050405020304" pitchFamily="18" charset="0"/>
                <a:cs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136428" y="627564"/>
            <a:ext cx="7474172" cy="1325563"/>
          </a:xfrm>
        </p:spPr>
        <p:txBody>
          <a:bodyPr>
            <a:normAutofit/>
          </a:bodyPr>
          <a:lstStyle/>
          <a:p>
            <a:r>
              <a:rPr lang="en-US" dirty="0">
                <a:latin typeface="Franklin Gothic Book" panose="020B0503020102020204" pitchFamily="34" charset="0"/>
                <a:cs typeface="Segoe UI" panose="020B0502040204020203" pitchFamily="34" charset="0"/>
              </a:rPr>
              <a:t>Understanding CSS Navigation Principles &amp; Design</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1136429" y="2278173"/>
            <a:ext cx="6467867" cy="3450613"/>
          </a:xfrm>
        </p:spPr>
        <p:txBody>
          <a:bodyPr vert="horz" lIns="91440" tIns="45720" rIns="91440" bIns="45720" rtlCol="0" anchor="ctr">
            <a:normAutofit fontScale="62500" lnSpcReduction="20000"/>
          </a:bodyPr>
          <a:lstStyle/>
          <a:p>
            <a:pPr marL="0" indent="0">
              <a:buNone/>
            </a:pPr>
            <a:r>
              <a:rPr lang="en-US" dirty="0"/>
              <a:t>9 Must-know Principles on Website Navigation Menu Design</a:t>
            </a:r>
          </a:p>
          <a:p>
            <a:pPr marL="514350" indent="-514350">
              <a:buAutoNum type="arabicParenR"/>
            </a:pPr>
            <a:r>
              <a:rPr lang="en-US" dirty="0"/>
              <a:t>Easy to find</a:t>
            </a:r>
          </a:p>
          <a:p>
            <a:pPr marL="514350" indent="-514350">
              <a:buAutoNum type="arabicParenR"/>
            </a:pPr>
            <a:r>
              <a:rPr lang="en-US" dirty="0"/>
              <a:t>Easy to operate</a:t>
            </a:r>
          </a:p>
          <a:p>
            <a:pPr marL="514350" indent="-514350">
              <a:buAutoNum type="arabicParenR"/>
            </a:pPr>
            <a:r>
              <a:rPr lang="en-US" dirty="0"/>
              <a:t>Clickable</a:t>
            </a:r>
          </a:p>
          <a:p>
            <a:pPr marL="514350" indent="-514350">
              <a:buAutoNum type="arabicParenR"/>
            </a:pPr>
            <a:r>
              <a:rPr lang="en-US" dirty="0"/>
              <a:t>Consistency</a:t>
            </a:r>
          </a:p>
          <a:p>
            <a:pPr marL="514350" indent="-514350">
              <a:buAutoNum type="arabicParenR"/>
            </a:pPr>
            <a:r>
              <a:rPr lang="en-US" dirty="0"/>
              <a:t>Clearly </a:t>
            </a:r>
          </a:p>
          <a:p>
            <a:pPr marL="514350" indent="-514350">
              <a:buAutoNum type="arabicParenR"/>
            </a:pPr>
            <a:r>
              <a:rPr lang="en-US" dirty="0"/>
              <a:t>Keep it simple</a:t>
            </a:r>
          </a:p>
          <a:p>
            <a:pPr marL="514350" indent="-514350">
              <a:buAutoNum type="arabicParenR"/>
            </a:pPr>
            <a:r>
              <a:rPr lang="en-US" dirty="0"/>
              <a:t>Style</a:t>
            </a:r>
          </a:p>
          <a:p>
            <a:pPr marL="514350" indent="-514350">
              <a:buAutoNum type="arabicParenR"/>
            </a:pPr>
            <a:r>
              <a:rPr lang="en-US" dirty="0"/>
              <a:t>Accessibility </a:t>
            </a:r>
          </a:p>
          <a:p>
            <a:pPr marL="514350" indent="-514350">
              <a:buAutoNum type="arabicParenR"/>
            </a:pPr>
            <a:r>
              <a:rPr lang="en-US" dirty="0"/>
              <a:t>Solve the navigation problem, provide a good user experience</a:t>
            </a:r>
          </a:p>
          <a:p>
            <a:pPr marL="0" indent="0">
              <a:buNone/>
            </a:pPr>
            <a:endParaRPr lang="en-US" sz="24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5" name="TextBox 4">
            <a:extLst>
              <a:ext uri="{FF2B5EF4-FFF2-40B4-BE49-F238E27FC236}">
                <a16:creationId xmlns:a16="http://schemas.microsoft.com/office/drawing/2014/main" id="{F8189492-6BBB-4CB3-A050-F3A34F47C9B0}"/>
              </a:ext>
            </a:extLst>
          </p:cNvPr>
          <p:cNvSpPr txBox="1"/>
          <p:nvPr/>
        </p:nvSpPr>
        <p:spPr>
          <a:xfrm>
            <a:off x="1136428" y="6457950"/>
            <a:ext cx="8223341" cy="369332"/>
          </a:xfrm>
          <a:prstGeom prst="rect">
            <a:avLst/>
          </a:prstGeom>
          <a:noFill/>
        </p:spPr>
        <p:txBody>
          <a:bodyPr wrap="none" rtlCol="0">
            <a:spAutoFit/>
          </a:bodyPr>
          <a:lstStyle/>
          <a:p>
            <a:r>
              <a:rPr lang="en-US" dirty="0"/>
              <a:t>Source from: </a:t>
            </a:r>
            <a:r>
              <a:rPr lang="en-US" dirty="0">
                <a:hlinkClick r:id="rId5"/>
              </a:rPr>
              <a:t>https://www.mockplus.com/blog/post/website-navigation-menu-design</a:t>
            </a:r>
            <a:endParaRPr lang="en-US" dirty="0"/>
          </a:p>
        </p:txBody>
      </p:sp>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136428" y="627564"/>
            <a:ext cx="7474172" cy="1325563"/>
          </a:xfrm>
        </p:spPr>
        <p:txBody>
          <a:bodyPr>
            <a:normAutofit/>
          </a:bodyPr>
          <a:lstStyle/>
          <a:p>
            <a:r>
              <a:rPr lang="en-US" dirty="0">
                <a:latin typeface="Franklin Gothic Book" panose="020B0503020102020204" pitchFamily="34" charset="0"/>
                <a:cs typeface="Segoe UI" panose="020B0502040204020203" pitchFamily="34" charset="0"/>
              </a:rPr>
              <a:t>Coding your CSS Navigation &amp; Design</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1104478" y="2817922"/>
            <a:ext cx="6467867" cy="3362325"/>
          </a:xfrm>
        </p:spPr>
        <p:txBody>
          <a:bodyPr vert="horz" lIns="91440" tIns="45720" rIns="91440" bIns="45720" rtlCol="0" anchor="ctr">
            <a:normAutofit fontScale="70000" lnSpcReduction="20000"/>
          </a:bodyPr>
          <a:lstStyle/>
          <a:p>
            <a:r>
              <a:rPr lang="en-US" dirty="0"/>
              <a:t>This tutorial will explain what every navigation bar must contain and which </a:t>
            </a:r>
            <a:r>
              <a:rPr lang="en-US" dirty="0">
                <a:hlinkClick r:id="rId3"/>
              </a:rPr>
              <a:t>HTML tags</a:t>
            </a:r>
            <a:r>
              <a:rPr lang="en-US" dirty="0"/>
              <a:t> are used to build one. After that, you will learn how to style the CSS navigation bar to look slick and fit the design of the whole webpage. You will understand how to remove addition browser default spacing from a CSS navbar. That way you will have </a:t>
            </a:r>
            <a:r>
              <a:rPr lang="en-US" b="1" dirty="0"/>
              <a:t>full control</a:t>
            </a:r>
            <a:r>
              <a:rPr lang="en-US" dirty="0"/>
              <a:t> of the appearance of the </a:t>
            </a:r>
            <a:r>
              <a:rPr lang="en-US" b="1" dirty="0"/>
              <a:t>CSS menu</a:t>
            </a:r>
            <a:r>
              <a:rPr lang="en-US" dirty="0"/>
              <a:t> you're making. Also, you will learn how to apply the </a:t>
            </a:r>
            <a:r>
              <a:rPr lang="en-US" dirty="0">
                <a:hlinkClick r:id="rId4"/>
              </a:rPr>
              <a:t>hover</a:t>
            </a:r>
            <a:r>
              <a:rPr lang="en-US" dirty="0"/>
              <a:t> effect to make your CSS navigation bar more exciting.</a:t>
            </a:r>
          </a:p>
          <a:p>
            <a:pPr marL="0" indent="0">
              <a:buNone/>
            </a:pPr>
            <a:endParaRPr lang="en-US" dirty="0"/>
          </a:p>
          <a:p>
            <a:endParaRPr lang="en-US" dirty="0"/>
          </a:p>
          <a:p>
            <a:pPr marL="0" indent="0">
              <a:buNone/>
            </a:pPr>
            <a:r>
              <a:rPr lang="en-US" sz="2400" dirty="0">
                <a:latin typeface="Segoe UI" panose="020B0502040204020203" pitchFamily="34" charset="0"/>
                <a:cs typeface="Segoe UI" panose="020B0502040204020203" pitchFamily="34" charset="0"/>
              </a:rPr>
              <a:t>Source from: </a:t>
            </a:r>
            <a:r>
              <a:rPr lang="en-US" sz="2400" dirty="0">
                <a:hlinkClick r:id="rId5"/>
              </a:rPr>
              <a:t>https://www.bitdegree.org/learn/css-navigation-bar</a:t>
            </a:r>
            <a:endParaRPr lang="en-US" sz="24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lowchart: Document 3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C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According to WebFX</a:t>
            </a:r>
          </a:p>
        </p:txBody>
      </p:sp>
      <p:pic>
        <p:nvPicPr>
          <p:cNvPr id="4" name="Picture 3" descr="A picture containing tennis, electronics&#10;&#10;Description automatically generated">
            <a:hlinkClick r:id="rId3"/>
            <a:extLst>
              <a:ext uri="{FF2B5EF4-FFF2-40B4-BE49-F238E27FC236}">
                <a16:creationId xmlns:a16="http://schemas.microsoft.com/office/drawing/2014/main" id="{CA38661C-A76F-46FD-B34B-75411EEC7E5E}"/>
              </a:ext>
            </a:extLst>
          </p:cNvPr>
          <p:cNvPicPr>
            <a:picLocks noChangeAspect="1"/>
          </p:cNvPicPr>
          <p:nvPr/>
        </p:nvPicPr>
        <p:blipFill rotWithShape="1">
          <a:blip r:embed="rId4">
            <a:extLst>
              <a:ext uri="{28A0092B-C50C-407E-A947-70E740481C1C}">
                <a14:useLocalDpi xmlns:a14="http://schemas.microsoft.com/office/drawing/2010/main" val="0"/>
              </a:ext>
            </a:extLst>
          </a:blip>
          <a:srcRect t="14714" r="1" b="2821"/>
          <a:stretch/>
        </p:blipFill>
        <p:spPr>
          <a:xfrm>
            <a:off x="4207933" y="2247943"/>
            <a:ext cx="7347537" cy="2363090"/>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960100" y="978102"/>
            <a:ext cx="10588434" cy="1062644"/>
          </a:xfrm>
        </p:spPr>
        <p:txBody>
          <a:bodyPr anchor="b">
            <a:normAutofit/>
          </a:bodyPr>
          <a:lstStyle/>
          <a:p>
            <a:r>
              <a:rPr lang="en-US" dirty="0">
                <a:latin typeface="Franklin Gothic Book" panose="020B0503020102020204" pitchFamily="34" charset="0"/>
                <a:cs typeface="Segoe UI" panose="020B0502040204020203" pitchFamily="34" charset="0"/>
              </a:rPr>
              <a:t>Conclusion</a:t>
            </a:r>
          </a:p>
        </p:txBody>
      </p:sp>
      <p:cxnSp>
        <p:nvCxnSpPr>
          <p:cNvPr id="11"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3206" y="2811104"/>
            <a:ext cx="2928114" cy="2928114"/>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4955354" y="2682433"/>
            <a:ext cx="6282169" cy="3215749"/>
          </a:xfrm>
        </p:spPr>
        <p:txBody>
          <a:bodyPr vert="horz" lIns="91440" tIns="45720" rIns="91440" bIns="45720" rtlCol="0">
            <a:normAutofit/>
          </a:bodyPr>
          <a:lstStyle/>
          <a:p>
            <a:pPr marL="0" indent="0">
              <a:buNone/>
            </a:pPr>
            <a:endParaRPr lang="en-US" sz="2400" dirty="0">
              <a:latin typeface="Segoe UI" panose="020B0502040204020203" pitchFamily="34" charset="0"/>
              <a:cs typeface="Segoe UI" panose="020B0502040204020203" pitchFamily="34" charset="0"/>
            </a:endParaRPr>
          </a:p>
          <a:p>
            <a:endParaRPr lang="en-US" sz="2400" dirty="0">
              <a:latin typeface="Segoe UI" panose="020B0502040204020203" pitchFamily="34" charset="0"/>
              <a:cs typeface="Segoe UI" panose="020B0502040204020203" pitchFamily="34" charset="0"/>
            </a:endParaRPr>
          </a:p>
        </p:txBody>
      </p:sp>
      <p:sp>
        <p:nvSpPr>
          <p:cNvPr id="5" name="Rectangle 2">
            <a:extLst>
              <a:ext uri="{FF2B5EF4-FFF2-40B4-BE49-F238E27FC236}">
                <a16:creationId xmlns:a16="http://schemas.microsoft.com/office/drawing/2014/main" id="{D1284E7F-2298-49E5-B5CF-4F3BD05BD7D3}"/>
              </a:ext>
            </a:extLst>
          </p:cNvPr>
          <p:cNvSpPr>
            <a:spLocks noChangeArrowheads="1"/>
          </p:cNvSpPr>
          <p:nvPr/>
        </p:nvSpPr>
        <p:spPr bwMode="auto">
          <a:xfrm>
            <a:off x="152400" y="116846"/>
            <a:ext cx="0" cy="528309"/>
          </a:xfrm>
          <a:prstGeom prst="rect">
            <a:avLst/>
          </a:prstGeom>
          <a:solidFill>
            <a:srgbClr val="E0E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12696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F2D643F-519E-45FD-BAC7-BDF1E8947756}"/>
              </a:ext>
            </a:extLst>
          </p:cNvPr>
          <p:cNvSpPr>
            <a:spLocks noChangeArrowheads="1"/>
          </p:cNvSpPr>
          <p:nvPr/>
        </p:nvSpPr>
        <p:spPr bwMode="auto">
          <a:xfrm>
            <a:off x="0" y="26000"/>
            <a:ext cx="0" cy="405199"/>
          </a:xfrm>
          <a:prstGeom prst="rect">
            <a:avLst/>
          </a:prstGeom>
          <a:solidFill>
            <a:srgbClr val="E0E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41F7479-6C87-4F1D-9443-42DFD92EBAB4}"/>
              </a:ext>
            </a:extLst>
          </p:cNvPr>
          <p:cNvSpPr txBox="1"/>
          <p:nvPr/>
        </p:nvSpPr>
        <p:spPr>
          <a:xfrm>
            <a:off x="4608336" y="1797559"/>
            <a:ext cx="6976203" cy="4955203"/>
          </a:xfrm>
          <a:prstGeom prst="rect">
            <a:avLst/>
          </a:prstGeom>
          <a:noFill/>
        </p:spPr>
        <p:txBody>
          <a:bodyPr wrap="square" rtlCol="0">
            <a:spAutoFit/>
          </a:bodyPr>
          <a:lstStyle/>
          <a:p>
            <a:pPr lvl="0" eaLnBrk="0" fontAlgn="base" hangingPunct="0">
              <a:spcBef>
                <a:spcPct val="0"/>
              </a:spcBef>
              <a:spcAft>
                <a:spcPct val="0"/>
              </a:spcAft>
            </a:pPr>
            <a:r>
              <a:rPr lang="en-US" altLang="en-US" sz="2800" b="1" dirty="0">
                <a:solidFill>
                  <a:srgbClr val="252E38"/>
                </a:solidFill>
                <a:latin typeface="Work Sans"/>
              </a:rPr>
              <a:t>CSS Navigation Bar: Summary</a:t>
            </a:r>
          </a:p>
          <a:p>
            <a:pPr lvl="0" eaLnBrk="0" fontAlgn="base" hangingPunct="0">
              <a:spcBef>
                <a:spcPct val="0"/>
              </a:spcBef>
              <a:spcAft>
                <a:spcPct val="0"/>
              </a:spcAft>
            </a:pPr>
            <a:r>
              <a:rPr lang="en-US" altLang="en-US" dirty="0">
                <a:solidFill>
                  <a:srgbClr val="252E38"/>
                </a:solidFill>
                <a:latin typeface="Open Sans"/>
              </a:rPr>
              <a:t>I'm certain that after finishing this tutorial, you will be able to create slick </a:t>
            </a:r>
            <a:r>
              <a:rPr lang="en-US" altLang="en-US" b="1" dirty="0">
                <a:solidFill>
                  <a:srgbClr val="252E38"/>
                </a:solidFill>
                <a:latin typeface="Open Sans"/>
              </a:rPr>
              <a:t>vertical </a:t>
            </a:r>
            <a:r>
              <a:rPr lang="en-US" altLang="en-US" dirty="0">
                <a:solidFill>
                  <a:srgbClr val="252E38"/>
                </a:solidFill>
                <a:latin typeface="Open Sans"/>
              </a:rPr>
              <a:t>and</a:t>
            </a:r>
            <a:r>
              <a:rPr lang="en-US" altLang="en-US" b="1" dirty="0">
                <a:solidFill>
                  <a:srgbClr val="252E38"/>
                </a:solidFill>
                <a:latin typeface="Open Sans"/>
              </a:rPr>
              <a:t> horizontal navigation bars</a:t>
            </a:r>
            <a:r>
              <a:rPr lang="en-US" altLang="en-US" dirty="0">
                <a:solidFill>
                  <a:srgbClr val="252E38"/>
                </a:solidFill>
                <a:latin typeface="Open Sans"/>
              </a:rPr>
              <a:t>. For good measure, let's sum up the info:</a:t>
            </a:r>
            <a:endParaRPr lang="en-US" altLang="en-US" dirty="0">
              <a:solidFill>
                <a:srgbClr val="212529"/>
              </a:solidFill>
              <a:latin typeface="-apple-system"/>
            </a:endParaRPr>
          </a:p>
          <a:p>
            <a:pPr lvl="0" eaLnBrk="0" fontAlgn="base" hangingPunct="0">
              <a:spcBef>
                <a:spcPct val="0"/>
              </a:spcBef>
              <a:spcAft>
                <a:spcPct val="0"/>
              </a:spcAft>
              <a:buFontTx/>
              <a:buChar char="•"/>
            </a:pPr>
            <a:r>
              <a:rPr lang="en-US" altLang="en-US" dirty="0">
                <a:solidFill>
                  <a:srgbClr val="252E38"/>
                </a:solidFill>
                <a:latin typeface="Open Sans"/>
              </a:rPr>
              <a:t>CSS navigation bars enhance </a:t>
            </a:r>
            <a:r>
              <a:rPr lang="en-US" altLang="en-US" b="1" dirty="0">
                <a:solidFill>
                  <a:srgbClr val="252E38"/>
                </a:solidFill>
                <a:latin typeface="Open Sans"/>
              </a:rPr>
              <a:t>user experience</a:t>
            </a:r>
            <a:r>
              <a:rPr lang="en-US" altLang="en-US" dirty="0">
                <a:solidFill>
                  <a:srgbClr val="252E38"/>
                </a:solidFill>
                <a:latin typeface="Open Sans"/>
              </a:rPr>
              <a:t>;</a:t>
            </a:r>
          </a:p>
          <a:p>
            <a:pPr lvl="0" eaLnBrk="0" fontAlgn="base" hangingPunct="0">
              <a:spcBef>
                <a:spcPct val="0"/>
              </a:spcBef>
              <a:spcAft>
                <a:spcPct val="0"/>
              </a:spcAft>
              <a:buFontTx/>
              <a:buChar char="•"/>
            </a:pPr>
            <a:r>
              <a:rPr lang="en-US" altLang="en-US" dirty="0">
                <a:solidFill>
                  <a:srgbClr val="252E38"/>
                </a:solidFill>
                <a:latin typeface="Open Sans"/>
              </a:rPr>
              <a:t>Essentially, navigation bars are a </a:t>
            </a:r>
            <a:r>
              <a:rPr lang="en-US" altLang="en-US" b="1" dirty="0">
                <a:solidFill>
                  <a:srgbClr val="252E38"/>
                </a:solidFill>
                <a:latin typeface="Open Sans"/>
              </a:rPr>
              <a:t>list of links</a:t>
            </a:r>
            <a:r>
              <a:rPr lang="en-US" altLang="en-US" dirty="0">
                <a:solidFill>
                  <a:srgbClr val="252E38"/>
                </a:solidFill>
                <a:latin typeface="Open Sans"/>
              </a:rPr>
              <a:t> with styling properties applied;</a:t>
            </a:r>
          </a:p>
          <a:p>
            <a:pPr lvl="0" eaLnBrk="0" fontAlgn="base" hangingPunct="0">
              <a:spcBef>
                <a:spcPct val="0"/>
              </a:spcBef>
              <a:spcAft>
                <a:spcPct val="0"/>
              </a:spcAft>
              <a:buFontTx/>
              <a:buChar char="•"/>
            </a:pPr>
            <a:r>
              <a:rPr lang="en-US" altLang="en-US" dirty="0">
                <a:solidFill>
                  <a:srgbClr val="252E38"/>
                </a:solidFill>
                <a:latin typeface="Open Sans"/>
              </a:rPr>
              <a:t>To style a navigation bar we use two HTML elements: </a:t>
            </a:r>
            <a:r>
              <a:rPr lang="en-US" altLang="en-US" b="1" dirty="0">
                <a:solidFill>
                  <a:srgbClr val="252E38"/>
                </a:solidFill>
                <a:latin typeface="Open Sans"/>
              </a:rPr>
              <a:t>unordered list (&lt;ul&gt;)</a:t>
            </a:r>
            <a:r>
              <a:rPr lang="en-US" altLang="en-US" dirty="0">
                <a:solidFill>
                  <a:srgbClr val="252E38"/>
                </a:solidFill>
                <a:latin typeface="Open Sans"/>
              </a:rPr>
              <a:t> and </a:t>
            </a:r>
            <a:r>
              <a:rPr lang="en-US" altLang="en-US" b="1" dirty="0">
                <a:solidFill>
                  <a:srgbClr val="252E38"/>
                </a:solidFill>
                <a:latin typeface="Open Sans"/>
              </a:rPr>
              <a:t>list item (&lt;li&gt;)</a:t>
            </a:r>
            <a:r>
              <a:rPr lang="en-US" altLang="en-US" dirty="0">
                <a:solidFill>
                  <a:srgbClr val="252E38"/>
                </a:solidFill>
                <a:latin typeface="Open Sans"/>
              </a:rPr>
              <a:t>;</a:t>
            </a:r>
          </a:p>
          <a:p>
            <a:pPr lvl="0" eaLnBrk="0" fontAlgn="base" hangingPunct="0">
              <a:spcBef>
                <a:spcPct val="0"/>
              </a:spcBef>
              <a:spcAft>
                <a:spcPct val="0"/>
              </a:spcAft>
              <a:buFontTx/>
              <a:buChar char="•"/>
            </a:pPr>
            <a:r>
              <a:rPr lang="en-US" altLang="en-US" dirty="0">
                <a:solidFill>
                  <a:srgbClr val="252E38"/>
                </a:solidFill>
                <a:latin typeface="Open Sans"/>
              </a:rPr>
              <a:t>We remove the </a:t>
            </a:r>
            <a:r>
              <a:rPr lang="en-US" altLang="en-US" b="1" dirty="0">
                <a:solidFill>
                  <a:srgbClr val="252E38"/>
                </a:solidFill>
                <a:latin typeface="Open Sans"/>
              </a:rPr>
              <a:t>item markers</a:t>
            </a:r>
            <a:r>
              <a:rPr lang="en-US" altLang="en-US" dirty="0">
                <a:solidFill>
                  <a:srgbClr val="252E38"/>
                </a:solidFill>
                <a:latin typeface="Open Sans"/>
              </a:rPr>
              <a:t> using </a:t>
            </a:r>
            <a:r>
              <a:rPr lang="en-US" altLang="en-US" sz="1200" dirty="0">
                <a:solidFill>
                  <a:srgbClr val="4688F1"/>
                </a:solidFill>
                <a:latin typeface="Roboto"/>
              </a:rPr>
              <a:t>list-style-type</a:t>
            </a:r>
            <a:r>
              <a:rPr lang="en-US" altLang="en-US" dirty="0">
                <a:solidFill>
                  <a:srgbClr val="252E38"/>
                </a:solidFill>
                <a:latin typeface="Open Sans"/>
              </a:rPr>
              <a:t> as well as browser </a:t>
            </a:r>
            <a:r>
              <a:rPr lang="en-US" altLang="en-US" b="1" dirty="0">
                <a:solidFill>
                  <a:srgbClr val="252E38"/>
                </a:solidFill>
                <a:latin typeface="Open Sans"/>
              </a:rPr>
              <a:t>default spacing</a:t>
            </a:r>
            <a:r>
              <a:rPr lang="en-US" altLang="en-US" dirty="0">
                <a:solidFill>
                  <a:srgbClr val="252E38"/>
                </a:solidFill>
                <a:latin typeface="Open Sans"/>
              </a:rPr>
              <a:t> using </a:t>
            </a:r>
            <a:r>
              <a:rPr lang="en-US" altLang="en-US" sz="1200" dirty="0">
                <a:solidFill>
                  <a:srgbClr val="4688F1"/>
                </a:solidFill>
                <a:latin typeface="Roboto"/>
              </a:rPr>
              <a:t>padding</a:t>
            </a:r>
            <a:r>
              <a:rPr lang="en-US" altLang="en-US" dirty="0">
                <a:solidFill>
                  <a:srgbClr val="252E38"/>
                </a:solidFill>
                <a:latin typeface="Open Sans"/>
              </a:rPr>
              <a:t> and </a:t>
            </a:r>
            <a:r>
              <a:rPr lang="en-US" altLang="en-US" sz="1200" dirty="0">
                <a:solidFill>
                  <a:srgbClr val="4688F1"/>
                </a:solidFill>
                <a:latin typeface="Roboto"/>
              </a:rPr>
              <a:t>margin</a:t>
            </a:r>
            <a:r>
              <a:rPr lang="en-US" altLang="en-US" dirty="0">
                <a:solidFill>
                  <a:srgbClr val="252E38"/>
                </a:solidFill>
                <a:latin typeface="Open Sans"/>
              </a:rPr>
              <a:t>;</a:t>
            </a:r>
          </a:p>
          <a:p>
            <a:pPr lvl="0" eaLnBrk="0" fontAlgn="base" hangingPunct="0">
              <a:spcBef>
                <a:spcPct val="0"/>
              </a:spcBef>
              <a:spcAft>
                <a:spcPct val="0"/>
              </a:spcAft>
              <a:buFontTx/>
              <a:buChar char="•"/>
            </a:pPr>
            <a:r>
              <a:rPr lang="en-US" altLang="en-US" dirty="0">
                <a:solidFill>
                  <a:srgbClr val="252E38"/>
                </a:solidFill>
                <a:latin typeface="Open Sans"/>
              </a:rPr>
              <a:t>We can style our navbars using regular CSS styling properties like </a:t>
            </a:r>
            <a:r>
              <a:rPr lang="en-US" altLang="en-US" b="1" dirty="0">
                <a:solidFill>
                  <a:srgbClr val="252E38"/>
                </a:solidFill>
                <a:latin typeface="Open Sans"/>
              </a:rPr>
              <a:t>borders, text-align, padding, height, width, position</a:t>
            </a:r>
            <a:r>
              <a:rPr lang="en-US" altLang="en-US" dirty="0">
                <a:solidFill>
                  <a:srgbClr val="252E38"/>
                </a:solidFill>
                <a:latin typeface="Open Sans"/>
              </a:rPr>
              <a:t> and so on;</a:t>
            </a:r>
          </a:p>
          <a:p>
            <a:pPr lvl="0" eaLnBrk="0" fontAlgn="base" hangingPunct="0">
              <a:spcBef>
                <a:spcPct val="0"/>
              </a:spcBef>
              <a:spcAft>
                <a:spcPct val="0"/>
              </a:spcAft>
              <a:buFontTx/>
              <a:buChar char="•"/>
            </a:pPr>
            <a:r>
              <a:rPr lang="en-US" altLang="en-US" dirty="0">
                <a:solidFill>
                  <a:srgbClr val="252E38"/>
                </a:solidFill>
                <a:latin typeface="Open Sans"/>
              </a:rPr>
              <a:t>CSS allows us to create </a:t>
            </a:r>
            <a:r>
              <a:rPr lang="en-US" altLang="en-US" b="1" dirty="0">
                <a:solidFill>
                  <a:srgbClr val="252E38"/>
                </a:solidFill>
                <a:latin typeface="Open Sans"/>
              </a:rPr>
              <a:t>vertical and horizontal navbars</a:t>
            </a:r>
            <a:r>
              <a:rPr lang="en-US" altLang="en-US" dirty="0">
                <a:solidFill>
                  <a:srgbClr val="252E38"/>
                </a:solidFill>
                <a:latin typeface="Open Sans"/>
              </a:rPr>
              <a:t>;</a:t>
            </a:r>
          </a:p>
          <a:p>
            <a:pPr lvl="0" eaLnBrk="0" fontAlgn="base" hangingPunct="0">
              <a:spcBef>
                <a:spcPct val="0"/>
              </a:spcBef>
              <a:spcAft>
                <a:spcPct val="0"/>
              </a:spcAft>
              <a:buFontTx/>
              <a:buChar char="•"/>
            </a:pPr>
            <a:r>
              <a:rPr lang="en-US" altLang="en-US" dirty="0">
                <a:solidFill>
                  <a:srgbClr val="252E38"/>
                </a:solidFill>
                <a:latin typeface="Open Sans"/>
              </a:rPr>
              <a:t>To create a horizontal navbar we apply </a:t>
            </a:r>
            <a:r>
              <a:rPr lang="en-US" altLang="en-US" sz="1200" dirty="0" err="1">
                <a:solidFill>
                  <a:srgbClr val="4688F1"/>
                </a:solidFill>
                <a:latin typeface="Roboto"/>
              </a:rPr>
              <a:t>display:inline</a:t>
            </a:r>
            <a:r>
              <a:rPr lang="en-US" altLang="en-US" dirty="0">
                <a:solidFill>
                  <a:srgbClr val="252E38"/>
                </a:solidFill>
                <a:latin typeface="Open Sans"/>
              </a:rPr>
              <a:t> or </a:t>
            </a:r>
            <a:r>
              <a:rPr lang="en-US" altLang="en-US" sz="1200" dirty="0">
                <a:solidFill>
                  <a:srgbClr val="4688F1"/>
                </a:solidFill>
                <a:latin typeface="Roboto"/>
              </a:rPr>
              <a:t>float</a:t>
            </a:r>
            <a:r>
              <a:rPr lang="en-US" altLang="en-US" dirty="0">
                <a:solidFill>
                  <a:srgbClr val="252E38"/>
                </a:solidFill>
                <a:latin typeface="Open Sans"/>
              </a:rPr>
              <a:t> styling properties.</a:t>
            </a:r>
            <a:endParaRPr lang="en-US" altLang="en-US" dirty="0">
              <a:solidFill>
                <a:srgbClr val="212529"/>
              </a:solidFill>
              <a:latin typeface="-apple-system"/>
            </a:endParaRPr>
          </a:p>
        </p:txBody>
      </p:sp>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6094105" y="802955"/>
            <a:ext cx="4977976" cy="1454051"/>
          </a:xfrm>
        </p:spPr>
        <p:txBody>
          <a:bodyPr>
            <a:normAutofit/>
          </a:bodyPr>
          <a:lstStyle/>
          <a:p>
            <a:r>
              <a:rPr lang="en-US">
                <a:solidFill>
                  <a:srgbClr val="000000"/>
                </a:solidFill>
                <a:latin typeface="Franklin Gothic Book" panose="020B0503020102020204" pitchFamily="34" charset="0"/>
                <a:cs typeface="Segoe UI" panose="020B0502040204020203" pitchFamily="34" charset="0"/>
              </a:rPr>
              <a:t>References</a:t>
            </a:r>
          </a:p>
        </p:txBody>
      </p:sp>
      <p:sp>
        <p:nvSpPr>
          <p:cNvPr id="1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2000" dirty="0">
                <a:solidFill>
                  <a:srgbClr val="000000"/>
                </a:solidFill>
                <a:hlinkClick r:id="rId6"/>
              </a:rPr>
              <a:t>https://www.webfx.com/blog/web-design/30-exceptional-css-navigation-techniques/</a:t>
            </a:r>
            <a:endParaRPr lang="en-US" sz="2000" dirty="0">
              <a:solidFill>
                <a:srgbClr val="000000"/>
              </a:solidFill>
            </a:endParaRPr>
          </a:p>
          <a:p>
            <a:r>
              <a:rPr lang="en-US" sz="2000" dirty="0">
                <a:hlinkClick r:id="rId7"/>
              </a:rPr>
              <a:t>https://www.mockplus.com/blog/post/website-navigation-menu-design</a:t>
            </a:r>
            <a:endParaRPr lang="en-US" sz="2000" dirty="0"/>
          </a:p>
          <a:p>
            <a:r>
              <a:rPr lang="en-US" sz="2000" dirty="0">
                <a:hlinkClick r:id="rId8"/>
              </a:rPr>
              <a:t>https://www.bitdegree.org/learn/css-navigation-bar</a:t>
            </a:r>
            <a:endParaRPr lang="en-US" sz="2000" dirty="0">
              <a:solidFill>
                <a:srgbClr val="000000"/>
              </a:solidFill>
              <a:latin typeface="Segoe UI" panose="020B0502040204020203" pitchFamily="34" charset="0"/>
              <a:cs typeface="Segoe UI" panose="020B0502040204020203" pitchFamily="34" charset="0"/>
            </a:endParaRPr>
          </a:p>
          <a:p>
            <a:endParaRPr lang="en-US" sz="2000" dirty="0">
              <a:solidFill>
                <a:srgbClr val="000000"/>
              </a:solidFill>
              <a:latin typeface="Franklin Gothic Book" panose="020B0503020102020204" pitchFamily="34" charset="0"/>
            </a:endParaRPr>
          </a:p>
        </p:txBody>
      </p:sp>
    </p:spTree>
    <p:extLst>
      <p:ext uri="{BB962C8B-B14F-4D97-AF65-F5344CB8AC3E}">
        <p14:creationId xmlns:p14="http://schemas.microsoft.com/office/powerpoint/2010/main" val="28809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42996" y="4571216"/>
            <a:ext cx="10906008" cy="1115415"/>
          </a:xfrm>
        </p:spPr>
        <p:txBody>
          <a:bodyPr>
            <a:normAutofit/>
          </a:bodyPr>
          <a:lstStyle/>
          <a:p>
            <a:r>
              <a:rPr lang="en-US" sz="5600">
                <a:latin typeface="Franklin Gothic Book" panose="020B0503020102020204" pitchFamily="34" charset="0"/>
                <a:cs typeface="Segoe UI" panose="020B0502040204020203" pitchFamily="34" charset="0"/>
              </a:rPr>
              <a:t>CSS Navigation Principles &amp; Design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642996" y="5859140"/>
            <a:ext cx="10906008" cy="497210"/>
          </a:xfrm>
        </p:spPr>
        <p:txBody>
          <a:bodyPr>
            <a:normAutofit/>
          </a:bodyPr>
          <a:lstStyle/>
          <a:p>
            <a:r>
              <a:rPr lang="en-US">
                <a:latin typeface="Segoe UI" panose="020B0502040204020203" pitchFamily="34" charset="0"/>
                <a:cs typeface="Segoe UI" panose="020B0502040204020203" pitchFamily="34" charset="0"/>
              </a:rPr>
              <a:t>Thank you for watching!</a:t>
            </a: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946" y="1565783"/>
            <a:ext cx="2685705" cy="2685705"/>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8518" y="1565783"/>
            <a:ext cx="2685705" cy="2685705"/>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23000" y="1613694"/>
            <a:ext cx="2637795" cy="2637795"/>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21662" y="1565783"/>
            <a:ext cx="2685706" cy="2685706"/>
          </a:xfrm>
          <a:prstGeom prst="rect">
            <a:avLst/>
          </a:prstGeom>
        </p:spPr>
      </p:pic>
      <p:cxnSp>
        <p:nvCxnSpPr>
          <p:cNvPr id="54" name="Straight Connector 41">
            <a:extLst>
              <a:ext uri="{FF2B5EF4-FFF2-40B4-BE49-F238E27FC236}">
                <a16:creationId xmlns:a16="http://schemas.microsoft.com/office/drawing/2014/main" id="{8733B210-462D-42A4-BA20-36743BB5E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documentManagement/types"/>
    <ds:schemaRef ds:uri="http://purl.org/dc/dcmitype/"/>
    <ds:schemaRef ds:uri="http://purl.org/dc/elements/1.1/"/>
    <ds:schemaRef ds:uri="http://schemas.openxmlformats.org/package/2006/metadata/core-properties"/>
    <ds:schemaRef ds:uri="16c05727-aa75-4e4a-9b5f-8a80a1165891"/>
    <ds:schemaRef ds:uri="http://purl.org/dc/terms/"/>
    <ds:schemaRef ds:uri="http://schemas.microsoft.com/office/infopath/2007/PartnerControls"/>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1515</Words>
  <Application>Microsoft Office PowerPoint</Application>
  <PresentationFormat>Widescreen</PresentationFormat>
  <Paragraphs>117</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-apple-system</vt:lpstr>
      <vt:lpstr>Arial</vt:lpstr>
      <vt:lpstr>Calibri</vt:lpstr>
      <vt:lpstr>Calibri Light</vt:lpstr>
      <vt:lpstr>Franklin Gothic Book</vt:lpstr>
      <vt:lpstr>Open Sans</vt:lpstr>
      <vt:lpstr>Roboto</vt:lpstr>
      <vt:lpstr>Segoe UI</vt:lpstr>
      <vt:lpstr>Work Sans</vt:lpstr>
      <vt:lpstr>Office Theme</vt:lpstr>
      <vt:lpstr>CSS Navigation Principle &amp; Design</vt:lpstr>
      <vt:lpstr>Slide 3</vt:lpstr>
      <vt:lpstr>What is CSS Navigation Principles &amp; Design</vt:lpstr>
      <vt:lpstr>Understanding CSS Navigation Principles &amp; Design</vt:lpstr>
      <vt:lpstr>Coding your CSS Navigation &amp; Design</vt:lpstr>
      <vt:lpstr>According to WebFX</vt:lpstr>
      <vt:lpstr>Conclusion</vt:lpstr>
      <vt:lpstr>References</vt:lpstr>
      <vt:lpstr>CSS Navigation Principles &amp;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2019-05-22T02:33:05Z</dcterms:created>
  <dcterms:modified xsi:type="dcterms:W3CDTF">2019-05-25T14:14:11Z</dcterms:modified>
</cp:coreProperties>
</file>