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68" r:id="rId3"/>
    <p:sldId id="269" r:id="rId4"/>
    <p:sldId id="267" r:id="rId5"/>
    <p:sldId id="262" r:id="rId6"/>
    <p:sldId id="272" r:id="rId7"/>
    <p:sldId id="259" r:id="rId8"/>
    <p:sldId id="282" r:id="rId9"/>
    <p:sldId id="270" r:id="rId10"/>
    <p:sldId id="266" r:id="rId11"/>
    <p:sldId id="276" r:id="rId12"/>
    <p:sldId id="273" r:id="rId13"/>
    <p:sldId id="257" r:id="rId14"/>
    <p:sldId id="263" r:id="rId15"/>
    <p:sldId id="281" r:id="rId16"/>
    <p:sldId id="264" r:id="rId17"/>
    <p:sldId id="283" r:id="rId18"/>
    <p:sldId id="285" r:id="rId19"/>
    <p:sldId id="287" r:id="rId20"/>
    <p:sldId id="286" r:id="rId21"/>
    <p:sldId id="284" r:id="rId22"/>
    <p:sldId id="258" r:id="rId23"/>
    <p:sldId id="265" r:id="rId24"/>
    <p:sldId id="279" r:id="rId25"/>
    <p:sldId id="280" r:id="rId26"/>
    <p:sldId id="278" r:id="rId27"/>
    <p:sldId id="291" r:id="rId28"/>
    <p:sldId id="290" r:id="rId29"/>
    <p:sldId id="289" r:id="rId30"/>
    <p:sldId id="288" r:id="rId31"/>
    <p:sldId id="275" r:id="rId32"/>
    <p:sldId id="27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72101F-154A-4663-B27A-0345AC92DD75}">
          <p14:sldIdLst>
            <p14:sldId id="256"/>
            <p14:sldId id="268"/>
            <p14:sldId id="269"/>
            <p14:sldId id="267"/>
            <p14:sldId id="262"/>
            <p14:sldId id="272"/>
            <p14:sldId id="259"/>
            <p14:sldId id="282"/>
            <p14:sldId id="270"/>
            <p14:sldId id="266"/>
            <p14:sldId id="276"/>
            <p14:sldId id="273"/>
            <p14:sldId id="257"/>
            <p14:sldId id="263"/>
            <p14:sldId id="281"/>
            <p14:sldId id="264"/>
            <p14:sldId id="283"/>
            <p14:sldId id="285"/>
            <p14:sldId id="287"/>
            <p14:sldId id="286"/>
            <p14:sldId id="284"/>
            <p14:sldId id="258"/>
            <p14:sldId id="265"/>
            <p14:sldId id="279"/>
            <p14:sldId id="280"/>
            <p14:sldId id="278"/>
            <p14:sldId id="291"/>
            <p14:sldId id="290"/>
            <p14:sldId id="289"/>
            <p14:sldId id="288"/>
            <p14:sldId id="275"/>
            <p14:sldId id="274"/>
          </p14:sldIdLst>
        </p14:section>
        <p14:section name="Untitled Section" id="{6C2497FA-9486-4795-88F1-F89F75BC070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6" autoAdjust="0"/>
  </p:normalViewPr>
  <p:slideViewPr>
    <p:cSldViewPr>
      <p:cViewPr>
        <p:scale>
          <a:sx n="75" d="100"/>
          <a:sy n="75" d="100"/>
        </p:scale>
        <p:origin x="-1152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160" b="1" i="0" u="none" strike="noStrike" baseline="0" dirty="0" smtClean="0">
                <a:effectLst/>
              </a:rPr>
              <a:t>65732 </a:t>
            </a:r>
            <a:r>
              <a:rPr lang="en-US" dirty="0" smtClean="0"/>
              <a:t>Sites</a:t>
            </a:r>
            <a:endParaRPr lang="en-US" dirty="0"/>
          </a:p>
        </c:rich>
      </c:tx>
      <c:layout>
        <c:manualLayout>
          <c:xMode val="edge"/>
          <c:yMode val="edge"/>
          <c:x val="0.10959098862642171"/>
          <c:y val="0.84180979826834657"/>
        </c:manualLayout>
      </c:layout>
      <c:overlay val="0"/>
    </c:title>
    <c:autoTitleDeleted val="0"/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4803028093710505E-2"/>
          <c:y val="0.13477286491294782"/>
          <c:w val="0.79415694565957018"/>
          <c:h val="0.80380396392988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Sites</c:v>
                </c:pt>
              </c:strCache>
            </c:strRef>
          </c:tx>
          <c:explosion val="25"/>
          <c:dLbls>
            <c:dLbl>
              <c:idx val="6"/>
              <c:layout>
                <c:manualLayout>
                  <c:x val="-3.9300816564596091E-3"/>
                  <c:y val="3.594152227934695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7"/>
              <c:layout>
                <c:manualLayout>
                  <c:x val="-3.936503596772626E-2"/>
                  <c:y val="2.416811626608525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8"/>
              <c:layout>
                <c:manualLayout>
                  <c:x val="-6.0520316904831339E-2"/>
                  <c:y val="1.711149649256964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9"/>
              <c:layout>
                <c:manualLayout>
                  <c:x val="-7.5311922815203658E-2"/>
                  <c:y val="-1.420471179282729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0"/>
              <c:layout>
                <c:manualLayout>
                  <c:x val="-5.842872071546612E-2"/>
                  <c:y val="-4.616277243097215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Sheet1!$A$2:$A$16</c:f>
              <c:strCache>
                <c:ptCount val="15"/>
                <c:pt idx="0">
                  <c:v>คอมพิวเตอร์ 16907</c:v>
                </c:pt>
                <c:pt idx="1">
                  <c:v>สังคม 11740</c:v>
                </c:pt>
                <c:pt idx="2">
                  <c:v>ธุรกิจ 10683</c:v>
                </c:pt>
                <c:pt idx="3">
                  <c:v>อ้างอิง 5732</c:v>
                </c:pt>
                <c:pt idx="4">
                  <c:v>ภูมิภาค 5057</c:v>
                </c:pt>
                <c:pt idx="5">
                  <c:v>ซื้อของ 4769</c:v>
                </c:pt>
                <c:pt idx="6">
                  <c:v>นันทนาการ 3368</c:v>
                </c:pt>
                <c:pt idx="7">
                  <c:v>กีฬา 2379</c:v>
                </c:pt>
                <c:pt idx="8">
                  <c:v>ศิลปะ 2607</c:v>
                </c:pt>
                <c:pt idx="9">
                  <c:v>บ้าน 850</c:v>
                </c:pt>
                <c:pt idx="10">
                  <c:v>ข่าว 667</c:v>
                </c:pt>
                <c:pt idx="11">
                  <c:v>สุขภาพ 521</c:v>
                </c:pt>
                <c:pt idx="12">
                  <c:v>วิทยาศาสตร์ 221</c:v>
                </c:pt>
                <c:pt idx="13">
                  <c:v>เกม 173</c:v>
                </c:pt>
                <c:pt idx="14">
                  <c:v>การพนัน 58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16907</c:v>
                </c:pt>
                <c:pt idx="1">
                  <c:v>11740</c:v>
                </c:pt>
                <c:pt idx="2">
                  <c:v>10683</c:v>
                </c:pt>
                <c:pt idx="3">
                  <c:v>5732</c:v>
                </c:pt>
                <c:pt idx="4">
                  <c:v>5057</c:v>
                </c:pt>
                <c:pt idx="5">
                  <c:v>4769</c:v>
                </c:pt>
                <c:pt idx="6">
                  <c:v>3368</c:v>
                </c:pt>
                <c:pt idx="7">
                  <c:v>2379</c:v>
                </c:pt>
                <c:pt idx="8">
                  <c:v>2607</c:v>
                </c:pt>
                <c:pt idx="9">
                  <c:v>850</c:v>
                </c:pt>
                <c:pt idx="10">
                  <c:v>667</c:v>
                </c:pt>
                <c:pt idx="11">
                  <c:v>521</c:v>
                </c:pt>
                <c:pt idx="12">
                  <c:v>221</c:v>
                </c:pt>
                <c:pt idx="13">
                  <c:v>173</c:v>
                </c:pt>
                <c:pt idx="14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72154077962476915"/>
          <c:y val="1.9067765246864868E-4"/>
          <c:w val="0.26919996111597161"/>
          <c:h val="0.9943994239457989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160" b="1" i="0" u="none" strike="noStrike" baseline="0" dirty="0" smtClean="0">
                <a:effectLst/>
              </a:rPr>
              <a:t>65732 </a:t>
            </a:r>
            <a:r>
              <a:rPr lang="en-US" dirty="0" smtClean="0"/>
              <a:t>Sites</a:t>
            </a:r>
            <a:endParaRPr lang="en-US" dirty="0"/>
          </a:p>
        </c:rich>
      </c:tx>
      <c:layout>
        <c:manualLayout>
          <c:xMode val="edge"/>
          <c:yMode val="edge"/>
          <c:x val="0.10959098862642169"/>
          <c:y val="0.7407926224761448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1465101584524158"/>
          <c:y val="0.19931161611352102"/>
          <c:w val="0.39576492174589289"/>
          <c:h val="0.719622984103051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Site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.com</c:v>
                </c:pt>
                <c:pt idx="1">
                  <c:v>.th</c:v>
                </c:pt>
                <c:pt idx="2">
                  <c:v>.net</c:v>
                </c:pt>
                <c:pt idx="3">
                  <c:v>.org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40628</c:v>
                </c:pt>
                <c:pt idx="1">
                  <c:v>21881</c:v>
                </c:pt>
                <c:pt idx="2">
                  <c:v>1512</c:v>
                </c:pt>
                <c:pt idx="3">
                  <c:v>1011</c:v>
                </c:pt>
                <c:pt idx="4">
                  <c:v>700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.com</c:v>
                </c:pt>
                <c:pt idx="1">
                  <c:v>.th</c:v>
                </c:pt>
                <c:pt idx="2">
                  <c:v>.net</c:v>
                </c:pt>
                <c:pt idx="3">
                  <c:v>.org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61.808555954481832</c:v>
                </c:pt>
                <c:pt idx="1">
                  <c:v>33.288200572019711</c:v>
                </c:pt>
                <c:pt idx="2">
                  <c:v>2.3002494979614188</c:v>
                </c:pt>
                <c:pt idx="3">
                  <c:v>1.5380636524067424</c:v>
                </c:pt>
                <c:pt idx="4">
                  <c:v>1.0649303231302865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337089287450179"/>
          <c:y val="0.33715101073517395"/>
          <c:w val="0.10764909594634003"/>
          <c:h val="0.4214959335725899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b="1" i="0" u="none" strike="noStrike" baseline="0" dirty="0" smtClean="0">
                <a:effectLst/>
                <a:cs typeface="+mn-cs"/>
              </a:rPr>
              <a:t>4512</a:t>
            </a:r>
            <a:r>
              <a:rPr lang="en-US" sz="2160" b="1" i="0" u="none" strike="noStrike" baseline="0" dirty="0" smtClean="0">
                <a:effectLst/>
              </a:rPr>
              <a:t> </a:t>
            </a:r>
            <a:r>
              <a:rPr lang="en-US" dirty="0" smtClean="0"/>
              <a:t>Sites</a:t>
            </a:r>
            <a:endParaRPr lang="en-US" dirty="0"/>
          </a:p>
        </c:rich>
      </c:tx>
      <c:layout>
        <c:manualLayout>
          <c:xMode val="edge"/>
          <c:yMode val="edge"/>
          <c:x val="5.557864294740935E-2"/>
          <c:y val="0.81094343899850707"/>
        </c:manualLayout>
      </c:layout>
      <c:overlay val="0"/>
    </c:title>
    <c:autoTitleDeleted val="0"/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1184006513074754"/>
          <c:y val="0.14880302821742025"/>
          <c:w val="0.77409521726450869"/>
          <c:h val="0.784161735303624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Sites</c:v>
                </c:pt>
              </c:strCache>
            </c:strRef>
          </c:tx>
          <c:explosion val="25"/>
          <c:dLbls>
            <c:dLbl>
              <c:idx val="3"/>
              <c:layout>
                <c:manualLayout>
                  <c:x val="-4.8968722659667542E-2"/>
                  <c:y val="1.6571059021030441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5.4324633031982116E-2"/>
                  <c:y val="3.392758623965772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6.6284023524837171E-2"/>
                  <c:y val="5.090518857533744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6"/>
              <c:layout>
                <c:manualLayout>
                  <c:x val="-7.6461067366579177E-2"/>
                  <c:y val="6.119581622739735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7"/>
              <c:layout>
                <c:manualLayout>
                  <c:x val="-8.5661271507728204E-2"/>
                  <c:y val="4.38103448923466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8"/>
              <c:layout>
                <c:manualLayout>
                  <c:x val="-9.4470934188781955E-2"/>
                  <c:y val="1.43054638316751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9"/>
              <c:layout>
                <c:manualLayout>
                  <c:x val="-7.5311922815203658E-2"/>
                  <c:y val="-1.420471179282729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0"/>
              <c:layout>
                <c:manualLayout>
                  <c:x val="-5.842872071546612E-2"/>
                  <c:y val="-4.616277243097215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Sheet1!$A$2:$A$16</c:f>
              <c:strCache>
                <c:ptCount val="15"/>
                <c:pt idx="0">
                  <c:v>คอมพิวเตอร์ 1327</c:v>
                </c:pt>
                <c:pt idx="1">
                  <c:v>ธุรกิจ 1205</c:v>
                </c:pt>
                <c:pt idx="2">
                  <c:v>กีฬา 951</c:v>
                </c:pt>
                <c:pt idx="3">
                  <c:v>ภูมิภาค 183</c:v>
                </c:pt>
                <c:pt idx="4">
                  <c:v>สังคม 171</c:v>
                </c:pt>
                <c:pt idx="5">
                  <c:v>นันทนาการ 159</c:v>
                </c:pt>
                <c:pt idx="6">
                  <c:v>บ้าน 157</c:v>
                </c:pt>
                <c:pt idx="7">
                  <c:v>ซื้อของ 113</c:v>
                </c:pt>
                <c:pt idx="8">
                  <c:v>อ้างอิง 102</c:v>
                </c:pt>
                <c:pt idx="9">
                  <c:v>สุขภาพ 48</c:v>
                </c:pt>
                <c:pt idx="10">
                  <c:v>ข่าว 29</c:v>
                </c:pt>
                <c:pt idx="11">
                  <c:v>ศิลปะ 27</c:v>
                </c:pt>
                <c:pt idx="12">
                  <c:v>เกม 19</c:v>
                </c:pt>
                <c:pt idx="13">
                  <c:v>การพนัน 14</c:v>
                </c:pt>
                <c:pt idx="14">
                  <c:v>วิทยาศาสตร์ 7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1327</c:v>
                </c:pt>
                <c:pt idx="1">
                  <c:v>1205</c:v>
                </c:pt>
                <c:pt idx="2">
                  <c:v>951</c:v>
                </c:pt>
                <c:pt idx="3">
                  <c:v>183</c:v>
                </c:pt>
                <c:pt idx="4">
                  <c:v>171</c:v>
                </c:pt>
                <c:pt idx="5">
                  <c:v>159</c:v>
                </c:pt>
                <c:pt idx="6">
                  <c:v>157</c:v>
                </c:pt>
                <c:pt idx="7">
                  <c:v>113</c:v>
                </c:pt>
                <c:pt idx="8">
                  <c:v>102</c:v>
                </c:pt>
                <c:pt idx="9">
                  <c:v>48</c:v>
                </c:pt>
                <c:pt idx="10">
                  <c:v>29</c:v>
                </c:pt>
                <c:pt idx="11">
                  <c:v>27</c:v>
                </c:pt>
                <c:pt idx="12">
                  <c:v>19</c:v>
                </c:pt>
                <c:pt idx="13">
                  <c:v>14</c:v>
                </c:pt>
                <c:pt idx="1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72154077962476915"/>
          <c:y val="2.996710313363145E-3"/>
          <c:w val="0.25839749198016915"/>
          <c:h val="0.9607270320150650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B2E98-1773-4277-9950-B7B093B926C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86586-21EC-4C03-9B09-FAE46F32A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1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000" b="1"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D7FD-754D-4469-A59E-9E05F6C4ACA5}" type="datetime1">
              <a:rPr lang="en-US" smtClean="0"/>
              <a:t>2/24/2014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B614-B0E1-448D-A187-05B27838BA5D}" type="datetime1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EAB-4BB9-4C93-90A9-414DD370E728}" type="datetime1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C26D-978A-42F5-8A3B-594F39593136}" type="datetime1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9AF-1C76-4F54-969B-25BB70C407F4}" type="datetime1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0C27-9049-4978-923A-27E29E51FBF5}" type="datetime1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F6B0-51F6-4AA4-8A4D-E36380693697}" type="datetime1">
              <a:rPr lang="en-US" smtClean="0"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7245-231F-4D6A-A0E3-5E8E472BE378}" type="datetime1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8F28-B2F3-4233-8851-57E52C40135F}" type="datetime1">
              <a:rPr lang="en-US" smtClean="0"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4DE-F836-4319-977B-551005C33838}" type="datetime1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E4B-E0A1-4826-97E3-D1F1AFE676A3}" type="datetime1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56350"/>
            <a:ext cx="1362722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4B8652-E041-4E11-B0BB-00DDE7E55A3F}" type="datetime1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356350"/>
            <a:ext cx="47244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ctr"/>
            <a:r>
              <a:rPr lang="en-US" dirty="0" smtClean="0"/>
              <a:t>Analysis of the Thai web characteristics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2E6415-7A9C-44D5-8C56-B13B3A0B42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Z:\basic-android-ppt\mikelab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2844" y="6275456"/>
            <a:ext cx="1764275" cy="5825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>
              <a:lumMod val="50000"/>
              <a:lumOff val="50000"/>
            </a:schemeClr>
          </a:solidFill>
          <a:latin typeface="TH SarabunPSK" pitchFamily="34" charset="-34"/>
          <a:ea typeface="+mn-ea"/>
          <a:cs typeface="TH SarabunPSK" pitchFamily="34" charset="-34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50000"/>
              <a:lumOff val="50000"/>
            </a:schemeClr>
          </a:solidFill>
          <a:latin typeface="TH SarabunPSK" pitchFamily="34" charset="-34"/>
          <a:ea typeface="+mn-ea"/>
          <a:cs typeface="TH SarabunPSK" pitchFamily="34" charset="-3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TH SarabunPSK" pitchFamily="34" charset="-34"/>
          <a:ea typeface="+mn-ea"/>
          <a:cs typeface="TH SarabunPSK" pitchFamily="34" charset="-34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50000"/>
              <a:lumOff val="50000"/>
            </a:schemeClr>
          </a:solidFill>
          <a:latin typeface="TH SarabunPSK" pitchFamily="34" charset="-34"/>
          <a:ea typeface="+mn-ea"/>
          <a:cs typeface="TH SarabunPSK" pitchFamily="34" charset="-3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TH SarabunPSK" pitchFamily="34" charset="-34"/>
          <a:ea typeface="+mn-ea"/>
          <a:cs typeface="TH SarabunPSK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soup.org/" TargetMode="External"/><Relationship Id="rId2" Type="http://schemas.openxmlformats.org/officeDocument/2006/relationships/hyperlink" Target="http://www.maxmin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llet.cs.umass.edu/" TargetMode="External"/><Relationship Id="rId5" Type="http://schemas.openxmlformats.org/officeDocument/2006/relationships/hyperlink" Target="http://lucene.apache.org/" TargetMode="External"/><Relationship Id="rId4" Type="http://schemas.openxmlformats.org/officeDocument/2006/relationships/hyperlink" Target="http://labs.cybozu.co.jp/en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7772400" cy="4267200"/>
          </a:xfrm>
        </p:spPr>
        <p:txBody>
          <a:bodyPr/>
          <a:lstStyle/>
          <a:p>
            <a:r>
              <a:rPr lang="en-US" dirty="0" smtClean="0"/>
              <a:t>Analysis of the Thai web characteristics</a:t>
            </a:r>
            <a:br>
              <a:rPr lang="en-US" dirty="0" smtClean="0"/>
            </a:br>
            <a:r>
              <a:rPr lang="th-TH" dirty="0"/>
              <a:t>การ</a:t>
            </a:r>
            <a:r>
              <a:rPr lang="th-TH" dirty="0" smtClean="0"/>
              <a:t>วิเคราะห์คุณลักษณะ</a:t>
            </a:r>
            <a:r>
              <a:rPr lang="th-TH" dirty="0"/>
              <a:t>เว็บไทย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th-TH" dirty="0"/>
              <a:t>นายวิวัฒน์ นิ่มสนิทนันท์ </a:t>
            </a:r>
            <a:r>
              <a:rPr lang="en-US" dirty="0"/>
              <a:t> </a:t>
            </a:r>
            <a:r>
              <a:rPr lang="th-TH" dirty="0"/>
              <a:t>รหัส </a:t>
            </a:r>
            <a:r>
              <a:rPr lang="en-US" dirty="0"/>
              <a:t>5310504001</a:t>
            </a:r>
          </a:p>
          <a:p>
            <a:pPr>
              <a:spcBef>
                <a:spcPts val="0"/>
              </a:spcBef>
            </a:pPr>
            <a:r>
              <a:rPr lang="th-TH" dirty="0"/>
              <a:t>อาจารย์ที่ปรึกษา </a:t>
            </a:r>
            <a:r>
              <a:rPr lang="en-US" dirty="0"/>
              <a:t> </a:t>
            </a:r>
            <a:r>
              <a:rPr lang="th-TH" dirty="0"/>
              <a:t>รศ</a:t>
            </a:r>
            <a:r>
              <a:rPr lang="en-US" dirty="0"/>
              <a:t>.</a:t>
            </a:r>
            <a:r>
              <a:rPr lang="th-TH" dirty="0"/>
              <a:t>ดร</a:t>
            </a:r>
            <a:r>
              <a:rPr lang="en-US" dirty="0"/>
              <a:t>.</a:t>
            </a:r>
            <a:r>
              <a:rPr lang="th-TH" dirty="0"/>
              <a:t>อานนท์ รุ่งสว่าง</a:t>
            </a:r>
          </a:p>
          <a:p>
            <a:pPr>
              <a:spcBef>
                <a:spcPts val="0"/>
              </a:spcBef>
            </a:pPr>
            <a:r>
              <a:rPr lang="th-TH" dirty="0"/>
              <a:t>ดร.บัณฑิต มนัสเกษมศักดิ์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 descr="Z:\basic-android-ppt\c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715016"/>
            <a:ext cx="2213465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05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n 13"/>
          <p:cNvSpPr/>
          <p:nvPr/>
        </p:nvSpPr>
        <p:spPr>
          <a:xfrm>
            <a:off x="1579438" y="3832180"/>
            <a:ext cx="920249" cy="96842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การจัดประเภทเนื้อหา</a:t>
            </a:r>
            <a:r>
              <a:rPr lang="th-TH" dirty="0" smtClean="0"/>
              <a:t>เว็บไทย </a:t>
            </a:r>
            <a:r>
              <a:rPr lang="en-US" dirty="0" smtClean="0"/>
              <a:t>[</a:t>
            </a:r>
            <a:r>
              <a:rPr lang="th-TH" dirty="0" smtClean="0"/>
              <a:t>ต่อ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1" descr="Description: C:\Users\wiwat\Pictures\Dmo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90" y="1676400"/>
            <a:ext cx="1503218" cy="1022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wiwat\Pictures\spi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9" y="2165664"/>
            <a:ext cx="11159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iwat\g32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86" y="2788885"/>
            <a:ext cx="436366" cy="4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-static.zdnet.com/i/story/70/00/014968/apache-lucene-and-solr-4-3-releas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09" y="1902321"/>
            <a:ext cx="1323109" cy="99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3151909" y="2074899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wiwat\Documents\bitmap.png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35596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5361709" y="2097911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 descr="http://buddhimawijeweera.files.wordpress.com/2013/05/jsoup3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75" y="2102693"/>
            <a:ext cx="1482768" cy="54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mallet.cs.umass.edu/logo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400" y="4102157"/>
            <a:ext cx="137961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 rot="5400000">
            <a:off x="6556663" y="3093802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5285342" y="4067521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754252" y="4065667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52" y="4065667"/>
            <a:ext cx="402719" cy="56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39426" y="3616856"/>
            <a:ext cx="402719" cy="56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ight Arrow 35"/>
          <p:cNvSpPr/>
          <p:nvPr/>
        </p:nvSpPr>
        <p:spPr>
          <a:xfrm rot="5400000">
            <a:off x="4114800" y="4908637"/>
            <a:ext cx="609600" cy="6011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2700000">
            <a:off x="4843443" y="4754521"/>
            <a:ext cx="609600" cy="6011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8100000">
            <a:off x="3432313" y="4754520"/>
            <a:ext cx="609600" cy="6011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2873781" y="5334000"/>
            <a:ext cx="593980" cy="69447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40" name="Can 39"/>
          <p:cNvSpPr/>
          <p:nvPr/>
        </p:nvSpPr>
        <p:spPr>
          <a:xfrm>
            <a:off x="4165179" y="5605906"/>
            <a:ext cx="593980" cy="69447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41" name="Can 40"/>
          <p:cNvSpPr/>
          <p:nvPr/>
        </p:nvSpPr>
        <p:spPr>
          <a:xfrm>
            <a:off x="5369519" y="5411071"/>
            <a:ext cx="593980" cy="69447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7853" y="2904912"/>
            <a:ext cx="186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H SarabunPSK" pitchFamily="34" charset="-34"/>
                <a:cs typeface="TH SarabunPSK" pitchFamily="34" charset="-34"/>
              </a:rPr>
              <a:t>Dmoz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 Crawler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10204" y="2709987"/>
            <a:ext cx="186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Parse Text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7030" y="2641342"/>
            <a:ext cx="186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TH Lexical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63499" y="4724400"/>
            <a:ext cx="18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Naïve bays Document Train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65211" y="3462848"/>
            <a:ext cx="186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Classifier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5807" y="4913431"/>
            <a:ext cx="186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Web DB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Mallet </a:t>
            </a:r>
            <a:r>
              <a:rPr lang="en-US" dirty="0" smtClean="0"/>
              <a:t>Classifier</a:t>
            </a:r>
            <a:r>
              <a:rPr lang="th-TH" dirty="0" smtClean="0"/>
              <a:t> </a:t>
            </a:r>
            <a:r>
              <a:rPr lang="en-US" dirty="0" smtClean="0"/>
              <a:t>[10-Fold.]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692140"/>
              </p:ext>
            </p:extLst>
          </p:nvPr>
        </p:nvGraphicFramePr>
        <p:xfrm>
          <a:off x="1066800" y="1676400"/>
          <a:ext cx="6858000" cy="4337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  <a:gridCol w="1676400"/>
                <a:gridCol w="1676400"/>
                <a:gridCol w="1600200"/>
              </a:tblGrid>
              <a:tr h="1905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F-Measure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สุขภาพ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0.863874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0.921788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0.891892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ข่าว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0.732955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วิทยาศาสตร์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0.708075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0.870229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0.780822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กีฬา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0.804878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0.891892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0.846154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การพนัน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0.983193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0.983193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0.983193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สังคม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0.834805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0.849807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0.842239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อ้างอิง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0.880795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0.877888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ภูมิภาค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0.702899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0.659864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0.680702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ศิลปะ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0.884793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0.874715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0.879725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ธุรกิจ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0.813754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0.783088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0.798126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นันทนาการ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0.926635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0.888379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0.907104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คอมพิวเตอร์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0.875429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0.892774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0.884016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บ้าน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0.690476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0.874372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0.771619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ซื้อของ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0.945706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0.911947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เกม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0.664384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0.906542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0.766798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เฉลี่ย</a:t>
                      </a:r>
                      <a:endParaRPr lang="th-TH" sz="1600" b="1" i="0" u="none" strike="noStrike" dirty="0">
                        <a:solidFill>
                          <a:srgbClr val="C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0.821593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0.858308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0.837012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ผลการดำเนินงาน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เว็บไซต์ภาษาไทยที่อยู่ต่างประเทศ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4</a:t>
            </a:r>
            <a:r>
              <a:rPr lang="en-US" dirty="0" smtClean="0"/>
              <a:t>51</a:t>
            </a:r>
            <a:r>
              <a:rPr lang="th-TH" dirty="0" smtClean="0"/>
              <a:t>2 เซิร์ฟเวอร์ (</a:t>
            </a:r>
            <a:r>
              <a:rPr lang="en-US" dirty="0" smtClean="0"/>
              <a:t>6.9%</a:t>
            </a:r>
            <a:r>
              <a:rPr lang="th-TH" dirty="0" smtClean="0"/>
              <a:t> จาก </a:t>
            </a:r>
            <a:r>
              <a:rPr lang="en-US" dirty="0" smtClean="0"/>
              <a:t>Server </a:t>
            </a:r>
            <a:r>
              <a:rPr lang="th-TH" dirty="0" smtClean="0"/>
              <a:t>ทั้งหมด)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13</a:t>
            </a:fld>
            <a:endParaRPr lang="en-US"/>
          </a:p>
        </p:txBody>
      </p:sp>
      <p:pic>
        <p:nvPicPr>
          <p:cNvPr id="1026" name="Chart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262256" cy="397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สัดส่วนเว็บไซต์ภาษาไทยแยกตามเนื้อหา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71816"/>
              </p:ext>
            </p:extLst>
          </p:nvPr>
        </p:nvGraphicFramePr>
        <p:xfrm>
          <a:off x="457200" y="1981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การกระจายตัว</a:t>
            </a:r>
            <a:r>
              <a:rPr lang="th-TH" dirty="0" err="1" smtClean="0"/>
              <a:t>เพจแร็งค์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C:\Users\malang\Pictures\PageRank4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3142"/>
            <a:ext cx="8229600" cy="43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8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สัดส่วน </a:t>
            </a:r>
            <a:r>
              <a:rPr lang="en-US" dirty="0" smtClean="0"/>
              <a:t>Top Level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8043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3162869" cy="879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600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Spain Result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62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ความสัมพันธ์ </a:t>
            </a:r>
            <a:r>
              <a:rPr lang="en-US" dirty="0" smtClean="0"/>
              <a:t>In-Degree Out-Degree</a:t>
            </a:r>
            <a:endParaRPr lang="th-T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23" y="1600200"/>
            <a:ext cx="7638154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META-TAG in Thai web pages</a:t>
            </a:r>
            <a:endParaRPr lang="th-T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483514"/>
              </p:ext>
            </p:extLst>
          </p:nvPr>
        </p:nvGraphicFramePr>
        <p:xfrm>
          <a:off x="1524000" y="1676400"/>
          <a:ext cx="6019799" cy="3752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0"/>
                <a:gridCol w="1752600"/>
                <a:gridCol w="1523999"/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description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2076632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51.88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keywords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2052072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51.27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generator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1410269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35.23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robots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1139054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28.46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author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541901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13.54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copyright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357564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8.93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revisit-after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357028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8.92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distribution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267713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6.69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google-site-verification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195416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4.88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title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173213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4.33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facebook</a:t>
            </a:r>
            <a:r>
              <a:rPr lang="en-US" dirty="0" smtClean="0"/>
              <a:t> META-TAG</a:t>
            </a:r>
            <a:endParaRPr lang="th-T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003706"/>
              </p:ext>
            </p:extLst>
          </p:nvPr>
        </p:nvGraphicFramePr>
        <p:xfrm>
          <a:off x="1524000" y="1981200"/>
          <a:ext cx="6019801" cy="300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7131"/>
                <a:gridCol w="1776335"/>
                <a:gridCol w="1776335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og:title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3733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0.093261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og:url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3121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0.077971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27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og:site_name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2584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0.064556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27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og:type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2537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0.063382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27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og:description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2153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0.053788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27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og:image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1315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0.032852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27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og:author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1056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0.026382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  <a:tr h="27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fb:app_id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836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0.020886</a:t>
                      </a:r>
                      <a:r>
                        <a:rPr lang="en-US" sz="24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วัตถุประสงค์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หาคุณลักษณะ</a:t>
            </a:r>
            <a:r>
              <a:rPr lang="th-TH" dirty="0"/>
              <a:t>เฉพาะ</a:t>
            </a:r>
            <a:r>
              <a:rPr lang="th-TH" dirty="0" smtClean="0"/>
              <a:t> ที่ปรากฎบนเว็บไทย บันทึกเป็นค่าสถิติ</a:t>
            </a:r>
            <a:br>
              <a:rPr lang="th-TH" dirty="0" smtClean="0"/>
            </a:br>
            <a:r>
              <a:rPr lang="th-TH" dirty="0" smtClean="0"/>
              <a:t>และองค์ความรู้ที่ได้จากการสังเกต เพื่อเป็นข้อมูลสำหรับผู้ที่ต้องการศึกษาหรือพัฒนาเครื่องมือเกี่ยวกับเว็บไทย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Analysis of the Thai web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 Compression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20</a:t>
            </a:fld>
            <a:endParaRPr lang="en-US"/>
          </a:p>
        </p:txBody>
      </p:sp>
      <p:pic>
        <p:nvPicPr>
          <p:cNvPr id="3075" name="Picture 3" descr="C:\Users\malang\Pictures\CompressGrap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891" y="1748336"/>
            <a:ext cx="4420217" cy="42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2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 per site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C:\Users\malang\Pictures\DocPerSi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505879" cy="375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4400" y="56261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60 Page Per Site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862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อ้างอิง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39725" indent="-339725">
              <a:buNone/>
            </a:pPr>
            <a:r>
              <a:rPr lang="en-US" dirty="0"/>
              <a:t>[</a:t>
            </a:r>
            <a:r>
              <a:rPr lang="en-US" dirty="0" smtClean="0"/>
              <a:t>1]	R</a:t>
            </a:r>
            <a:r>
              <a:rPr lang="en-US" dirty="0"/>
              <a:t>. </a:t>
            </a:r>
            <a:r>
              <a:rPr lang="en-US" dirty="0" err="1"/>
              <a:t>Baeza</a:t>
            </a:r>
            <a:r>
              <a:rPr lang="en-US" dirty="0"/>
              <a:t>-Yates, C. Castillo, and V. Lopez. Characteristics of the web of </a:t>
            </a:r>
            <a:r>
              <a:rPr lang="en-US" dirty="0" err="1"/>
              <a:t>spain</a:t>
            </a:r>
            <a:r>
              <a:rPr lang="en-US" dirty="0"/>
              <a:t>. International Journal of </a:t>
            </a:r>
            <a:r>
              <a:rPr lang="en-US" dirty="0" err="1"/>
              <a:t>Scientometrics</a:t>
            </a:r>
            <a:r>
              <a:rPr lang="en-US" dirty="0"/>
              <a:t>, </a:t>
            </a:r>
            <a:r>
              <a:rPr lang="en-US" dirty="0" err="1"/>
              <a:t>Informetrics</a:t>
            </a:r>
            <a:r>
              <a:rPr lang="en-US" dirty="0"/>
              <a:t> and </a:t>
            </a:r>
            <a:r>
              <a:rPr lang="en-US" dirty="0" err="1"/>
              <a:t>Bibliometrics</a:t>
            </a:r>
            <a:r>
              <a:rPr lang="en-US" dirty="0"/>
              <a:t>, 9(1), 2005.</a:t>
            </a:r>
          </a:p>
          <a:p>
            <a:pPr marL="339725" indent="-339725">
              <a:buNone/>
            </a:pPr>
            <a:r>
              <a:rPr lang="en-US" dirty="0"/>
              <a:t>[2]	M. Ester, H. </a:t>
            </a:r>
            <a:r>
              <a:rPr lang="en-US" dirty="0" err="1"/>
              <a:t>Kriegel</a:t>
            </a:r>
            <a:r>
              <a:rPr lang="en-US" dirty="0"/>
              <a:t> and M. Schubert, “Accurate and efficient crawling for relevant website”, In Proc. VLDB ’04 Proceedings of the Thirtieth international conference on Very large data base – Volume 30, 2004.</a:t>
            </a:r>
          </a:p>
          <a:p>
            <a:pPr marL="339725" indent="-339725">
              <a:buNone/>
            </a:pPr>
            <a:r>
              <a:rPr lang="en-US" dirty="0"/>
              <a:t>[3]	D. Gomes, A. </a:t>
            </a:r>
            <a:r>
              <a:rPr lang="en-US" dirty="0" err="1"/>
              <a:t>Nogueira</a:t>
            </a:r>
            <a:r>
              <a:rPr lang="en-US" dirty="0"/>
              <a:t>, J. Miranda, and M. Costa, “Introducing the Portuguese web archive initiative”, in 8th International Web Archiving Workshop (IWAW08), Aarhus, Denmark, September 2008.</a:t>
            </a:r>
          </a:p>
          <a:p>
            <a:pPr marL="339725" indent="-339725">
              <a:buNone/>
            </a:pPr>
            <a:r>
              <a:rPr lang="en-US" dirty="0"/>
              <a:t>[4]	T. H. </a:t>
            </a:r>
            <a:r>
              <a:rPr lang="en-US" dirty="0" err="1"/>
              <a:t>Haveliwala</a:t>
            </a:r>
            <a:r>
              <a:rPr lang="en-US" dirty="0"/>
              <a:t>, “Efficient Computation of PageRank”, Stanford University, Technical Report, 1999. </a:t>
            </a:r>
          </a:p>
          <a:p>
            <a:pPr marL="339725" indent="-339725">
              <a:buNone/>
            </a:pPr>
            <a:r>
              <a:rPr lang="en-US" dirty="0"/>
              <a:t>[5]	K. </a:t>
            </a:r>
            <a:r>
              <a:rPr lang="en-US" dirty="0" err="1"/>
              <a:t>Somboonviwat</a:t>
            </a:r>
            <a:r>
              <a:rPr lang="en-US" dirty="0"/>
              <a:t>, T. Tamura, and M. </a:t>
            </a:r>
            <a:r>
              <a:rPr lang="en-US" dirty="0" err="1"/>
              <a:t>Kitsuregawa</a:t>
            </a:r>
            <a:r>
              <a:rPr lang="en-US" dirty="0"/>
              <a:t>, “Finding Thai web pages in foreign web spaces”, In Proc. of the 22nd Inter. Conference on Data Engineering Workshops, 2006.</a:t>
            </a:r>
          </a:p>
          <a:p>
            <a:pPr marL="339725" indent="-339725">
              <a:buNone/>
            </a:pPr>
            <a:r>
              <a:rPr lang="en-US" dirty="0"/>
              <a:t>[6]	P. </a:t>
            </a:r>
            <a:r>
              <a:rPr lang="en-US" dirty="0" err="1"/>
              <a:t>Tadapak</a:t>
            </a:r>
            <a:r>
              <a:rPr lang="en-US" dirty="0"/>
              <a:t>, T. </a:t>
            </a:r>
            <a:r>
              <a:rPr lang="en-US" dirty="0" err="1"/>
              <a:t>Suebchua</a:t>
            </a:r>
            <a:r>
              <a:rPr lang="en-US" dirty="0"/>
              <a:t>, and A. </a:t>
            </a:r>
            <a:r>
              <a:rPr lang="en-US" dirty="0" err="1"/>
              <a:t>Rungsawang</a:t>
            </a:r>
            <a:r>
              <a:rPr lang="en-US" dirty="0"/>
              <a:t>. A machine learning based language speciﬁc web site crawler. In Proceedings of the 13th International Conference on Network-Based Information Systems, pages 155–161, 2010.</a:t>
            </a:r>
          </a:p>
          <a:p>
            <a:pPr marL="339725" indent="-339725">
              <a:buNone/>
            </a:pPr>
            <a:r>
              <a:rPr lang="en-US" dirty="0" smtClean="0"/>
              <a:t>[7]	</a:t>
            </a:r>
            <a:r>
              <a:rPr lang="en-US" dirty="0" err="1" smtClean="0"/>
              <a:t>GeoIP</a:t>
            </a:r>
            <a:r>
              <a:rPr lang="en-US" dirty="0" smtClean="0"/>
              <a:t>,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www.maxmind.com</a:t>
            </a:r>
            <a:r>
              <a:rPr lang="en-US" dirty="0" smtClean="0"/>
              <a:t>., </a:t>
            </a:r>
            <a:r>
              <a:rPr lang="en-US" dirty="0"/>
              <a:t>Accessed on August 2013</a:t>
            </a:r>
            <a:r>
              <a:rPr lang="en-US" dirty="0" smtClean="0"/>
              <a:t>.</a:t>
            </a:r>
            <a:endParaRPr lang="th-TH" dirty="0" smtClean="0"/>
          </a:p>
          <a:p>
            <a:pPr marL="339725" indent="-339725">
              <a:buNone/>
            </a:pPr>
            <a:r>
              <a:rPr lang="en-US" dirty="0" smtClean="0"/>
              <a:t>[</a:t>
            </a:r>
            <a:r>
              <a:rPr lang="en-US" dirty="0"/>
              <a:t>8</a:t>
            </a:r>
            <a:r>
              <a:rPr lang="en-US" dirty="0" smtClean="0"/>
              <a:t>]</a:t>
            </a:r>
            <a:r>
              <a:rPr lang="en-US" dirty="0"/>
              <a:t>	</a:t>
            </a:r>
            <a:r>
              <a:rPr lang="en-US" dirty="0" err="1"/>
              <a:t>JSoup</a:t>
            </a:r>
            <a:r>
              <a:rPr lang="en-US" dirty="0"/>
              <a:t> HTML Parser, </a:t>
            </a:r>
            <a:r>
              <a:rPr lang="en-US" dirty="0">
                <a:hlinkClick r:id="rId3"/>
              </a:rPr>
              <a:t>http://jsoup.org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., </a:t>
            </a:r>
            <a:r>
              <a:rPr lang="en-US" dirty="0"/>
              <a:t>Accessed on August 2013</a:t>
            </a:r>
            <a:r>
              <a:rPr lang="en-US" dirty="0" smtClean="0"/>
              <a:t>.</a:t>
            </a:r>
          </a:p>
          <a:p>
            <a:pPr marL="339725" indent="-339725">
              <a:buNone/>
            </a:pPr>
            <a:r>
              <a:rPr lang="en-US" dirty="0" smtClean="0"/>
              <a:t>[9]	Language </a:t>
            </a:r>
            <a:r>
              <a:rPr lang="en-US" dirty="0"/>
              <a:t>Detection, </a:t>
            </a:r>
            <a:r>
              <a:rPr lang="en-US" dirty="0">
                <a:hlinkClick r:id="rId4"/>
              </a:rPr>
              <a:t>http://labs.cybozu.co.jp/en/</a:t>
            </a:r>
            <a:r>
              <a:rPr lang="en-US" dirty="0"/>
              <a:t>., Accessed on </a:t>
            </a:r>
            <a:r>
              <a:rPr lang="en-US" dirty="0" smtClean="0"/>
              <a:t>October </a:t>
            </a:r>
            <a:r>
              <a:rPr lang="en-US" dirty="0"/>
              <a:t>2013</a:t>
            </a:r>
            <a:r>
              <a:rPr lang="en-US" dirty="0" smtClean="0"/>
              <a:t>.</a:t>
            </a:r>
            <a:endParaRPr lang="en-US" dirty="0"/>
          </a:p>
          <a:p>
            <a:pPr marL="339725" indent="-339725">
              <a:buNone/>
            </a:pPr>
            <a:r>
              <a:rPr lang="en-US" dirty="0" smtClean="0"/>
              <a:t>[10]</a:t>
            </a:r>
            <a:r>
              <a:rPr lang="en-US" dirty="0"/>
              <a:t>	</a:t>
            </a:r>
            <a:r>
              <a:rPr lang="en-US" dirty="0" err="1" smtClean="0"/>
              <a:t>Lucene</a:t>
            </a:r>
            <a:r>
              <a:rPr lang="en-US" dirty="0" smtClean="0"/>
              <a:t>, </a:t>
            </a:r>
            <a:r>
              <a:rPr lang="en-US" dirty="0">
                <a:hlinkClick r:id="rId5"/>
              </a:rPr>
              <a:t>http://lucene.apache.org/</a:t>
            </a:r>
            <a:r>
              <a:rPr lang="en-US" dirty="0" smtClean="0"/>
              <a:t>., </a:t>
            </a:r>
            <a:r>
              <a:rPr lang="en-US" dirty="0"/>
              <a:t>Accessed on </a:t>
            </a:r>
            <a:r>
              <a:rPr lang="en-US" dirty="0" smtClean="0"/>
              <a:t>October </a:t>
            </a:r>
            <a:r>
              <a:rPr lang="en-US" dirty="0"/>
              <a:t>2013.</a:t>
            </a:r>
          </a:p>
          <a:p>
            <a:pPr marL="339725" indent="-339725">
              <a:buNone/>
            </a:pPr>
            <a:r>
              <a:rPr lang="en-US" dirty="0" smtClean="0"/>
              <a:t>[11]</a:t>
            </a:r>
            <a:r>
              <a:rPr lang="en-US" dirty="0"/>
              <a:t>	</a:t>
            </a:r>
            <a:r>
              <a:rPr lang="en-US" dirty="0" err="1"/>
              <a:t>MAchine</a:t>
            </a:r>
            <a:r>
              <a:rPr lang="en-US" dirty="0"/>
              <a:t> Learning for </a:t>
            </a:r>
            <a:r>
              <a:rPr lang="en-US" dirty="0" err="1"/>
              <a:t>LanguagE</a:t>
            </a:r>
            <a:r>
              <a:rPr lang="en-US" dirty="0"/>
              <a:t> Toolkit (MALLET), </a:t>
            </a:r>
            <a:r>
              <a:rPr lang="en-US" dirty="0">
                <a:hlinkClick r:id="rId6"/>
              </a:rPr>
              <a:t>http://mallet.cs.umass.edu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., </a:t>
            </a:r>
            <a:r>
              <a:rPr lang="en-US" dirty="0"/>
              <a:t>Accessed on September 2013</a:t>
            </a:r>
            <a:r>
              <a:rPr lang="en-US" dirty="0" smtClean="0"/>
              <a:t>.</a:t>
            </a: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8000" dirty="0" smtClean="0">
                <a:latin typeface="Webdings" pitchFamily="18" charset="2"/>
              </a:rPr>
              <a:t>i</a:t>
            </a:r>
            <a:endParaRPr lang="en-US" sz="8000" dirty="0">
              <a:latin typeface="Webdings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2" descr="Z:\basic-android-ppt\c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715016"/>
            <a:ext cx="2213465" cy="504056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สไลด์ที่ไม่เกี่ยวข้อง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Please Ignore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สิ่งที่คาดว่าจะได้รับ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ค่าเชิงสถิติของเว็บไทย</a:t>
            </a:r>
          </a:p>
          <a:p>
            <a:r>
              <a:rPr lang="th-TH" dirty="0" smtClean="0"/>
              <a:t>เสิร์จเอ็น</a:t>
            </a:r>
            <a:r>
              <a:rPr lang="th-TH" dirty="0" err="1" smtClean="0"/>
              <a:t>จิน</a:t>
            </a:r>
            <a:r>
              <a:rPr lang="th-TH" dirty="0" smtClean="0"/>
              <a:t>เว็บประเทศไทย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th-TH" dirty="0" smtClean="0"/>
              <a:t>วัดผล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Custom search engine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26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5029200" y="2362200"/>
            <a:ext cx="3505200" cy="1790700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838200" y="2362200"/>
            <a:ext cx="3505200" cy="1047930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25908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Find</a:t>
            </a:r>
            <a:endParaRPr lang="en-US" sz="2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301002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Sim</a:t>
            </a:r>
            <a:endParaRPr lang="en-US" sz="2000" b="1" dirty="0">
              <a:solidFill>
                <a:schemeClr val="accent5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7600" y="301002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PageRank</a:t>
            </a:r>
            <a:endParaRPr lang="en-US" sz="2000" b="1" dirty="0">
              <a:solidFill>
                <a:srgbClr val="C0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3505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Category</a:t>
            </a:r>
            <a:endParaRPr lang="en-US" sz="2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2638455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แอปเปิ้ล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791200" y="3210075"/>
            <a:ext cx="990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81800" y="3210075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>
            <a:off x="6718300" y="3210075"/>
            <a:ext cx="152400" cy="10002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2200" y="3581401"/>
            <a:ext cx="1600200" cy="323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สุขภาพ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67600" y="3581401"/>
            <a:ext cx="304800" cy="323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26384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Find</a:t>
            </a:r>
            <a:endParaRPr lang="en-US" sz="2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76400" y="2686110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แอปเปิ้ล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" name="Cloud Callout 21"/>
          <p:cNvSpPr/>
          <p:nvPr/>
        </p:nvSpPr>
        <p:spPr>
          <a:xfrm>
            <a:off x="2667000" y="3743356"/>
            <a:ext cx="1371600" cy="1057246"/>
          </a:xfrm>
          <a:prstGeom prst="cloudCallout">
            <a:avLst>
              <a:gd name="adj1" fmla="val -53629"/>
              <a:gd name="adj2" fmla="val -596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ผลไม้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Cloud Callout 22"/>
          <p:cNvSpPr/>
          <p:nvPr/>
        </p:nvSpPr>
        <p:spPr>
          <a:xfrm>
            <a:off x="1054100" y="3918011"/>
            <a:ext cx="1181100" cy="1057246"/>
          </a:xfrm>
          <a:prstGeom prst="cloudCallout">
            <a:avLst>
              <a:gd name="adj1" fmla="val 36694"/>
              <a:gd name="adj2" fmla="val -78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บริษัท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apple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frequency [TH </a:t>
            </a:r>
            <a:r>
              <a:rPr lang="th-TH" dirty="0" smtClean="0"/>
              <a:t>ก่อน</a:t>
            </a:r>
            <a:r>
              <a:rPr lang="en-US" dirty="0" smtClean="0"/>
              <a:t>]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 Thailand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IN Webpage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header in image </a:t>
            </a:r>
            <a:r>
              <a:rPr lang="en-US" dirty="0" err="1" smtClean="0"/>
              <a:t>url</a:t>
            </a:r>
            <a:r>
              <a:rPr lang="en-US" dirty="0" smtClean="0"/>
              <a:t> for size</a:t>
            </a:r>
          </a:p>
          <a:p>
            <a:r>
              <a:rPr lang="en-US" dirty="0" smtClean="0"/>
              <a:t>Number of image in one page 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ขอบเขต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	ทำระบบเก็บรวบรวมข้อมูลเว็บไทย และสกัดคุณลักษณะ</a:t>
            </a:r>
            <a:r>
              <a:rPr lang="th-TH" dirty="0"/>
              <a:t>ของเว็บไทยใน</a:t>
            </a:r>
            <a:r>
              <a:rPr lang="th-TH" dirty="0" smtClean="0"/>
              <a:t>ปัจจุบัน แล้วนำคุณลักษณะที่พบมาวิเคราะห์เพื่อสรุปเป็นองค์ความรู้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Size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html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Mallet Classifier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328292"/>
              </p:ext>
            </p:extLst>
          </p:nvPr>
        </p:nvGraphicFramePr>
        <p:xfrm>
          <a:off x="1066800" y="2057400"/>
          <a:ext cx="6858000" cy="408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  <a:gridCol w="1676400"/>
                <a:gridCol w="1676400"/>
                <a:gridCol w="16002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Accuracy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: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0.76645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F-Measure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สุขภาพ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0.838794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0.729761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0.780488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ข่าว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0.822535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0.614737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0.703614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วิทยาศาสตร์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0.761856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0.52937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0.624683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กีฬา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0.676985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0.655802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0.666225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การพนัน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0.940535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0.828098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0.880742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สังคม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0.666983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0.754995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0.708265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อ้างอิง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0.791187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0.807676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0.799346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ภูมิภาค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0.582925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0.521183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0.550328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ศิลปะ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0.893611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0.741128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0.810258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ธุรกิจ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0.750531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0.808966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0.778654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นันทนาการ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0.856565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0.810633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0.832966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คอมพิวเตอร์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0.726577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0.861265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0.788209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บ้าน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0.757624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0.731027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0.744088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ซื้อของ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0.867016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0.830091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0.848152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u="none" strike="noStrike" dirty="0" smtClean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เกม</a:t>
                      </a:r>
                      <a:endParaRPr lang="th-TH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0.76875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0.749239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0.758869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สัดส่วนเนื้อหาเว็บไทยที่อยู่ต่างประเทศ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280807"/>
              </p:ext>
            </p:extLst>
          </p:nvPr>
        </p:nvGraphicFramePr>
        <p:xfrm>
          <a:off x="457200" y="1752599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งานวิจัยที่เกี่ยวข้อง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the Web of Spain </a:t>
            </a:r>
            <a:r>
              <a:rPr lang="en-US" dirty="0" smtClean="0"/>
              <a:t>[1]</a:t>
            </a:r>
          </a:p>
          <a:p>
            <a:r>
              <a:rPr lang="en-US" dirty="0" smtClean="0"/>
              <a:t>Introducing </a:t>
            </a:r>
            <a:r>
              <a:rPr lang="en-US" dirty="0"/>
              <a:t>the Portuguese web archive </a:t>
            </a:r>
            <a:r>
              <a:rPr lang="en-US" dirty="0" smtClean="0"/>
              <a:t>initiative</a:t>
            </a:r>
            <a:r>
              <a:rPr lang="th-TH" dirty="0"/>
              <a:t> </a:t>
            </a:r>
            <a:r>
              <a:rPr lang="en-US" dirty="0" smtClean="0"/>
              <a:t>[3]</a:t>
            </a:r>
            <a:endParaRPr lang="en-US" dirty="0"/>
          </a:p>
          <a:p>
            <a:r>
              <a:rPr lang="en-US" dirty="0"/>
              <a:t>Finding Thai Web Pages in Foreign Web Spaces </a:t>
            </a:r>
            <a:r>
              <a:rPr lang="en-US" dirty="0" smtClean="0"/>
              <a:t>[5]</a:t>
            </a:r>
          </a:p>
          <a:p>
            <a:r>
              <a:rPr lang="en-US" dirty="0"/>
              <a:t>A machine learning based language speciﬁc web site </a:t>
            </a:r>
            <a:r>
              <a:rPr lang="en-US" dirty="0" smtClean="0"/>
              <a:t>crawler [6]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นิยามองค์ประกอบของเว็บไทย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โดเมนไทย </a:t>
            </a:r>
            <a:r>
              <a:rPr lang="th-TH" dirty="0"/>
              <a:t>คือ โดเมนที่มีชื่อลงท้ายด้วย </a:t>
            </a:r>
            <a:r>
              <a:rPr lang="en-US" b="1" dirty="0"/>
              <a:t>.</a:t>
            </a:r>
            <a:r>
              <a:rPr lang="en-US" b="1" dirty="0" err="1" smtClean="0"/>
              <a:t>th</a:t>
            </a:r>
            <a:endParaRPr lang="th-TH" b="1" dirty="0" smtClean="0"/>
          </a:p>
          <a:p>
            <a:r>
              <a:rPr lang="th-TH" b="1" dirty="0" smtClean="0"/>
              <a:t>เว็บ</a:t>
            </a:r>
            <a:r>
              <a:rPr lang="th-TH" b="1" dirty="0"/>
              <a:t>เพจ</a:t>
            </a:r>
            <a:r>
              <a:rPr lang="th-TH" b="1" dirty="0" smtClean="0"/>
              <a:t>ภาษาไทย </a:t>
            </a:r>
            <a:r>
              <a:rPr lang="th-TH" dirty="0" smtClean="0"/>
              <a:t>คือ เว็บเพจที่เขียนด้วยภาษาไทย</a:t>
            </a:r>
          </a:p>
          <a:p>
            <a:r>
              <a:rPr lang="th-TH" b="1" dirty="0" smtClean="0"/>
              <a:t>เว็บไซต์ภาษาไทย </a:t>
            </a:r>
            <a:r>
              <a:rPr lang="th-TH" dirty="0" smtClean="0"/>
              <a:t>คือ เว็บไซต์ซึ่งมีเว็บเพจภาษาไทย </a:t>
            </a:r>
            <a:r>
              <a:rPr lang="en-US" dirty="0" smtClean="0"/>
              <a:t>25%</a:t>
            </a:r>
            <a:r>
              <a:rPr lang="th-TH" dirty="0" smtClean="0"/>
              <a:t> ขึ้นไป</a:t>
            </a:r>
            <a:endParaRPr lang="en-US" dirty="0" smtClean="0"/>
          </a:p>
          <a:p>
            <a:r>
              <a:rPr lang="th-TH" dirty="0" smtClean="0"/>
              <a:t>ทั้งเว็บเพจหรือเว็บไซต์ภายใต้โดเมนไทย เว็บไซต์ในประเทศไทย เว็บเพจหรือเว็บไซต์ภาษาไทย เรียกโดยรวมว่าเป็น </a:t>
            </a:r>
            <a:r>
              <a:rPr lang="th-TH" b="1" dirty="0" smtClean="0"/>
              <a:t>“เว็บไทย” </a:t>
            </a:r>
          </a:p>
          <a:p>
            <a:endParaRPr lang="th-TH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ภาพรวม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5" descr="C:\Users\wiwat\Pictures\spi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40" y="1345337"/>
            <a:ext cx="11159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wiwat\g32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27" y="1968558"/>
            <a:ext cx="436366" cy="4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9394" y="2292070"/>
            <a:ext cx="265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ระบบเก็บรวบรวมเว็บไทย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291747" y="2976024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700000">
            <a:off x="5277768" y="2814063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100000">
            <a:off x="3305734" y="2814064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 descr="C:\Users\wiwat\Documents\bit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99" y="3286242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C:\Users\wiwat\Documents\bit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71" y="3690130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C:\Users\wiwat\Documents\bit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99" y="3276600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942490" y="4185802"/>
            <a:ext cx="186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วิเคราะห์ลิงก์</a:t>
            </a:r>
          </a:p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(เพจแรงค์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การเชื่อมโยง)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2792" y="4572000"/>
            <a:ext cx="18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จัดประเภทเนื้อหา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0200" y="4141604"/>
            <a:ext cx="186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วิเคราะห์ข้อมูลทั่วไป</a:t>
            </a:r>
          </a:p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(ตำแหน่ง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,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ภาษา, โดเมน)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2495243" y="4893700"/>
            <a:ext cx="762003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4291746" y="4944560"/>
            <a:ext cx="609600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5962953" y="4893700"/>
            <a:ext cx="762003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57400" y="5618621"/>
            <a:ext cx="5181600" cy="705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วิเคราะห์ภาพรวม สรุปองค์ความรู้ที่ได้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876244" y="1690917"/>
            <a:ext cx="933756" cy="6011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http://www.codeforest.net/wp-content/uploads/2010/09/Database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992414" cy="99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06" y="2173249"/>
            <a:ext cx="385008" cy="44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282090" y="2510135"/>
            <a:ext cx="265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ข้อมูลเว็บไทย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การเก็บรวบรวมข้อมูลเว็บไทย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5" descr="C:\Users\wiwat\Pictures\spi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847" y="1905000"/>
            <a:ext cx="11159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wiwat\g32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34" y="2528221"/>
            <a:ext cx="436366" cy="4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41347" y="2971800"/>
            <a:ext cx="265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คลาวเลอร์แยกเก็บตามไซต์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074" name="Picture 2" descr="http://www.codeforest.net/wp-content/uploads/2010/09/Database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334" y="225655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51709" y="3062622"/>
            <a:ext cx="1714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Site Queue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993" y="40386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545" y="2398067"/>
            <a:ext cx="125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Seed Site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485033" y="2398067"/>
            <a:ext cx="495301" cy="4884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17744" y="4724400"/>
            <a:ext cx="1714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Download</a:t>
            </a:r>
          </a:p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Some Page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18976" y="2440965"/>
            <a:ext cx="495301" cy="4884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3520787" y="2220993"/>
            <a:ext cx="1508414" cy="928382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H SarabunPSK" pitchFamily="34" charset="-34"/>
                <a:cs typeface="TH SarabunPSK" pitchFamily="34" charset="-34"/>
              </a:rPr>
              <a:t>GeoIP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5159085" y="2440965"/>
            <a:ext cx="1897761" cy="488438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57800" y="2133751"/>
            <a:ext cx="155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Thai </a:t>
            </a:r>
            <a:r>
              <a:rPr lang="en-US" sz="24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Location</a:t>
            </a:r>
            <a:endParaRPr lang="en-US" sz="2400" b="1" dirty="0" smtClean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3907763" y="3361511"/>
            <a:ext cx="734461" cy="4884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1268" y="3199681"/>
            <a:ext cx="105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nonThai</a:t>
            </a:r>
            <a:endParaRPr lang="en-US" sz="2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132243" y="4267200"/>
            <a:ext cx="1924603" cy="4884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9" descr="C:\Users\wiwat\Documents\bitma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048" y="4064497"/>
            <a:ext cx="858401" cy="8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813014" y="4876800"/>
            <a:ext cx="1714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TH SarabunPSK" pitchFamily="34" charset="-34"/>
                <a:cs typeface="TH SarabunPSK" pitchFamily="34" charset="-34"/>
              </a:rPr>
              <a:t>LangDetect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" name="Right Arrow 34"/>
          <p:cNvSpPr/>
          <p:nvPr/>
        </p:nvSpPr>
        <p:spPr>
          <a:xfrm rot="16200000">
            <a:off x="7427967" y="3441455"/>
            <a:ext cx="574568" cy="488438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20438" y="3299841"/>
            <a:ext cx="1204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Thai</a:t>
            </a:r>
          </a:p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Language</a:t>
            </a:r>
            <a:endParaRPr lang="en-US" sz="2400" b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45" name="Elbow Connector 44"/>
          <p:cNvCxnSpPr>
            <a:stCxn id="33" idx="2"/>
            <a:endCxn id="12" idx="2"/>
          </p:cNvCxnSpPr>
          <p:nvPr/>
        </p:nvCxnSpPr>
        <p:spPr>
          <a:xfrm rot="5400000" flipH="1">
            <a:off x="4132523" y="1800724"/>
            <a:ext cx="1814178" cy="5261305"/>
          </a:xfrm>
          <a:prstGeom prst="bentConnector3">
            <a:avLst>
              <a:gd name="adj1" fmla="val -2380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" idx="0"/>
            <a:endCxn id="3074" idx="0"/>
          </p:cNvCxnSpPr>
          <p:nvPr/>
        </p:nvCxnSpPr>
        <p:spPr>
          <a:xfrm rot="16200000" flipH="1" flipV="1">
            <a:off x="4836098" y="-522140"/>
            <a:ext cx="351559" cy="5205838"/>
          </a:xfrm>
          <a:prstGeom prst="bentConnector3">
            <a:avLst>
              <a:gd name="adj1" fmla="val -650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11332" y="5763068"/>
            <a:ext cx="1165767" cy="55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No</a:t>
            </a:r>
            <a:endParaRPr lang="en-US" sz="2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3" name="Picture 6" descr="C:\Users\wiwat\g320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440" y="2851805"/>
            <a:ext cx="414775" cy="42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รูปแบบการจัดเก็บข้อมูล </a:t>
            </a:r>
            <a:r>
              <a:rPr lang="en-US" dirty="0" smtClean="0"/>
              <a:t>.ARC</a:t>
            </a:r>
            <a:endParaRPr lang="th-T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704"/>
            <a:ext cx="8229600" cy="41809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th-TH" dirty="0" smtClean="0"/>
              <a:t>จัดประเภทเนื้อหาเว็บไทย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Dmoz.org/World/Thai/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6415-7A9C-44D5-8C56-B13B3A0B422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1" descr="Description: C:\Users\wiwat\Pictures\Dmo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4" y="2326565"/>
            <a:ext cx="3524586" cy="2397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wiwat\Pictures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894" y="2857473"/>
            <a:ext cx="3437306" cy="2628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Rectangle 4"/>
          <p:cNvSpPr/>
          <p:nvPr/>
        </p:nvSpPr>
        <p:spPr>
          <a:xfrm>
            <a:off x="5116481" y="4638810"/>
            <a:ext cx="1623066" cy="8475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8667" y="3618862"/>
            <a:ext cx="2411733" cy="101994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wiwat\Pictures\spi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41" y="4638809"/>
            <a:ext cx="11159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iwat\g32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11" y="5423821"/>
            <a:ext cx="436366" cy="4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3405" y="2353274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ul</a:t>
            </a:r>
            <a:r>
              <a:rPr lang="en-US" sz="1600" dirty="0">
                <a:solidFill>
                  <a:srgbClr val="FF0000"/>
                </a:solidFill>
              </a:rPr>
              <a:t> class="directory </a:t>
            </a:r>
            <a:r>
              <a:rPr lang="en-US" sz="1600" dirty="0" err="1">
                <a:solidFill>
                  <a:srgbClr val="FF0000"/>
                </a:solidFill>
              </a:rPr>
              <a:t>dir</a:t>
            </a:r>
            <a:r>
              <a:rPr lang="en-US" sz="1600" dirty="0">
                <a:solidFill>
                  <a:srgbClr val="FF0000"/>
                </a:solidFill>
              </a:rPr>
              <a:t>-col"&gt;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00400" y="2691828"/>
            <a:ext cx="1602311" cy="927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16482" y="3261468"/>
            <a:ext cx="1019024" cy="6247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02711" y="2691828"/>
            <a:ext cx="313770" cy="569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19159" y="4300255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ul</a:t>
            </a:r>
            <a:r>
              <a:rPr lang="en-US" sz="1600" dirty="0">
                <a:solidFill>
                  <a:srgbClr val="FF0000"/>
                </a:solidFill>
              </a:rPr>
              <a:t> class="</a:t>
            </a:r>
            <a:r>
              <a:rPr lang="en-US" sz="1600" dirty="0" smtClean="0">
                <a:solidFill>
                  <a:srgbClr val="FF0000"/>
                </a:solidFill>
              </a:rPr>
              <a:t>directory-</a:t>
            </a:r>
            <a:r>
              <a:rPr lang="en-US" sz="1600" dirty="0" err="1" smtClean="0">
                <a:solidFill>
                  <a:srgbClr val="FF0000"/>
                </a:solidFill>
              </a:rPr>
              <a:t>url</a:t>
            </a:r>
            <a:r>
              <a:rPr lang="en-US" sz="1600" dirty="0" smtClean="0">
                <a:solidFill>
                  <a:srgbClr val="FF0000"/>
                </a:solidFill>
              </a:rPr>
              <a:t>“ …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the Thai web characteristics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1661</TotalTime>
  <Words>882</Words>
  <Application>Microsoft Office PowerPoint</Application>
  <PresentationFormat>On-screen Show (4:3)</PresentationFormat>
  <Paragraphs>377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Executive</vt:lpstr>
      <vt:lpstr>Analysis of the Thai web characteristics การวิเคราะห์คุณลักษณะเว็บไทย</vt:lpstr>
      <vt:lpstr>วัตถุประสงค์</vt:lpstr>
      <vt:lpstr>ขอบเขต</vt:lpstr>
      <vt:lpstr>งานวิจัยที่เกี่ยวข้อง</vt:lpstr>
      <vt:lpstr>นิยามองค์ประกอบของเว็บไทย</vt:lpstr>
      <vt:lpstr>ภาพรวม</vt:lpstr>
      <vt:lpstr>การเก็บรวบรวมข้อมูลเว็บไทย</vt:lpstr>
      <vt:lpstr>รูปแบบการจัดเก็บข้อมูล .ARC</vt:lpstr>
      <vt:lpstr>การจัดประเภทเนื้อหาเว็บไทย</vt:lpstr>
      <vt:lpstr>การจัดประเภทเนื้อหาเว็บไทย [ต่อ]</vt:lpstr>
      <vt:lpstr>Mallet Classifier [10-Fold.]</vt:lpstr>
      <vt:lpstr>ผลการดำเนินงาน</vt:lpstr>
      <vt:lpstr>เว็บไซต์ภาษาไทยที่อยู่ต่างประเทศ</vt:lpstr>
      <vt:lpstr>สัดส่วนเว็บไซต์ภาษาไทยแยกตามเนื้อหา</vt:lpstr>
      <vt:lpstr>การกระจายตัวเพจแร็งค์</vt:lpstr>
      <vt:lpstr>สัดส่วน Top Level Domain</vt:lpstr>
      <vt:lpstr>ความสัมพันธ์ In-Degree Out-Degree</vt:lpstr>
      <vt:lpstr>Top 10 META-TAG in Thai web pages</vt:lpstr>
      <vt:lpstr>facebook META-TAG</vt:lpstr>
      <vt:lpstr>Data  Compression</vt:lpstr>
      <vt:lpstr>Webpage per site</vt:lpstr>
      <vt:lpstr>อ้างอิง</vt:lpstr>
      <vt:lpstr>Q &amp; A</vt:lpstr>
      <vt:lpstr>สไลด์ที่ไม่เกี่ยวข้อง Please Ignore</vt:lpstr>
      <vt:lpstr>สิ่งที่คาดว่าจะได้รับ</vt:lpstr>
      <vt:lpstr>การวัดผล</vt:lpstr>
      <vt:lpstr>Word frequency [TH ก่อน]</vt:lpstr>
      <vt:lpstr>Language in Thailand</vt:lpstr>
      <vt:lpstr>IMAGE IN Webpage </vt:lpstr>
      <vt:lpstr>Web page Size</vt:lpstr>
      <vt:lpstr>Mallet Classifier</vt:lpstr>
      <vt:lpstr>สัดส่วนเนื้อหาเว็บไทยที่อยู่ต่างประเทศ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Thai web characteristics</dc:title>
  <dc:creator>Wiwat</dc:creator>
  <cp:lastModifiedBy>Wiwat</cp:lastModifiedBy>
  <cp:revision>111</cp:revision>
  <dcterms:created xsi:type="dcterms:W3CDTF">2013-11-24T08:51:25Z</dcterms:created>
  <dcterms:modified xsi:type="dcterms:W3CDTF">2014-02-24T07:16:53Z</dcterms:modified>
</cp:coreProperties>
</file>