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1"/>
  </p:notesMasterIdLst>
  <p:sldIdLst>
    <p:sldId id="262" r:id="rId5"/>
    <p:sldId id="263" r:id="rId6"/>
    <p:sldId id="261" r:id="rId7"/>
    <p:sldId id="258" r:id="rId8"/>
    <p:sldId id="264" r:id="rId9"/>
    <p:sldId id="25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448" autoAdjust="0"/>
  </p:normalViewPr>
  <p:slideViewPr>
    <p:cSldViewPr snapToGrid="0">
      <p:cViewPr varScale="1">
        <p:scale>
          <a:sx n="53" d="100"/>
          <a:sy n="53" d="100"/>
        </p:scale>
        <p:origin x="16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svg"/><Relationship Id="rId1" Type="http://schemas.openxmlformats.org/officeDocument/2006/relationships/image" Target="../media/image1.png"/><Relationship Id="rId6" Type="http://schemas.openxmlformats.org/officeDocument/2006/relationships/image" Target="../media/image7.svg"/><Relationship Id="rId5" Type="http://schemas.openxmlformats.org/officeDocument/2006/relationships/image" Target="../media/image3.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svg"/><Relationship Id="rId1" Type="http://schemas.openxmlformats.org/officeDocument/2006/relationships/image" Target="../media/image1.png"/><Relationship Id="rId6" Type="http://schemas.openxmlformats.org/officeDocument/2006/relationships/image" Target="../media/image7.svg"/><Relationship Id="rId5" Type="http://schemas.openxmlformats.org/officeDocument/2006/relationships/image" Target="../media/image3.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701D68F5-42F8-47BC-8FED-84C50F595DF0}">
      <dgm:prSet phldrT="[Text]"/>
      <dgm:spPr/>
      <dgm:t>
        <a:bodyPr/>
        <a:lstStyle/>
        <a:p>
          <a:pPr>
            <a:lnSpc>
              <a:spcPct val="100000"/>
            </a:lnSpc>
          </a:pPr>
          <a:r>
            <a:rPr lang="en-ZA" dirty="0"/>
            <a:t>ASP.net</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MS Server Database</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dirty="0" err="1"/>
            <a:t>jsGantt</a:t>
          </a:r>
          <a:r>
            <a:rPr lang="en-US" dirty="0"/>
            <a:t> Improved</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38976" custScaleY="140358"/>
      <dgm:spPr>
        <a:blipFill>
          <a:blip xmlns:r="http://schemas.openxmlformats.org/officeDocument/2006/relationships" r:embed="rId1">
            <a:extLst>
              <a:ext uri="{96DAC541-7B7A-43D3-8B79-37D633B846F1}">
                <asvg:svgBlip xmlns="" xmlns:asvg="http://schemas.microsoft.com/office/drawing/2016/SVG/main" r:embed="rId2"/>
              </a:ext>
            </a:extLst>
          </a:blip>
          <a:srcRect/>
          <a:stretch>
            <a:fillRect/>
          </a:stretch>
        </a:blipFill>
      </dgm:spPr>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t>
        <a:bodyPr/>
        <a:lstStyle/>
        <a:p>
          <a:endParaRPr lang="en-US"/>
        </a:p>
      </dgm:t>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46361" custScaleY="136551"/>
      <dgm:spPr>
        <a:blipFill>
          <a:blip xmlns:r="http://schemas.openxmlformats.org/officeDocument/2006/relationships" r:embed="rId3">
            <a:extLst>
              <a:ext uri="{96DAC541-7B7A-43D3-8B79-37D633B846F1}">
                <asvg:svgBlip xmlns="" xmlns:asvg="http://schemas.microsoft.com/office/drawing/2016/SVG/main" r:embed="rId4"/>
              </a:ext>
            </a:extLst>
          </a:blip>
          <a:srcRect/>
          <a:stretch>
            <a:fillRect/>
          </a:stretch>
        </a:blipFill>
      </dgm:spPr>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t>
        <a:bodyPr/>
        <a:lstStyle/>
        <a:p>
          <a:endParaRPr lang="en-US"/>
        </a:p>
      </dgm:t>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49406" custScaleY="147438"/>
      <dgm:spPr>
        <a:blipFill>
          <a:blip xmlns:r="http://schemas.openxmlformats.org/officeDocument/2006/relationships" r:embed="rId5">
            <a:extLst>
              <a:ext uri="{96DAC541-7B7A-43D3-8B79-37D633B846F1}">
                <asvg:svgBlip xmlns="" xmlns:asvg="http://schemas.microsoft.com/office/drawing/2016/SVG/main" r:embed="rId6"/>
              </a:ext>
            </a:extLst>
          </a:blip>
          <a:srcRect/>
          <a:stretch>
            <a:fillRect/>
          </a:stretch>
        </a:blipFill>
      </dgm:spPr>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t>
        <a:bodyPr/>
        <a:lstStyle/>
        <a:p>
          <a:endParaRPr lang="en-US"/>
        </a:p>
      </dgm:t>
    </dgm:pt>
  </dgm:ptLst>
  <dgm:cxnLst>
    <dgm:cxn modelId="{7F0DAB6F-9257-4F2D-B31A-3418F73F6952}" srcId="{7D9C16A6-8C48-4165-8DAF-8C957C12A8FA}" destId="{91A66877-AC1C-46D9-BF2C-6024B638DEA9}" srcOrd="1" destOrd="0" parTransId="{913FED05-DF41-48A7-B1F8-81937A468EF9}" sibTransId="{BFCE4A28-C381-46FF-935A-B11534EF7D87}"/>
    <dgm:cxn modelId="{05A920DF-F275-442A-AE4E-321A812BD608}" type="presOf" srcId="{7D9C16A6-8C48-4165-8DAF-8C957C12A8FA}" destId="{8994D886-A75F-411A-A9D7-D31991FF12BD}"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1C9C716-0C8A-4862-A43F-A9047F6A6ECE}" type="presOf" srcId="{701D68F5-42F8-47BC-8FED-84C50F595DF0}" destId="{A99B5DD6-89E9-4537-B415-4205CEB9323A}"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639634AD-5727-49C2-9E58-EB6075215446}" type="presOf" srcId="{91A66877-AC1C-46D9-BF2C-6024B638DEA9}" destId="{55120873-6F5C-4053-8EAD-6287A7F1097E}"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91597" y="410071"/>
          <a:ext cx="2027633" cy="2047796"/>
        </a:xfrm>
        <a:prstGeom prst="rect">
          <a:avLst/>
        </a:prstGeom>
        <a:blipFill>
          <a:blip xmlns:r="http://schemas.openxmlformats.org/officeDocument/2006/relationships" r:embed="rId1">
            <a:extLst>
              <a:ext uri="{96DAC541-7B7A-43D3-8B79-37D633B846F1}">
                <asvg:svgBlip xmlns="" xmlns:asvg="http://schemas.microsoft.com/office/drawing/2016/SVG/main"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99B5DD6-89E9-4537-B415-4205CEB9323A}">
      <dsp:nvSpPr>
        <dsp:cNvPr id="0" name=""/>
        <dsp:cNvSpPr/>
      </dsp:nvSpPr>
      <dsp:spPr>
        <a:xfrm>
          <a:off x="84324" y="2548166"/>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pPr>
          <a:r>
            <a:rPr lang="en-ZA" sz="3100" kern="1200" dirty="0"/>
            <a:t>ASP.net</a:t>
          </a:r>
          <a:endParaRPr lang="en-US" sz="3100" kern="1200" dirty="0"/>
        </a:p>
      </dsp:txBody>
      <dsp:txXfrm>
        <a:off x="84324" y="2548166"/>
        <a:ext cx="3242179" cy="720000"/>
      </dsp:txXfrm>
    </dsp:sp>
    <dsp:sp modelId="{CE9DF0E8-B0DE-4E1E-9FF4-6006AD8428DB}">
      <dsp:nvSpPr>
        <dsp:cNvPr id="0" name=""/>
        <dsp:cNvSpPr/>
      </dsp:nvSpPr>
      <dsp:spPr>
        <a:xfrm>
          <a:off x="4447285" y="423957"/>
          <a:ext cx="2135378" cy="1992252"/>
        </a:xfrm>
        <a:prstGeom prst="rect">
          <a:avLst/>
        </a:prstGeom>
        <a:blipFill>
          <a:blip xmlns:r="http://schemas.openxmlformats.org/officeDocument/2006/relationships" r:embed="rId3">
            <a:extLst>
              <a:ext uri="{96DAC541-7B7A-43D3-8B79-37D633B846F1}">
                <asvg:svgBlip xmlns="" xmlns:asvg="http://schemas.microsoft.com/office/drawing/2016/SVG/main" r:embed="rId4"/>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5120873-6F5C-4053-8EAD-6287A7F1097E}">
      <dsp:nvSpPr>
        <dsp:cNvPr id="0" name=""/>
        <dsp:cNvSpPr/>
      </dsp:nvSpPr>
      <dsp:spPr>
        <a:xfrm>
          <a:off x="3893885" y="2534280"/>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pPr>
          <a:r>
            <a:rPr lang="en-US" sz="3100" kern="1200" dirty="0"/>
            <a:t>MS Server Database</a:t>
          </a:r>
        </a:p>
      </dsp:txBody>
      <dsp:txXfrm>
        <a:off x="3893885" y="2534280"/>
        <a:ext cx="3242179" cy="720000"/>
      </dsp:txXfrm>
    </dsp:sp>
    <dsp:sp modelId="{6DB1FE51-13D0-4A38-AD6E-48D4371A1AF3}">
      <dsp:nvSpPr>
        <dsp:cNvPr id="0" name=""/>
        <dsp:cNvSpPr/>
      </dsp:nvSpPr>
      <dsp:spPr>
        <a:xfrm>
          <a:off x="8234633" y="384247"/>
          <a:ext cx="2179804" cy="2151092"/>
        </a:xfrm>
        <a:prstGeom prst="rect">
          <a:avLst/>
        </a:prstGeom>
        <a:blipFill>
          <a:blip xmlns:r="http://schemas.openxmlformats.org/officeDocument/2006/relationships" r:embed="rId5">
            <a:extLst>
              <a:ext uri="{96DAC541-7B7A-43D3-8B79-37D633B846F1}">
                <asvg:svgBlip xmlns="" xmlns:asvg="http://schemas.microsoft.com/office/drawing/2016/SVG/main" r:embed="rId6"/>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33097FC-B1F8-4953-B0AB-E8E73D968D1C}">
      <dsp:nvSpPr>
        <dsp:cNvPr id="0" name=""/>
        <dsp:cNvSpPr/>
      </dsp:nvSpPr>
      <dsp:spPr>
        <a:xfrm>
          <a:off x="7703446" y="2573990"/>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pPr>
          <a:r>
            <a:rPr lang="en-US" sz="3100" kern="1200" dirty="0" err="1"/>
            <a:t>jsGantt</a:t>
          </a:r>
          <a:r>
            <a:rPr lang="en-US" sz="3100" kern="1200" dirty="0"/>
            <a:t> Improved</a:t>
          </a:r>
        </a:p>
      </dsp:txBody>
      <dsp:txXfrm>
        <a:off x="7703446" y="2573990"/>
        <a:ext cx="324217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623FB-F82A-4510-A170-0D5E7C854AA3}" type="datetimeFigureOut">
              <a:rPr lang="en-CA" smtClean="0"/>
              <a:t>2019-04-01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854DC-704A-4876-ABA8-97A9A95F719F}" type="slidenum">
              <a:rPr lang="en-CA" smtClean="0"/>
              <a:t>‹#›</a:t>
            </a:fld>
            <a:endParaRPr lang="en-CA"/>
          </a:p>
        </p:txBody>
      </p:sp>
    </p:spTree>
    <p:extLst>
      <p:ext uri="{BB962C8B-B14F-4D97-AF65-F5344CB8AC3E}">
        <p14:creationId xmlns:p14="http://schemas.microsoft.com/office/powerpoint/2010/main" val="23793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jsganttimproved.github.io/jsgantt-improve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2</a:t>
            </a:fld>
            <a:endParaRPr lang="en-CA"/>
          </a:p>
        </p:txBody>
      </p:sp>
    </p:spTree>
    <p:extLst>
      <p:ext uri="{BB962C8B-B14F-4D97-AF65-F5344CB8AC3E}">
        <p14:creationId xmlns:p14="http://schemas.microsoft.com/office/powerpoint/2010/main" val="202251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ASP.net using C# and MVC</a:t>
            </a:r>
          </a:p>
          <a:p>
            <a:endParaRPr lang="en-CA" dirty="0"/>
          </a:p>
          <a:p>
            <a:r>
              <a:rPr lang="en-CA" dirty="0"/>
              <a:t>SQL Server DB hosted on Azure</a:t>
            </a:r>
          </a:p>
          <a:p>
            <a:endParaRPr lang="en-CA" dirty="0"/>
          </a:p>
          <a:p>
            <a:r>
              <a:rPr lang="en-CA" dirty="0" err="1"/>
              <a:t>jsGantt</a:t>
            </a:r>
            <a:r>
              <a:rPr lang="en-CA" dirty="0"/>
              <a:t> Improved, an open source </a:t>
            </a:r>
            <a:r>
              <a:rPr lang="en-CA" dirty="0" err="1"/>
              <a:t>javascript</a:t>
            </a:r>
            <a:r>
              <a:rPr lang="en-CA" dirty="0"/>
              <a:t> library that creates Gantt charts</a:t>
            </a:r>
          </a:p>
          <a:p>
            <a:r>
              <a:rPr lang="en-CA" dirty="0">
                <a:hlinkClick r:id="rId3"/>
              </a:rPr>
              <a:t>https://jsganttimproved.github.io/jsgantt-improved</a:t>
            </a:r>
            <a:endParaRPr lang="en-CA" dirty="0"/>
          </a:p>
          <a:p>
            <a:endParaRPr lang="en-CA" dirty="0"/>
          </a:p>
          <a:p>
            <a:r>
              <a:rPr lang="en-CA" dirty="0"/>
              <a:t>Credit for Icons:</a:t>
            </a:r>
          </a:p>
          <a:p>
            <a:r>
              <a:rPr lang="en-CA" dirty="0" err="1"/>
              <a:t>Smashicons</a:t>
            </a:r>
            <a:r>
              <a:rPr lang="en-CA" dirty="0"/>
              <a:t> - https://www.flaticon.com/authors/smashicons</a:t>
            </a:r>
          </a:p>
          <a:p>
            <a:endParaRPr lang="en-CA" dirty="0"/>
          </a:p>
          <a:p>
            <a:r>
              <a:rPr lang="en-CA" dirty="0" err="1"/>
              <a:t>Flaticon</a:t>
            </a:r>
            <a:r>
              <a:rPr lang="en-CA" dirty="0"/>
              <a:t> is licensed by Creative Commons BY 3.0</a:t>
            </a:r>
          </a:p>
          <a:p>
            <a:r>
              <a:rPr lang="en-CA" dirty="0"/>
              <a:t>http://creativecommons.org/licenses/by/3.0/</a:t>
            </a:r>
          </a:p>
          <a:p>
            <a:endParaRPr lang="en-CA" dirty="0"/>
          </a:p>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3</a:t>
            </a:fld>
            <a:endParaRPr lang="en-CA"/>
          </a:p>
        </p:txBody>
      </p:sp>
    </p:spTree>
    <p:extLst>
      <p:ext uri="{BB962C8B-B14F-4D97-AF65-F5344CB8AC3E}">
        <p14:creationId xmlns:p14="http://schemas.microsoft.com/office/powerpoint/2010/main" val="338629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4</a:t>
            </a:fld>
            <a:endParaRPr lang="en-CA"/>
          </a:p>
        </p:txBody>
      </p:sp>
    </p:spTree>
    <p:extLst>
      <p:ext uri="{BB962C8B-B14F-4D97-AF65-F5344CB8AC3E}">
        <p14:creationId xmlns:p14="http://schemas.microsoft.com/office/powerpoint/2010/main" val="308750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were unable to complete the automated scheduling process however recommendations promotes Technicians and Resources to the Dispatcher based on weighted client parameters (cost 50%, distance 30%, </a:t>
            </a:r>
            <a:r>
              <a:rPr lang="en-CA" dirty="0" err="1"/>
              <a:t>kpi</a:t>
            </a:r>
            <a:r>
              <a:rPr lang="en-CA" dirty="0"/>
              <a:t> 20%) provides a base to selection of Technicians and Resources for the automated process in the future</a:t>
            </a:r>
          </a:p>
        </p:txBody>
      </p:sp>
      <p:sp>
        <p:nvSpPr>
          <p:cNvPr id="4" name="Slide Number Placeholder 3"/>
          <p:cNvSpPr>
            <a:spLocks noGrp="1"/>
          </p:cNvSpPr>
          <p:nvPr>
            <p:ph type="sldNum" sz="quarter" idx="5"/>
          </p:nvPr>
        </p:nvSpPr>
        <p:spPr/>
        <p:txBody>
          <a:bodyPr/>
          <a:lstStyle/>
          <a:p>
            <a:fld id="{671854DC-704A-4876-ABA8-97A9A95F719F}" type="slidenum">
              <a:rPr lang="en-CA" smtClean="0"/>
              <a:t>5</a:t>
            </a:fld>
            <a:endParaRPr lang="en-CA"/>
          </a:p>
        </p:txBody>
      </p:sp>
    </p:spTree>
    <p:extLst>
      <p:ext uri="{BB962C8B-B14F-4D97-AF65-F5344CB8AC3E}">
        <p14:creationId xmlns:p14="http://schemas.microsoft.com/office/powerpoint/2010/main" val="217912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Screenshots here</a:t>
            </a:r>
          </a:p>
        </p:txBody>
      </p:sp>
      <p:sp>
        <p:nvSpPr>
          <p:cNvPr id="4" name="Slide Number Placeholder 3"/>
          <p:cNvSpPr>
            <a:spLocks noGrp="1"/>
          </p:cNvSpPr>
          <p:nvPr>
            <p:ph type="sldNum" sz="quarter" idx="5"/>
          </p:nvPr>
        </p:nvSpPr>
        <p:spPr/>
        <p:txBody>
          <a:bodyPr/>
          <a:lstStyle/>
          <a:p>
            <a:fld id="{671854DC-704A-4876-ABA8-97A9A95F719F}" type="slidenum">
              <a:rPr lang="en-CA" smtClean="0"/>
              <a:t>6</a:t>
            </a:fld>
            <a:endParaRPr lang="en-CA"/>
          </a:p>
        </p:txBody>
      </p:sp>
    </p:spTree>
    <p:extLst>
      <p:ext uri="{BB962C8B-B14F-4D97-AF65-F5344CB8AC3E}">
        <p14:creationId xmlns:p14="http://schemas.microsoft.com/office/powerpoint/2010/main" val="368549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AB7E-E6AD-45B7-961F-01ED24F301BE}"/>
              </a:ext>
            </a:extLst>
          </p:cNvPr>
          <p:cNvSpPr>
            <a:spLocks noGrp="1"/>
          </p:cNvSpPr>
          <p:nvPr>
            <p:ph type="title"/>
          </p:nvPr>
        </p:nvSpPr>
        <p:spPr/>
        <p:txBody>
          <a:bodyPr/>
          <a:lstStyle/>
          <a:p>
            <a:r>
              <a:rPr lang="en-CA" dirty="0"/>
              <a:t>Capstone Information</a:t>
            </a:r>
          </a:p>
        </p:txBody>
      </p:sp>
      <p:sp>
        <p:nvSpPr>
          <p:cNvPr id="3" name="Content Placeholder 2">
            <a:extLst>
              <a:ext uri="{FF2B5EF4-FFF2-40B4-BE49-F238E27FC236}">
                <a16:creationId xmlns:a16="http://schemas.microsoft.com/office/drawing/2014/main" id="{32245610-0D4C-4AF1-A10C-43E2EF4D44A5}"/>
              </a:ext>
            </a:extLst>
          </p:cNvPr>
          <p:cNvSpPr>
            <a:spLocks noGrp="1"/>
          </p:cNvSpPr>
          <p:nvPr>
            <p:ph idx="1"/>
          </p:nvPr>
        </p:nvSpPr>
        <p:spPr/>
        <p:txBody>
          <a:bodyPr/>
          <a:lstStyle/>
          <a:p>
            <a:r>
              <a:rPr lang="en-CA" dirty="0"/>
              <a:t>Program:	 		CPA</a:t>
            </a:r>
          </a:p>
          <a:p>
            <a:r>
              <a:rPr lang="en-CA" dirty="0"/>
              <a:t>Team Members: 		Nicholas Lee</a:t>
            </a:r>
            <a:br>
              <a:rPr lang="en-CA" dirty="0"/>
            </a:br>
            <a:r>
              <a:rPr lang="en-CA" dirty="0"/>
              <a:t>					Cynthia Cheng</a:t>
            </a:r>
            <a:br>
              <a:rPr lang="en-CA" dirty="0"/>
            </a:br>
            <a:r>
              <a:rPr lang="en-CA" dirty="0"/>
              <a:t>					Thomas Craig</a:t>
            </a:r>
            <a:br>
              <a:rPr lang="en-CA" dirty="0"/>
            </a:br>
            <a:r>
              <a:rPr lang="en-CA" dirty="0"/>
              <a:t>					Chris Banks</a:t>
            </a:r>
          </a:p>
          <a:p>
            <a:r>
              <a:rPr lang="en-CA" dirty="0"/>
              <a:t>Client:			Circumference</a:t>
            </a:r>
          </a:p>
          <a:p>
            <a:r>
              <a:rPr lang="en-CA" dirty="0"/>
              <a:t>Name of Project:	</a:t>
            </a:r>
            <a:r>
              <a:rPr lang="en-CA" dirty="0" err="1"/>
              <a:t>Gamifield</a:t>
            </a:r>
            <a:r>
              <a:rPr lang="en-CA" dirty="0"/>
              <a:t> – Sched</a:t>
            </a:r>
          </a:p>
          <a:p>
            <a:r>
              <a:rPr lang="en-CA" dirty="0"/>
              <a:t>Project Description:</a:t>
            </a:r>
            <a:br>
              <a:rPr lang="en-CA" dirty="0"/>
            </a:br>
            <a:r>
              <a:rPr lang="en-CA" dirty="0"/>
              <a:t>	The purpose of this project was to develop an automated scheduling web application for field services</a:t>
            </a:r>
          </a:p>
        </p:txBody>
      </p:sp>
    </p:spTree>
    <p:extLst>
      <p:ext uri="{BB962C8B-B14F-4D97-AF65-F5344CB8AC3E}">
        <p14:creationId xmlns:p14="http://schemas.microsoft.com/office/powerpoint/2010/main" val="3681439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61DF5-281F-4228-9FB1-2D67899C4CFF}"/>
              </a:ext>
            </a:extLst>
          </p:cNvPr>
          <p:cNvSpPr>
            <a:spLocks noGrp="1"/>
          </p:cNvSpPr>
          <p:nvPr>
            <p:ph type="title"/>
          </p:nvPr>
        </p:nvSpPr>
        <p:spPr/>
        <p:txBody>
          <a:bodyPr/>
          <a:lstStyle/>
          <a:p>
            <a:r>
              <a:rPr lang="en-CA" dirty="0"/>
              <a:t>Client Requirements</a:t>
            </a:r>
          </a:p>
        </p:txBody>
      </p:sp>
      <p:sp>
        <p:nvSpPr>
          <p:cNvPr id="11" name="Text Placeholder 10">
            <a:extLst>
              <a:ext uri="{FF2B5EF4-FFF2-40B4-BE49-F238E27FC236}">
                <a16:creationId xmlns:a16="http://schemas.microsoft.com/office/drawing/2014/main" id="{5EE0C10C-2641-48C6-BD6B-B0E72A8B3125}"/>
              </a:ext>
            </a:extLst>
          </p:cNvPr>
          <p:cNvSpPr>
            <a:spLocks noGrp="1"/>
          </p:cNvSpPr>
          <p:nvPr>
            <p:ph type="body" idx="1"/>
          </p:nvPr>
        </p:nvSpPr>
        <p:spPr/>
        <p:txBody>
          <a:bodyPr/>
          <a:lstStyle/>
          <a:p>
            <a:r>
              <a:rPr lang="en-CA" dirty="0" smtClean="0"/>
              <a:t>Project </a:t>
            </a:r>
            <a:r>
              <a:rPr lang="en-CA" dirty="0"/>
              <a:t>Goal</a:t>
            </a:r>
          </a:p>
        </p:txBody>
      </p:sp>
      <p:sp>
        <p:nvSpPr>
          <p:cNvPr id="9" name="Content Placeholder 8">
            <a:extLst>
              <a:ext uri="{FF2B5EF4-FFF2-40B4-BE49-F238E27FC236}">
                <a16:creationId xmlns:a16="http://schemas.microsoft.com/office/drawing/2014/main" id="{E59843DD-BDB3-41DC-B950-E313C1B5AEA0}"/>
              </a:ext>
            </a:extLst>
          </p:cNvPr>
          <p:cNvSpPr>
            <a:spLocks noGrp="1"/>
          </p:cNvSpPr>
          <p:nvPr>
            <p:ph sz="half" idx="2"/>
          </p:nvPr>
        </p:nvSpPr>
        <p:spPr/>
        <p:txBody>
          <a:bodyPr/>
          <a:lstStyle/>
          <a:p>
            <a:r>
              <a:rPr lang="en-US" dirty="0"/>
              <a:t>Create a scheduling web application for field services and improve automated scheduling process</a:t>
            </a:r>
          </a:p>
          <a:p>
            <a:r>
              <a:rPr lang="en-US" dirty="0"/>
              <a:t>Our primary user would be the Dispatcher scheduling work for field Technicians and Resources</a:t>
            </a:r>
          </a:p>
          <a:p>
            <a:endParaRPr lang="en-CA" dirty="0"/>
          </a:p>
        </p:txBody>
      </p:sp>
      <p:sp>
        <p:nvSpPr>
          <p:cNvPr id="12" name="Text Placeholder 11">
            <a:extLst>
              <a:ext uri="{FF2B5EF4-FFF2-40B4-BE49-F238E27FC236}">
                <a16:creationId xmlns:a16="http://schemas.microsoft.com/office/drawing/2014/main" id="{FC29A3AF-89B9-40BA-8B0A-F85E08DB525A}"/>
              </a:ext>
            </a:extLst>
          </p:cNvPr>
          <p:cNvSpPr>
            <a:spLocks noGrp="1"/>
          </p:cNvSpPr>
          <p:nvPr>
            <p:ph type="body" sz="quarter" idx="3"/>
          </p:nvPr>
        </p:nvSpPr>
        <p:spPr/>
        <p:txBody>
          <a:bodyPr/>
          <a:lstStyle/>
          <a:p>
            <a:r>
              <a:rPr lang="en-CA" dirty="0"/>
              <a:t>Requirements</a:t>
            </a:r>
          </a:p>
        </p:txBody>
      </p:sp>
      <p:sp>
        <p:nvSpPr>
          <p:cNvPr id="13" name="Content Placeholder 12">
            <a:extLst>
              <a:ext uri="{FF2B5EF4-FFF2-40B4-BE49-F238E27FC236}">
                <a16:creationId xmlns:a16="http://schemas.microsoft.com/office/drawing/2014/main" id="{E45E9473-8F8C-46C4-A436-CA37C8927C4C}"/>
              </a:ext>
            </a:extLst>
          </p:cNvPr>
          <p:cNvSpPr>
            <a:spLocks noGrp="1"/>
          </p:cNvSpPr>
          <p:nvPr>
            <p:ph sz="quarter" idx="4"/>
          </p:nvPr>
        </p:nvSpPr>
        <p:spPr/>
        <p:txBody>
          <a:bodyPr/>
          <a:lstStyle/>
          <a:p>
            <a:r>
              <a:rPr lang="en-US" dirty="0"/>
              <a:t>Booking interface that allowed Dispatchers create, update, view, delete Work Orders</a:t>
            </a:r>
          </a:p>
          <a:p>
            <a:r>
              <a:rPr lang="en-CA" dirty="0"/>
              <a:t>Dispatchers can schedule and dispatch Technicians and Resources to fulfill Work Orders</a:t>
            </a:r>
          </a:p>
          <a:p>
            <a:r>
              <a:rPr lang="en-CA" dirty="0"/>
              <a:t>The process would utilize a Gantt chart where Dispatchers can drag Work Orders into Technician and Resource schedules</a:t>
            </a:r>
          </a:p>
        </p:txBody>
      </p:sp>
    </p:spTree>
    <p:extLst>
      <p:ext uri="{BB962C8B-B14F-4D97-AF65-F5344CB8AC3E}">
        <p14:creationId xmlns:p14="http://schemas.microsoft.com/office/powerpoint/2010/main" val="2013652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96331359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Project Innovations</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Content Placeholder 3">
            <a:extLst>
              <a:ext uri="{FF2B5EF4-FFF2-40B4-BE49-F238E27FC236}">
                <a16:creationId xmlns:a16="http://schemas.microsoft.com/office/drawing/2014/main" id="{645E8210-5B03-4193-8E49-6D8DFC8B5771}"/>
              </a:ext>
            </a:extLst>
          </p:cNvPr>
          <p:cNvSpPr>
            <a:spLocks noGrp="1"/>
          </p:cNvSpPr>
          <p:nvPr>
            <p:ph sz="half" idx="2"/>
          </p:nvPr>
        </p:nvSpPr>
        <p:spPr/>
        <p:txBody>
          <a:bodyPr/>
          <a:lstStyle/>
          <a:p>
            <a:r>
              <a:rPr lang="en-CA" dirty="0" smtClean="0"/>
              <a:t>Recommendations </a:t>
            </a:r>
            <a:r>
              <a:rPr lang="en-CA" dirty="0"/>
              <a:t>of Technicians and Resources based on client outlined parameters for scheduling of Work Orders</a:t>
            </a:r>
          </a:p>
          <a:p>
            <a:r>
              <a:rPr lang="en-CA" dirty="0"/>
              <a:t>Single dashboard view, allowing Dispatchers to toggle different information they may want to view while completing scheduling</a:t>
            </a:r>
          </a:p>
          <a:p>
            <a:r>
              <a:rPr lang="en-CA" dirty="0"/>
              <a:t>An interactive visual experience for Dispatchers via being able to drag, drop, and move Work Orders on a Gantt chart to complete scheduling</a:t>
            </a:r>
          </a:p>
        </p:txBody>
      </p:sp>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EA5BD7-1C42-4EC1-B8D1-4C272DB120BC}"/>
              </a:ext>
            </a:extLst>
          </p:cNvPr>
          <p:cNvSpPr>
            <a:spLocks noGrp="1"/>
          </p:cNvSpPr>
          <p:nvPr>
            <p:ph type="title"/>
          </p:nvPr>
        </p:nvSpPr>
        <p:spPr/>
        <p:txBody>
          <a:bodyPr/>
          <a:lstStyle/>
          <a:p>
            <a:r>
              <a:rPr lang="en-CA" dirty="0" smtClean="0"/>
              <a:t>Obstacles and lessons learned</a:t>
            </a:r>
            <a:endParaRPr lang="en-CA" dirty="0"/>
          </a:p>
        </p:txBody>
      </p:sp>
      <p:sp>
        <p:nvSpPr>
          <p:cNvPr id="10" name="Text Placeholder 9">
            <a:extLst>
              <a:ext uri="{FF2B5EF4-FFF2-40B4-BE49-F238E27FC236}">
                <a16:creationId xmlns:a16="http://schemas.microsoft.com/office/drawing/2014/main" id="{3A1A26E9-7F65-4AE0-990D-A9E772F3F2FA}"/>
              </a:ext>
            </a:extLst>
          </p:cNvPr>
          <p:cNvSpPr>
            <a:spLocks noGrp="1"/>
          </p:cNvSpPr>
          <p:nvPr>
            <p:ph type="body" idx="1"/>
          </p:nvPr>
        </p:nvSpPr>
        <p:spPr/>
        <p:txBody>
          <a:bodyPr/>
          <a:lstStyle/>
          <a:p>
            <a:r>
              <a:rPr lang="en-CA" dirty="0" err="1"/>
              <a:t>jsGantt</a:t>
            </a:r>
            <a:r>
              <a:rPr lang="en-CA" dirty="0"/>
              <a:t> Improved Limitations</a:t>
            </a:r>
          </a:p>
        </p:txBody>
      </p:sp>
      <p:sp>
        <p:nvSpPr>
          <p:cNvPr id="11" name="Content Placeholder 10">
            <a:extLst>
              <a:ext uri="{FF2B5EF4-FFF2-40B4-BE49-F238E27FC236}">
                <a16:creationId xmlns:a16="http://schemas.microsoft.com/office/drawing/2014/main" id="{53463581-429B-4CDB-A7B3-17ED2C9E6D03}"/>
              </a:ext>
            </a:extLst>
          </p:cNvPr>
          <p:cNvSpPr>
            <a:spLocks noGrp="1"/>
          </p:cNvSpPr>
          <p:nvPr>
            <p:ph sz="half" idx="2"/>
          </p:nvPr>
        </p:nvSpPr>
        <p:spPr>
          <a:xfrm>
            <a:off x="581190" y="2835813"/>
            <a:ext cx="5393100" cy="1060469"/>
          </a:xfrm>
        </p:spPr>
        <p:txBody>
          <a:bodyPr>
            <a:normAutofit/>
          </a:bodyPr>
          <a:lstStyle/>
          <a:p>
            <a:r>
              <a:rPr lang="en-CA" dirty="0"/>
              <a:t>An open source </a:t>
            </a:r>
            <a:r>
              <a:rPr lang="en-CA" dirty="0" err="1"/>
              <a:t>javascript</a:t>
            </a:r>
            <a:r>
              <a:rPr lang="en-CA" dirty="0"/>
              <a:t> library that creates a Gantt chart however required many changes to meet client requirements</a:t>
            </a:r>
          </a:p>
          <a:p>
            <a:endParaRPr lang="en-CA" dirty="0"/>
          </a:p>
        </p:txBody>
      </p:sp>
      <p:sp>
        <p:nvSpPr>
          <p:cNvPr id="12" name="Text Placeholder 11">
            <a:extLst>
              <a:ext uri="{FF2B5EF4-FFF2-40B4-BE49-F238E27FC236}">
                <a16:creationId xmlns:a16="http://schemas.microsoft.com/office/drawing/2014/main" id="{2DF2BDA8-F357-4B4A-A236-9C6C8C7E2C3F}"/>
              </a:ext>
            </a:extLst>
          </p:cNvPr>
          <p:cNvSpPr>
            <a:spLocks noGrp="1"/>
          </p:cNvSpPr>
          <p:nvPr>
            <p:ph type="body" sz="quarter" idx="3"/>
          </p:nvPr>
        </p:nvSpPr>
        <p:spPr>
          <a:xfrm>
            <a:off x="734204" y="3718272"/>
            <a:ext cx="5087073" cy="553373"/>
          </a:xfrm>
        </p:spPr>
        <p:txBody>
          <a:bodyPr/>
          <a:lstStyle/>
          <a:p>
            <a:r>
              <a:rPr lang="en-CA" dirty="0"/>
              <a:t>What we did</a:t>
            </a:r>
          </a:p>
        </p:txBody>
      </p:sp>
      <p:sp>
        <p:nvSpPr>
          <p:cNvPr id="13" name="Content Placeholder 12">
            <a:extLst>
              <a:ext uri="{FF2B5EF4-FFF2-40B4-BE49-F238E27FC236}">
                <a16:creationId xmlns:a16="http://schemas.microsoft.com/office/drawing/2014/main" id="{7E5121D8-E641-4C91-A22D-67B1B840E05F}"/>
              </a:ext>
            </a:extLst>
          </p:cNvPr>
          <p:cNvSpPr>
            <a:spLocks noGrp="1"/>
          </p:cNvSpPr>
          <p:nvPr>
            <p:ph sz="quarter" idx="4"/>
          </p:nvPr>
        </p:nvSpPr>
        <p:spPr>
          <a:xfrm>
            <a:off x="6217709" y="2871881"/>
            <a:ext cx="5393100" cy="988332"/>
          </a:xfrm>
        </p:spPr>
        <p:txBody>
          <a:bodyPr>
            <a:normAutofit/>
          </a:bodyPr>
          <a:lstStyle/>
          <a:p>
            <a:r>
              <a:rPr lang="en-CA" dirty="0"/>
              <a:t>We could display the Work Orders that needed to be scheduled and could view the Gantt Chart but how do we link the two?</a:t>
            </a:r>
          </a:p>
        </p:txBody>
      </p:sp>
      <p:sp>
        <p:nvSpPr>
          <p:cNvPr id="14" name="Text Placeholder 11">
            <a:extLst>
              <a:ext uri="{FF2B5EF4-FFF2-40B4-BE49-F238E27FC236}">
                <a16:creationId xmlns:a16="http://schemas.microsoft.com/office/drawing/2014/main" id="{ACB90C8F-86D0-4031-AAA4-4E5A69EE7429}"/>
              </a:ext>
            </a:extLst>
          </p:cNvPr>
          <p:cNvSpPr txBox="1">
            <a:spLocks/>
          </p:cNvSpPr>
          <p:nvPr/>
        </p:nvSpPr>
        <p:spPr>
          <a:xfrm>
            <a:off x="6523736" y="2249235"/>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CA" dirty="0"/>
              <a:t>Bridging the Gap between List and Chart</a:t>
            </a:r>
          </a:p>
        </p:txBody>
      </p:sp>
      <p:sp>
        <p:nvSpPr>
          <p:cNvPr id="15" name="Content Placeholder 12">
            <a:extLst>
              <a:ext uri="{FF2B5EF4-FFF2-40B4-BE49-F238E27FC236}">
                <a16:creationId xmlns:a16="http://schemas.microsoft.com/office/drawing/2014/main" id="{288D6FD1-48A6-4E4B-8023-D9242564F459}"/>
              </a:ext>
            </a:extLst>
          </p:cNvPr>
          <p:cNvSpPr txBox="1">
            <a:spLocks/>
          </p:cNvSpPr>
          <p:nvPr/>
        </p:nvSpPr>
        <p:spPr>
          <a:xfrm>
            <a:off x="581190" y="4257656"/>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We updated and enhanced code to be used as a scheduler allowing multiple Work Orders to be assigned to Technicians and Resources, displayed in combined rows which displayed significant Work Order information on hover over time slots and drag functionality, allowing updating of Work Order time with a simple drag and drop</a:t>
            </a:r>
          </a:p>
          <a:p>
            <a:endParaRPr lang="en-CA" dirty="0"/>
          </a:p>
        </p:txBody>
      </p:sp>
      <p:sp>
        <p:nvSpPr>
          <p:cNvPr id="17" name="Text Placeholder 11">
            <a:extLst>
              <a:ext uri="{FF2B5EF4-FFF2-40B4-BE49-F238E27FC236}">
                <a16:creationId xmlns:a16="http://schemas.microsoft.com/office/drawing/2014/main" id="{59B2603F-BB0F-4BC7-A3D4-01B90E99C624}"/>
              </a:ext>
            </a:extLst>
          </p:cNvPr>
          <p:cNvSpPr txBox="1">
            <a:spLocks/>
          </p:cNvSpPr>
          <p:nvPr/>
        </p:nvSpPr>
        <p:spPr>
          <a:xfrm>
            <a:off x="6523736" y="3726317"/>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CA" dirty="0"/>
              <a:t>What we did</a:t>
            </a:r>
          </a:p>
        </p:txBody>
      </p:sp>
      <p:sp>
        <p:nvSpPr>
          <p:cNvPr id="19" name="Content Placeholder 12">
            <a:extLst>
              <a:ext uri="{FF2B5EF4-FFF2-40B4-BE49-F238E27FC236}">
                <a16:creationId xmlns:a16="http://schemas.microsoft.com/office/drawing/2014/main" id="{AF33FD04-2AC0-4BB3-9572-0C6F314607E2}"/>
              </a:ext>
            </a:extLst>
          </p:cNvPr>
          <p:cNvSpPr txBox="1">
            <a:spLocks/>
          </p:cNvSpPr>
          <p:nvPr/>
        </p:nvSpPr>
        <p:spPr>
          <a:xfrm>
            <a:off x="6217709" y="4271645"/>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CA" dirty="0"/>
          </a:p>
        </p:txBody>
      </p:sp>
      <p:sp>
        <p:nvSpPr>
          <p:cNvPr id="20" name="Content Placeholder 12">
            <a:extLst>
              <a:ext uri="{FF2B5EF4-FFF2-40B4-BE49-F238E27FC236}">
                <a16:creationId xmlns:a16="http://schemas.microsoft.com/office/drawing/2014/main" id="{F7DECC02-97C8-4413-A942-CE59121AA8FF}"/>
              </a:ext>
            </a:extLst>
          </p:cNvPr>
          <p:cNvSpPr txBox="1">
            <a:spLocks/>
          </p:cNvSpPr>
          <p:nvPr/>
        </p:nvSpPr>
        <p:spPr>
          <a:xfrm>
            <a:off x="6217709" y="4271645"/>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We used Droppable to be able to grab data from the Work Order List and move it into the Gantt chart for </a:t>
            </a:r>
            <a:r>
              <a:rPr lang="en-CA" dirty="0" smtClean="0"/>
              <a:t>scheduling. We </a:t>
            </a:r>
            <a:r>
              <a:rPr lang="en-CA" dirty="0"/>
              <a:t>updated </a:t>
            </a:r>
            <a:r>
              <a:rPr lang="en-CA" dirty="0" smtClean="0"/>
              <a:t>the </a:t>
            </a:r>
            <a:r>
              <a:rPr lang="en-CA" dirty="0" err="1"/>
              <a:t>draggable</a:t>
            </a:r>
            <a:r>
              <a:rPr lang="en-CA" dirty="0"/>
              <a:t> </a:t>
            </a:r>
            <a:r>
              <a:rPr lang="en-CA" dirty="0" smtClean="0"/>
              <a:t>Work </a:t>
            </a:r>
            <a:r>
              <a:rPr lang="en-CA" dirty="0"/>
              <a:t>o</a:t>
            </a:r>
            <a:r>
              <a:rPr lang="en-CA" dirty="0" smtClean="0"/>
              <a:t>rders </a:t>
            </a:r>
            <a:r>
              <a:rPr lang="en-CA" dirty="0"/>
              <a:t>to highlight Technicians and </a:t>
            </a:r>
            <a:r>
              <a:rPr lang="en-CA" dirty="0" smtClean="0"/>
              <a:t>Resources </a:t>
            </a:r>
            <a:r>
              <a:rPr lang="en-CA" dirty="0"/>
              <a:t>that </a:t>
            </a:r>
            <a:r>
              <a:rPr lang="en-CA" dirty="0" smtClean="0"/>
              <a:t>match selected </a:t>
            </a:r>
            <a:r>
              <a:rPr lang="en-CA" dirty="0"/>
              <a:t>Work Order requirements </a:t>
            </a:r>
            <a:r>
              <a:rPr lang="en-CA" dirty="0" smtClean="0"/>
              <a:t>as well as </a:t>
            </a:r>
            <a:r>
              <a:rPr lang="en-CA" dirty="0"/>
              <a:t>matched the look and size of the time slots </a:t>
            </a:r>
            <a:r>
              <a:rPr lang="en-CA" dirty="0" smtClean="0"/>
              <a:t>providing Dispatchers a relative visual to what it would look like in the Gantt Chart</a:t>
            </a:r>
            <a:endParaRPr lang="en-CA" dirty="0"/>
          </a:p>
        </p:txBody>
      </p:sp>
    </p:spTree>
    <p:extLst>
      <p:ext uri="{BB962C8B-B14F-4D97-AF65-F5344CB8AC3E}">
        <p14:creationId xmlns:p14="http://schemas.microsoft.com/office/powerpoint/2010/main" val="1006253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2" y="364834"/>
            <a:ext cx="11029616" cy="988332"/>
          </a:xfrm>
        </p:spPr>
        <p:txBody>
          <a:bodyPr>
            <a:noAutofit/>
          </a:bodyPr>
          <a:lstStyle/>
          <a:p>
            <a:r>
              <a:rPr lang="en-US" sz="6000" dirty="0">
                <a:solidFill>
                  <a:schemeClr val="bg1"/>
                </a:solidFill>
              </a:rPr>
              <a:t>Our solution</a:t>
            </a:r>
          </a:p>
        </p:txBody>
      </p:sp>
      <p:pic>
        <p:nvPicPr>
          <p:cNvPr id="9" name="Content Placeholder 8"/>
          <p:cNvPicPr>
            <a:picLocks noGrp="1" noChangeAspect="1"/>
          </p:cNvPicPr>
          <p:nvPr>
            <p:ph sz="half" idx="2"/>
          </p:nvPr>
        </p:nvPicPr>
        <p:blipFill>
          <a:blip r:embed="rId4"/>
          <a:stretch>
            <a:fillRect/>
          </a:stretch>
        </p:blipFill>
        <p:spPr>
          <a:xfrm>
            <a:off x="782071" y="1353166"/>
            <a:ext cx="10436581" cy="5232072"/>
          </a:xfrm>
          <a:prstGeom prst="rect">
            <a:avLst/>
          </a:prstGeom>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439</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Gill Sans MT</vt:lpstr>
      <vt:lpstr>Wingdings 2</vt:lpstr>
      <vt:lpstr>Dividend</vt:lpstr>
      <vt:lpstr>Capstone Information</vt:lpstr>
      <vt:lpstr>Client Requirements</vt:lpstr>
      <vt:lpstr>Tech Requirements</vt:lpstr>
      <vt:lpstr>Project Innovations</vt:lpstr>
      <vt:lpstr>Obstacles and lessons learned</vt:lpstr>
      <vt:lpstr>Our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2019-03-23T18:26:31Z</dcterms:created>
  <dcterms:modified xsi:type="dcterms:W3CDTF">2019-04-01T22:24:48Z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