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3" r:id="rId6"/>
    <p:sldId id="265" r:id="rId7"/>
    <p:sldId id="288" r:id="rId8"/>
    <p:sldId id="266" r:id="rId9"/>
    <p:sldId id="264" r:id="rId10"/>
    <p:sldId id="278" r:id="rId11"/>
    <p:sldId id="276" r:id="rId12"/>
    <p:sldId id="277" r:id="rId13"/>
    <p:sldId id="279" r:id="rId14"/>
    <p:sldId id="280" r:id="rId15"/>
    <p:sldId id="291" r:id="rId16"/>
    <p:sldId id="281" r:id="rId17"/>
    <p:sldId id="289" r:id="rId18"/>
    <p:sldId id="290" r:id="rId19"/>
    <p:sldId id="282" r:id="rId20"/>
    <p:sldId id="283" r:id="rId21"/>
    <p:sldId id="257" r:id="rId22"/>
    <p:sldId id="258" r:id="rId23"/>
    <p:sldId id="259" r:id="rId24"/>
    <p:sldId id="272" r:id="rId25"/>
    <p:sldId id="273" r:id="rId26"/>
    <p:sldId id="284" r:id="rId27"/>
    <p:sldId id="285" r:id="rId28"/>
    <p:sldId id="286" r:id="rId29"/>
    <p:sldId id="271" r:id="rId30"/>
    <p:sldId id="270" r:id="rId31"/>
    <p:sldId id="269" r:id="rId32"/>
    <p:sldId id="26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034B-7BDB-4B9E-AFC5-B5FE923EFD03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8860-2165-43D1-B912-3538F664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659A9-63E6-4CD6-8482-BE9457701CC7}" type="datetime1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4D8B4-E93F-4CDD-9034-19CAD9EA9B6A}" type="datetime1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09C2D-C0F2-4691-A125-21765D97D299}" type="datetime1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18E83-5C78-4DB4-81BA-E85B01F467EE}" type="datetime1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BE363-CCE9-4A0F-8A78-038CE72EF0B3}" type="datetime1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CBB37-3EDF-4303-B37B-68E3A1258447}" type="datetime1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6A51C-72D9-4B8E-9C98-4A0482F648AB}" type="datetime1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13250-AEB0-4B13-A8C4-7133A555517B}" type="datetime1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CABDF-1178-4A38-9732-F194B0150481}" type="datetime1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6377DF-88DD-4CAD-9E5B-5D629625F184}" type="datetime1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59DAA-B774-4189-A3F6-197EF33697E8}" type="datetime1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forUC07_9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78486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D433D32-734D-4C14-89D4-3D65AC7A1BAE}" type="datetime1">
              <a:rPr lang="en-US" smtClean="0"/>
              <a:t>12/9/2011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2935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626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Clock Gating with Synopsys Power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Setup and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3551237"/>
          </a:xfrm>
        </p:spPr>
        <p:txBody>
          <a:bodyPr/>
          <a:lstStyle/>
          <a:p>
            <a:r>
              <a:rPr lang="en-US" dirty="0" smtClean="0"/>
              <a:t>Usually defined by the technology library</a:t>
            </a:r>
          </a:p>
          <a:p>
            <a:r>
              <a:rPr lang="en-US" dirty="0" smtClean="0"/>
              <a:t>Can be altered after clock tree synthesis</a:t>
            </a:r>
            <a:endParaRPr lang="en-US" dirty="0"/>
          </a:p>
        </p:txBody>
      </p:sp>
      <p:pic>
        <p:nvPicPr>
          <p:cNvPr id="4" name="Content Placeholder 6" descr="pwcug.pdf - Adobe Read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t="18106" r="12692" b="30082"/>
          <a:stretch/>
        </p:blipFill>
        <p:spPr>
          <a:xfrm>
            <a:off x="762000" y="2819400"/>
            <a:ext cx="6973251" cy="268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556260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1143000"/>
          </a:xfrm>
        </p:spPr>
        <p:txBody>
          <a:bodyPr/>
          <a:lstStyle/>
          <a:p>
            <a:r>
              <a:rPr lang="en-US" dirty="0" smtClean="0"/>
              <a:t>Choosing Gating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848600" cy="40846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positive_edge_logic</a:t>
            </a:r>
            <a:r>
              <a:rPr lang="en-US" dirty="0" smtClean="0"/>
              <a:t> [gate list] [cell list]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negative_edge_logic</a:t>
            </a:r>
            <a:r>
              <a:rPr lang="en-US" dirty="0" smtClean="0"/>
              <a:t> [gate list] [cell list]</a:t>
            </a:r>
          </a:p>
          <a:p>
            <a:r>
              <a:rPr lang="en-US" dirty="0" smtClean="0"/>
              <a:t>Used for </a:t>
            </a:r>
            <a:r>
              <a:rPr lang="en-US" dirty="0" smtClean="0">
                <a:solidFill>
                  <a:srgbClr val="0070C0"/>
                </a:solidFill>
              </a:rPr>
              <a:t>latch-free</a:t>
            </a:r>
            <a:r>
              <a:rPr lang="en-US" dirty="0" smtClean="0"/>
              <a:t> designs</a:t>
            </a:r>
          </a:p>
          <a:p>
            <a:r>
              <a:rPr lang="en-US" dirty="0" smtClean="0"/>
              <a:t>[gate list] is a 1 or 2-gate list that specifies a gate: AND, NAND, OR, NOR, and an inverter or buffer to put in the clock path before/after the gate.</a:t>
            </a:r>
          </a:p>
          <a:p>
            <a:r>
              <a:rPr lang="en-US" dirty="0" smtClean="0"/>
              <a:t>[cell list] is a list of integrated cells</a:t>
            </a:r>
          </a:p>
          <a:p>
            <a:r>
              <a:rPr lang="en-US" dirty="0" smtClean="0"/>
              <a:t>Choice of gating logic depends on technology library, and whether the registers are negative or positive edge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11" y="76200"/>
            <a:ext cx="7848600" cy="1143000"/>
          </a:xfrm>
        </p:spPr>
        <p:txBody>
          <a:bodyPr/>
          <a:lstStyle/>
          <a:p>
            <a:r>
              <a:rPr lang="en-US" dirty="0" smtClean="0"/>
              <a:t>Choosing Gating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77" y="1062277"/>
            <a:ext cx="7848600" cy="4419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{</a:t>
            </a:r>
            <a:r>
              <a:rPr lang="en-US" sz="2600" dirty="0" err="1" smtClean="0">
                <a:solidFill>
                  <a:srgbClr val="0070C0"/>
                </a:solidFill>
              </a:rPr>
              <a:t>buf</a:t>
            </a:r>
            <a:r>
              <a:rPr lang="en-US" sz="2600" dirty="0" smtClean="0">
                <a:solidFill>
                  <a:srgbClr val="0070C0"/>
                </a:solidFill>
              </a:rPr>
              <a:t> and}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>
                <a:solidFill>
                  <a:srgbClr val="0070C0"/>
                </a:solidFill>
              </a:rPr>
              <a:t>{and </a:t>
            </a:r>
            <a:r>
              <a:rPr lang="en-US" sz="2600" dirty="0" err="1" smtClean="0">
                <a:solidFill>
                  <a:srgbClr val="0070C0"/>
                </a:solidFill>
              </a:rPr>
              <a:t>inv</a:t>
            </a:r>
            <a:r>
              <a:rPr lang="en-US" sz="2600" dirty="0" smtClean="0">
                <a:solidFill>
                  <a:srgbClr val="0070C0"/>
                </a:solidFill>
              </a:rPr>
              <a:t>}</a:t>
            </a:r>
            <a:endParaRPr lang="en-US" sz="2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17498" y="1766594"/>
            <a:ext cx="806648" cy="990600"/>
            <a:chOff x="2782721" y="4114800"/>
            <a:chExt cx="806648" cy="990600"/>
          </a:xfrm>
        </p:grpSpPr>
        <p:grpSp>
          <p:nvGrpSpPr>
            <p:cNvPr id="23" name="Group 22"/>
            <p:cNvGrpSpPr/>
            <p:nvPr/>
          </p:nvGrpSpPr>
          <p:grpSpPr>
            <a:xfrm>
              <a:off x="2814545" y="4114800"/>
              <a:ext cx="762000" cy="990600"/>
              <a:chOff x="1828800" y="3810000"/>
              <a:chExt cx="762000" cy="9906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28800" y="3810000"/>
                <a:ext cx="7620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1790700" y="4533900"/>
                <a:ext cx="228600" cy="15240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82721" y="422759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49211" y="422759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79292" y="2212127"/>
            <a:ext cx="1811708" cy="228600"/>
            <a:chOff x="999988" y="4686300"/>
            <a:chExt cx="1811708" cy="228600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1448642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flipH="1">
              <a:off x="999988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H="1">
              <a:off x="1905842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2354496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6524146" y="2069312"/>
            <a:ext cx="650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3238" y="2678668"/>
            <a:ext cx="10497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1238" y="2907268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LOAD-ENABLE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83238" y="2678668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7" idx="3"/>
          </p:cNvCxnSpPr>
          <p:nvPr/>
        </p:nvCxnSpPr>
        <p:spPr>
          <a:xfrm flipH="1">
            <a:off x="5277089" y="2566694"/>
            <a:ext cx="47223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3177" y="1529010"/>
            <a:ext cx="0" cy="51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73177" y="2046304"/>
            <a:ext cx="373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71359" y="1529010"/>
            <a:ext cx="1101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74721" y="1879387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OUT</a:t>
            </a:r>
            <a:endParaRPr lang="en-US" dirty="0"/>
          </a:p>
        </p:txBody>
      </p:sp>
      <p:sp>
        <p:nvSpPr>
          <p:cNvPr id="16" name="Flowchart: Delay 15"/>
          <p:cNvSpPr/>
          <p:nvPr/>
        </p:nvSpPr>
        <p:spPr>
          <a:xfrm>
            <a:off x="4743687" y="2326427"/>
            <a:ext cx="533400" cy="480921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0" y="22560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344344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4181415" y="2331820"/>
            <a:ext cx="243728" cy="2538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30227" y="2458768"/>
            <a:ext cx="313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985098" y="4807744"/>
            <a:ext cx="806648" cy="990600"/>
            <a:chOff x="2782721" y="4114800"/>
            <a:chExt cx="806648" cy="990600"/>
          </a:xfrm>
        </p:grpSpPr>
        <p:grpSp>
          <p:nvGrpSpPr>
            <p:cNvPr id="31" name="Group 30"/>
            <p:cNvGrpSpPr/>
            <p:nvPr/>
          </p:nvGrpSpPr>
          <p:grpSpPr>
            <a:xfrm>
              <a:off x="2814545" y="4114800"/>
              <a:ext cx="762000" cy="990600"/>
              <a:chOff x="1828800" y="3810000"/>
              <a:chExt cx="762000" cy="9906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828800" y="3810000"/>
                <a:ext cx="7620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1790700" y="4533900"/>
                <a:ext cx="228600" cy="15240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782721" y="422759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49211" y="422759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46892" y="5253277"/>
            <a:ext cx="1811708" cy="228600"/>
            <a:chOff x="999988" y="4686300"/>
            <a:chExt cx="1811708" cy="228600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448642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flipH="1">
              <a:off x="999988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flipH="1">
              <a:off x="1905842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2354496" y="4686300"/>
              <a:ext cx="457200" cy="228600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5791746" y="5110462"/>
            <a:ext cx="650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84734" y="5719818"/>
            <a:ext cx="10497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22734" y="5948418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LOAD-ENABLE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384734" y="5719818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40777" y="4570160"/>
            <a:ext cx="0" cy="51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40777" y="5087454"/>
            <a:ext cx="373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538959" y="4570160"/>
            <a:ext cx="1101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2321" y="4920537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OUT</a:t>
            </a:r>
            <a:endParaRPr lang="en-US" dirty="0"/>
          </a:p>
        </p:txBody>
      </p:sp>
      <p:sp>
        <p:nvSpPr>
          <p:cNvPr id="50" name="Flowchart: Delay 49"/>
          <p:cNvSpPr/>
          <p:nvPr/>
        </p:nvSpPr>
        <p:spPr>
          <a:xfrm>
            <a:off x="3445183" y="5376123"/>
            <a:ext cx="533400" cy="480921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90600" y="52972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14600" y="4385494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</a:t>
            </a:r>
            <a:endParaRPr lang="en-US" dirty="0"/>
          </a:p>
        </p:txBody>
      </p:sp>
      <p:cxnSp>
        <p:nvCxnSpPr>
          <p:cNvPr id="54" name="Straight Connector 53"/>
          <p:cNvCxnSpPr>
            <a:stCxn id="50" idx="3"/>
            <a:endCxn id="53" idx="3"/>
          </p:cNvCxnSpPr>
          <p:nvPr/>
        </p:nvCxnSpPr>
        <p:spPr>
          <a:xfrm>
            <a:off x="3978583" y="5616584"/>
            <a:ext cx="261152" cy="4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44689" y="5616390"/>
            <a:ext cx="47223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39735" y="5498779"/>
            <a:ext cx="326322" cy="243728"/>
            <a:chOff x="4239735" y="5498779"/>
            <a:chExt cx="326322" cy="243728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4244819" y="5493695"/>
              <a:ext cx="243728" cy="25389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490182" y="5576888"/>
              <a:ext cx="75875" cy="780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Clock Gates with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3551237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control_point</a:t>
            </a:r>
            <a:r>
              <a:rPr lang="en-US" dirty="0" smtClean="0"/>
              <a:t>  before | after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control_signal</a:t>
            </a:r>
            <a:r>
              <a:rPr lang="en-US" dirty="0" smtClean="0"/>
              <a:t> </a:t>
            </a:r>
            <a:r>
              <a:rPr lang="en-US" dirty="0" err="1" smtClean="0"/>
              <a:t>scan_enable</a:t>
            </a:r>
            <a:r>
              <a:rPr lang="en-US" dirty="0" smtClean="0"/>
              <a:t> | </a:t>
            </a:r>
            <a:r>
              <a:rPr lang="en-US" dirty="0" err="1" smtClean="0"/>
              <a:t>test_mode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5791200" cy="3800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5827" y="6349032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Clock Gates with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3551237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observation_point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observation_logic_depth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632460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2570227"/>
            <a:ext cx="5832505" cy="377880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Clock Gates with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3551237"/>
          </a:xfrm>
        </p:spPr>
        <p:txBody>
          <a:bodyPr/>
          <a:lstStyle/>
          <a:p>
            <a:r>
              <a:rPr lang="en-US" dirty="0" smtClean="0"/>
              <a:t>Specify “-usage </a:t>
            </a:r>
            <a:r>
              <a:rPr lang="en-US" dirty="0" err="1" smtClean="0"/>
              <a:t>clock_gating</a:t>
            </a:r>
            <a:r>
              <a:rPr lang="en-US" dirty="0" smtClean="0"/>
              <a:t>” with </a:t>
            </a:r>
            <a:r>
              <a:rPr lang="en-US" dirty="0" err="1" smtClean="0"/>
              <a:t>set_dft_signal</a:t>
            </a:r>
            <a:r>
              <a:rPr lang="en-US" dirty="0" smtClean="0"/>
              <a:t> to connect to signal to clock gate test pin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571500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64448"/>
            <a:ext cx="7239000" cy="23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143000"/>
          </a:xfrm>
        </p:spPr>
        <p:txBody>
          <a:bodyPr/>
          <a:lstStyle/>
          <a:p>
            <a:r>
              <a:rPr lang="en-US" dirty="0" smtClean="0"/>
              <a:t>Multiple Clock Gate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3551237"/>
          </a:xfrm>
        </p:spPr>
        <p:txBody>
          <a:bodyPr/>
          <a:lstStyle/>
          <a:p>
            <a:r>
              <a:rPr lang="en-US" sz="2800" dirty="0" smtClean="0"/>
              <a:t>Gate the clock gates (-</a:t>
            </a:r>
            <a:r>
              <a:rPr lang="en-US" sz="2800" dirty="0" err="1" smtClean="0"/>
              <a:t>num_stages</a:t>
            </a:r>
            <a:r>
              <a:rPr lang="en-US" sz="2800" dirty="0" smtClean="0"/>
              <a:t> = 2)</a:t>
            </a:r>
          </a:p>
          <a:p>
            <a:r>
              <a:rPr lang="en-US" sz="2800" dirty="0" smtClean="0"/>
              <a:t>Gate the clock gates of the clock gates (-</a:t>
            </a:r>
            <a:r>
              <a:rPr lang="en-US" sz="2800" dirty="0" err="1" smtClean="0"/>
              <a:t>num_stages</a:t>
            </a:r>
            <a:r>
              <a:rPr lang="en-US" sz="2800" dirty="0" smtClean="0"/>
              <a:t> = 3)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4515038" cy="3269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6388212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1143000"/>
          </a:xfrm>
        </p:spPr>
        <p:txBody>
          <a:bodyPr/>
          <a:lstStyle/>
          <a:p>
            <a:r>
              <a:rPr lang="en-US" dirty="0" smtClean="0"/>
              <a:t>Other Clock Gating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1"/>
            <a:ext cx="7848600" cy="3962400"/>
          </a:xfrm>
        </p:spPr>
        <p:txBody>
          <a:bodyPr/>
          <a:lstStyle/>
          <a:p>
            <a:r>
              <a:rPr lang="en-US" sz="2400" dirty="0" err="1" smtClean="0"/>
              <a:t>set_clock_gating_objects</a:t>
            </a:r>
            <a:endParaRPr lang="en-US" sz="2400" dirty="0" smtClean="0"/>
          </a:p>
          <a:p>
            <a:r>
              <a:rPr lang="en-US" sz="2400" dirty="0" err="1" smtClean="0"/>
              <a:t>set_clock_gating_registers</a:t>
            </a:r>
            <a:endParaRPr lang="en-US" sz="2400" dirty="0" smtClean="0"/>
          </a:p>
          <a:p>
            <a:r>
              <a:rPr lang="en-US" sz="2400" dirty="0" err="1" smtClean="0"/>
              <a:t>insert_clock_gating</a:t>
            </a:r>
            <a:endParaRPr lang="en-US" sz="2400" dirty="0" smtClean="0"/>
          </a:p>
          <a:p>
            <a:r>
              <a:rPr lang="en-US" sz="2400" dirty="0" err="1" smtClean="0"/>
              <a:t>set_clock_gate_latency</a:t>
            </a:r>
            <a:r>
              <a:rPr lang="en-US" sz="2400" dirty="0" smtClean="0"/>
              <a:t> / </a:t>
            </a:r>
            <a:r>
              <a:rPr lang="en-US" sz="2400" dirty="0" err="1" smtClean="0"/>
              <a:t>reset_clock_gate_latency</a:t>
            </a:r>
            <a:endParaRPr lang="en-US" sz="2400" dirty="0" smtClean="0"/>
          </a:p>
          <a:p>
            <a:r>
              <a:rPr lang="en-US" sz="2400" dirty="0" err="1" smtClean="0"/>
              <a:t>remove_clock_gating</a:t>
            </a:r>
            <a:endParaRPr lang="en-US" sz="2400" dirty="0" smtClean="0"/>
          </a:p>
          <a:p>
            <a:r>
              <a:rPr lang="en-US" sz="2400" dirty="0" err="1" smtClean="0"/>
              <a:t>rewire_clock_gating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Custom Clock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3551237"/>
          </a:xfrm>
        </p:spPr>
        <p:txBody>
          <a:bodyPr/>
          <a:lstStyle/>
          <a:p>
            <a:r>
              <a:rPr lang="en-US" dirty="0" smtClean="0"/>
              <a:t>Set attributes on a library cell with Library Compiler:</a:t>
            </a:r>
          </a:p>
          <a:p>
            <a:pPr lvl="1"/>
            <a:r>
              <a:rPr lang="en-US" dirty="0" err="1" smtClean="0"/>
              <a:t>clock_gating_integrated_cell</a:t>
            </a:r>
            <a:endParaRPr lang="en-US" dirty="0" smtClean="0"/>
          </a:p>
          <a:p>
            <a:pPr lvl="1"/>
            <a:r>
              <a:rPr lang="en-US" dirty="0" err="1" smtClean="0"/>
              <a:t>dont_use</a:t>
            </a:r>
            <a:endParaRPr lang="en-US" dirty="0" smtClean="0"/>
          </a:p>
          <a:p>
            <a:pPr lvl="1"/>
            <a:r>
              <a:rPr lang="en-US" dirty="0" err="1" smtClean="0"/>
              <a:t>is_clock_gating_cell</a:t>
            </a:r>
            <a:endParaRPr lang="en-US" dirty="0" smtClean="0"/>
          </a:p>
          <a:p>
            <a:pPr lvl="1"/>
            <a:r>
              <a:rPr lang="en-US" dirty="0" err="1" smtClean="0"/>
              <a:t>clock_gate_enable_pin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Gating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924800" cy="3551237"/>
          </a:xfrm>
        </p:spPr>
        <p:txBody>
          <a:bodyPr/>
          <a:lstStyle/>
          <a:p>
            <a:r>
              <a:rPr lang="en-US" dirty="0" smtClean="0"/>
              <a:t>RTL</a:t>
            </a:r>
          </a:p>
          <a:p>
            <a:pPr lvl="1"/>
            <a:r>
              <a:rPr lang="en-US" dirty="0" err="1" smtClean="0"/>
              <a:t>Compile_ultra</a:t>
            </a:r>
            <a:r>
              <a:rPr lang="en-US" dirty="0" smtClean="0"/>
              <a:t> –</a:t>
            </a:r>
            <a:r>
              <a:rPr lang="en-US" dirty="0" err="1" smtClean="0"/>
              <a:t>gate_clock</a:t>
            </a:r>
            <a:r>
              <a:rPr lang="en-US" dirty="0" smtClean="0"/>
              <a:t> on RTL design</a:t>
            </a:r>
          </a:p>
          <a:p>
            <a:r>
              <a:rPr lang="en-US" dirty="0" smtClean="0"/>
              <a:t>Gate-level</a:t>
            </a:r>
          </a:p>
          <a:p>
            <a:pPr lvl="1"/>
            <a:r>
              <a:rPr lang="en-US" dirty="0" smtClean="0"/>
              <a:t>Compile RTL to gate-level, compile again with –</a:t>
            </a:r>
            <a:r>
              <a:rPr lang="en-US" dirty="0" err="1" smtClean="0"/>
              <a:t>gate_clock</a:t>
            </a:r>
            <a:endParaRPr lang="en-US" dirty="0" smtClean="0"/>
          </a:p>
          <a:p>
            <a:r>
              <a:rPr lang="en-US" dirty="0" smtClean="0"/>
              <a:t>Power-driven</a:t>
            </a:r>
          </a:p>
          <a:p>
            <a:pPr lvl="1"/>
            <a:r>
              <a:rPr lang="en-US" dirty="0" smtClean="0"/>
              <a:t>Uses switching activity annotations to determine whether to add clock gates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power_driven_clock_gating</a:t>
            </a:r>
            <a:r>
              <a:rPr lang="en-US" dirty="0" smtClean="0"/>
              <a:t> variable to true before adding clock 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 in Power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groups of flip-flops with </a:t>
            </a:r>
            <a:r>
              <a:rPr lang="en-US" dirty="0" smtClean="0">
                <a:solidFill>
                  <a:srgbClr val="FF0000"/>
                </a:solidFill>
              </a:rPr>
              <a:t>shared synchronous control signals</a:t>
            </a:r>
          </a:p>
          <a:p>
            <a:pPr lvl="1"/>
            <a:r>
              <a:rPr lang="en-US" dirty="0" smtClean="0"/>
              <a:t>Load-enable</a:t>
            </a:r>
          </a:p>
          <a:p>
            <a:pPr lvl="1"/>
            <a:r>
              <a:rPr lang="en-US" dirty="0" smtClean="0"/>
              <a:t>Set/Reset</a:t>
            </a:r>
          </a:p>
          <a:p>
            <a:pPr lvl="1"/>
            <a:r>
              <a:rPr lang="en-US" dirty="0" smtClean="0"/>
              <a:t>Toggle</a:t>
            </a:r>
          </a:p>
          <a:p>
            <a:endParaRPr lang="en-US" dirty="0" smtClean="0"/>
          </a:p>
          <a:p>
            <a:r>
              <a:rPr lang="en-US" dirty="0" smtClean="0"/>
              <a:t>Synchronous load-enable registers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Clock Gating Techniques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6963385" cy="4581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152400"/>
            <a:ext cx="9372600" cy="1143000"/>
          </a:xfrm>
        </p:spPr>
        <p:txBody>
          <a:bodyPr/>
          <a:lstStyle/>
          <a:p>
            <a:r>
              <a:rPr lang="en-US" dirty="0" smtClean="0"/>
              <a:t>4-bit register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3551237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module test (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, load, d, q);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input [3:0] d;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, load;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[3:0] q;</a:t>
            </a:r>
          </a:p>
          <a:p>
            <a:pPr marL="114300" indent="0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always @(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   q &lt;= 4'b0000;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end else if (load) begin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   q &lt;= d;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end else begin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   q &lt;= q;</a:t>
            </a:r>
          </a:p>
          <a:p>
            <a:pPr marL="114300" indent="0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    end</a:t>
            </a:r>
          </a:p>
          <a:p>
            <a:pPr marL="114300" indent="0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Without 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Users\ryanchild\Documents\University of Cincinnati\2008-(Engineering)\2011Autumn\VLSI Testing and Low Power Design\assignments\project3\registerexample\beforeg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239000" cy="47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848600" cy="1143000"/>
          </a:xfrm>
        </p:spPr>
        <p:txBody>
          <a:bodyPr/>
          <a:lstStyle/>
          <a:p>
            <a:r>
              <a:rPr lang="en-US" dirty="0" smtClean="0"/>
              <a:t>With 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 descr="C:\Users\ryanchild\Documents\University of Cincinnati\2008-(Engineering)\2011Autumn\VLSI Testing and Low Power Design\assignments\project3\registerexample\afterg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7162800" cy="521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1763"/>
            <a:ext cx="7848600" cy="3551237"/>
          </a:xfrm>
        </p:spPr>
        <p:txBody>
          <a:bodyPr/>
          <a:lstStyle/>
          <a:p>
            <a:r>
              <a:rPr lang="en-US" dirty="0" smtClean="0"/>
              <a:t>Output register can benefit from clock gating</a:t>
            </a:r>
          </a:p>
          <a:p>
            <a:r>
              <a:rPr lang="en-US" dirty="0" smtClean="0"/>
              <a:t>Load-enable signal only active for one clock cycle when calculation is finished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Users\ryanchild\Documents\University of Cincinnati\2008-(Engineering)\2011Autumn\VLSI Testing and Low Power Design\assignments\project3\plots\loaden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769778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6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7963"/>
            <a:ext cx="7848600" cy="3551237"/>
          </a:xfrm>
        </p:spPr>
        <p:txBody>
          <a:bodyPr/>
          <a:lstStyle/>
          <a:p>
            <a:r>
              <a:rPr lang="en-US" dirty="0" smtClean="0"/>
              <a:t>Less savings from operand registers</a:t>
            </a:r>
          </a:p>
          <a:p>
            <a:r>
              <a:rPr lang="en-US" dirty="0" smtClean="0"/>
              <a:t>They are frequently loaded with new values throughout the calculation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 descr="C:\Users\ryanchild\Documents\University of Cincinnati\2008-(Engineering)\2011Autumn\VLSI Testing and Low Power Design\assignments\project3\plots\loadenable_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768826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 – output gate</a:t>
            </a:r>
            <a:endParaRPr lang="en-US" dirty="0"/>
          </a:p>
        </p:txBody>
      </p:sp>
      <p:pic>
        <p:nvPicPr>
          <p:cNvPr id="3074" name="Picture 2" descr="C:\Users\ryanchild\Documents\University of Cincinnati\2008-(Engineering)\2011Autumn\VLSI Testing and Low Power Design\assignments\project3\plots\gcd_gat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7807271" cy="41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 – Y gate</a:t>
            </a:r>
            <a:endParaRPr lang="en-US" dirty="0"/>
          </a:p>
        </p:txBody>
      </p:sp>
      <p:pic>
        <p:nvPicPr>
          <p:cNvPr id="4098" name="Picture 2" descr="C:\Users\ryanchild\Documents\University of Cincinnati\2008-(Engineering)\2011Autumn\VLSI Testing and Low Power Design\assignments\project3\plots\gcd_gat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229600" cy="34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 – X gate</a:t>
            </a:r>
            <a:endParaRPr lang="en-US" dirty="0"/>
          </a:p>
        </p:txBody>
      </p:sp>
      <p:pic>
        <p:nvPicPr>
          <p:cNvPr id="5122" name="Picture 2" descr="C:\Users\ryanchild\Documents\University of Cincinnati\2008-(Engineering)\2011Autumn\VLSI Testing and Low Power Design\assignments\project3\plots\gcd_gat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02650" cy="36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534400" cy="1143000"/>
          </a:xfrm>
        </p:spPr>
        <p:txBody>
          <a:bodyPr/>
          <a:lstStyle/>
          <a:p>
            <a:r>
              <a:rPr lang="en-US" dirty="0" smtClean="0"/>
              <a:t>GCD Calculator Power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74326"/>
              </p:ext>
            </p:extLst>
          </p:nvPr>
        </p:nvGraphicFramePr>
        <p:xfrm>
          <a:off x="685800" y="2362200"/>
          <a:ext cx="7086600" cy="1907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07"/>
                <a:gridCol w="1428707"/>
                <a:gridCol w="1428707"/>
                <a:gridCol w="1405157"/>
                <a:gridCol w="1395322"/>
              </a:tblGrid>
              <a:tr h="3057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RTL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Gate-level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Power-driven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5339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Class.db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/ 3.912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 / 3.919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/ 3.919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/ 3.172 </a:t>
                      </a:r>
                      <a:r>
                        <a:rPr lang="en-US" sz="1400" baseline="0" dirty="0" err="1" smtClean="0"/>
                        <a:t>uW</a:t>
                      </a:r>
                      <a:endParaRPr lang="en-US" sz="1400" dirty="0"/>
                    </a:p>
                  </a:txBody>
                  <a:tcPr anchor="ctr"/>
                </a:tc>
              </a:tr>
              <a:tr h="5339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Lsi_10k.db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/ 2.542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/ 3.673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 / 3.673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 smtClean="0"/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 /</a:t>
                      </a:r>
                      <a:r>
                        <a:rPr lang="en-US" sz="1400" baseline="0" dirty="0" smtClean="0"/>
                        <a:t> 3.102 </a:t>
                      </a:r>
                      <a:r>
                        <a:rPr lang="en-US" sz="1400" baseline="0" dirty="0" err="1" smtClean="0"/>
                        <a:t>uW</a:t>
                      </a:r>
                      <a:endParaRPr lang="en-US" sz="1400" dirty="0" smtClean="0"/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9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Saed90nm_typ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/ 21.328 </a:t>
                      </a:r>
                      <a:r>
                        <a:rPr lang="en-US" sz="1400" dirty="0" err="1" smtClean="0"/>
                        <a:t>uW</a:t>
                      </a:r>
                      <a:r>
                        <a:rPr lang="en-US" sz="1400" dirty="0" smtClean="0"/>
                        <a:t> (20.91%)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/ 22.428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(16.83%)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 / 22.428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(16.83%)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 / 26.966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6863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FFs gated / </a:t>
            </a:r>
            <a:r>
              <a:rPr lang="en-US" sz="1600" dirty="0" smtClean="0"/>
              <a:t>Total power reported by </a:t>
            </a:r>
            <a:r>
              <a:rPr lang="en-US" sz="1600" dirty="0" err="1" smtClean="0"/>
              <a:t>report_power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Load-enable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4163"/>
            <a:ext cx="7848600" cy="3551237"/>
          </a:xfrm>
        </p:spPr>
        <p:txBody>
          <a:bodyPr/>
          <a:lstStyle/>
          <a:p>
            <a:r>
              <a:rPr lang="en-US" dirty="0" smtClean="0"/>
              <a:t>New data clocked in only when load-enable is active</a:t>
            </a:r>
          </a:p>
          <a:p>
            <a:r>
              <a:rPr lang="en-US" dirty="0" smtClean="0"/>
              <a:t>Implemented in DC with MUX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85800" y="3754014"/>
            <a:ext cx="6557761" cy="2113386"/>
            <a:chOff x="826706" y="3275805"/>
            <a:chExt cx="6557761" cy="2113386"/>
          </a:xfrm>
        </p:grpSpPr>
        <p:grpSp>
          <p:nvGrpSpPr>
            <p:cNvPr id="20" name="Group 19"/>
            <p:cNvGrpSpPr/>
            <p:nvPr/>
          </p:nvGrpSpPr>
          <p:grpSpPr>
            <a:xfrm>
              <a:off x="3255753" y="4037805"/>
              <a:ext cx="806648" cy="990600"/>
              <a:chOff x="2782721" y="4114800"/>
              <a:chExt cx="806648" cy="9906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4545" y="4114800"/>
                <a:ext cx="762000" cy="990600"/>
                <a:chOff x="1828800" y="3810000"/>
                <a:chExt cx="762000" cy="99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828800" y="3810000"/>
                  <a:ext cx="7620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rot="5400000">
                  <a:off x="1790700" y="4533900"/>
                  <a:ext cx="228600" cy="1524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2782721" y="422759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49211" y="4227593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473020" y="4609305"/>
              <a:ext cx="1811708" cy="228600"/>
              <a:chOff x="999988" y="4686300"/>
              <a:chExt cx="1811708" cy="228600"/>
            </a:xfrm>
          </p:grpSpPr>
          <p:cxnSp>
            <p:nvCxnSpPr>
              <p:cNvPr id="11" name="Elbow Connector 10"/>
              <p:cNvCxnSpPr/>
              <p:nvPr/>
            </p:nvCxnSpPr>
            <p:spPr>
              <a:xfrm>
                <a:off x="1448642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flipH="1">
                <a:off x="999988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 flipH="1">
                <a:off x="1905842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54496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rapezoid 16"/>
            <p:cNvSpPr/>
            <p:nvPr/>
          </p:nvSpPr>
          <p:spPr>
            <a:xfrm rot="5400000">
              <a:off x="4427226" y="3782239"/>
              <a:ext cx="1219200" cy="6477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62401" y="4340523"/>
              <a:ext cx="6505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108115" y="4602101"/>
              <a:ext cx="0" cy="417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99496" y="5019859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LOAD-ENABLE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endCxn id="17" idx="0"/>
            </p:cNvCxnSpPr>
            <p:nvPr/>
          </p:nvCxnSpPr>
          <p:spPr>
            <a:xfrm flipH="1">
              <a:off x="5360676" y="4106089"/>
              <a:ext cx="4463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07032" y="3275805"/>
              <a:ext cx="0" cy="8302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911432" y="3275805"/>
              <a:ext cx="2895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11432" y="3275805"/>
              <a:ext cx="0" cy="10417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911432" y="4317515"/>
              <a:ext cx="3732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809614" y="3800221"/>
              <a:ext cx="2895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26706" y="3611994"/>
              <a:ext cx="925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IN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5807032" y="4106089"/>
              <a:ext cx="4463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253388" y="3921423"/>
              <a:ext cx="11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OUT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6914" y="4649513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CLK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3920" y="3579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3920" y="41580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class.db</a:t>
            </a:r>
            <a:r>
              <a:rPr lang="en-US" dirty="0" smtClean="0"/>
              <a:t> and lsi_10k libraries not characterized for internal or static power</a:t>
            </a:r>
            <a:endParaRPr lang="en-US" dirty="0" smtClean="0"/>
          </a:p>
          <a:p>
            <a:r>
              <a:rPr lang="en-US" dirty="0" smtClean="0"/>
              <a:t>Internal and static power reported for these libraries is 0, and switching power increases, so it appears as if total power increases</a:t>
            </a:r>
            <a:endParaRPr lang="en-US" dirty="0" smtClean="0"/>
          </a:p>
          <a:p>
            <a:r>
              <a:rPr lang="en-US" dirty="0" smtClean="0"/>
              <a:t>To get an accurate power analysis, must use libraries characterized for internal power, i.e. saed90nm_typ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Calculator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724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target_library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saed90nm_typ.db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link_library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"*" 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target_library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symbol_library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saed90nm_typ.sdb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set_clock_gating_style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-sequential latch -min 4 -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max_fanout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16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analyze -library WORK -f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vhdl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GCD_Calculator.vhd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elaborate -library DEFAULT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gcd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current_design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gcd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create_clock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-p 25</a:t>
            </a: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set_fix_hold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set_clock_transition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saif_map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–start</a:t>
            </a: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compile_ultra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gate_clock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read_saif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auto_map_names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-input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gcd_rtl.saif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test_gcd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report_saif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rtl_saif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report_clock_gating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report_power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analysis_effort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high</a:t>
            </a:r>
          </a:p>
          <a:p>
            <a:pPr marL="11430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GCD Calculator Power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105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****************************************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Report : power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-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analysis_effort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high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Design :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gcd</a:t>
            </a: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Version: F-2011.09-SP1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Date   : Fri Dec  9 01:10:13 2011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****************************************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Library(s) Used: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saed90nm_typ (File: /home/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childrn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vlsi_testing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/project3/saed90nm_typ.db)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Operating Conditions: TYPICAL   Library: saed90nm_typ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Wire Load Model Mode: enclosed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Design        Wire Load Model            Library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pPr marL="114300" indent="0">
              <a:buNone/>
            </a:pP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   8000              saed90nm_typ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SNPS_CLOCK_GATE_HIGH_regis_0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ForQA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saed90nm_typ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SNPS_CLOCK_GATE_HIGH_regis_1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ForQA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saed90nm_typ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SNPS_CLOCK_GATE_HIGH_regis_2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ForQA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saed90nm_typ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Global Operating Voltage = 1.2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Power-specific unit information :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Voltage Units = 1V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Capacitance Units = 1.000000ff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Time Units = 1ns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Dynamic Power Units = 1uW    (derived from V,C,T units)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Leakage Power Units = 1pW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Cell Internal Power  =  12.3289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(79%)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Net Switching Power  =   3.3275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(21%)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        ---------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Total Dynamic Power    =  15.6564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(100%)</a:t>
            </a: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Cell Leakage Power     =   5.6719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  Internal         Switching           Leakage            Total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Power Group      Power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(   %    ) 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Attrs</a:t>
            </a:r>
            <a:endParaRPr lang="en-US" sz="5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</a:t>
            </a:r>
          </a:p>
          <a:p>
            <a:pPr marL="114300" indent="0">
              <a:buNone/>
            </a:pP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io_pad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   0.0000            0.0000            0.0000            0.0000  (   0.00%)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memory             0.0000            0.0000            0.0000            0.0000  (   0.00%)</a:t>
            </a:r>
          </a:p>
          <a:p>
            <a:pPr marL="114300" indent="0">
              <a:buNone/>
            </a:pP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black_box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 0.0000            0.0000            0.0000            0.0000  (   0.00%)</a:t>
            </a:r>
          </a:p>
          <a:p>
            <a:pPr marL="114300" indent="0">
              <a:buNone/>
            </a:pP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clock_network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2.0640            0.4352        5.8748e+05            3.0866  (  14.47%)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register           6.0413            1.0535        2.4126e+06            9.5075  (  44.58%)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sequential         0.0000            0.0000            0.0000            0.0000  (   0.00%)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combinational      4.2236            1.8388        2.6717e+06            8.7341  (  40.95%)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</a:t>
            </a:r>
          </a:p>
          <a:p>
            <a:pPr marL="114300" indent="0">
              <a:buNone/>
            </a:pPr>
            <a:r>
              <a:rPr lang="en-US" sz="500" dirty="0">
                <a:latin typeface="Courier New" pitchFamily="49" charset="0"/>
                <a:cs typeface="Courier New" pitchFamily="49" charset="0"/>
              </a:rPr>
              <a:t>Total             12.3289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 3.3275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5.6719e+06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US" sz="500" dirty="0">
                <a:latin typeface="Courier New" pitchFamily="49" charset="0"/>
                <a:cs typeface="Courier New" pitchFamily="49" charset="0"/>
              </a:rPr>
              <a:t>        21.3282 </a:t>
            </a:r>
            <a:r>
              <a:rPr lang="en-US" sz="500" dirty="0" err="1">
                <a:latin typeface="Courier New" pitchFamily="49" charset="0"/>
                <a:cs typeface="Courier New" pitchFamily="49" charset="0"/>
              </a:rPr>
              <a:t>uW</a:t>
            </a:r>
            <a:endParaRPr lang="en-US" sz="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r>
              <a:rPr lang="en-US" dirty="0" smtClean="0"/>
              <a:t>Additional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229600" cy="3551237"/>
          </a:xfrm>
        </p:spPr>
        <p:txBody>
          <a:bodyPr/>
          <a:lstStyle/>
          <a:p>
            <a:r>
              <a:rPr lang="en-US" dirty="0" smtClean="0"/>
              <a:t>Width could be extended from 4 bits to 16 or 32 for greater power savings per bit</a:t>
            </a:r>
          </a:p>
          <a:p>
            <a:r>
              <a:rPr lang="en-US" dirty="0" smtClean="0"/>
              <a:t>Power-characterized technology library should be obtained from manufacturer for optimal power analysis and clock gating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3" y="76200"/>
            <a:ext cx="7848600" cy="1143000"/>
          </a:xfrm>
        </p:spPr>
        <p:txBody>
          <a:bodyPr/>
          <a:lstStyle/>
          <a:p>
            <a:r>
              <a:rPr lang="en-US" dirty="0" smtClean="0"/>
              <a:t>Load-enable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43"/>
            <a:ext cx="7924800" cy="4894057"/>
          </a:xfrm>
        </p:spPr>
        <p:txBody>
          <a:bodyPr/>
          <a:lstStyle/>
          <a:p>
            <a:r>
              <a:rPr lang="en-US" sz="2400" dirty="0" smtClean="0"/>
              <a:t>Wastes power if throughput is low</a:t>
            </a:r>
          </a:p>
          <a:p>
            <a:pPr lvl="1"/>
            <a:r>
              <a:rPr lang="en-US" sz="2400" dirty="0" smtClean="0"/>
              <a:t>When load-enable is not active, the same value has to be clocked into the flip flop every clock cycle</a:t>
            </a:r>
          </a:p>
          <a:p>
            <a:pPr lvl="1"/>
            <a:r>
              <a:rPr lang="en-US" sz="2400" dirty="0" smtClean="0"/>
              <a:t>Mux, clock net, and FF all consuming power</a:t>
            </a:r>
          </a:p>
          <a:p>
            <a:pPr lvl="1"/>
            <a:r>
              <a:rPr lang="en-US" sz="2400" dirty="0" smtClean="0"/>
              <a:t>Instead of re-loading every clock cycle, we can “gate” the clock with the load-enable signal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90600" y="4163744"/>
            <a:ext cx="5899927" cy="1932256"/>
            <a:chOff x="1262873" y="4011344"/>
            <a:chExt cx="5899927" cy="1932256"/>
          </a:xfrm>
        </p:grpSpPr>
        <p:grpSp>
          <p:nvGrpSpPr>
            <p:cNvPr id="4" name="Group 3"/>
            <p:cNvGrpSpPr/>
            <p:nvPr/>
          </p:nvGrpSpPr>
          <p:grpSpPr>
            <a:xfrm>
              <a:off x="4574498" y="4433594"/>
              <a:ext cx="806648" cy="990600"/>
              <a:chOff x="2782721" y="4114800"/>
              <a:chExt cx="806648" cy="990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14545" y="4114800"/>
                <a:ext cx="762000" cy="990600"/>
                <a:chOff x="1828800" y="3810000"/>
                <a:chExt cx="762000" cy="9906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828800" y="3810000"/>
                  <a:ext cx="7620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 rot="5400000">
                  <a:off x="1790700" y="4533900"/>
                  <a:ext cx="228600" cy="1524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782721" y="422759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49211" y="4227593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88979" y="4879127"/>
              <a:ext cx="1811708" cy="228600"/>
              <a:chOff x="999988" y="4686300"/>
              <a:chExt cx="1811708" cy="228600"/>
            </a:xfrm>
          </p:grpSpPr>
          <p:cxnSp>
            <p:nvCxnSpPr>
              <p:cNvPr id="11" name="Elbow Connector 10"/>
              <p:cNvCxnSpPr/>
              <p:nvPr/>
            </p:nvCxnSpPr>
            <p:spPr>
              <a:xfrm>
                <a:off x="1448642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/>
              <p:nvPr/>
            </p:nvCxnSpPr>
            <p:spPr>
              <a:xfrm flipH="1">
                <a:off x="999988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flipH="1">
                <a:off x="1905842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>
                <a:off x="2354496" y="4686300"/>
                <a:ext cx="457200" cy="228600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5381146" y="4736312"/>
              <a:ext cx="6505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0979" y="5345668"/>
              <a:ext cx="10497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88979" y="5574268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LOAD-ENABLE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550979" y="5345668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3"/>
            </p:cNvCxnSpPr>
            <p:nvPr/>
          </p:nvCxnSpPr>
          <p:spPr>
            <a:xfrm flipH="1">
              <a:off x="4134089" y="5233694"/>
              <a:ext cx="47223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30177" y="4196010"/>
              <a:ext cx="0" cy="517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230177" y="4713304"/>
              <a:ext cx="3732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128359" y="4196010"/>
              <a:ext cx="1101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31721" y="4546387"/>
              <a:ext cx="11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OUT</a:t>
              </a:r>
              <a:endParaRPr lang="en-US" dirty="0"/>
            </a:p>
          </p:txBody>
        </p:sp>
        <p:sp>
          <p:nvSpPr>
            <p:cNvPr id="29" name="Flowchart: Delay 28"/>
            <p:cNvSpPr/>
            <p:nvPr/>
          </p:nvSpPr>
          <p:spPr>
            <a:xfrm>
              <a:off x="3600687" y="4993427"/>
              <a:ext cx="533400" cy="480921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62873" y="492306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02465" y="4011344"/>
              <a:ext cx="925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IN</a:t>
              </a:r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143000"/>
          </a:xfrm>
        </p:spPr>
        <p:txBody>
          <a:bodyPr/>
          <a:lstStyle/>
          <a:p>
            <a:r>
              <a:rPr lang="en-US" dirty="0" smtClean="0"/>
              <a:t>Latch-based clock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088143"/>
          </a:xfrm>
        </p:spPr>
        <p:txBody>
          <a:bodyPr/>
          <a:lstStyle/>
          <a:p>
            <a:r>
              <a:rPr lang="en-US" sz="2800" dirty="0" smtClean="0"/>
              <a:t>But load-enable is the output of combinational logic; will have glitches</a:t>
            </a:r>
          </a:p>
          <a:p>
            <a:r>
              <a:rPr lang="en-US" sz="2800" dirty="0" smtClean="0"/>
              <a:t>So, generally use a latch-based clock gate</a:t>
            </a:r>
            <a:endParaRPr lang="en-US" sz="2800" dirty="0"/>
          </a:p>
        </p:txBody>
      </p:sp>
      <p:pic>
        <p:nvPicPr>
          <p:cNvPr id="26" name="Picture 25" descr="pwcug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3" t="33252" r="11589" b="16747"/>
          <a:stretch/>
        </p:blipFill>
        <p:spPr>
          <a:xfrm>
            <a:off x="1524000" y="2895600"/>
            <a:ext cx="5110385" cy="3093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50722" y="601980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Synopsys Power Compiler User Guide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381000"/>
            <a:ext cx="9448800" cy="1143000"/>
          </a:xfrm>
        </p:spPr>
        <p:txBody>
          <a:bodyPr/>
          <a:lstStyle/>
          <a:p>
            <a:r>
              <a:rPr lang="en-US" dirty="0" smtClean="0"/>
              <a:t>Clock Gating with Power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457"/>
            <a:ext cx="7620000" cy="524054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Clock gating parameters are set with the </a:t>
            </a:r>
            <a:r>
              <a:rPr lang="en-US" sz="3400" dirty="0" err="1" smtClean="0"/>
              <a:t>set_clock_gating_style</a:t>
            </a:r>
            <a:r>
              <a:rPr lang="en-US" sz="3400" dirty="0" smtClean="0"/>
              <a:t> command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set_clock_gating_style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sequential_cell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none | latch]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minimum_bitwidth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minsize_value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[-setup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setup_value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[-hold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hold_value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positive_edge_logic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cell_list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integrated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active_low_enable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invert_gclk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]}]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negative_edge_logic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cell_list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integrated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active_low_enable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invert_gclk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]}]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control_point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none | before | after]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control_signal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test_mode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observation_point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true | false]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observation_logic_depth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depth_value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max_fanout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max_fanout_count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num_stages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num_stages_count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no_sharing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[-instances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instances_list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power_domains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power_domain_list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}]</a:t>
            </a:r>
          </a:p>
          <a:p>
            <a:pPr marL="11430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[-designs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designs_list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848600" cy="1143000"/>
          </a:xfrm>
        </p:spPr>
        <p:txBody>
          <a:bodyPr/>
          <a:lstStyle/>
          <a:p>
            <a:r>
              <a:rPr lang="en-US" dirty="0" smtClean="0"/>
              <a:t>Clock Gating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4465637"/>
          </a:xfrm>
        </p:spPr>
        <p:txBody>
          <a:bodyPr/>
          <a:lstStyle/>
          <a:p>
            <a:r>
              <a:rPr lang="en-US" dirty="0" smtClean="0"/>
              <a:t>Enable condition</a:t>
            </a:r>
          </a:p>
          <a:p>
            <a:pPr lvl="1"/>
            <a:r>
              <a:rPr lang="en-US" dirty="0" smtClean="0"/>
              <a:t>Enable signal cannot be static logic 1 or 0</a:t>
            </a:r>
          </a:p>
          <a:p>
            <a:r>
              <a:rPr lang="en-US" dirty="0" smtClean="0"/>
              <a:t>Setup condition</a:t>
            </a:r>
          </a:p>
          <a:p>
            <a:pPr lvl="1"/>
            <a:r>
              <a:rPr lang="en-US" dirty="0" smtClean="0"/>
              <a:t>Latch-free gates only: enable signal must come from same clock domain as gated register</a:t>
            </a:r>
          </a:p>
          <a:p>
            <a:r>
              <a:rPr lang="en-US" dirty="0" smtClean="0"/>
              <a:t>Width condition</a:t>
            </a:r>
          </a:p>
          <a:p>
            <a:pPr lvl="1"/>
            <a:r>
              <a:rPr lang="en-US" dirty="0" smtClean="0"/>
              <a:t>Gated register must be at least as wide as the </a:t>
            </a:r>
            <a:r>
              <a:rPr lang="en-US" dirty="0" err="1" smtClean="0"/>
              <a:t>minimum_bitwidth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40543"/>
          </a:xfrm>
        </p:spPr>
        <p:txBody>
          <a:bodyPr>
            <a:normAutofit fontScale="92500"/>
          </a:bodyPr>
          <a:lstStyle/>
          <a:p>
            <a:endParaRPr lang="en-US" sz="3400" dirty="0" smtClean="0"/>
          </a:p>
          <a:p>
            <a:r>
              <a:rPr lang="en-US" sz="3400" dirty="0" smtClean="0"/>
              <a:t>After setting the clock gating style, compile with the -</a:t>
            </a:r>
            <a:r>
              <a:rPr lang="en-US" sz="3400" dirty="0" err="1" smtClean="0"/>
              <a:t>gate_clock</a:t>
            </a:r>
            <a:r>
              <a:rPr lang="en-US" sz="3400" dirty="0" smtClean="0"/>
              <a:t> flag.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read_verilog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design.v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create_clock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–period 10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clk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set_clock_gating_style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     –sequential latch –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minimum_bitwidth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compile_ultra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gate_clock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report_clock_gating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dc_shell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report power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304800" y="3810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Clock Gating with Power Compiler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dirty="0" smtClean="0"/>
              <a:t>Gating multiple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US" sz="2400" dirty="0" err="1" smtClean="0"/>
              <a:t>minimum_bitwidth</a:t>
            </a:r>
            <a:endParaRPr lang="en-US" sz="2400" dirty="0" smtClean="0"/>
          </a:p>
          <a:p>
            <a:pPr lvl="1"/>
            <a:r>
              <a:rPr lang="en-US" sz="2400" dirty="0"/>
              <a:t>The more flip-flops we can gate with one clock gate, the greater the power savings</a:t>
            </a:r>
          </a:p>
          <a:p>
            <a:r>
              <a:rPr lang="en-US" sz="2400" dirty="0" err="1" smtClean="0"/>
              <a:t>max_fanout</a:t>
            </a:r>
            <a:endParaRPr lang="en-US" sz="2400" dirty="0" smtClean="0"/>
          </a:p>
          <a:p>
            <a:pPr lvl="1"/>
            <a:r>
              <a:rPr lang="en-US" sz="2400" dirty="0" smtClean="0"/>
              <a:t>Gating too </a:t>
            </a:r>
            <a:r>
              <a:rPr lang="en-US" sz="2400" dirty="0"/>
              <a:t>many </a:t>
            </a:r>
            <a:r>
              <a:rPr lang="en-US" sz="2400" dirty="0" smtClean="0"/>
              <a:t>FFs with </a:t>
            </a:r>
            <a:r>
              <a:rPr lang="en-US" sz="2400" dirty="0"/>
              <a:t>one clock gate can lead </a:t>
            </a:r>
            <a:r>
              <a:rPr lang="en-US" sz="2400" dirty="0" smtClean="0"/>
              <a:t>to placement issues and timing violations</a:t>
            </a:r>
          </a:p>
          <a:p>
            <a:pPr lvl="1"/>
            <a:r>
              <a:rPr lang="en-US" sz="2400" dirty="0"/>
              <a:t>Can result in clock gates with same enable </a:t>
            </a:r>
            <a:r>
              <a:rPr lang="en-US" sz="2400" dirty="0" smtClean="0"/>
              <a:t>signal</a:t>
            </a:r>
          </a:p>
          <a:p>
            <a:r>
              <a:rPr lang="en-US" sz="2400" dirty="0" err="1" smtClean="0"/>
              <a:t>no_sharing</a:t>
            </a:r>
            <a:endParaRPr lang="en-US" sz="2400" dirty="0"/>
          </a:p>
          <a:p>
            <a:pPr lvl="1"/>
            <a:r>
              <a:rPr lang="en-US" sz="2400" dirty="0" smtClean="0"/>
              <a:t>Used with </a:t>
            </a:r>
            <a:r>
              <a:rPr lang="en-US" sz="2400" dirty="0" err="1" smtClean="0"/>
              <a:t>max_fanout</a:t>
            </a:r>
            <a:endParaRPr lang="en-US" sz="2400" dirty="0" smtClean="0"/>
          </a:p>
          <a:p>
            <a:pPr lvl="1"/>
            <a:r>
              <a:rPr lang="en-US" sz="2400" dirty="0" smtClean="0"/>
              <a:t>Clock gates not shared between register banks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6611"/>
      </p:ext>
    </p:extLst>
  </p:cSld>
  <p:clrMapOvr>
    <a:masterClrMapping/>
  </p:clrMapOvr>
</p:sld>
</file>

<file path=ppt/theme/theme1.xml><?xml version="1.0" encoding="utf-8"?>
<a:theme xmlns:a="http://schemas.openxmlformats.org/drawingml/2006/main" name="uc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uc07</Template>
  <TotalTime>3330</TotalTime>
  <Words>1376</Words>
  <Application>Microsoft Office PowerPoint</Application>
  <PresentationFormat>On-screen Show (4:3)</PresentationFormat>
  <Paragraphs>316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uc07</vt:lpstr>
      <vt:lpstr>Clock Gating with Synopsys Power Compiler</vt:lpstr>
      <vt:lpstr>Clock Gating in Power Compiler</vt:lpstr>
      <vt:lpstr>Load-enable registers</vt:lpstr>
      <vt:lpstr>Load-enable registers</vt:lpstr>
      <vt:lpstr>Latch-based clock gates</vt:lpstr>
      <vt:lpstr>Clock Gating with Power Compiler</vt:lpstr>
      <vt:lpstr>Clock Gating Requirements</vt:lpstr>
      <vt:lpstr>PowerPoint Presentation</vt:lpstr>
      <vt:lpstr>Gating multiple FFs</vt:lpstr>
      <vt:lpstr>Setup and Hold</vt:lpstr>
      <vt:lpstr>Choosing Gating Logic</vt:lpstr>
      <vt:lpstr>Choosing Gating Logic</vt:lpstr>
      <vt:lpstr>Clock Gates with DFT</vt:lpstr>
      <vt:lpstr>Clock Gates with DFT</vt:lpstr>
      <vt:lpstr>Clock Gates with DFT</vt:lpstr>
      <vt:lpstr>Multiple Clock Gate Stages</vt:lpstr>
      <vt:lpstr>Other Clock Gating Commands</vt:lpstr>
      <vt:lpstr>Custom Clock Gates</vt:lpstr>
      <vt:lpstr>Clock Gating Techniques</vt:lpstr>
      <vt:lpstr>Clock Gating Techniques</vt:lpstr>
      <vt:lpstr>4-bit register example</vt:lpstr>
      <vt:lpstr>Without clock gating</vt:lpstr>
      <vt:lpstr>With clock gating</vt:lpstr>
      <vt:lpstr>GCD Calculator</vt:lpstr>
      <vt:lpstr>GCD Calculator</vt:lpstr>
      <vt:lpstr>GCD Calculator – output gate</vt:lpstr>
      <vt:lpstr>GCD Calculator – Y gate</vt:lpstr>
      <vt:lpstr>GCD Calculator – X gate</vt:lpstr>
      <vt:lpstr>GCD Calculator Power Analysis</vt:lpstr>
      <vt:lpstr>GCD Calculator</vt:lpstr>
      <vt:lpstr>GCD Calculator Flow</vt:lpstr>
      <vt:lpstr>GCD Calculator Power Report</vt:lpstr>
      <vt:lpstr>Additional Optimizations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Gating with Synopsys Power Compiler</dc:title>
  <dc:creator>ryanchild</dc:creator>
  <cp:lastModifiedBy>ryanchild</cp:lastModifiedBy>
  <cp:revision>86</cp:revision>
  <dcterms:created xsi:type="dcterms:W3CDTF">2006-08-16T00:00:00Z</dcterms:created>
  <dcterms:modified xsi:type="dcterms:W3CDTF">2011-12-09T06:23:59Z</dcterms:modified>
</cp:coreProperties>
</file>