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17"/>
  </p:notesMasterIdLst>
  <p:handoutMasterIdLst>
    <p:handoutMasterId r:id="rId18"/>
  </p:handoutMasterIdLst>
  <p:sldIdLst>
    <p:sldId id="335" r:id="rId5"/>
    <p:sldId id="336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94" autoAdjust="0"/>
  </p:normalViewPr>
  <p:slideViewPr>
    <p:cSldViewPr snapToGrid="0">
      <p:cViewPr>
        <p:scale>
          <a:sx n="66" d="100"/>
          <a:sy n="66" d="100"/>
        </p:scale>
        <p:origin x="900" y="15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hepang%20Mohlala\Downloads\script_job_97ff656ff99cf5f25e23ae0886f4f86e_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hepang%20Mohlala\Downloads\script_job_97ff656ff99cf5f25e23ae0886f4f86e_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hepang%20Mohlala\Downloads\script_job_97ff656ff99cf5f25e23ae0886f4f86e_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hepang%20Mohlala\Downloads\script_job_97ff656ff99cf5f25e23ae0886f4f86e_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[script_job_97ff656ff99cf5f25e23ae0886f4f86e_4.csv]script_job_97ff656ff99cf5f25e23!PivotTable6</c:name>
    <c:fmtId val="3"/>
  </c:pivotSource>
  <c:chart>
    <c:title>
      <c:layout>
        <c:manualLayout>
          <c:xMode val="edge"/>
          <c:yMode val="edge"/>
          <c:x val="0.29512560929883763"/>
          <c:y val="5.8068108157918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756155480564931E-2"/>
          <c:y val="7.0709088626142322E-2"/>
          <c:w val="0.76553076698745992"/>
          <c:h val="0.4658103349977648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script_job_97ff656ff99cf5f25e23!$B$1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script_job_97ff656ff99cf5f25e23!$A$2:$A$22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  <c:pt idx="19">
                  <c:v>(blank)</c:v>
                </c:pt>
              </c:strCache>
            </c:strRef>
          </c:cat>
          <c:val>
            <c:numRef>
              <c:f>script_job_97ff656ff99cf5f25e23!$B$2:$B$22</c:f>
              <c:numCache>
                <c:formatCode>General</c:formatCode>
                <c:ptCount val="20"/>
                <c:pt idx="0">
                  <c:v>859</c:v>
                </c:pt>
                <c:pt idx="1">
                  <c:v>714</c:v>
                </c:pt>
                <c:pt idx="2">
                  <c:v>66</c:v>
                </c:pt>
                <c:pt idx="3">
                  <c:v>793</c:v>
                </c:pt>
                <c:pt idx="4">
                  <c:v>1050</c:v>
                </c:pt>
                <c:pt idx="5">
                  <c:v>505</c:v>
                </c:pt>
                <c:pt idx="6">
                  <c:v>107</c:v>
                </c:pt>
                <c:pt idx="7">
                  <c:v>367</c:v>
                </c:pt>
                <c:pt idx="8">
                  <c:v>1465</c:v>
                </c:pt>
                <c:pt idx="9">
                  <c:v>45</c:v>
                </c:pt>
                <c:pt idx="10">
                  <c:v>2</c:v>
                </c:pt>
                <c:pt idx="11">
                  <c:v>32</c:v>
                </c:pt>
                <c:pt idx="12">
                  <c:v>116</c:v>
                </c:pt>
                <c:pt idx="13">
                  <c:v>255</c:v>
                </c:pt>
                <c:pt idx="14">
                  <c:v>896</c:v>
                </c:pt>
                <c:pt idx="15">
                  <c:v>1662</c:v>
                </c:pt>
                <c:pt idx="16">
                  <c:v>952</c:v>
                </c:pt>
                <c:pt idx="17">
                  <c:v>111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A-4277-9F97-3A4B38D9A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408923408"/>
        <c:axId val="1408920080"/>
        <c:axId val="0"/>
      </c:bar3DChart>
      <c:catAx>
        <c:axId val="140892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20080"/>
        <c:crosses val="autoZero"/>
        <c:auto val="1"/>
        <c:lblAlgn val="ctr"/>
        <c:lblOffset val="100"/>
        <c:noMultiLvlLbl val="0"/>
      </c:catAx>
      <c:valAx>
        <c:axId val="140892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2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[script_job_97ff656ff99cf5f25e23ae0886f4f86e_4.csv]script_job_0af1d8d3859e0196 (2)!PivotTable7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'script_job_0af1d8d3859e0196 (2)'!$B$1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'script_job_0af1d8d3859e0196 (2)'!$A$2:$A$38</c:f>
              <c:multiLvlStrCache>
                <c:ptCount val="30"/>
                <c:lvl>
                  <c:pt idx="0">
                    <c:v>Limpopo</c:v>
                  </c:pt>
                  <c:pt idx="1">
                    <c:v>Mpumalanga</c:v>
                  </c:pt>
                  <c:pt idx="2">
                    <c:v>North West</c:v>
                  </c:pt>
                  <c:pt idx="3">
                    <c:v>Northern Cape</c:v>
                  </c:pt>
                  <c:pt idx="4">
                    <c:v>Eastern Cape</c:v>
                  </c:pt>
                  <c:pt idx="5">
                    <c:v>Free State</c:v>
                  </c:pt>
                  <c:pt idx="6">
                    <c:v>Gauteng</c:v>
                  </c:pt>
                  <c:pt idx="7">
                    <c:v>Kwazulu Natal</c:v>
                  </c:pt>
                  <c:pt idx="8">
                    <c:v>Mpumalanga</c:v>
                  </c:pt>
                  <c:pt idx="9">
                    <c:v>North West</c:v>
                  </c:pt>
                  <c:pt idx="10">
                    <c:v>Northern Cape</c:v>
                  </c:pt>
                  <c:pt idx="11">
                    <c:v>Eastern Cape</c:v>
                  </c:pt>
                  <c:pt idx="12">
                    <c:v>Free State</c:v>
                  </c:pt>
                  <c:pt idx="13">
                    <c:v>Gauteng</c:v>
                  </c:pt>
                  <c:pt idx="14">
                    <c:v>Kwazulu Natal</c:v>
                  </c:pt>
                  <c:pt idx="15">
                    <c:v>Limpopo</c:v>
                  </c:pt>
                  <c:pt idx="16">
                    <c:v>None</c:v>
                  </c:pt>
                  <c:pt idx="17">
                    <c:v>Western Cape</c:v>
                  </c:pt>
                  <c:pt idx="18">
                    <c:v>None</c:v>
                  </c:pt>
                  <c:pt idx="19">
                    <c:v>Eastern Cape</c:v>
                  </c:pt>
                  <c:pt idx="20">
                    <c:v>Free State</c:v>
                  </c:pt>
                  <c:pt idx="21">
                    <c:v>Gauteng</c:v>
                  </c:pt>
                  <c:pt idx="22">
                    <c:v>Kwazulu Natal</c:v>
                  </c:pt>
                  <c:pt idx="23">
                    <c:v>Limpopo</c:v>
                  </c:pt>
                  <c:pt idx="24">
                    <c:v>Mpumalanga</c:v>
                  </c:pt>
                  <c:pt idx="25">
                    <c:v>None</c:v>
                  </c:pt>
                  <c:pt idx="26">
                    <c:v>North West</c:v>
                  </c:pt>
                  <c:pt idx="27">
                    <c:v>Western Cape</c:v>
                  </c:pt>
                  <c:pt idx="28">
                    <c:v>Northern Cape</c:v>
                  </c:pt>
                  <c:pt idx="29">
                    <c:v>Western Cape</c:v>
                  </c:pt>
                </c:lvl>
                <c:lvl>
                  <c:pt idx="0">
                    <c:v>Africa Magic</c:v>
                  </c:pt>
                  <c:pt idx="4">
                    <c:v>Channel O</c:v>
                  </c:pt>
                  <c:pt idx="11">
                    <c:v>ICC Cricket World Cup 2011</c:v>
                  </c:pt>
                  <c:pt idx="18">
                    <c:v>SuperSport Blitz</c:v>
                  </c:pt>
                  <c:pt idx="19">
                    <c:v>Supersport Live Events</c:v>
                  </c:pt>
                  <c:pt idx="28">
                    <c:v>Trace TV</c:v>
                  </c:pt>
                </c:lvl>
              </c:multiLvlStrCache>
            </c:multiLvlStrRef>
          </c:cat>
          <c:val>
            <c:numRef>
              <c:f>'script_job_0af1d8d3859e0196 (2)'!$B$2:$B$38</c:f>
              <c:numCache>
                <c:formatCode>General</c:formatCode>
                <c:ptCount val="30"/>
                <c:pt idx="0">
                  <c:v>89</c:v>
                </c:pt>
                <c:pt idx="1">
                  <c:v>123</c:v>
                </c:pt>
                <c:pt idx="2">
                  <c:v>45</c:v>
                </c:pt>
                <c:pt idx="3">
                  <c:v>36</c:v>
                </c:pt>
                <c:pt idx="4">
                  <c:v>95</c:v>
                </c:pt>
                <c:pt idx="5">
                  <c:v>40</c:v>
                </c:pt>
                <c:pt idx="6">
                  <c:v>348</c:v>
                </c:pt>
                <c:pt idx="7">
                  <c:v>106</c:v>
                </c:pt>
                <c:pt idx="8">
                  <c:v>126</c:v>
                </c:pt>
                <c:pt idx="9">
                  <c:v>51</c:v>
                </c:pt>
                <c:pt idx="10">
                  <c:v>33</c:v>
                </c:pt>
                <c:pt idx="11">
                  <c:v>86</c:v>
                </c:pt>
                <c:pt idx="12">
                  <c:v>38</c:v>
                </c:pt>
                <c:pt idx="13">
                  <c:v>580</c:v>
                </c:pt>
                <c:pt idx="14">
                  <c:v>123</c:v>
                </c:pt>
                <c:pt idx="15">
                  <c:v>194</c:v>
                </c:pt>
                <c:pt idx="16">
                  <c:v>50</c:v>
                </c:pt>
                <c:pt idx="17">
                  <c:v>260</c:v>
                </c:pt>
                <c:pt idx="18">
                  <c:v>29</c:v>
                </c:pt>
                <c:pt idx="19">
                  <c:v>123</c:v>
                </c:pt>
                <c:pt idx="20">
                  <c:v>50</c:v>
                </c:pt>
                <c:pt idx="21">
                  <c:v>574</c:v>
                </c:pt>
                <c:pt idx="22">
                  <c:v>161</c:v>
                </c:pt>
                <c:pt idx="23">
                  <c:v>108</c:v>
                </c:pt>
                <c:pt idx="24">
                  <c:v>129</c:v>
                </c:pt>
                <c:pt idx="25">
                  <c:v>32</c:v>
                </c:pt>
                <c:pt idx="26">
                  <c:v>48</c:v>
                </c:pt>
                <c:pt idx="27">
                  <c:v>395</c:v>
                </c:pt>
                <c:pt idx="28">
                  <c:v>35</c:v>
                </c:pt>
                <c:pt idx="29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5-4F89-B0BA-4F21F75BB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1499907424"/>
        <c:axId val="1499907840"/>
      </c:barChart>
      <c:catAx>
        <c:axId val="14999074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907840"/>
        <c:crosses val="autoZero"/>
        <c:auto val="1"/>
        <c:lblAlgn val="ctr"/>
        <c:lblOffset val="100"/>
        <c:noMultiLvlLbl val="0"/>
      </c:catAx>
      <c:valAx>
        <c:axId val="14999078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90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[script_job_97ff656ff99cf5f25e23ae0886f4f86e_4.csv]script_job_64ecaf6eb10581d2404f!PivotTable9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5128721737183796E-2"/>
          <c:w val="0.81842372681153386"/>
          <c:h val="0.8657376315200358"/>
        </c:manualLayout>
      </c:layout>
      <c:pie3DChart>
        <c:varyColors val="1"/>
        <c:ser>
          <c:idx val="0"/>
          <c:order val="0"/>
          <c:tx>
            <c:strRef>
              <c:f>script_job_64ecaf6eb10581d2404f!$B$1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9D-4C71-8858-6CE799B6FE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9D-4C71-8858-6CE799B6FE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E9D-4C71-8858-6CE799B6FEBE}"/>
              </c:ext>
            </c:extLst>
          </c:dPt>
          <c:cat>
            <c:strRef>
              <c:f>script_job_64ecaf6eb10581d2404f!$A$2:$A$5</c:f>
              <c:strCache>
                <c:ptCount val="3"/>
                <c:pt idx="0">
                  <c:v>12AM- 6AM</c:v>
                </c:pt>
                <c:pt idx="1">
                  <c:v>7AM - 11AM</c:v>
                </c:pt>
                <c:pt idx="2">
                  <c:v>Unknown</c:v>
                </c:pt>
              </c:strCache>
            </c:strRef>
          </c:cat>
          <c:val>
            <c:numRef>
              <c:f>script_job_64ecaf6eb10581d2404f!$B$2:$B$5</c:f>
              <c:numCache>
                <c:formatCode>General</c:formatCode>
                <c:ptCount val="3"/>
                <c:pt idx="0">
                  <c:v>878</c:v>
                </c:pt>
                <c:pt idx="1">
                  <c:v>1866</c:v>
                </c:pt>
                <c:pt idx="2">
                  <c:v>3328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9D-4C71-8858-6CE799B6F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041175316089891"/>
          <c:y val="0.46580853644133974"/>
          <c:w val="0.12813696692563792"/>
          <c:h val="0.42930726464766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[script_job_97ff656ff99cf5f25e23ae0886f4f86e_4.csv]script_job_3fed196d1bb491dbb2e2!PivotTable10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835485564304465E-2"/>
          <c:y val="6.8485809753700486E-2"/>
          <c:w val="0.5875577952755906"/>
          <c:h val="0.668582606626541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script_job_3fed196d1bb491dbb2e2!$B$1</c:f>
              <c:strCache>
                <c:ptCount val="1"/>
                <c:pt idx="0">
                  <c:v>Count of channel2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script_job_3fed196d1bb491dbb2e2!$A$2:$A$12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script_job_3fed196d1bb491dbb2e2!$B$2:$B$12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6-4DA1-AC8F-B31FD7391DBB}"/>
            </c:ext>
          </c:extLst>
        </c:ser>
        <c:ser>
          <c:idx val="1"/>
          <c:order val="1"/>
          <c:tx>
            <c:strRef>
              <c:f>script_job_3fed196d1bb491dbb2e2!$C$1</c:f>
              <c:strCache>
                <c:ptCount val="1"/>
                <c:pt idx="0">
                  <c:v>Sum of rank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script_job_3fed196d1bb491dbb2e2!$A$2:$A$12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script_job_3fed196d1bb491dbb2e2!$C$2:$C$12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E6-4DA1-AC8F-B31FD7391DBB}"/>
            </c:ext>
          </c:extLst>
        </c:ser>
        <c:ser>
          <c:idx val="2"/>
          <c:order val="2"/>
          <c:tx>
            <c:strRef>
              <c:f>script_job_3fed196d1bb491dbb2e2!$D$1</c:f>
              <c:strCache>
                <c:ptCount val="1"/>
                <c:pt idx="0">
                  <c:v>Sum of total_views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script_job_3fed196d1bb491dbb2e2!$A$2:$A$12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script_job_3fed196d1bb491dbb2e2!$D$2:$D$12</c:f>
              <c:numCache>
                <c:formatCode>General</c:formatCode>
                <c:ptCount val="10"/>
                <c:pt idx="0">
                  <c:v>304</c:v>
                </c:pt>
                <c:pt idx="1">
                  <c:v>128</c:v>
                </c:pt>
                <c:pt idx="2">
                  <c:v>1502</c:v>
                </c:pt>
                <c:pt idx="3">
                  <c:v>390</c:v>
                </c:pt>
                <c:pt idx="4">
                  <c:v>391</c:v>
                </c:pt>
                <c:pt idx="5">
                  <c:v>378</c:v>
                </c:pt>
                <c:pt idx="6">
                  <c:v>111</c:v>
                </c:pt>
                <c:pt idx="7">
                  <c:v>144</c:v>
                </c:pt>
                <c:pt idx="8">
                  <c:v>104</c:v>
                </c:pt>
                <c:pt idx="9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E6-4DA1-AC8F-B31FD7391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405871"/>
        <c:axId val="179399215"/>
      </c:barChart>
      <c:catAx>
        <c:axId val="17940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9215"/>
        <c:crosses val="autoZero"/>
        <c:auto val="1"/>
        <c:lblAlgn val="ctr"/>
        <c:lblOffset val="100"/>
        <c:noMultiLvlLbl val="0"/>
      </c:catAx>
      <c:valAx>
        <c:axId val="17939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0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313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01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753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73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00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861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873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16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251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24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3009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86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5778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974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46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1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56448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9092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13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193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742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25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759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98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2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628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651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444" y="2585720"/>
            <a:ext cx="5221224" cy="3056343"/>
          </a:xfrm>
          <a:effectLst>
            <a:glow rad="127000">
              <a:schemeClr val="accent5">
                <a:lumMod val="75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BrightTV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Viewership Analytics &amp; Growth Strategy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sic presentation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Presented by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Tshepang Cynthia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EE8C1-C8F0-407D-8F87-2B1760A7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0"/>
            <a:ext cx="12511988" cy="7342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9CE2D-E513-4060-99BC-12BED88F9671}"/>
              </a:ext>
            </a:extLst>
          </p:cNvPr>
          <p:cNvSpPr txBox="1"/>
          <p:nvPr/>
        </p:nvSpPr>
        <p:spPr>
          <a:xfrm>
            <a:off x="-101600" y="289679"/>
            <a:ext cx="4383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Bright TV </a:t>
            </a:r>
          </a:p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Data analytics </a:t>
            </a:r>
          </a:p>
          <a:p>
            <a:endParaRPr lang="en-GB" dirty="0"/>
          </a:p>
          <a:p>
            <a:r>
              <a:rPr lang="en-GB" dirty="0"/>
              <a:t>By Tshepang Cynthia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03A39A-C2EA-488B-B7C1-99F7973E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52" y="3349340"/>
            <a:ext cx="9277677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peak hours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Protect and maximize evening &amp; weekend viewership.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 the dips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targeted content to boost morning &amp; weekday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 smart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Personalization, local content, and referrals drive user growth.</a:t>
            </a:r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34700414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Engaged viewers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 viewer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(%) of viewers who shared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content partnership leads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2692A53-0FE2-462A-9D11-1071D6DA0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9DC69B-AF3C-4F76-B52B-1788B4C90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165C10-4BE8-4244-8E84-4A4E639FD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D93B56-653D-4B7C-A752-7FB28E29B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EF681FB-FF26-4678-94F6-DE3B0172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9A2466-49EF-4AF8-B610-953AE846D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2CAF29-11C9-4C27-91C4-621C72222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06641CA-1F27-40B5-B717-F1E4F7947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8508DB2A-5AB9-4D0F-8324-B7F7DC5AB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B9ACC37A-921A-4D5C-B477-2C5D0E136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7707B28-2F38-4C84-9445-C1AA9A70D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Font typeface="Wingdings 3" charset="2"/>
              <a:buChar char=""/>
            </a:pPr>
            <a:r>
              <a:rPr lang="en-US" dirty="0">
                <a:solidFill>
                  <a:srgbClr val="FFFFFE"/>
                </a:solidFill>
              </a:rPr>
              <a:t>Tshepang Cynthia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Wingdings 3" charset="2"/>
              <a:buChar char=""/>
            </a:pPr>
            <a:r>
              <a:rPr lang="en-US" dirty="0">
                <a:solidFill>
                  <a:srgbClr val="FFFFFE"/>
                </a:solidFill>
              </a:rPr>
              <a:t>0637915082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Wingdings 3" charset="2"/>
              <a:buChar char=""/>
            </a:pPr>
            <a:r>
              <a:rPr lang="en-US" dirty="0">
                <a:solidFill>
                  <a:srgbClr val="FFFFFE"/>
                </a:solidFill>
              </a:rPr>
              <a:t>cynthiatshepang241@gmail.com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en-US" dirty="0">
              <a:solidFill>
                <a:srgbClr val="FFFFF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4CF54-B967-4868-ABE0-D0EAE236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186055"/>
            <a:ext cx="3113903" cy="1781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A03D-5508-4F28-B572-63A08366F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030049"/>
            <a:ext cx="3113904" cy="2093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C3904-1061-428E-99A1-41E74A925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07" y="3959642"/>
            <a:ext cx="3113903" cy="1643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B3DF0-C584-4633-A52E-E4D4ED796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236" y="3863514"/>
            <a:ext cx="3113904" cy="18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231" y="704649"/>
            <a:ext cx="4792761" cy="35000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51B8C2-ABBF-4728-8303-837D97BD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94" y="2387983"/>
            <a:ext cx="47927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Brief on the CEO's objective (grow user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Approach taken: data analysis on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 Trends and user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Key recommendations previewed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3AD9C0-A7E0-4148-A484-9BF75B252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on the CEO's objective (grow user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 taken: data analysis on usage, trends, and user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recommendations previewed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/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5909AC-286D-4092-B781-690322F98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754819"/>
              </p:ext>
            </p:extLst>
          </p:nvPr>
        </p:nvGraphicFramePr>
        <p:xfrm>
          <a:off x="0" y="0"/>
          <a:ext cx="492034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A38F05D-3678-427C-86B3-B5519C03F969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26514" y="2690336"/>
            <a:ext cx="46445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preference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0C3A4-E4DE-4693-89CB-CD5F63C93ED1}"/>
              </a:ext>
            </a:extLst>
          </p:cNvPr>
          <p:cNvSpPr txBox="1"/>
          <p:nvPr/>
        </p:nvSpPr>
        <p:spPr>
          <a:xfrm>
            <a:off x="5083629" y="879562"/>
            <a:ext cx="6103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Top Channels by Province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7004"/>
            <a:ext cx="8297380" cy="1326514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0" y="735775"/>
            <a:ext cx="45719" cy="48086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A468B8-D832-469E-81D3-C9AF985C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165" y="3427088"/>
            <a:ext cx="596643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 Assigns a rank to each channel </a:t>
            </a:r>
            <a:r>
              <a:rPr lang="en-US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within its province</a:t>
            </a:r>
            <a:r>
              <a:rPr lang="en-US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, sorted by total views descending.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Outer query filters for rank &lt;= 3 — giving you </a:t>
            </a:r>
            <a:r>
              <a:rPr lang="en-US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top 3 channels per province</a:t>
            </a:r>
            <a:r>
              <a:rPr lang="en-US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Final result is sorted neatly by province and channel rank.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90C983-BCF0-4277-8CF0-4034FE85A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240275"/>
              </p:ext>
            </p:extLst>
          </p:nvPr>
        </p:nvGraphicFramePr>
        <p:xfrm>
          <a:off x="211887" y="435430"/>
          <a:ext cx="5395391" cy="6422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5A46CD-DB5C-49F9-8A42-F78C01F01DFC}"/>
              </a:ext>
            </a:extLst>
          </p:cNvPr>
          <p:cNvSpPr txBox="1"/>
          <p:nvPr/>
        </p:nvSpPr>
        <p:spPr>
          <a:xfrm>
            <a:off x="5907314" y="1128877"/>
            <a:ext cx="6284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1" dirty="0"/>
              <a:t>Time of Day Consumption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171" y="441960"/>
            <a:ext cx="9023725" cy="1749697"/>
          </a:xfrm>
        </p:spPr>
        <p:txBody>
          <a:bodyPr>
            <a:normAutofit/>
          </a:bodyPr>
          <a:lstStyle/>
          <a:p>
            <a:r>
              <a:rPr lang="en-ZA" dirty="0"/>
              <a:t>What Drives Consumption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DC28B-E0BB-4C44-8861-A51A8D53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685819" cy="158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BA6C4-49D2-49FD-A159-09A18DEF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54" y="1582055"/>
            <a:ext cx="2844126" cy="1519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10438-AD4E-4BC6-8A81-F35F25DAD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1701"/>
            <a:ext cx="3976821" cy="375690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4A4E3094-AAFB-4505-BC92-13BC3F8125D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702629" y="3438743"/>
            <a:ext cx="69876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Viewership is highest during evening and weekend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preferences and channel variety influence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 and timing significantly impact consumption levels.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0399D8-332C-4906-B43B-EA9695FB3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72" y="3894001"/>
            <a:ext cx="194337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Engagement During Low-Viewership Periods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/>
          </a:p>
          <a:p>
            <a:pPr lvl="1"/>
            <a:r>
              <a:rPr lang="en-GB" dirty="0"/>
              <a:t>Schedule regional news recaps on weekday mornings per province.</a:t>
            </a:r>
            <a:endParaRPr lang="en-US" dirty="0"/>
          </a:p>
          <a:p>
            <a:pPr lvl="1"/>
            <a:r>
              <a:rPr lang="en-GB" dirty="0"/>
              <a:t>Add short-form, light content like comedy and lifestyle in the morning.</a:t>
            </a:r>
            <a:endParaRPr lang="en-US" dirty="0"/>
          </a:p>
          <a:p>
            <a:pPr lvl="1"/>
            <a:r>
              <a:rPr lang="en-GB" dirty="0"/>
              <a:t>Promote binge-worthy shows for Monday nights to recover post-weekend drop.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C9BB24B-4BEC-4B43-A5F1-10D180B24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105960"/>
              </p:ext>
            </p:extLst>
          </p:nvPr>
        </p:nvGraphicFramePr>
        <p:xfrm>
          <a:off x="4986179" y="2073275"/>
          <a:ext cx="6654278" cy="453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Top Channels by Province</a:t>
            </a:r>
            <a:br>
              <a:rPr lang="en-GB" b="1" dirty="0"/>
            </a:b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E1C64D-F560-440A-AD59-D5B55858B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024364"/>
              </p:ext>
            </p:extLst>
          </p:nvPr>
        </p:nvGraphicFramePr>
        <p:xfrm>
          <a:off x="356235" y="2917371"/>
          <a:ext cx="7258050" cy="3170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578D79-E59E-4385-BD07-5AEFA983DEC8}"/>
              </a:ext>
            </a:extLst>
          </p:cNvPr>
          <p:cNvSpPr txBox="1"/>
          <p:nvPr/>
        </p:nvSpPr>
        <p:spPr>
          <a:xfrm>
            <a:off x="7823200" y="2235538"/>
            <a:ext cx="4484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Channel preferences vary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significantly across provinces.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Gauteng and KZN show the highest viewership concentration.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Certain channels consistently lead across multiple regions.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9527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</TotalTime>
  <Words>430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Amasis MT Pro Black</vt:lpstr>
      <vt:lpstr>Arial</vt:lpstr>
      <vt:lpstr>Calibri</vt:lpstr>
      <vt:lpstr>Century Gothic</vt:lpstr>
      <vt:lpstr>Wingdings 3</vt:lpstr>
      <vt:lpstr>Ion Boardroom</vt:lpstr>
      <vt:lpstr>BrightTV Viewership Analytics &amp; Growth Strategysic presentation    Presented by  Tshepang Cynthia</vt:lpstr>
      <vt:lpstr>Agenda </vt:lpstr>
      <vt:lpstr>O</vt:lpstr>
      <vt:lpstr>Engaging the audience</vt:lpstr>
      <vt:lpstr>What Drives Consumption </vt:lpstr>
      <vt:lpstr>Boosting Engagement During Low-Viewership Periods</vt:lpstr>
      <vt:lpstr>Navigating Q&amp;A sessions</vt:lpstr>
      <vt:lpstr>Top Channels by Province 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BrightTV Viewership Analytics &amp; Growth Strategysic presentation    Presented by  Tshepang Cynthia</dc:title>
  <dc:creator>Joseph Akpan</dc:creator>
  <cp:lastModifiedBy>Joseph Akpan</cp:lastModifiedBy>
  <cp:revision>1</cp:revision>
  <dcterms:created xsi:type="dcterms:W3CDTF">2025-05-10T16:28:35Z</dcterms:created>
  <dcterms:modified xsi:type="dcterms:W3CDTF">2025-05-10T20:57:50Z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