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7" r:id="rId15"/>
    <p:sldId id="305" r:id="rId16"/>
    <p:sldId id="306" r:id="rId17"/>
    <p:sldId id="308" r:id="rId18"/>
    <p:sldId id="270"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194E6-7D8A-4692-BE54-7773C52FB5CD}" v="10" dt="2021-07-23T15:15:20.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67" d="100"/>
          <a:sy n="67" d="100"/>
        </p:scale>
        <p:origin x="1236" y="4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7C9194E6-7D8A-4692-BE54-7773C52FB5CD}"/>
    <pc:docChg chg="custSel modSld">
      <pc:chgData name="Cynthia Enciso" userId="7915927f-c5cf-4e1f-876d-e79882ad52fa" providerId="ADAL" clId="{7C9194E6-7D8A-4692-BE54-7773C52FB5CD}" dt="2021-07-23T16:06:45.181" v="2769" actId="20577"/>
      <pc:docMkLst>
        <pc:docMk/>
      </pc:docMkLst>
      <pc:sldChg chg="addSp delSp modSp mod">
        <pc:chgData name="Cynthia Enciso" userId="7915927f-c5cf-4e1f-876d-e79882ad52fa" providerId="ADAL" clId="{7C9194E6-7D8A-4692-BE54-7773C52FB5CD}" dt="2021-07-21T18:09:14.845" v="2"/>
        <pc:sldMkLst>
          <pc:docMk/>
          <pc:sldMk cId="0" sldId="256"/>
        </pc:sldMkLst>
        <pc:spChg chg="add del mod">
          <ac:chgData name="Cynthia Enciso" userId="7915927f-c5cf-4e1f-876d-e79882ad52fa" providerId="ADAL" clId="{7C9194E6-7D8A-4692-BE54-7773C52FB5CD}" dt="2021-07-21T18:09:14.845" v="2"/>
          <ac:spMkLst>
            <pc:docMk/>
            <pc:sldMk cId="0" sldId="256"/>
            <ac:spMk id="2" creationId="{49F6E0A3-F77A-4DFC-860B-3BD3CD662014}"/>
          </ac:spMkLst>
        </pc:spChg>
      </pc:sldChg>
      <pc:sldChg chg="addSp delSp modSp mod">
        <pc:chgData name="Cynthia Enciso" userId="7915927f-c5cf-4e1f-876d-e79882ad52fa" providerId="ADAL" clId="{7C9194E6-7D8A-4692-BE54-7773C52FB5CD}" dt="2021-07-23T15:05:34.837" v="2746" actId="20577"/>
        <pc:sldMkLst>
          <pc:docMk/>
          <pc:sldMk cId="2013507064" sldId="293"/>
        </pc:sldMkLst>
        <pc:spChg chg="mod">
          <ac:chgData name="Cynthia Enciso" userId="7915927f-c5cf-4e1f-876d-e79882ad52fa" providerId="ADAL" clId="{7C9194E6-7D8A-4692-BE54-7773C52FB5CD}" dt="2021-07-23T15:05:34.837" v="2746" actId="20577"/>
          <ac:spMkLst>
            <pc:docMk/>
            <pc:sldMk cId="2013507064" sldId="293"/>
            <ac:spMk id="3" creationId="{0C6BA468-B2FB-4410-8CC4-82872A4103B6}"/>
          </ac:spMkLst>
        </pc:spChg>
        <pc:spChg chg="add del mod">
          <ac:chgData name="Cynthia Enciso" userId="7915927f-c5cf-4e1f-876d-e79882ad52fa" providerId="ADAL" clId="{7C9194E6-7D8A-4692-BE54-7773C52FB5CD}" dt="2021-07-23T14:32:12.732" v="2639" actId="478"/>
          <ac:spMkLst>
            <pc:docMk/>
            <pc:sldMk cId="2013507064" sldId="293"/>
            <ac:spMk id="5" creationId="{23DB6622-254D-46B4-9E9B-A7F5FC0FC493}"/>
          </ac:spMkLst>
        </pc:spChg>
      </pc:sldChg>
      <pc:sldChg chg="modSp mod">
        <pc:chgData name="Cynthia Enciso" userId="7915927f-c5cf-4e1f-876d-e79882ad52fa" providerId="ADAL" clId="{7C9194E6-7D8A-4692-BE54-7773C52FB5CD}" dt="2021-07-22T16:03:24.303" v="1476" actId="20577"/>
        <pc:sldMkLst>
          <pc:docMk/>
          <pc:sldMk cId="2240493999" sldId="294"/>
        </pc:sldMkLst>
        <pc:spChg chg="mod">
          <ac:chgData name="Cynthia Enciso" userId="7915927f-c5cf-4e1f-876d-e79882ad52fa" providerId="ADAL" clId="{7C9194E6-7D8A-4692-BE54-7773C52FB5CD}" dt="2021-07-22T16:03:24.303" v="1476" actId="20577"/>
          <ac:spMkLst>
            <pc:docMk/>
            <pc:sldMk cId="2240493999" sldId="294"/>
            <ac:spMk id="3" creationId="{0C6BA468-B2FB-4410-8CC4-82872A4103B6}"/>
          </ac:spMkLst>
        </pc:spChg>
      </pc:sldChg>
      <pc:sldChg chg="addSp modSp mod">
        <pc:chgData name="Cynthia Enciso" userId="7915927f-c5cf-4e1f-876d-e79882ad52fa" providerId="ADAL" clId="{7C9194E6-7D8A-4692-BE54-7773C52FB5CD}" dt="2021-07-23T15:15:23.356" v="2754" actId="1076"/>
        <pc:sldMkLst>
          <pc:docMk/>
          <pc:sldMk cId="3046801880" sldId="295"/>
        </pc:sldMkLst>
        <pc:spChg chg="mod">
          <ac:chgData name="Cynthia Enciso" userId="7915927f-c5cf-4e1f-876d-e79882ad52fa" providerId="ADAL" clId="{7C9194E6-7D8A-4692-BE54-7773C52FB5CD}" dt="2021-07-22T16:05:22.409" v="1671" actId="20577"/>
          <ac:spMkLst>
            <pc:docMk/>
            <pc:sldMk cId="3046801880" sldId="295"/>
            <ac:spMk id="3" creationId="{0C6BA468-B2FB-4410-8CC4-82872A4103B6}"/>
          </ac:spMkLst>
        </pc:spChg>
        <pc:spChg chg="add mod">
          <ac:chgData name="Cynthia Enciso" userId="7915927f-c5cf-4e1f-876d-e79882ad52fa" providerId="ADAL" clId="{7C9194E6-7D8A-4692-BE54-7773C52FB5CD}" dt="2021-07-23T15:15:00.071" v="2750" actId="14100"/>
          <ac:spMkLst>
            <pc:docMk/>
            <pc:sldMk cId="3046801880" sldId="295"/>
            <ac:spMk id="5" creationId="{FF2931B7-A9CF-451D-BDE6-D03E7C4BCA8B}"/>
          </ac:spMkLst>
        </pc:spChg>
        <pc:spChg chg="add mod">
          <ac:chgData name="Cynthia Enciso" userId="7915927f-c5cf-4e1f-876d-e79882ad52fa" providerId="ADAL" clId="{7C9194E6-7D8A-4692-BE54-7773C52FB5CD}" dt="2021-07-23T15:15:23.356" v="2754" actId="1076"/>
          <ac:spMkLst>
            <pc:docMk/>
            <pc:sldMk cId="3046801880" sldId="295"/>
            <ac:spMk id="6" creationId="{358C29D6-46F5-4B69-885B-0F5EB74BF19E}"/>
          </ac:spMkLst>
        </pc:spChg>
      </pc:sldChg>
      <pc:sldChg chg="addSp delSp modSp mod">
        <pc:chgData name="Cynthia Enciso" userId="7915927f-c5cf-4e1f-876d-e79882ad52fa" providerId="ADAL" clId="{7C9194E6-7D8A-4692-BE54-7773C52FB5CD}" dt="2021-07-23T15:19:01.504" v="2756" actId="1076"/>
        <pc:sldMkLst>
          <pc:docMk/>
          <pc:sldMk cId="1345320613" sldId="297"/>
        </pc:sldMkLst>
        <pc:spChg chg="mod">
          <ac:chgData name="Cynthia Enciso" userId="7915927f-c5cf-4e1f-876d-e79882ad52fa" providerId="ADAL" clId="{7C9194E6-7D8A-4692-BE54-7773C52FB5CD}" dt="2021-07-22T17:32:53.361" v="2636" actId="27636"/>
          <ac:spMkLst>
            <pc:docMk/>
            <pc:sldMk cId="1345320613" sldId="297"/>
            <ac:spMk id="3" creationId="{0C6BA468-B2FB-4410-8CC4-82872A4103B6}"/>
          </ac:spMkLst>
        </pc:spChg>
        <pc:spChg chg="add mod">
          <ac:chgData name="Cynthia Enciso" userId="7915927f-c5cf-4e1f-876d-e79882ad52fa" providerId="ADAL" clId="{7C9194E6-7D8A-4692-BE54-7773C52FB5CD}" dt="2021-07-23T15:18:54.032" v="2755" actId="1076"/>
          <ac:spMkLst>
            <pc:docMk/>
            <pc:sldMk cId="1345320613" sldId="297"/>
            <ac:spMk id="5" creationId="{D79B3087-3728-43A3-A652-01AB712121F5}"/>
          </ac:spMkLst>
        </pc:spChg>
        <pc:spChg chg="add del mod">
          <ac:chgData name="Cynthia Enciso" userId="7915927f-c5cf-4e1f-876d-e79882ad52fa" providerId="ADAL" clId="{7C9194E6-7D8A-4692-BE54-7773C52FB5CD}" dt="2021-07-21T18:25:29.103" v="504" actId="478"/>
          <ac:spMkLst>
            <pc:docMk/>
            <pc:sldMk cId="1345320613" sldId="297"/>
            <ac:spMk id="6" creationId="{1A24BEA6-0519-43EC-A076-FC8FF602B4FE}"/>
          </ac:spMkLst>
        </pc:spChg>
        <pc:spChg chg="add mod">
          <ac:chgData name="Cynthia Enciso" userId="7915927f-c5cf-4e1f-876d-e79882ad52fa" providerId="ADAL" clId="{7C9194E6-7D8A-4692-BE54-7773C52FB5CD}" dt="2021-07-23T15:19:01.504" v="2756" actId="1076"/>
          <ac:spMkLst>
            <pc:docMk/>
            <pc:sldMk cId="1345320613" sldId="297"/>
            <ac:spMk id="7" creationId="{0B522E62-6CF4-4A9D-8677-76D8ED0B2F6A}"/>
          </ac:spMkLst>
        </pc:spChg>
        <pc:spChg chg="add mod">
          <ac:chgData name="Cynthia Enciso" userId="7915927f-c5cf-4e1f-876d-e79882ad52fa" providerId="ADAL" clId="{7C9194E6-7D8A-4692-BE54-7773C52FB5CD}" dt="2021-07-22T15:07:57.551" v="1214" actId="207"/>
          <ac:spMkLst>
            <pc:docMk/>
            <pc:sldMk cId="1345320613" sldId="297"/>
            <ac:spMk id="8" creationId="{AADDC7E9-5283-4191-8A3C-C7EC572F9727}"/>
          </ac:spMkLst>
        </pc:spChg>
        <pc:spChg chg="add mod">
          <ac:chgData name="Cynthia Enciso" userId="7915927f-c5cf-4e1f-876d-e79882ad52fa" providerId="ADAL" clId="{7C9194E6-7D8A-4692-BE54-7773C52FB5CD}" dt="2021-07-22T17:32:41.287" v="2623" actId="20577"/>
          <ac:spMkLst>
            <pc:docMk/>
            <pc:sldMk cId="1345320613" sldId="297"/>
            <ac:spMk id="9" creationId="{E6146F4A-ACAF-452D-A73B-1FB940EDD990}"/>
          </ac:spMkLst>
        </pc:spChg>
      </pc:sldChg>
      <pc:sldChg chg="addSp delSp modSp mod">
        <pc:chgData name="Cynthia Enciso" userId="7915927f-c5cf-4e1f-876d-e79882ad52fa" providerId="ADAL" clId="{7C9194E6-7D8A-4692-BE54-7773C52FB5CD}" dt="2021-07-21T18:32:41.390" v="667" actId="27636"/>
        <pc:sldMkLst>
          <pc:docMk/>
          <pc:sldMk cId="244990865" sldId="298"/>
        </pc:sldMkLst>
        <pc:spChg chg="mod">
          <ac:chgData name="Cynthia Enciso" userId="7915927f-c5cf-4e1f-876d-e79882ad52fa" providerId="ADAL" clId="{7C9194E6-7D8A-4692-BE54-7773C52FB5CD}" dt="2021-07-21T18:32:41.390" v="667" actId="27636"/>
          <ac:spMkLst>
            <pc:docMk/>
            <pc:sldMk cId="244990865" sldId="298"/>
            <ac:spMk id="3" creationId="{0C6BA468-B2FB-4410-8CC4-82872A4103B6}"/>
          </ac:spMkLst>
        </pc:spChg>
        <pc:spChg chg="add del mod">
          <ac:chgData name="Cynthia Enciso" userId="7915927f-c5cf-4e1f-876d-e79882ad52fa" providerId="ADAL" clId="{7C9194E6-7D8A-4692-BE54-7773C52FB5CD}" dt="2021-07-21T18:30:43.692" v="656" actId="478"/>
          <ac:spMkLst>
            <pc:docMk/>
            <pc:sldMk cId="244990865" sldId="298"/>
            <ac:spMk id="5" creationId="{966C0546-C4ED-4ACC-850A-3D12677E4BA1}"/>
          </ac:spMkLst>
        </pc:spChg>
      </pc:sldChg>
      <pc:sldChg chg="modSp mod">
        <pc:chgData name="Cynthia Enciso" userId="7915927f-c5cf-4e1f-876d-e79882ad52fa" providerId="ADAL" clId="{7C9194E6-7D8A-4692-BE54-7773C52FB5CD}" dt="2021-07-23T14:40:15.606" v="2640" actId="113"/>
        <pc:sldMkLst>
          <pc:docMk/>
          <pc:sldMk cId="1112217887" sldId="300"/>
        </pc:sldMkLst>
        <pc:spChg chg="mod">
          <ac:chgData name="Cynthia Enciso" userId="7915927f-c5cf-4e1f-876d-e79882ad52fa" providerId="ADAL" clId="{7C9194E6-7D8A-4692-BE54-7773C52FB5CD}" dt="2021-07-23T14:40:15.606" v="2640" actId="113"/>
          <ac:spMkLst>
            <pc:docMk/>
            <pc:sldMk cId="1112217887" sldId="300"/>
            <ac:spMk id="3" creationId="{0C6BA468-B2FB-4410-8CC4-82872A4103B6}"/>
          </ac:spMkLst>
        </pc:spChg>
      </pc:sldChg>
      <pc:sldChg chg="addSp delSp modSp mod">
        <pc:chgData name="Cynthia Enciso" userId="7915927f-c5cf-4e1f-876d-e79882ad52fa" providerId="ADAL" clId="{7C9194E6-7D8A-4692-BE54-7773C52FB5CD}" dt="2021-07-23T15:23:59.369" v="2757" actId="20577"/>
        <pc:sldMkLst>
          <pc:docMk/>
          <pc:sldMk cId="1954950493" sldId="301"/>
        </pc:sldMkLst>
        <pc:spChg chg="mod">
          <ac:chgData name="Cynthia Enciso" userId="7915927f-c5cf-4e1f-876d-e79882ad52fa" providerId="ADAL" clId="{7C9194E6-7D8A-4692-BE54-7773C52FB5CD}" dt="2021-07-23T15:23:59.369" v="2757" actId="20577"/>
          <ac:spMkLst>
            <pc:docMk/>
            <pc:sldMk cId="1954950493" sldId="301"/>
            <ac:spMk id="3" creationId="{0C6BA468-B2FB-4410-8CC4-82872A4103B6}"/>
          </ac:spMkLst>
        </pc:spChg>
        <pc:spChg chg="add del mod">
          <ac:chgData name="Cynthia Enciso" userId="7915927f-c5cf-4e1f-876d-e79882ad52fa" providerId="ADAL" clId="{7C9194E6-7D8A-4692-BE54-7773C52FB5CD}" dt="2021-07-23T14:40:29.367" v="2641" actId="478"/>
          <ac:spMkLst>
            <pc:docMk/>
            <pc:sldMk cId="1954950493" sldId="301"/>
            <ac:spMk id="5" creationId="{FC971DA2-EECF-46B8-9E2A-1F8B08E65C84}"/>
          </ac:spMkLst>
        </pc:spChg>
      </pc:sldChg>
      <pc:sldChg chg="modSp mod">
        <pc:chgData name="Cynthia Enciso" userId="7915927f-c5cf-4e1f-876d-e79882ad52fa" providerId="ADAL" clId="{7C9194E6-7D8A-4692-BE54-7773C52FB5CD}" dt="2021-07-23T14:43:47.124" v="2745" actId="20577"/>
        <pc:sldMkLst>
          <pc:docMk/>
          <pc:sldMk cId="2513155335" sldId="305"/>
        </pc:sldMkLst>
        <pc:spChg chg="mod">
          <ac:chgData name="Cynthia Enciso" userId="7915927f-c5cf-4e1f-876d-e79882ad52fa" providerId="ADAL" clId="{7C9194E6-7D8A-4692-BE54-7773C52FB5CD}" dt="2021-07-22T16:51:57.501" v="2132" actId="20577"/>
          <ac:spMkLst>
            <pc:docMk/>
            <pc:sldMk cId="2513155335" sldId="305"/>
            <ac:spMk id="2" creationId="{437930B4-E996-4435-B9F1-D407853E2C03}"/>
          </ac:spMkLst>
        </pc:spChg>
        <pc:spChg chg="mod">
          <ac:chgData name="Cynthia Enciso" userId="7915927f-c5cf-4e1f-876d-e79882ad52fa" providerId="ADAL" clId="{7C9194E6-7D8A-4692-BE54-7773C52FB5CD}" dt="2021-07-23T14:43:47.124" v="2745" actId="20577"/>
          <ac:spMkLst>
            <pc:docMk/>
            <pc:sldMk cId="2513155335" sldId="305"/>
            <ac:spMk id="3" creationId="{0C6BA468-B2FB-4410-8CC4-82872A4103B6}"/>
          </ac:spMkLst>
        </pc:spChg>
      </pc:sldChg>
      <pc:sldChg chg="modSp mod">
        <pc:chgData name="Cynthia Enciso" userId="7915927f-c5cf-4e1f-876d-e79882ad52fa" providerId="ADAL" clId="{7C9194E6-7D8A-4692-BE54-7773C52FB5CD}" dt="2021-07-21T19:23:50.320" v="1210" actId="20577"/>
        <pc:sldMkLst>
          <pc:docMk/>
          <pc:sldMk cId="1108991937" sldId="306"/>
        </pc:sldMkLst>
        <pc:spChg chg="mod">
          <ac:chgData name="Cynthia Enciso" userId="7915927f-c5cf-4e1f-876d-e79882ad52fa" providerId="ADAL" clId="{7C9194E6-7D8A-4692-BE54-7773C52FB5CD}" dt="2021-07-21T19:23:50.320" v="1210" actId="20577"/>
          <ac:spMkLst>
            <pc:docMk/>
            <pc:sldMk cId="1108991937" sldId="306"/>
            <ac:spMk id="3" creationId="{0C6BA468-B2FB-4410-8CC4-82872A4103B6}"/>
          </ac:spMkLst>
        </pc:spChg>
      </pc:sldChg>
      <pc:sldChg chg="modSp mod">
        <pc:chgData name="Cynthia Enciso" userId="7915927f-c5cf-4e1f-876d-e79882ad52fa" providerId="ADAL" clId="{7C9194E6-7D8A-4692-BE54-7773C52FB5CD}" dt="2021-07-23T16:06:45.181" v="2769" actId="20577"/>
        <pc:sldMkLst>
          <pc:docMk/>
          <pc:sldMk cId="1421185510" sldId="307"/>
        </pc:sldMkLst>
        <pc:spChg chg="mod">
          <ac:chgData name="Cynthia Enciso" userId="7915927f-c5cf-4e1f-876d-e79882ad52fa" providerId="ADAL" clId="{7C9194E6-7D8A-4692-BE54-7773C52FB5CD}" dt="2021-07-23T16:06:45.181" v="2769" actId="20577"/>
          <ac:spMkLst>
            <pc:docMk/>
            <pc:sldMk cId="1421185510" sldId="307"/>
            <ac:spMk id="3" creationId="{0C6BA468-B2FB-4410-8CC4-82872A4103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Threads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Three*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There are three options to create a thread:</a:t>
            </a:r>
          </a:p>
          <a:p>
            <a:pPr lvl="1"/>
            <a:r>
              <a:rPr lang="en-US" dirty="0">
                <a:latin typeface="+mj-lt"/>
                <a:cs typeface="Courier New" panose="02070309020205020404" pitchFamily="49" charset="0"/>
              </a:rPr>
              <a:t>Create a class the implements the runnable functional interface</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a:t>
            </a:r>
            <a:r>
              <a:rPr lang="en-US" dirty="0">
                <a:latin typeface="+mj-lt"/>
                <a:cs typeface="Courier New" panose="02070309020205020404" pitchFamily="49" charset="0"/>
              </a:rPr>
              <a:t>method of this class</a:t>
            </a:r>
          </a:p>
          <a:p>
            <a:pPr lvl="2"/>
            <a:r>
              <a:rPr lang="en-US" dirty="0">
                <a:latin typeface="+mj-lt"/>
                <a:cs typeface="Courier New" panose="02070309020205020404" pitchFamily="49" charset="0"/>
              </a:rPr>
              <a:t>Pass an instance of your class to a Thread constructor</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a:p>
            <a:pPr lvl="1"/>
            <a:r>
              <a:rPr lang="en-US" dirty="0">
                <a:latin typeface="+mj-lt"/>
                <a:cs typeface="Courier New" panose="02070309020205020404" pitchFamily="49" charset="0"/>
              </a:rPr>
              <a:t>Create a class that extends Thread</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pPr lvl="2"/>
            <a:r>
              <a:rPr lang="en-US" dirty="0">
                <a:latin typeface="+mj-lt"/>
                <a:cs typeface="Courier New" panose="02070309020205020404" pitchFamily="49" charset="0"/>
              </a:rPr>
              <a:t>Instantiate the class</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a:p>
            <a:pPr lvl="1"/>
            <a:r>
              <a:rPr lang="en-US" dirty="0">
                <a:latin typeface="+mj-lt"/>
                <a:cs typeface="Courier New" panose="02070309020205020404" pitchFamily="49" charset="0"/>
              </a:rPr>
              <a:t>Create a Lambda* (this is an extension of the interface method, since lambdas are used to provide an implementation of an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495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Implement Runnable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r>
              <a:rPr lang="en-US" dirty="0">
                <a:latin typeface="+mj-lt"/>
                <a:cs typeface="Courier New" panose="02070309020205020404" pitchFamily="49" charset="0"/>
              </a:rPr>
              <a:t>Pass an instance of your class to a Thread constructor</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971655E6-CD7F-45F7-9622-759143B494FC}"/>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RunnableExample implements Runnable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@override</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run()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System</a:t>
            </a:r>
            <a:r>
              <a:rPr lang="en-US" sz="2000">
                <a:latin typeface="Courier New" panose="02070309020205020404" pitchFamily="49" charset="0"/>
                <a:cs typeface="Courier New" panose="02070309020205020404" pitchFamily="49" charset="0"/>
              </a:rPr>
              <a:t>.out.println(“Implemented Runnable interface”);</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p>
          <a:p>
            <a:pPr defTabSz="228600"/>
            <a:endParaRPr lang="en-US" sz="2000">
              <a:latin typeface="Courier New" panose="02070309020205020404" pitchFamily="49" charset="0"/>
              <a:cs typeface="Courier New" panose="02070309020205020404" pitchFamily="49" charset="0"/>
            </a:endParaRPr>
          </a:p>
          <a:p>
            <a:pPr defTabSz="228600"/>
            <a:endParaRPr lang="en-US" sz="2000">
              <a:latin typeface="Courier New" panose="02070309020205020404" pitchFamily="49" charset="0"/>
              <a:cs typeface="Courier New" panose="02070309020205020404" pitchFamily="49" charset="0"/>
            </a:endParaRPr>
          </a:p>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Simulator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static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main(</a:t>
            </a:r>
            <a:r>
              <a:rPr lang="en-US" sz="2000" b="1">
                <a:latin typeface="Courier New" panose="02070309020205020404" pitchFamily="49" charset="0"/>
                <a:cs typeface="Courier New" panose="02070309020205020404" pitchFamily="49" charset="0"/>
              </a:rPr>
              <a:t>String</a:t>
            </a:r>
            <a:r>
              <a:rPr lang="en-US" sz="2000">
                <a:latin typeface="Courier New" panose="02070309020205020404" pitchFamily="49" charset="0"/>
                <a:cs typeface="Courier New" panose="02070309020205020404" pitchFamily="49" charset="0"/>
              </a:rPr>
              <a:t>[] args)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 myRunnable = </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RunnableExample());</a:t>
            </a:r>
          </a:p>
          <a:p>
            <a:pPr defTabSz="228600"/>
            <a:r>
              <a:rPr lang="en-US" sz="2000">
                <a:latin typeface="Courier New" panose="02070309020205020404" pitchFamily="49" charset="0"/>
                <a:cs typeface="Courier New" panose="02070309020205020404" pitchFamily="49" charset="0"/>
              </a:rPr>
              <a:t>		myRunnable.start();</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Extend Thread</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r>
              <a:rPr lang="en-US" dirty="0">
                <a:latin typeface="+mj-lt"/>
                <a:cs typeface="Courier New" panose="02070309020205020404" pitchFamily="49" charset="0"/>
              </a:rPr>
              <a:t>Instantiate the class</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E57504AA-0B90-42E3-B6D8-339E0DF510E7}"/>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 extends Thread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@override</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run() {</a:t>
            </a:r>
          </a:p>
          <a:p>
            <a:pPr defTabSz="228600"/>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a:t>
            </a:r>
            <a:r>
              <a:rPr lang="en-US" sz="2000" dirty="0" err="1">
                <a:latin typeface="Courier New" panose="02070309020205020404" pitchFamily="49" charset="0"/>
                <a:cs typeface="Courier New" panose="02070309020205020404" pitchFamily="49" charset="0"/>
              </a:rPr>
              <a:t>.out.println</a:t>
            </a:r>
            <a:r>
              <a:rPr lang="en-US" sz="2000" dirty="0">
                <a:latin typeface="Courier New" panose="02070309020205020404" pitchFamily="49" charset="0"/>
                <a:cs typeface="Courier New" panose="02070309020205020404" pitchFamily="49" charset="0"/>
              </a:rPr>
              <a:t>(“Extended Thread Class”);</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Simulator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main(</a:t>
            </a:r>
            <a:r>
              <a:rPr lang="en-US" sz="2000" b="1" dirty="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Thread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myThread.start</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886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Problems with 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Although multi-threading can offer a great deal of efficiency, there are a number of problems and considerations which must be kept in mind before the implementation of custom threads for instance:</a:t>
            </a:r>
          </a:p>
          <a:p>
            <a:pPr lvl="1"/>
            <a:r>
              <a:rPr lang="en-US" dirty="0">
                <a:latin typeface="+mj-lt"/>
                <a:cs typeface="Courier New" panose="02070309020205020404" pitchFamily="49" charset="0"/>
              </a:rPr>
              <a:t>Race Conditions</a:t>
            </a:r>
          </a:p>
          <a:p>
            <a:pPr lvl="1"/>
            <a:r>
              <a:rPr lang="en-US" dirty="0">
                <a:latin typeface="+mj-lt"/>
                <a:cs typeface="Courier New" panose="02070309020205020404" pitchFamily="49" charset="0"/>
              </a:rPr>
              <a:t>Thread Starvation</a:t>
            </a:r>
          </a:p>
          <a:p>
            <a:pPr lvl="1"/>
            <a:r>
              <a:rPr lang="en-US" dirty="0">
                <a:latin typeface="+mj-lt"/>
                <a:cs typeface="Courier New" panose="02070309020205020404" pitchFamily="49" charset="0"/>
              </a:rPr>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63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b="1" dirty="0">
                <a:latin typeface="+mj-lt"/>
                <a:cs typeface="Courier New" panose="02070309020205020404" pitchFamily="49" charset="0"/>
              </a:rPr>
              <a:t>Race Condition</a:t>
            </a:r>
            <a:r>
              <a:rPr lang="en-US" dirty="0">
                <a:latin typeface="+mj-lt"/>
                <a:cs typeface="Courier New" panose="02070309020205020404" pitchFamily="49" charset="0"/>
              </a:rPr>
              <a:t>: the condition where two or more threads try to change the same data at the same time</a:t>
            </a:r>
          </a:p>
          <a:p>
            <a:pPr lvl="1"/>
            <a:r>
              <a:rPr lang="en-US" dirty="0">
                <a:latin typeface="+mj-lt"/>
                <a:cs typeface="Courier New" panose="02070309020205020404" pitchFamily="49" charset="0"/>
              </a:rPr>
              <a:t>i.e. if thread 2 sets a value to null, then it should be completed after thread 1 performs operations that requires the information.</a:t>
            </a:r>
          </a:p>
          <a:p>
            <a:pPr lvl="1"/>
            <a:r>
              <a:rPr lang="en-US" dirty="0">
                <a:latin typeface="+mj-lt"/>
                <a:cs typeface="Courier New" panose="02070309020205020404" pitchFamily="49" charset="0"/>
              </a:rPr>
              <a:t>Race conditions can be solved using synchronization, to limit access to a resource to only one thread at a time.</a:t>
            </a:r>
          </a:p>
          <a:p>
            <a:r>
              <a:rPr lang="en-US" b="1" dirty="0">
                <a:latin typeface="+mj-lt"/>
                <a:cs typeface="Courier New" panose="02070309020205020404" pitchFamily="49" charset="0"/>
              </a:rPr>
              <a:t>Synchronization: </a:t>
            </a:r>
            <a:r>
              <a:rPr lang="en-US" dirty="0">
                <a:latin typeface="+mj-lt"/>
                <a:cs typeface="Courier New" panose="02070309020205020404" pitchFamily="49" charset="0"/>
              </a:rPr>
              <a:t>locks objects or methods so that they cannot be changed by more than one method at a time</a:t>
            </a:r>
          </a:p>
          <a:p>
            <a:pPr lvl="1"/>
            <a:r>
              <a:rPr lang="en-US" dirty="0">
                <a:latin typeface="+mj-lt"/>
                <a:cs typeface="Courier New" panose="02070309020205020404" pitchFamily="49" charset="0"/>
              </a:rPr>
              <a:t>Methods can have a synchronized modifier</a:t>
            </a:r>
          </a:p>
          <a:p>
            <a:pPr lvl="1"/>
            <a:r>
              <a:rPr lang="en-US" dirty="0">
                <a:latin typeface="+mj-lt"/>
                <a:cs typeface="Courier New" panose="02070309020205020404" pitchFamily="49" charset="0"/>
              </a:rPr>
              <a:t>Objects can be thread safe: any method working on this particular object becomes synchronized when necessary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118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Synchronization Problems (Thread Contention)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term </a:t>
            </a:r>
            <a:r>
              <a:rPr lang="en-US" b="1" dirty="0">
                <a:latin typeface="+mj-lt"/>
                <a:cs typeface="Courier New" panose="02070309020205020404" pitchFamily="49" charset="0"/>
              </a:rPr>
              <a:t>‘deadlock’</a:t>
            </a:r>
            <a:r>
              <a:rPr lang="en-US" dirty="0">
                <a:latin typeface="+mj-lt"/>
                <a:cs typeface="Courier New" panose="02070309020205020404" pitchFamily="49" charset="0"/>
              </a:rPr>
              <a:t> describes a situation where two (2) or more threads are blocked, waiting for each other.</a:t>
            </a:r>
          </a:p>
          <a:p>
            <a:pPr lvl="1"/>
            <a:r>
              <a:rPr lang="en-US" dirty="0">
                <a:latin typeface="+mj-lt"/>
                <a:cs typeface="Courier New" panose="02070309020205020404" pitchFamily="49" charset="0"/>
              </a:rPr>
              <a:t>Deadlock will cause a program to stall or fail since the threads cannot progress.</a:t>
            </a:r>
          </a:p>
          <a:p>
            <a:r>
              <a:rPr lang="en-US" dirty="0">
                <a:latin typeface="+mj-lt"/>
                <a:cs typeface="Courier New" panose="02070309020205020404" pitchFamily="49" charset="0"/>
              </a:rPr>
              <a:t>The term </a:t>
            </a:r>
            <a:r>
              <a:rPr lang="en-US" b="1" dirty="0">
                <a:latin typeface="+mj-lt"/>
                <a:cs typeface="Courier New" panose="02070309020205020404" pitchFamily="49" charset="0"/>
              </a:rPr>
              <a:t>‘</a:t>
            </a:r>
            <a:r>
              <a:rPr lang="en-US" b="1" dirty="0" err="1">
                <a:latin typeface="+mj-lt"/>
                <a:cs typeface="Courier New" panose="02070309020205020404" pitchFamily="49" charset="0"/>
              </a:rPr>
              <a:t>livelock</a:t>
            </a:r>
            <a:r>
              <a:rPr lang="en-US" b="1" dirty="0">
                <a:latin typeface="+mj-lt"/>
                <a:cs typeface="Courier New" panose="02070309020205020404" pitchFamily="49" charset="0"/>
              </a:rPr>
              <a:t>’</a:t>
            </a:r>
            <a:r>
              <a:rPr lang="en-US" dirty="0">
                <a:latin typeface="+mj-lt"/>
                <a:cs typeface="Courier New" panose="02070309020205020404" pitchFamily="49" charset="0"/>
              </a:rPr>
              <a:t> describes a situation where two or more threads are attempting to respond to another thread, which needs to respond back, which continues indefinitely.</a:t>
            </a:r>
          </a:p>
          <a:p>
            <a:pPr lvl="1"/>
            <a:r>
              <a:rPr lang="en-US" dirty="0" err="1">
                <a:latin typeface="+mj-lt"/>
                <a:cs typeface="Courier New" panose="02070309020205020404" pitchFamily="49" charset="0"/>
              </a:rPr>
              <a:t>Livelock</a:t>
            </a:r>
            <a:r>
              <a:rPr lang="en-US" dirty="0">
                <a:latin typeface="+mj-lt"/>
                <a:cs typeface="Courier New" panose="02070309020205020404" pitchFamily="49" charset="0"/>
              </a:rPr>
              <a:t> causes a program to stall due to an infinite loop of code attempting to respond to each other without a means to proceed further.</a:t>
            </a:r>
          </a:p>
          <a:p>
            <a:pPr lvl="1"/>
            <a:r>
              <a:rPr lang="en-US" dirty="0">
                <a:latin typeface="+mj-lt"/>
                <a:cs typeface="Courier New" panose="02070309020205020404" pitchFamily="49" charset="0"/>
              </a:rPr>
              <a:t>Imaging two people scooting over in a hallway, but they keep scooting into the other person’s path</a:t>
            </a:r>
          </a:p>
          <a:p>
            <a:r>
              <a:rPr lang="en-US" dirty="0">
                <a:latin typeface="+mj-lt"/>
                <a:cs typeface="Courier New" panose="02070309020205020404" pitchFamily="49" charset="0"/>
              </a:rPr>
              <a:t>Both of these scenarios lead to </a:t>
            </a:r>
            <a:r>
              <a:rPr lang="en-US" b="1" dirty="0">
                <a:latin typeface="+mj-lt"/>
                <a:cs typeface="Courier New" panose="02070309020205020404" pitchFamily="49" charset="0"/>
              </a:rPr>
              <a:t>‘Thread Starvation’.</a:t>
            </a:r>
          </a:p>
          <a:p>
            <a:pPr lvl="1"/>
            <a:r>
              <a:rPr lang="en-US" dirty="0">
                <a:latin typeface="+mj-lt"/>
                <a:cs typeface="Courier New" panose="02070309020205020404" pitchFamily="49" charset="0"/>
              </a:rPr>
              <a:t>Thread starvation is also the result of a thread being unable to get resources it needs to complete because resources are being taken by higher-priority or “greedy” threads</a:t>
            </a:r>
          </a:p>
          <a:p>
            <a:r>
              <a:rPr lang="en-US" b="1" dirty="0">
                <a:latin typeface="+mj-lt"/>
                <a:cs typeface="Courier New" panose="02070309020205020404" pitchFamily="49" charset="0"/>
              </a:rPr>
              <a:t>Note: </a:t>
            </a:r>
            <a:r>
              <a:rPr lang="en-US" dirty="0">
                <a:latin typeface="+mj-lt"/>
                <a:cs typeface="Courier New" panose="02070309020205020404" pitchFamily="49" charset="0"/>
              </a:rPr>
              <a:t>Neither deadlock or </a:t>
            </a:r>
            <a:r>
              <a:rPr lang="en-US" dirty="0" err="1">
                <a:latin typeface="+mj-lt"/>
                <a:cs typeface="Courier New" panose="02070309020205020404" pitchFamily="49" charset="0"/>
              </a:rPr>
              <a:t>livelock</a:t>
            </a:r>
            <a:r>
              <a:rPr lang="en-US" dirty="0">
                <a:latin typeface="+mj-lt"/>
                <a:cs typeface="Courier New" panose="02070309020205020404" pitchFamily="49" charset="0"/>
              </a:rPr>
              <a:t> have a strict, built-in solution. It is up to the developer to design a program in such as way as to avoid these situations.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315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producer-consumer problem is a class example of a multi-process synchronization problem.</a:t>
            </a:r>
          </a:p>
          <a:p>
            <a:pPr lvl="1"/>
            <a:r>
              <a:rPr lang="en-US" b="1" dirty="0">
                <a:latin typeface="+mj-lt"/>
                <a:cs typeface="Courier New" panose="02070309020205020404" pitchFamily="49" charset="0"/>
              </a:rPr>
              <a:t>Producer</a:t>
            </a:r>
            <a:r>
              <a:rPr lang="en-US" dirty="0">
                <a:latin typeface="+mj-lt"/>
                <a:cs typeface="Courier New" panose="02070309020205020404" pitchFamily="49" charset="0"/>
              </a:rPr>
              <a:t> – an entity which creates or populates an area with data, known as the queue.</a:t>
            </a:r>
          </a:p>
          <a:p>
            <a:pPr lvl="1"/>
            <a:r>
              <a:rPr lang="en-US" b="1" dirty="0">
                <a:latin typeface="+mj-lt"/>
                <a:cs typeface="Courier New" panose="02070309020205020404" pitchFamily="49" charset="0"/>
              </a:rPr>
              <a:t>Consumer</a:t>
            </a:r>
            <a:r>
              <a:rPr lang="en-US" dirty="0">
                <a:latin typeface="+mj-lt"/>
                <a:cs typeface="Courier New" panose="02070309020205020404" pitchFamily="49" charset="0"/>
              </a:rPr>
              <a:t> – an entity which takes and removes data from an area, known as the queue.</a:t>
            </a:r>
          </a:p>
          <a:p>
            <a:r>
              <a:rPr lang="en-US" b="1" dirty="0">
                <a:latin typeface="+mj-lt"/>
                <a:cs typeface="Courier New" panose="02070309020205020404" pitchFamily="49" charset="0"/>
              </a:rPr>
              <a:t>Problem</a:t>
            </a:r>
            <a:r>
              <a:rPr lang="en-US" dirty="0">
                <a:latin typeface="+mj-lt"/>
                <a:cs typeface="Courier New" panose="02070309020205020404" pitchFamily="49" charset="0"/>
              </a:rPr>
              <a:t>: </a:t>
            </a:r>
            <a:r>
              <a:rPr lang="en-US" i="1" dirty="0">
                <a:latin typeface="+mj-lt"/>
                <a:cs typeface="Courier New" panose="02070309020205020404" pitchFamily="49" charset="0"/>
              </a:rPr>
              <a:t>The producer should produce data when the queue is not full. If the queue is full, then the produce should not be allowed to put any data into the queue. The consumer should consume data only when the queue is not empty. If the queue is empty, then the consumer should not be allowed to take any data from the queue</a:t>
            </a:r>
            <a:r>
              <a:rPr lang="en-US" dirty="0">
                <a:latin typeface="+mj-lt"/>
                <a:cs typeface="Courier New" panose="02070309020205020404" pitchFamily="49" charset="0"/>
              </a:rPr>
              <a:t>.</a:t>
            </a:r>
          </a:p>
          <a:p>
            <a:r>
              <a:rPr lang="en-US" b="1" dirty="0">
                <a:latin typeface="+mj-lt"/>
                <a:cs typeface="Courier New" panose="02070309020205020404" pitchFamily="49" charset="0"/>
              </a:rPr>
              <a:t>Solution</a:t>
            </a:r>
            <a:r>
              <a:rPr lang="en-US" dirty="0">
                <a:latin typeface="+mj-lt"/>
                <a:cs typeface="Courier New" panose="02070309020205020404" pitchFamily="49" charset="0"/>
              </a:rPr>
              <a:t>: use of 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and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methods can be used to communicate between producer and consumer threads.</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method is used to pause the producer or consumer thread based on the size of the queue.</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 sends a notification to the waiting thread</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0899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a:extLst>
              <a:ext uri="{FF2B5EF4-FFF2-40B4-BE49-F238E27FC236}">
                <a16:creationId xmlns:a16="http://schemas.microsoft.com/office/drawing/2014/main" id="{40330B39-3998-4450-B4FD-39BFFDB56F64}"/>
              </a:ext>
            </a:extLst>
          </p:cNvPr>
          <p:cNvSpPr/>
          <p:nvPr/>
        </p:nvSpPr>
        <p:spPr>
          <a:xfrm>
            <a:off x="966403" y="1481445"/>
            <a:ext cx="7211194" cy="48822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75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produce()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size</a:t>
            </a:r>
            <a:r>
              <a:rPr lang="en-US" sz="2000" dirty="0">
                <a:latin typeface="Courier New" panose="02070309020205020404" pitchFamily="49" charset="0"/>
                <a:cs typeface="Courier New" panose="02070309020205020404" pitchFamily="49" charset="0"/>
              </a:rPr>
              <a:t>() == MAX_SIZE)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full,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space, the Producer</a:t>
            </a:r>
          </a:p>
          <a:p>
            <a:pPr defTabSz="228600"/>
            <a:r>
              <a:rPr lang="en-US" sz="2000" dirty="0">
                <a:latin typeface="Courier New" panose="02070309020205020404" pitchFamily="49" charset="0"/>
                <a:cs typeface="Courier New" panose="02070309020205020404" pitchFamily="49" charset="0"/>
              </a:rPr>
              <a:t>	 * produces data and adds to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add</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 String </a:t>
            </a:r>
            <a:r>
              <a:rPr lang="en-US" sz="2000" dirty="0">
                <a:latin typeface="Courier New" panose="02070309020205020404" pitchFamily="49" charset="0"/>
                <a:cs typeface="Courier New" panose="02070309020205020404" pitchFamily="49" charset="0"/>
              </a:rPr>
              <a:t>consume()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empty,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data, the Consumer</a:t>
            </a:r>
          </a:p>
          <a:p>
            <a:pPr defTabSz="228600"/>
            <a:r>
              <a:rPr lang="en-US" sz="2000" dirty="0">
                <a:latin typeface="Courier New" panose="02070309020205020404" pitchFamily="49" charset="0"/>
                <a:cs typeface="Courier New" panose="02070309020205020404" pitchFamily="49" charset="0"/>
              </a:rPr>
              <a:t>	 * consumes data and removes it from the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remove</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858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Concurrency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Concurrency refers to breaking up a task or piece of computation into different parts that can be executed independently, out of order, or in partial order without affecting the final outcome.</a:t>
            </a:r>
          </a:p>
          <a:p>
            <a:pPr lvl="1"/>
            <a:r>
              <a:rPr lang="en-US" dirty="0">
                <a:latin typeface="+mj-lt"/>
                <a:cs typeface="Courier New" panose="02070309020205020404" pitchFamily="49" charset="0"/>
              </a:rPr>
              <a:t>One way of achieving concurrency is by using multiple threads in the same program.</a:t>
            </a:r>
          </a:p>
          <a:p>
            <a:r>
              <a:rPr lang="en-US" dirty="0">
                <a:latin typeface="+mj-lt"/>
                <a:cs typeface="Courier New" panose="02070309020205020404" pitchFamily="49" charset="0"/>
              </a:rPr>
              <a:t>Operating systems use concurrency to manage different programs.</a:t>
            </a:r>
          </a:p>
          <a:p>
            <a:pPr lvl="1"/>
            <a:r>
              <a:rPr lang="en-US" dirty="0">
                <a:latin typeface="+mj-lt"/>
                <a:cs typeface="Courier New" panose="02070309020205020404" pitchFamily="49" charset="0"/>
              </a:rPr>
              <a:t>GUI (Graphical User Interfaces) are run simultaneously with other processes. Otherwise other processes would prevent the GUI from working and vice versa.</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Multi-Core Processing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Most computers CPU’s that have multiple cores or processors, which means calculations can be done in parallel.</a:t>
            </a:r>
          </a:p>
          <a:p>
            <a:pPr lvl="1"/>
            <a:r>
              <a:rPr lang="en-US" dirty="0">
                <a:latin typeface="+mj-lt"/>
                <a:cs typeface="Courier New" panose="02070309020205020404" pitchFamily="49" charset="0"/>
              </a:rPr>
              <a:t>You can also have multiple CPUs as well</a:t>
            </a:r>
          </a:p>
          <a:p>
            <a:r>
              <a:rPr lang="en-US" dirty="0">
                <a:latin typeface="+mj-lt"/>
                <a:cs typeface="Courier New" panose="02070309020205020404" pitchFamily="49" charset="0"/>
              </a:rPr>
              <a:t>Multi-core systems can run different processes simultaneously on different processors entirely, which enables true parallelization.</a:t>
            </a:r>
          </a:p>
          <a:p>
            <a:pPr lvl="1"/>
            <a:r>
              <a:rPr lang="en-US" dirty="0">
                <a:latin typeface="+mj-lt"/>
                <a:cs typeface="Courier New" panose="02070309020205020404" pitchFamily="49" charset="0"/>
              </a:rPr>
              <a:t>A process is a program running on your computer</a:t>
            </a:r>
          </a:p>
          <a:p>
            <a:pPr lvl="1"/>
            <a:r>
              <a:rPr lang="en-US" dirty="0">
                <a:latin typeface="+mj-lt"/>
                <a:cs typeface="Courier New" panose="02070309020205020404" pitchFamily="49" charset="0"/>
              </a:rPr>
              <a:t>A process is made up of one or more threads</a:t>
            </a:r>
          </a:p>
          <a:p>
            <a:pPr lvl="1"/>
            <a:r>
              <a:rPr lang="en-US" dirty="0">
                <a:latin typeface="+mj-lt"/>
                <a:cs typeface="Courier New" panose="02070309020205020404" pitchFamily="49" charset="0"/>
              </a:rPr>
              <a:t>Each process has its own memory space</a:t>
            </a:r>
          </a:p>
          <a:p>
            <a:r>
              <a:rPr lang="en-US" dirty="0">
                <a:latin typeface="+mj-lt"/>
                <a:cs typeface="Courier New" panose="02070309020205020404" pitchFamily="49" charset="0"/>
              </a:rPr>
              <a:t>Even without multiple cores, concurrency can be achieved with </a:t>
            </a:r>
            <a:r>
              <a:rPr lang="en-US" b="1" i="1" dirty="0">
                <a:latin typeface="+mj-lt"/>
                <a:cs typeface="Courier New" panose="02070309020205020404" pitchFamily="49" charset="0"/>
              </a:rPr>
              <a:t>time splicing</a:t>
            </a:r>
          </a:p>
          <a:p>
            <a:pPr lvl="1"/>
            <a:r>
              <a:rPr lang="en-US" b="1" dirty="0">
                <a:latin typeface="+mj-lt"/>
                <a:cs typeface="Courier New" panose="02070309020205020404" pitchFamily="49" charset="0"/>
              </a:rPr>
              <a:t>Time splicing</a:t>
            </a:r>
            <a:r>
              <a:rPr lang="en-US" dirty="0">
                <a:latin typeface="+mj-lt"/>
                <a:cs typeface="Courier New" panose="02070309020205020404" pitchFamily="49" charset="0"/>
              </a:rPr>
              <a:t> – performing short bursts of different processes and switching between them rapidly.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404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481329"/>
          </a:xfrm>
        </p:spPr>
        <p:txBody>
          <a:bodyPr>
            <a:normAutofit fontScale="92500" lnSpcReduction="10000"/>
          </a:bodyPr>
          <a:lstStyle/>
          <a:p>
            <a:r>
              <a:rPr lang="en-US" dirty="0">
                <a:latin typeface="+mj-lt"/>
                <a:cs typeface="Courier New" panose="02070309020205020404" pitchFamily="49" charset="0"/>
              </a:rPr>
              <a:t>A thread is a subset of a process that is also an independent sequence of execution</a:t>
            </a:r>
          </a:p>
          <a:p>
            <a:pPr lvl="1"/>
            <a:r>
              <a:rPr lang="en-US" dirty="0">
                <a:latin typeface="+mj-lt"/>
                <a:cs typeface="Courier New" panose="02070309020205020404" pitchFamily="49" charset="0"/>
              </a:rPr>
              <a:t>Your application is a process and it can have multiple threads of execution</a:t>
            </a:r>
          </a:p>
          <a:p>
            <a:pPr lvl="1"/>
            <a:r>
              <a:rPr lang="en-US" dirty="0">
                <a:latin typeface="+mj-lt"/>
                <a:cs typeface="Courier New" panose="02070309020205020404" pitchFamily="49" charset="0"/>
              </a:rPr>
              <a:t>Threads act as a line of program execution or as a “path of execution”.</a:t>
            </a:r>
          </a:p>
          <a:p>
            <a:pPr lvl="1"/>
            <a:r>
              <a:rPr lang="en-US" dirty="0">
                <a:latin typeface="+mj-lt"/>
                <a:cs typeface="Courier New" panose="02070309020205020404" pitchFamily="49" charset="0"/>
              </a:rPr>
              <a:t>Threads are managed independently by a scheduler.</a:t>
            </a:r>
          </a:p>
          <a:p>
            <a:pPr lvl="1"/>
            <a:r>
              <a:rPr lang="en-US" dirty="0">
                <a:latin typeface="+mj-lt"/>
                <a:cs typeface="Courier New" panose="02070309020205020404" pitchFamily="49" charset="0"/>
              </a:rPr>
              <a:t>All threads are given their own call stack which store local variables and references</a:t>
            </a:r>
          </a:p>
          <a:p>
            <a:pPr lvl="2"/>
            <a:r>
              <a:rPr lang="en-US" dirty="0">
                <a:latin typeface="+mj-lt"/>
                <a:cs typeface="Courier New" panose="02070309020205020404" pitchFamily="49" charset="0"/>
              </a:rPr>
              <a:t>Remember that stacks keep track of variables and method calls</a:t>
            </a:r>
          </a:p>
          <a:p>
            <a:pPr lvl="1"/>
            <a:r>
              <a:rPr lang="en-US" dirty="0">
                <a:latin typeface="+mj-lt"/>
                <a:cs typeface="Courier New" panose="02070309020205020404" pitchFamily="49" charset="0"/>
              </a:rPr>
              <a:t>All threads share the same heap.</a:t>
            </a:r>
          </a:p>
          <a:p>
            <a:r>
              <a:rPr lang="en-US" dirty="0">
                <a:latin typeface="+mj-lt"/>
                <a:cs typeface="Courier New" panose="02070309020205020404" pitchFamily="49" charset="0"/>
              </a:rPr>
              <a:t>There is one main user thread starting off</a:t>
            </a:r>
          </a:p>
          <a:p>
            <a:pPr lvl="1"/>
            <a:r>
              <a:rPr lang="en-US" dirty="0">
                <a:latin typeface="+mj-lt"/>
                <a:cs typeface="Courier New" panose="02070309020205020404" pitchFamily="49" charset="0"/>
              </a:rPr>
              <a:t>There are several daemon or system threads running in the background, like the garbage collector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Box 4">
            <a:extLst>
              <a:ext uri="{FF2B5EF4-FFF2-40B4-BE49-F238E27FC236}">
                <a16:creationId xmlns:a16="http://schemas.microsoft.com/office/drawing/2014/main" id="{FF2931B7-A9CF-451D-BDE6-D03E7C4BCA8B}"/>
              </a:ext>
            </a:extLst>
          </p:cNvPr>
          <p:cNvSpPr txBox="1"/>
          <p:nvPr/>
        </p:nvSpPr>
        <p:spPr>
          <a:xfrm>
            <a:off x="-2428874" y="1733550"/>
            <a:ext cx="2057400" cy="738664"/>
          </a:xfrm>
          <a:prstGeom prst="rect">
            <a:avLst/>
          </a:prstGeom>
          <a:noFill/>
        </p:spPr>
        <p:txBody>
          <a:bodyPr wrap="square" rtlCol="0">
            <a:spAutoFit/>
          </a:bodyPr>
          <a:lstStyle/>
          <a:p>
            <a:r>
              <a:rPr lang="en-US" dirty="0"/>
              <a:t>https://docs.oracle.com/javase/7/docs/api/java/util/TimerTask.html</a:t>
            </a:r>
          </a:p>
        </p:txBody>
      </p:sp>
      <p:sp>
        <p:nvSpPr>
          <p:cNvPr id="6" name="TextBox 5">
            <a:extLst>
              <a:ext uri="{FF2B5EF4-FFF2-40B4-BE49-F238E27FC236}">
                <a16:creationId xmlns:a16="http://schemas.microsoft.com/office/drawing/2014/main" id="{358C29D6-46F5-4B69-885B-0F5EB74BF19E}"/>
              </a:ext>
            </a:extLst>
          </p:cNvPr>
          <p:cNvSpPr txBox="1"/>
          <p:nvPr/>
        </p:nvSpPr>
        <p:spPr>
          <a:xfrm>
            <a:off x="-2324100" y="3000792"/>
            <a:ext cx="1704975" cy="1384995"/>
          </a:xfrm>
          <a:prstGeom prst="rect">
            <a:avLst/>
          </a:prstGeom>
          <a:noFill/>
        </p:spPr>
        <p:txBody>
          <a:bodyPr wrap="square" rtlCol="0">
            <a:spAutoFit/>
          </a:bodyPr>
          <a:lstStyle/>
          <a:p>
            <a:r>
              <a:rPr lang="en-US" dirty="0"/>
              <a:t>https://docs.oracle.com/en/java/javase/11/docs/api/java.base/java/util/concurrent/ScheduledExecutorService.html</a:t>
            </a:r>
          </a:p>
        </p:txBody>
      </p:sp>
    </p:spTree>
    <p:extLst>
      <p:ext uri="{BB962C8B-B14F-4D97-AF65-F5344CB8AC3E}">
        <p14:creationId xmlns:p14="http://schemas.microsoft.com/office/powerpoint/2010/main" val="30468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Multithreading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latin typeface="+mj-lt"/>
                <a:cs typeface="Courier New" panose="02070309020205020404" pitchFamily="49" charset="0"/>
              </a:rPr>
              <a:t>Multithreading extends the multitasking of applications by subdividing operations in a single application into individual, parallel threads.</a:t>
            </a:r>
          </a:p>
          <a:p>
            <a:pPr lvl="1"/>
            <a:r>
              <a:rPr lang="en-US" dirty="0">
                <a:latin typeface="+mj-lt"/>
                <a:cs typeface="Courier New" panose="02070309020205020404" pitchFamily="49" charset="0"/>
              </a:rPr>
              <a:t>Multithreading can increase efficiency immensely</a:t>
            </a:r>
          </a:p>
          <a:p>
            <a:pPr lvl="1"/>
            <a:r>
              <a:rPr lang="en-US" dirty="0">
                <a:latin typeface="+mj-lt"/>
                <a:cs typeface="Courier New" panose="02070309020205020404" pitchFamily="49" charset="0"/>
              </a:rPr>
              <a:t>Very useful in multi-user scenarios</a:t>
            </a:r>
          </a:p>
          <a:p>
            <a:pPr lvl="1"/>
            <a:r>
              <a:rPr lang="en-US" dirty="0">
                <a:latin typeface="+mj-lt"/>
                <a:cs typeface="Courier New" panose="02070309020205020404" pitchFamily="49" charset="0"/>
              </a:rPr>
              <a:t>Multithreading can be accomplished through time slicing</a:t>
            </a:r>
          </a:p>
          <a:p>
            <a:r>
              <a:rPr lang="en-US" dirty="0">
                <a:latin typeface="+mj-lt"/>
                <a:cs typeface="Courier New" panose="02070309020205020404" pitchFamily="49" charset="0"/>
              </a:rPr>
              <a:t>Best practices:</a:t>
            </a:r>
          </a:p>
          <a:p>
            <a:pPr lvl="1"/>
            <a:r>
              <a:rPr lang="en-US" dirty="0">
                <a:latin typeface="+mj-lt"/>
                <a:cs typeface="Courier New" panose="02070309020205020404" pitchFamily="49" charset="0"/>
              </a:rPr>
              <a:t>Generally, it is best to avoid implementation of multithreading yourself if possible.</a:t>
            </a:r>
          </a:p>
          <a:p>
            <a:pPr lvl="1"/>
            <a:r>
              <a:rPr lang="en-US" dirty="0">
                <a:latin typeface="+mj-lt"/>
                <a:cs typeface="Courier New" panose="02070309020205020404" pitchFamily="49" charset="0"/>
              </a:rPr>
              <a:t>Although multithreaded applications can provide better performance due to non-blocking execution, you should always measure (or attempt to estimate) performance benefit you will get using threads versus the increased complexity and bugs that may be generated.</a:t>
            </a:r>
          </a:p>
          <a:p>
            <a:pPr lvl="1"/>
            <a:r>
              <a:rPr lang="en-US" dirty="0">
                <a:latin typeface="+mj-lt"/>
                <a:cs typeface="Courier New" panose="02070309020205020404" pitchFamily="49" charset="0"/>
              </a:rPr>
              <a:t>Multithreading can also be accomplished using frameworks, tools or libraries that have implemented the problem you are trying to solve on your own.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270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Class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Some important thread methods include:</a:t>
            </a:r>
          </a:p>
          <a:p>
            <a:pPr lvl="1"/>
            <a:r>
              <a:rPr lang="en-US" dirty="0">
                <a:latin typeface="+mj-lt"/>
                <a:cs typeface="Courier New" panose="02070309020205020404" pitchFamily="49" charset="0"/>
              </a:rPr>
              <a:t>getters and setters for id, name and priority</a:t>
            </a:r>
          </a:p>
          <a:p>
            <a:pPr lvl="1"/>
            <a:r>
              <a:rPr lang="en-US" dirty="0">
                <a:latin typeface="Courier New" panose="02070309020205020404" pitchFamily="49" charset="0"/>
                <a:cs typeface="Courier New" panose="02070309020205020404" pitchFamily="49" charset="0"/>
              </a:rPr>
              <a:t>interrupt()</a:t>
            </a:r>
            <a:r>
              <a:rPr lang="en-US" dirty="0">
                <a:latin typeface="+mj-lt"/>
                <a:cs typeface="Courier New" panose="02070309020205020404" pitchFamily="49" charset="0"/>
              </a:rPr>
              <a:t> – used to explicitly interrupt a thread’s operations</a:t>
            </a:r>
          </a:p>
          <a:p>
            <a:pPr lvl="1"/>
            <a:r>
              <a:rPr lang="en-US" dirty="0" err="1">
                <a:latin typeface="Courier New" panose="02070309020205020404" pitchFamily="49" charset="0"/>
                <a:cs typeface="Courier New" panose="02070309020205020404" pitchFamily="49" charset="0"/>
              </a:rPr>
              <a:t>isAlive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isInterrupted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isDaemon</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used to test the state of a thread</a:t>
            </a:r>
          </a:p>
          <a:p>
            <a:pPr lvl="1"/>
            <a:r>
              <a:rPr lang="en-US" dirty="0">
                <a:latin typeface="Courier New" panose="02070309020205020404" pitchFamily="49" charset="0"/>
                <a:cs typeface="Courier New" panose="02070309020205020404" pitchFamily="49" charset="0"/>
              </a:rPr>
              <a:t>join()</a:t>
            </a:r>
            <a:r>
              <a:rPr lang="en-US" dirty="0">
                <a:latin typeface="+mj-lt"/>
                <a:cs typeface="Courier New" panose="02070309020205020404" pitchFamily="49" charset="0"/>
              </a:rPr>
              <a:t> – used to wait for the thread to finish execution</a:t>
            </a:r>
          </a:p>
          <a:p>
            <a:pPr lvl="1"/>
            <a:r>
              <a:rPr lang="en-US" dirty="0">
                <a:latin typeface="Courier New" panose="02070309020205020404" pitchFamily="49" charset="0"/>
                <a:cs typeface="Courier New" panose="02070309020205020404" pitchFamily="49" charset="0"/>
              </a:rPr>
              <a:t>start()</a:t>
            </a:r>
            <a:r>
              <a:rPr lang="en-US" dirty="0">
                <a:latin typeface="+mj-lt"/>
                <a:cs typeface="Courier New" panose="02070309020205020404" pitchFamily="49" charset="0"/>
              </a:rPr>
              <a:t> – used to begin thread execution after instantiation.</a:t>
            </a:r>
          </a:p>
          <a:p>
            <a:r>
              <a:rPr lang="en-US" dirty="0">
                <a:latin typeface="+mj-lt"/>
                <a:cs typeface="Courier New" panose="02070309020205020404" pitchFamily="49" charset="0"/>
              </a:rPr>
              <a:t>Additionally, some important static methods include:</a:t>
            </a:r>
          </a:p>
          <a:p>
            <a:pPr lvl="1"/>
            <a:r>
              <a:rPr lang="en-US" dirty="0" err="1">
                <a:latin typeface="Courier New" panose="02070309020205020404" pitchFamily="49" charset="0"/>
                <a:cs typeface="Courier New" panose="02070309020205020404" pitchFamily="49" charset="0"/>
              </a:rPr>
              <a:t>Thread.currentThread</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 returns the thread that is currently executing</a:t>
            </a:r>
          </a:p>
          <a:p>
            <a:pPr lvl="1"/>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millis</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causes the currently executing thread to temporarily stop for a specified number of milliseconds.</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D79B3087-3728-43A3-A652-01AB712121F5}"/>
              </a:ext>
            </a:extLst>
          </p:cNvPr>
          <p:cNvSpPr txBox="1"/>
          <p:nvPr/>
        </p:nvSpPr>
        <p:spPr>
          <a:xfrm>
            <a:off x="-2590800" y="1237773"/>
            <a:ext cx="2257425" cy="954107"/>
          </a:xfrm>
          <a:prstGeom prst="rect">
            <a:avLst/>
          </a:prstGeom>
          <a:noFill/>
        </p:spPr>
        <p:txBody>
          <a:bodyPr wrap="square" rtlCol="0">
            <a:spAutoFit/>
          </a:bodyPr>
          <a:lstStyle/>
          <a:p>
            <a:r>
              <a:rPr lang="en-US" dirty="0"/>
              <a:t>Frameworks will be using these tools</a:t>
            </a:r>
          </a:p>
          <a:p>
            <a:r>
              <a:rPr lang="en-US" dirty="0"/>
              <a:t>And you would just use the framework</a:t>
            </a:r>
          </a:p>
        </p:txBody>
      </p:sp>
      <p:sp>
        <p:nvSpPr>
          <p:cNvPr id="7" name="TextBox 6">
            <a:extLst>
              <a:ext uri="{FF2B5EF4-FFF2-40B4-BE49-F238E27FC236}">
                <a16:creationId xmlns:a16="http://schemas.microsoft.com/office/drawing/2014/main" id="{0B522E62-6CF4-4A9D-8677-76D8ED0B2F6A}"/>
              </a:ext>
            </a:extLst>
          </p:cNvPr>
          <p:cNvSpPr txBox="1"/>
          <p:nvPr/>
        </p:nvSpPr>
        <p:spPr>
          <a:xfrm>
            <a:off x="-2524620" y="3230081"/>
            <a:ext cx="1733550" cy="1384995"/>
          </a:xfrm>
          <a:prstGeom prst="rect">
            <a:avLst/>
          </a:prstGeom>
          <a:noFill/>
        </p:spPr>
        <p:txBody>
          <a:bodyPr wrap="square" rtlCol="0">
            <a:spAutoFit/>
          </a:bodyPr>
          <a:lstStyle/>
          <a:p>
            <a:r>
              <a:rPr lang="en-US" dirty="0"/>
              <a:t>We’re going to be learning what is built into Java to handle threads and how do these things work</a:t>
            </a:r>
          </a:p>
        </p:txBody>
      </p:sp>
      <p:sp>
        <p:nvSpPr>
          <p:cNvPr id="8" name="TextBox 7">
            <a:extLst>
              <a:ext uri="{FF2B5EF4-FFF2-40B4-BE49-F238E27FC236}">
                <a16:creationId xmlns:a16="http://schemas.microsoft.com/office/drawing/2014/main" id="{AADDC7E9-5283-4191-8A3C-C7EC572F9727}"/>
              </a:ext>
            </a:extLst>
          </p:cNvPr>
          <p:cNvSpPr txBox="1"/>
          <p:nvPr/>
        </p:nvSpPr>
        <p:spPr>
          <a:xfrm>
            <a:off x="9372600" y="1714827"/>
            <a:ext cx="2653748" cy="954107"/>
          </a:xfrm>
          <a:prstGeom prst="rect">
            <a:avLst/>
          </a:prstGeom>
          <a:noFill/>
        </p:spPr>
        <p:txBody>
          <a:bodyPr wrap="square">
            <a:spAutoFit/>
          </a:bodyPr>
          <a:lstStyle/>
          <a:p>
            <a:r>
              <a:rPr lang="en-US" b="0" i="0" dirty="0">
                <a:solidFill>
                  <a:schemeClr val="tx1"/>
                </a:solidFill>
                <a:effectLst/>
                <a:latin typeface="Open Sans" panose="020B0606030504020204" pitchFamily="34" charset="0"/>
              </a:rPr>
              <a:t>The word "daemon" actually comes from the Greek language, meaning an "inner or attendant spirit"</a:t>
            </a:r>
            <a:endParaRPr lang="en-US" dirty="0">
              <a:solidFill>
                <a:schemeClr val="tx1"/>
              </a:solidFill>
            </a:endParaRPr>
          </a:p>
        </p:txBody>
      </p:sp>
      <p:sp>
        <p:nvSpPr>
          <p:cNvPr id="9" name="TextBox 8">
            <a:extLst>
              <a:ext uri="{FF2B5EF4-FFF2-40B4-BE49-F238E27FC236}">
                <a16:creationId xmlns:a16="http://schemas.microsoft.com/office/drawing/2014/main" id="{E6146F4A-ACAF-452D-A73B-1FB940EDD990}"/>
              </a:ext>
            </a:extLst>
          </p:cNvPr>
          <p:cNvSpPr txBox="1"/>
          <p:nvPr/>
        </p:nvSpPr>
        <p:spPr>
          <a:xfrm>
            <a:off x="9372601" y="3238499"/>
            <a:ext cx="2514600" cy="1815882"/>
          </a:xfrm>
          <a:prstGeom prst="rect">
            <a:avLst/>
          </a:prstGeom>
          <a:noFill/>
        </p:spPr>
        <p:txBody>
          <a:bodyPr wrap="square" rtlCol="0">
            <a:spAutoFit/>
          </a:bodyPr>
          <a:lstStyle/>
          <a:p>
            <a:r>
              <a:rPr lang="en-US" dirty="0"/>
              <a:t>User thread, higher priority</a:t>
            </a:r>
          </a:p>
          <a:p>
            <a:endParaRPr lang="en-US" dirty="0"/>
          </a:p>
          <a:p>
            <a:r>
              <a:rPr lang="en-US" dirty="0"/>
              <a:t>Daemon thread: services user threads, background tasks, lower priority</a:t>
            </a:r>
          </a:p>
          <a:p>
            <a:endParaRPr lang="en-US" dirty="0"/>
          </a:p>
          <a:p>
            <a:r>
              <a:rPr lang="en-US" dirty="0" err="1"/>
              <a:t>setDaemon</a:t>
            </a:r>
            <a:r>
              <a:rPr lang="en-US" dirty="0"/>
              <a:t>: if all threads are just daemons, JVM exits.</a:t>
            </a:r>
          </a:p>
        </p:txBody>
      </p:sp>
    </p:spTree>
    <p:extLst>
      <p:ext uri="{BB962C8B-B14F-4D97-AF65-F5344CB8AC3E}">
        <p14:creationId xmlns:p14="http://schemas.microsoft.com/office/powerpoint/2010/main" val="13453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At any given time a thread can be in one of the following states:</a:t>
            </a:r>
          </a:p>
          <a:p>
            <a:pPr lvl="1"/>
            <a:r>
              <a:rPr lang="en-US" b="1" dirty="0">
                <a:latin typeface="+mj-lt"/>
                <a:cs typeface="Courier New" panose="02070309020205020404" pitchFamily="49" charset="0"/>
              </a:rPr>
              <a:t>New</a:t>
            </a:r>
            <a:r>
              <a:rPr lang="en-US" dirty="0">
                <a:latin typeface="+mj-lt"/>
                <a:cs typeface="Courier New" panose="02070309020205020404" pitchFamily="49" charset="0"/>
              </a:rPr>
              <a:t> – newly created thread that has not started executing</a:t>
            </a:r>
          </a:p>
          <a:p>
            <a:pPr lvl="1"/>
            <a:r>
              <a:rPr lang="en-US" b="1" dirty="0">
                <a:latin typeface="+mj-lt"/>
                <a:cs typeface="Courier New" panose="02070309020205020404" pitchFamily="49" charset="0"/>
              </a:rPr>
              <a:t>Runnable</a:t>
            </a:r>
            <a:r>
              <a:rPr lang="en-US" dirty="0">
                <a:latin typeface="+mj-lt"/>
                <a:cs typeface="Courier New" panose="02070309020205020404" pitchFamily="49" charset="0"/>
              </a:rPr>
              <a:t> – either running, or ready for execution but waiting for resource allocation</a:t>
            </a:r>
          </a:p>
          <a:p>
            <a:pPr lvl="1"/>
            <a:r>
              <a:rPr lang="en-US" b="1" dirty="0">
                <a:latin typeface="+mj-lt"/>
                <a:cs typeface="Courier New" panose="02070309020205020404" pitchFamily="49" charset="0"/>
              </a:rPr>
              <a:t>Blocked</a:t>
            </a:r>
            <a:r>
              <a:rPr lang="en-US" dirty="0">
                <a:latin typeface="+mj-lt"/>
                <a:cs typeface="Courier New" panose="02070309020205020404" pitchFamily="49" charset="0"/>
              </a:rPr>
              <a:t> – thread waiting to acquire a monitor lock to enter or re-enter a synchronized block/method</a:t>
            </a:r>
          </a:p>
          <a:p>
            <a:pPr lvl="1"/>
            <a:r>
              <a:rPr lang="en-US" b="1" dirty="0">
                <a:latin typeface="+mj-lt"/>
                <a:cs typeface="Courier New" panose="02070309020205020404" pitchFamily="49" charset="0"/>
              </a:rPr>
              <a:t>Waiting</a:t>
            </a:r>
            <a:r>
              <a:rPr lang="en-US" dirty="0">
                <a:latin typeface="+mj-lt"/>
                <a:cs typeface="Courier New" panose="02070309020205020404" pitchFamily="49" charset="0"/>
              </a:rPr>
              <a:t> – waiting for some other thread to perform an action within any time limit</a:t>
            </a:r>
          </a:p>
          <a:p>
            <a:pPr lvl="1"/>
            <a:r>
              <a:rPr lang="en-US" b="1" dirty="0" err="1">
                <a:latin typeface="+mj-lt"/>
                <a:cs typeface="Courier New" panose="02070309020205020404" pitchFamily="49" charset="0"/>
              </a:rPr>
              <a:t>Timed_Waiting</a:t>
            </a:r>
            <a:r>
              <a:rPr lang="en-US" b="1" dirty="0">
                <a:latin typeface="+mj-lt"/>
                <a:cs typeface="Courier New" panose="02070309020205020404" pitchFamily="49" charset="0"/>
              </a:rPr>
              <a:t> </a:t>
            </a:r>
            <a:r>
              <a:rPr lang="en-US" dirty="0">
                <a:latin typeface="+mj-lt"/>
                <a:cs typeface="Courier New" panose="02070309020205020404" pitchFamily="49" charset="0"/>
              </a:rPr>
              <a:t>– waiting for some other thread to perform a specific action for a specified time period</a:t>
            </a:r>
          </a:p>
          <a:p>
            <a:pPr lvl="1"/>
            <a:r>
              <a:rPr lang="en-US" b="1" dirty="0">
                <a:latin typeface="+mj-lt"/>
                <a:cs typeface="Courier New" panose="02070309020205020404" pitchFamily="49" charset="0"/>
              </a:rPr>
              <a:t>Terminated</a:t>
            </a:r>
            <a:r>
              <a:rPr lang="en-US" dirty="0">
                <a:latin typeface="+mj-lt"/>
                <a:cs typeface="Courier New" panose="02070309020205020404" pitchFamily="49" charset="0"/>
              </a:rPr>
              <a:t> – has completed execution.</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499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a:extLst>
              <a:ext uri="{FF2B5EF4-FFF2-40B4-BE49-F238E27FC236}">
                <a16:creationId xmlns:a16="http://schemas.microsoft.com/office/drawing/2014/main" id="{39015C53-67A8-4A51-AF1D-3511F6D5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8" y="1347759"/>
            <a:ext cx="7968284" cy="51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Priority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5376554"/>
          </a:xfrm>
        </p:spPr>
        <p:txBody>
          <a:bodyPr>
            <a:normAutofit fontScale="92500"/>
          </a:bodyPr>
          <a:lstStyle/>
          <a:p>
            <a:r>
              <a:rPr lang="en-US" dirty="0">
                <a:latin typeface="+mj-lt"/>
                <a:cs typeface="Courier New" panose="02070309020205020404" pitchFamily="49" charset="0"/>
              </a:rPr>
              <a:t>Threads can be configured with a priority number, which signifies which order the threads are to run.</a:t>
            </a:r>
          </a:p>
          <a:p>
            <a:pPr lvl="1"/>
            <a:r>
              <a:rPr lang="en-US" dirty="0">
                <a:latin typeface="+mj-lt"/>
                <a:cs typeface="Courier New" panose="02070309020205020404" pitchFamily="49" charset="0"/>
              </a:rPr>
              <a:t>If a thread has a low priority and there are other threads with higher priority, the first thread is at risk of starving</a:t>
            </a:r>
          </a:p>
          <a:p>
            <a:r>
              <a:rPr lang="en-US" dirty="0">
                <a:latin typeface="+mj-lt"/>
                <a:cs typeface="Courier New" panose="02070309020205020404" pitchFamily="49" charset="0"/>
              </a:rPr>
              <a:t>The Thread class contains a few </a:t>
            </a:r>
            <a:r>
              <a:rPr lang="en-US" dirty="0">
                <a:latin typeface="Courier New" panose="02070309020205020404" pitchFamily="49" charset="0"/>
                <a:cs typeface="Courier New" panose="02070309020205020404" pitchFamily="49" charset="0"/>
              </a:rPr>
              <a:t>static</a:t>
            </a:r>
            <a:r>
              <a:rPr lang="en-US" dirty="0">
                <a:latin typeface="+mj-lt"/>
                <a:cs typeface="Courier New" panose="02070309020205020404" pitchFamily="49" charset="0"/>
              </a:rPr>
              <a:t> variables to determine priority (range from 1-10):</a:t>
            </a:r>
          </a:p>
          <a:p>
            <a:pPr lvl="1"/>
            <a:r>
              <a:rPr lang="en-US" dirty="0">
                <a:latin typeface="+mj-lt"/>
                <a:cs typeface="Courier New" panose="02070309020205020404" pitchFamily="49" charset="0"/>
              </a:rPr>
              <a:t>MIN_PRIORITY – (typically 1)</a:t>
            </a:r>
          </a:p>
          <a:p>
            <a:pPr lvl="1"/>
            <a:r>
              <a:rPr lang="en-US" dirty="0">
                <a:latin typeface="+mj-lt"/>
                <a:cs typeface="Courier New" panose="02070309020205020404" pitchFamily="49" charset="0"/>
              </a:rPr>
              <a:t>NORM_PRIORITY – (defaults to 5)</a:t>
            </a:r>
          </a:p>
          <a:p>
            <a:pPr lvl="1"/>
            <a:r>
              <a:rPr lang="en-US" dirty="0">
                <a:latin typeface="+mj-lt"/>
                <a:cs typeface="Courier New" panose="02070309020205020404" pitchFamily="49" charset="0"/>
              </a:rPr>
              <a:t>MAX_PRIORITY – (typically 10)</a:t>
            </a:r>
          </a:p>
          <a:p>
            <a:r>
              <a:rPr lang="en-US" b="1" dirty="0">
                <a:latin typeface="+mj-lt"/>
                <a:cs typeface="Courier New" panose="02070309020205020404" pitchFamily="49" charset="0"/>
              </a:rPr>
              <a:t>Managing threads manually is challenging, which is why it is ideal to rely on a framework or library to manage them for us</a:t>
            </a:r>
          </a:p>
          <a:p>
            <a:pPr lvl="1"/>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12217887"/>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14076</TotalTime>
  <Words>1820</Words>
  <Application>Microsoft Office PowerPoint</Application>
  <PresentationFormat>On-screen Show (4:3)</PresentationFormat>
  <Paragraphs>190</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Open Sans</vt:lpstr>
      <vt:lpstr>2_Custom Design</vt:lpstr>
      <vt:lpstr>Threads</vt:lpstr>
      <vt:lpstr>Concurrency</vt:lpstr>
      <vt:lpstr>Multi-Core Processing</vt:lpstr>
      <vt:lpstr>Threads</vt:lpstr>
      <vt:lpstr>Multithreading</vt:lpstr>
      <vt:lpstr>Thread Class Methods</vt:lpstr>
      <vt:lpstr>Thread Lifecycle</vt:lpstr>
      <vt:lpstr>Thread Lifecycle</vt:lpstr>
      <vt:lpstr>Thread Priority</vt:lpstr>
      <vt:lpstr>Creating a Thread – Three* methods</vt:lpstr>
      <vt:lpstr>Creating a Thread – Implement Runnable</vt:lpstr>
      <vt:lpstr>Creating a Thread – Extend Thread</vt:lpstr>
      <vt:lpstr>Problems with Threads</vt:lpstr>
      <vt:lpstr>Race Conditions</vt:lpstr>
      <vt:lpstr>Synchronization Problems (Thread Contention)</vt:lpstr>
      <vt:lpstr>Producer-Consumer Problem</vt:lpstr>
      <vt:lpstr>Producer-Consumer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Cynthia Enciso</cp:lastModifiedBy>
  <cp:revision>242</cp:revision>
  <dcterms:modified xsi:type="dcterms:W3CDTF">2021-07-23T16:07:13Z</dcterms:modified>
</cp:coreProperties>
</file>